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B0D6911-326A-4BD3-812A-1BB662C27958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AB9B8BC-4C62-43B9-AB6A-8CA43AC80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26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911-326A-4BD3-812A-1BB662C27958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B8BC-4C62-43B9-AB6A-8CA43AC80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13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911-326A-4BD3-812A-1BB662C27958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B8BC-4C62-43B9-AB6A-8CA43AC80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584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911-326A-4BD3-812A-1BB662C27958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B8BC-4C62-43B9-AB6A-8CA43AC809F7}" type="slidenum">
              <a:rPr lang="en-AU" smtClean="0"/>
              <a:t>‹#›</a:t>
            </a:fld>
            <a:endParaRPr lang="en-A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093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911-326A-4BD3-812A-1BB662C27958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B8BC-4C62-43B9-AB6A-8CA43AC80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1759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911-326A-4BD3-812A-1BB662C27958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B8BC-4C62-43B9-AB6A-8CA43AC80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133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911-326A-4BD3-812A-1BB662C27958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B8BC-4C62-43B9-AB6A-8CA43AC80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393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911-326A-4BD3-812A-1BB662C27958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B8BC-4C62-43B9-AB6A-8CA43AC80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8362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911-326A-4BD3-812A-1BB662C27958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B8BC-4C62-43B9-AB6A-8CA43AC80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52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911-326A-4BD3-812A-1BB662C27958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B8BC-4C62-43B9-AB6A-8CA43AC80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72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911-326A-4BD3-812A-1BB662C27958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B8BC-4C62-43B9-AB6A-8CA43AC80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498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911-326A-4BD3-812A-1BB662C27958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B8BC-4C62-43B9-AB6A-8CA43AC80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2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911-326A-4BD3-812A-1BB662C27958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B8BC-4C62-43B9-AB6A-8CA43AC80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3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911-326A-4BD3-812A-1BB662C27958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B8BC-4C62-43B9-AB6A-8CA43AC80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27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911-326A-4BD3-812A-1BB662C27958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B8BC-4C62-43B9-AB6A-8CA43AC80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66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911-326A-4BD3-812A-1BB662C27958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B8BC-4C62-43B9-AB6A-8CA43AC80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55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911-326A-4BD3-812A-1BB662C27958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9B8BC-4C62-43B9-AB6A-8CA43AC80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441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6911-326A-4BD3-812A-1BB662C27958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9B8BC-4C62-43B9-AB6A-8CA43AC80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5093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2CD00-748A-4781-BFC1-661238439D06}"/>
              </a:ext>
            </a:extLst>
          </p:cNvPr>
          <p:cNvSpPr txBox="1"/>
          <p:nvPr/>
        </p:nvSpPr>
        <p:spPr>
          <a:xfrm>
            <a:off x="1506816" y="2721114"/>
            <a:ext cx="6269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Making Framework</a:t>
            </a:r>
            <a:endParaRPr lang="en-A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771236-D0FA-4CF4-B5B1-62D3BECF4DA0}"/>
              </a:ext>
            </a:extLst>
          </p:cNvPr>
          <p:cNvSpPr txBox="1"/>
          <p:nvPr/>
        </p:nvSpPr>
        <p:spPr>
          <a:xfrm>
            <a:off x="1506816" y="2197894"/>
            <a:ext cx="1897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BSBCRT404</a:t>
            </a:r>
            <a:endParaRPr lang="en-A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7EAD6F-A64D-470D-BD1A-1C3C4E883D52}"/>
              </a:ext>
            </a:extLst>
          </p:cNvPr>
          <p:cNvSpPr txBox="1"/>
          <p:nvPr/>
        </p:nvSpPr>
        <p:spPr>
          <a:xfrm>
            <a:off x="11183391" y="6550223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 Damov</a:t>
            </a:r>
            <a:endParaRPr lang="en-AU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248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CFF1D70-EDC2-4541-8D3F-8016F59C93D1}"/>
              </a:ext>
            </a:extLst>
          </p:cNvPr>
          <p:cNvSpPr txBox="1"/>
          <p:nvPr/>
        </p:nvSpPr>
        <p:spPr>
          <a:xfrm>
            <a:off x="1428851" y="286749"/>
            <a:ext cx="4236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Review Decision</a:t>
            </a:r>
            <a:endParaRPr lang="en-A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AE5A3-04D0-4A65-9825-2CCD04B5C1B1}"/>
              </a:ext>
            </a:extLst>
          </p:cNvPr>
          <p:cNvSpPr txBox="1"/>
          <p:nvPr/>
        </p:nvSpPr>
        <p:spPr>
          <a:xfrm>
            <a:off x="985669" y="1373823"/>
            <a:ext cx="3128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went Well?</a:t>
            </a: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3A120-6114-4C08-97D0-7272899561C9}"/>
              </a:ext>
            </a:extLst>
          </p:cNvPr>
          <p:cNvSpPr txBox="1"/>
          <p:nvPr/>
        </p:nvSpPr>
        <p:spPr>
          <a:xfrm>
            <a:off x="985669" y="2379076"/>
            <a:ext cx="3458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went Wrong?</a:t>
            </a: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5B760F-AA37-4D90-889F-6B6DA82828AE}"/>
              </a:ext>
            </a:extLst>
          </p:cNvPr>
          <p:cNvSpPr txBox="1"/>
          <p:nvPr/>
        </p:nvSpPr>
        <p:spPr>
          <a:xfrm>
            <a:off x="985669" y="3429000"/>
            <a:ext cx="7850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the steps 4 &amp; 5, would any worked better?</a:t>
            </a: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3435A-203A-4EF7-BB82-9A63A700B0D9}"/>
              </a:ext>
            </a:extLst>
          </p:cNvPr>
          <p:cNvSpPr txBox="1"/>
          <p:nvPr/>
        </p:nvSpPr>
        <p:spPr>
          <a:xfrm>
            <a:off x="985669" y="4478924"/>
            <a:ext cx="850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would you have done differently / do next time?</a:t>
            </a: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2E021-81CD-4319-A8E0-76FDFF9956C2}"/>
              </a:ext>
            </a:extLst>
          </p:cNvPr>
          <p:cNvSpPr txBox="1"/>
          <p:nvPr/>
        </p:nvSpPr>
        <p:spPr>
          <a:xfrm>
            <a:off x="1428851" y="1897043"/>
            <a:ext cx="4525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Pizza was all gone, everyone was satisfied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5FE35-67E9-46F2-BEB9-5644A0216FA3}"/>
              </a:ext>
            </a:extLst>
          </p:cNvPr>
          <p:cNvSpPr txBox="1"/>
          <p:nvPr/>
        </p:nvSpPr>
        <p:spPr>
          <a:xfrm>
            <a:off x="1428851" y="2902296"/>
            <a:ext cx="6354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comment on them breaking their diet and feeling guilty 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64B0A-B1FB-4000-98B1-5A1036741DC1}"/>
              </a:ext>
            </a:extLst>
          </p:cNvPr>
          <p:cNvSpPr txBox="1"/>
          <p:nvPr/>
        </p:nvSpPr>
        <p:spPr>
          <a:xfrm>
            <a:off x="1428851" y="403414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Nope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61A73B-8CDB-4A7E-A1E5-291C5E322370}"/>
              </a:ext>
            </a:extLst>
          </p:cNvPr>
          <p:cNvSpPr txBox="1"/>
          <p:nvPr/>
        </p:nvSpPr>
        <p:spPr>
          <a:xfrm>
            <a:off x="1428851" y="5084067"/>
            <a:ext cx="715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 pressure on guests to give actual opinions / preferences on food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6F31A8-AF5C-41BE-8E20-780D40D1435C}"/>
              </a:ext>
            </a:extLst>
          </p:cNvPr>
          <p:cNvSpPr txBox="1"/>
          <p:nvPr/>
        </p:nvSpPr>
        <p:spPr>
          <a:xfrm>
            <a:off x="10950955" y="648866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 Damov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860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CFF1D70-EDC2-4541-8D3F-8016F59C93D1}"/>
              </a:ext>
            </a:extLst>
          </p:cNvPr>
          <p:cNvSpPr txBox="1"/>
          <p:nvPr/>
        </p:nvSpPr>
        <p:spPr>
          <a:xfrm>
            <a:off x="3838010" y="313126"/>
            <a:ext cx="4515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Goal / Outcome</a:t>
            </a:r>
            <a:endParaRPr lang="en-A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190663-63D0-4D22-A9FD-B7EBA88B5172}"/>
              </a:ext>
            </a:extLst>
          </p:cNvPr>
          <p:cNvSpPr txBox="1"/>
          <p:nvPr/>
        </p:nvSpPr>
        <p:spPr>
          <a:xfrm>
            <a:off x="976874" y="1231841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Logical Decision</a:t>
            </a:r>
            <a:endParaRPr lang="en-A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66710B-8A73-402F-8946-152106AA67A9}"/>
              </a:ext>
            </a:extLst>
          </p:cNvPr>
          <p:cNvSpPr txBox="1"/>
          <p:nvPr/>
        </p:nvSpPr>
        <p:spPr>
          <a:xfrm>
            <a:off x="976874" y="1755061"/>
            <a:ext cx="10331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best possible decision that can be made from any and all possible sources of information, </a:t>
            </a:r>
            <a:b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reviews of any and all possible alternatives.</a:t>
            </a:r>
            <a:endParaRPr lang="en-A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E62934-74D0-4A39-A7E7-5BC9A7D5B90C}"/>
              </a:ext>
            </a:extLst>
          </p:cNvPr>
          <p:cNvSpPr txBox="1"/>
          <p:nvPr/>
        </p:nvSpPr>
        <p:spPr>
          <a:xfrm>
            <a:off x="976874" y="3304755"/>
            <a:ext cx="4312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Defensible Conclusion</a:t>
            </a:r>
            <a:endParaRPr lang="en-A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60BA5B-9892-419A-A5C9-9D27A5196727}"/>
              </a:ext>
            </a:extLst>
          </p:cNvPr>
          <p:cNvSpPr txBox="1"/>
          <p:nvPr/>
        </p:nvSpPr>
        <p:spPr>
          <a:xfrm>
            <a:off x="976874" y="2629916"/>
            <a:ext cx="5139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and Analysis using Critical Thinking.</a:t>
            </a:r>
            <a:endParaRPr lang="en-A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949517-E082-4B33-A873-F0738DC7B903}"/>
              </a:ext>
            </a:extLst>
          </p:cNvPr>
          <p:cNvSpPr txBox="1"/>
          <p:nvPr/>
        </p:nvSpPr>
        <p:spPr>
          <a:xfrm>
            <a:off x="976874" y="3864160"/>
            <a:ext cx="10323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evidence is ever required to demonstrate how a decision is made, you have all the evidence </a:t>
            </a:r>
            <a:b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if correctly recorded / developed within the cycle.</a:t>
            </a:r>
            <a:endParaRPr lang="en-A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D595D-EEFC-4A6B-9349-FD389DDFC505}"/>
              </a:ext>
            </a:extLst>
          </p:cNvPr>
          <p:cNvSpPr txBox="1"/>
          <p:nvPr/>
        </p:nvSpPr>
        <p:spPr>
          <a:xfrm>
            <a:off x="976874" y="4717010"/>
            <a:ext cx="7714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 showing a Mathematical answer with the equation / working out.</a:t>
            </a:r>
            <a:endParaRPr lang="en-A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6C9CF-589C-4015-8200-6DB4293B4D45}"/>
              </a:ext>
            </a:extLst>
          </p:cNvPr>
          <p:cNvSpPr txBox="1"/>
          <p:nvPr/>
        </p:nvSpPr>
        <p:spPr>
          <a:xfrm>
            <a:off x="10950955" y="648866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 Damov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44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4" grpId="0"/>
      <p:bldP spid="15" grpId="0"/>
      <p:bldP spid="17" grpId="0"/>
      <p:bldP spid="18" grpId="0"/>
      <p:bldP spid="19" grpId="0"/>
      <p:bldP spid="20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229C3D-6EB5-4DBF-BB48-4C679DB07433}"/>
              </a:ext>
            </a:extLst>
          </p:cNvPr>
          <p:cNvSpPr txBox="1"/>
          <p:nvPr/>
        </p:nvSpPr>
        <p:spPr>
          <a:xfrm>
            <a:off x="3575438" y="2953567"/>
            <a:ext cx="5041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&amp; Answers?</a:t>
            </a:r>
            <a:endParaRPr lang="en-A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D5AB6-F9EA-4ADE-8FA7-49DD58DA8966}"/>
              </a:ext>
            </a:extLst>
          </p:cNvPr>
          <p:cNvSpPr txBox="1"/>
          <p:nvPr/>
        </p:nvSpPr>
        <p:spPr>
          <a:xfrm>
            <a:off x="10950955" y="648866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 Damov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810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881944-E268-4FA7-B7CB-016CE205C862}"/>
              </a:ext>
            </a:extLst>
          </p:cNvPr>
          <p:cNvSpPr txBox="1"/>
          <p:nvPr/>
        </p:nvSpPr>
        <p:spPr>
          <a:xfrm>
            <a:off x="2961391" y="248627"/>
            <a:ext cx="6269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Making Framework</a:t>
            </a:r>
            <a:endParaRPr lang="en-A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57610-73EA-4212-A61F-9645EFB1A46F}"/>
              </a:ext>
            </a:extLst>
          </p:cNvPr>
          <p:cNvSpPr txBox="1"/>
          <p:nvPr/>
        </p:nvSpPr>
        <p:spPr>
          <a:xfrm>
            <a:off x="976874" y="1248110"/>
            <a:ext cx="174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it?</a:t>
            </a:r>
            <a:endParaRPr lang="en-A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19A21-7F65-4B87-8D0F-E41B4A6A28AA}"/>
              </a:ext>
            </a:extLst>
          </p:cNvPr>
          <p:cNvSpPr txBox="1"/>
          <p:nvPr/>
        </p:nvSpPr>
        <p:spPr>
          <a:xfrm>
            <a:off x="976874" y="1755061"/>
            <a:ext cx="104624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process or series of stages to sequentially go through in order to ultimately make a decision,  </a:t>
            </a:r>
            <a:b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ensuring that the best ideal outcome be reached by implementing critical thought processes / </a:t>
            </a:r>
            <a:b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wherever possible.</a:t>
            </a:r>
            <a:endParaRPr lang="en-A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D72F15-E81F-452C-A2D9-20673C6E3B6E}"/>
              </a:ext>
            </a:extLst>
          </p:cNvPr>
          <p:cNvSpPr txBox="1"/>
          <p:nvPr/>
        </p:nvSpPr>
        <p:spPr>
          <a:xfrm>
            <a:off x="976874" y="3167390"/>
            <a:ext cx="177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do it?</a:t>
            </a:r>
            <a:endParaRPr lang="en-A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D589D1-2252-4CB4-BD74-CEB694D7074F}"/>
              </a:ext>
            </a:extLst>
          </p:cNvPr>
          <p:cNvSpPr txBox="1"/>
          <p:nvPr/>
        </p:nvSpPr>
        <p:spPr>
          <a:xfrm>
            <a:off x="990875" y="3690610"/>
            <a:ext cx="9915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ensure the best possible decision be made, based on all possible evidence / information.</a:t>
            </a:r>
            <a:endParaRPr lang="en-A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323E2-9155-445A-B4D0-0616684B2596}"/>
              </a:ext>
            </a:extLst>
          </p:cNvPr>
          <p:cNvSpPr txBox="1"/>
          <p:nvPr/>
        </p:nvSpPr>
        <p:spPr>
          <a:xfrm>
            <a:off x="10950955" y="648866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 Damov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767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2" grpId="0"/>
      <p:bldP spid="1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12D7232-0FC2-4893-BC39-44DC3444D2D7}"/>
              </a:ext>
            </a:extLst>
          </p:cNvPr>
          <p:cNvSpPr txBox="1"/>
          <p:nvPr/>
        </p:nvSpPr>
        <p:spPr>
          <a:xfrm>
            <a:off x="2079482" y="351643"/>
            <a:ext cx="8457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Decision Making Framework Cycle</a:t>
            </a:r>
            <a:endParaRPr lang="en-A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ircular Framework For Decision Making Process | Template Presentation |  Sample of PPT Presentation | Presentation Background Images">
            <a:extLst>
              <a:ext uri="{FF2B5EF4-FFF2-40B4-BE49-F238E27FC236}">
                <a16:creationId xmlns:a16="http://schemas.microsoft.com/office/drawing/2014/main" id="{557B4B1B-8B97-4F11-94F3-CEF62D39F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754" y="1538654"/>
            <a:ext cx="5228492" cy="392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5328B0-61CA-4120-A8EF-19E5A7699E83}"/>
              </a:ext>
            </a:extLst>
          </p:cNvPr>
          <p:cNvSpPr txBox="1"/>
          <p:nvPr/>
        </p:nvSpPr>
        <p:spPr>
          <a:xfrm>
            <a:off x="3458308" y="5460023"/>
            <a:ext cx="47532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0" i="0" dirty="0" err="1">
                <a:effectLst/>
                <a:latin typeface="Arial" panose="020B0604020202020204" pitchFamily="34" charset="0"/>
              </a:rPr>
              <a:t>Frensch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, Peter A.; Funke, Joachim, eds. (1995). </a:t>
            </a:r>
            <a:r>
              <a:rPr lang="en-GB" sz="700" b="0" i="1" dirty="0">
                <a:effectLst/>
                <a:latin typeface="Arial" panose="020B0604020202020204" pitchFamily="34" charset="0"/>
              </a:rPr>
              <a:t>Complex problem solving: the European perspective</a:t>
            </a:r>
            <a:r>
              <a:rPr lang="en-GB" sz="700" b="0" i="0" dirty="0">
                <a:effectLst/>
                <a:latin typeface="Arial" panose="020B0604020202020204" pitchFamily="34" charset="0"/>
              </a:rPr>
              <a:t>. Hillsdale, NJ</a:t>
            </a:r>
            <a:endParaRPr lang="en-AU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5EC9F-43A8-45E0-AF9D-4F322D79FB80}"/>
              </a:ext>
            </a:extLst>
          </p:cNvPr>
          <p:cNvSpPr txBox="1"/>
          <p:nvPr/>
        </p:nvSpPr>
        <p:spPr>
          <a:xfrm>
            <a:off x="2689886" y="5939148"/>
            <a:ext cx="2927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 Example:</a:t>
            </a:r>
            <a:endParaRPr lang="en-A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0C248F-38C9-40D7-A26A-631AE8B09080}"/>
              </a:ext>
            </a:extLst>
          </p:cNvPr>
          <p:cNvSpPr txBox="1"/>
          <p:nvPr/>
        </p:nvSpPr>
        <p:spPr>
          <a:xfrm>
            <a:off x="5753100" y="5939148"/>
            <a:ext cx="4054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Catering for a Poker Night</a:t>
            </a:r>
            <a:endParaRPr lang="en-A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6AEA-BA43-4970-987B-06F5BAF6594C}"/>
              </a:ext>
            </a:extLst>
          </p:cNvPr>
          <p:cNvSpPr txBox="1"/>
          <p:nvPr/>
        </p:nvSpPr>
        <p:spPr>
          <a:xfrm>
            <a:off x="10950955" y="648866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 Damov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885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16" grpId="0"/>
      <p:bldP spid="17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C99F47-5F17-45C8-8544-A4E251953E62}"/>
              </a:ext>
            </a:extLst>
          </p:cNvPr>
          <p:cNvSpPr txBox="1"/>
          <p:nvPr/>
        </p:nvSpPr>
        <p:spPr>
          <a:xfrm>
            <a:off x="1082383" y="3274901"/>
            <a:ext cx="4716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your initial decision?</a:t>
            </a: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FF1D70-EDC2-4541-8D3F-8016F59C93D1}"/>
              </a:ext>
            </a:extLst>
          </p:cNvPr>
          <p:cNvSpPr txBox="1"/>
          <p:nvPr/>
        </p:nvSpPr>
        <p:spPr>
          <a:xfrm>
            <a:off x="1428851" y="286749"/>
            <a:ext cx="50802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Identify the Decision</a:t>
            </a:r>
            <a:endParaRPr lang="en-A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3F7702-3223-407A-BC44-31848B291FA7}"/>
              </a:ext>
            </a:extLst>
          </p:cNvPr>
          <p:cNvSpPr txBox="1"/>
          <p:nvPr/>
        </p:nvSpPr>
        <p:spPr>
          <a:xfrm>
            <a:off x="1082383" y="4219666"/>
            <a:ext cx="6397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did you come up with this decision?</a:t>
            </a: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C13C7F-554E-4E8D-ABC3-C37055A75B0E}"/>
              </a:ext>
            </a:extLst>
          </p:cNvPr>
          <p:cNvSpPr txBox="1"/>
          <p:nvPr/>
        </p:nvSpPr>
        <p:spPr>
          <a:xfrm>
            <a:off x="1082383" y="1437309"/>
            <a:ext cx="4657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needs to be decided?</a:t>
            </a: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BF291-8E60-44DD-8DA7-DF9B59E801FF}"/>
              </a:ext>
            </a:extLst>
          </p:cNvPr>
          <p:cNvSpPr txBox="1"/>
          <p:nvPr/>
        </p:nvSpPr>
        <p:spPr>
          <a:xfrm>
            <a:off x="1082383" y="2404385"/>
            <a:ext cx="5654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decision ultimately for?</a:t>
            </a: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2C061E-6535-404E-AE5A-906A106F794B}"/>
              </a:ext>
            </a:extLst>
          </p:cNvPr>
          <p:cNvSpPr txBox="1"/>
          <p:nvPr/>
        </p:nvSpPr>
        <p:spPr>
          <a:xfrm>
            <a:off x="1112295" y="1938315"/>
            <a:ext cx="2691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Catering for Poker Night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FF4039-D8ED-4CE9-AFD0-0E95FD755040}"/>
              </a:ext>
            </a:extLst>
          </p:cNvPr>
          <p:cNvSpPr txBox="1"/>
          <p:nvPr/>
        </p:nvSpPr>
        <p:spPr>
          <a:xfrm>
            <a:off x="1082383" y="2888507"/>
            <a:ext cx="3606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 the Participants of the event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FE7580-E05D-4875-B3EF-3F19E06706C5}"/>
              </a:ext>
            </a:extLst>
          </p:cNvPr>
          <p:cNvSpPr txBox="1"/>
          <p:nvPr/>
        </p:nvSpPr>
        <p:spPr>
          <a:xfrm>
            <a:off x="1082383" y="3798121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Pizza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777D4A-5969-406B-BBC3-6C013DA6F20E}"/>
              </a:ext>
            </a:extLst>
          </p:cNvPr>
          <p:cNvSpPr txBox="1"/>
          <p:nvPr/>
        </p:nvSpPr>
        <p:spPr>
          <a:xfrm>
            <a:off x="1112295" y="4764321"/>
            <a:ext cx="546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in my opinion, it’s the best takeaway option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AC3FB-7EF0-4AC9-A42F-C07C1ED5EB78}"/>
              </a:ext>
            </a:extLst>
          </p:cNvPr>
          <p:cNvSpPr txBox="1"/>
          <p:nvPr/>
        </p:nvSpPr>
        <p:spPr>
          <a:xfrm>
            <a:off x="10950955" y="648866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 Damov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875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C99F47-5F17-45C8-8544-A4E251953E62}"/>
              </a:ext>
            </a:extLst>
          </p:cNvPr>
          <p:cNvSpPr txBox="1"/>
          <p:nvPr/>
        </p:nvSpPr>
        <p:spPr>
          <a:xfrm>
            <a:off x="1082383" y="3451098"/>
            <a:ext cx="7308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the decision conditions / restrictions?</a:t>
            </a: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FF1D70-EDC2-4541-8D3F-8016F59C93D1}"/>
              </a:ext>
            </a:extLst>
          </p:cNvPr>
          <p:cNvSpPr txBox="1"/>
          <p:nvPr/>
        </p:nvSpPr>
        <p:spPr>
          <a:xfrm>
            <a:off x="1428851" y="286749"/>
            <a:ext cx="4809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Gather Information</a:t>
            </a:r>
            <a:endParaRPr lang="en-A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C13C7F-554E-4E8D-ABC3-C37055A75B0E}"/>
              </a:ext>
            </a:extLst>
          </p:cNvPr>
          <p:cNvSpPr txBox="1"/>
          <p:nvPr/>
        </p:nvSpPr>
        <p:spPr>
          <a:xfrm>
            <a:off x="1082383" y="1437309"/>
            <a:ext cx="650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information surrounds this decision?</a:t>
            </a: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5ECB4-87FE-47AD-AFC5-76C17B9E37A9}"/>
              </a:ext>
            </a:extLst>
          </p:cNvPr>
          <p:cNvSpPr txBox="1"/>
          <p:nvPr/>
        </p:nvSpPr>
        <p:spPr>
          <a:xfrm>
            <a:off x="1082383" y="2027807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Guests will be hungry 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161D7-FE6B-456D-A4CB-30073AD3EDDB}"/>
              </a:ext>
            </a:extLst>
          </p:cNvPr>
          <p:cNvSpPr txBox="1"/>
          <p:nvPr/>
        </p:nvSpPr>
        <p:spPr>
          <a:xfrm>
            <a:off x="1082383" y="2427917"/>
            <a:ext cx="2117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Guests need to eat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FF179F-C24D-4F53-8119-836286780AC8}"/>
              </a:ext>
            </a:extLst>
          </p:cNvPr>
          <p:cNvSpPr txBox="1"/>
          <p:nvPr/>
        </p:nvSpPr>
        <p:spPr>
          <a:xfrm>
            <a:off x="1082383" y="4097252"/>
            <a:ext cx="1979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food allergies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CE7289-D952-4D16-8385-E8D128C4116D}"/>
              </a:ext>
            </a:extLst>
          </p:cNvPr>
          <p:cNvSpPr txBox="1"/>
          <p:nvPr/>
        </p:nvSpPr>
        <p:spPr>
          <a:xfrm>
            <a:off x="1082383" y="4558917"/>
            <a:ext cx="2016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satisfying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436117-B59B-4BA1-9B4E-086F7780E50A}"/>
              </a:ext>
            </a:extLst>
          </p:cNvPr>
          <p:cNvSpPr txBox="1"/>
          <p:nvPr/>
        </p:nvSpPr>
        <p:spPr>
          <a:xfrm>
            <a:off x="1082383" y="2812461"/>
            <a:ext cx="3407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Everyone’s “cool with whatever”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5C0D2E-D8BB-4556-93CB-535702A9851E}"/>
              </a:ext>
            </a:extLst>
          </p:cNvPr>
          <p:cNvSpPr txBox="1"/>
          <p:nvPr/>
        </p:nvSpPr>
        <p:spPr>
          <a:xfrm>
            <a:off x="10950955" y="648866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 Damov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604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9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C99F47-5F17-45C8-8544-A4E251953E62}"/>
              </a:ext>
            </a:extLst>
          </p:cNvPr>
          <p:cNvSpPr txBox="1"/>
          <p:nvPr/>
        </p:nvSpPr>
        <p:spPr>
          <a:xfrm>
            <a:off x="1008645" y="4031139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 Map </a:t>
            </a:r>
            <a:r>
              <a:rPr lang="en-AU" dirty="0"/>
              <a:t>👍</a:t>
            </a:r>
            <a:endParaRPr lang="en-AU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FF1D70-EDC2-4541-8D3F-8016F59C93D1}"/>
              </a:ext>
            </a:extLst>
          </p:cNvPr>
          <p:cNvSpPr txBox="1"/>
          <p:nvPr/>
        </p:nvSpPr>
        <p:spPr>
          <a:xfrm>
            <a:off x="1428851" y="286749"/>
            <a:ext cx="5066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Identify Alternatives</a:t>
            </a:r>
            <a:endParaRPr lang="en-A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C13C7F-554E-4E8D-ABC3-C37055A75B0E}"/>
              </a:ext>
            </a:extLst>
          </p:cNvPr>
          <p:cNvSpPr txBox="1"/>
          <p:nvPr/>
        </p:nvSpPr>
        <p:spPr>
          <a:xfrm>
            <a:off x="1082383" y="1437309"/>
            <a:ext cx="4556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all possible options</a:t>
            </a: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5ECB4-87FE-47AD-AFC5-76C17B9E37A9}"/>
              </a:ext>
            </a:extLst>
          </p:cNvPr>
          <p:cNvSpPr txBox="1"/>
          <p:nvPr/>
        </p:nvSpPr>
        <p:spPr>
          <a:xfrm>
            <a:off x="1082383" y="1960529"/>
            <a:ext cx="3277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 take-away options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161D7-FE6B-456D-A4CB-30073AD3EDDB}"/>
              </a:ext>
            </a:extLst>
          </p:cNvPr>
          <p:cNvSpPr txBox="1"/>
          <p:nvPr/>
        </p:nvSpPr>
        <p:spPr>
          <a:xfrm>
            <a:off x="1082383" y="2452953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Cooking instead / barbeque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436117-B59B-4BA1-9B4E-086F7780E50A}"/>
              </a:ext>
            </a:extLst>
          </p:cNvPr>
          <p:cNvSpPr txBox="1"/>
          <p:nvPr/>
        </p:nvSpPr>
        <p:spPr>
          <a:xfrm>
            <a:off x="1085718" y="2883859"/>
            <a:ext cx="4879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Everyone bring along something / family style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11033-E814-4869-A19E-00A927584DF8}"/>
              </a:ext>
            </a:extLst>
          </p:cNvPr>
          <p:cNvSpPr txBox="1"/>
          <p:nvPr/>
        </p:nvSpPr>
        <p:spPr>
          <a:xfrm>
            <a:off x="1082383" y="3400178"/>
            <a:ext cx="1780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Fasting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4A7C5-A5B2-4EFA-9DE9-A07096FDDB0F}"/>
              </a:ext>
            </a:extLst>
          </p:cNvPr>
          <p:cNvSpPr txBox="1"/>
          <p:nvPr/>
        </p:nvSpPr>
        <p:spPr>
          <a:xfrm>
            <a:off x="10950955" y="648866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 Damov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811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9" grpId="0"/>
      <p:bldP spid="7" grpId="0"/>
      <p:bldP spid="8" grpId="0"/>
      <p:bldP spid="12" grpId="0"/>
      <p:bldP spid="13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CFF1D70-EDC2-4541-8D3F-8016F59C93D1}"/>
              </a:ext>
            </a:extLst>
          </p:cNvPr>
          <p:cNvSpPr txBox="1"/>
          <p:nvPr/>
        </p:nvSpPr>
        <p:spPr>
          <a:xfrm>
            <a:off x="1428851" y="286749"/>
            <a:ext cx="4078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Weigh Evidence</a:t>
            </a:r>
            <a:endParaRPr lang="en-A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C13C7F-554E-4E8D-ABC3-C37055A75B0E}"/>
              </a:ext>
            </a:extLst>
          </p:cNvPr>
          <p:cNvSpPr txBox="1"/>
          <p:nvPr/>
        </p:nvSpPr>
        <p:spPr>
          <a:xfrm>
            <a:off x="1056006" y="1417405"/>
            <a:ext cx="6716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Pro’s &amp; Cons for all Options / Alternatives</a:t>
            </a: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7126D-37C9-4A2B-9109-3721F2E022C7}"/>
              </a:ext>
            </a:extLst>
          </p:cNvPr>
          <p:cNvSpPr txBox="1"/>
          <p:nvPr/>
        </p:nvSpPr>
        <p:spPr>
          <a:xfrm>
            <a:off x="1056006" y="1983189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Pizza</a:t>
            </a:r>
            <a:endParaRPr lang="en-AU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DDD793-83EB-47B3-8824-AC27C01B6C70}"/>
              </a:ext>
            </a:extLst>
          </p:cNvPr>
          <p:cNvSpPr txBox="1"/>
          <p:nvPr/>
        </p:nvSpPr>
        <p:spPr>
          <a:xfrm>
            <a:off x="1056006" y="2309902"/>
            <a:ext cx="577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Pro:</a:t>
            </a:r>
            <a:endParaRPr lang="en-AU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7B120-5062-4F62-952A-987C51ABCE09}"/>
              </a:ext>
            </a:extLst>
          </p:cNvPr>
          <p:cNvSpPr txBox="1"/>
          <p:nvPr/>
        </p:nvSpPr>
        <p:spPr>
          <a:xfrm>
            <a:off x="1633087" y="2309902"/>
            <a:ext cx="2236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Tasty and Satisfying</a:t>
            </a:r>
            <a:endParaRPr lang="en-AU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9171A-E13A-4427-BDF2-1BC8458E7A34}"/>
              </a:ext>
            </a:extLst>
          </p:cNvPr>
          <p:cNvSpPr txBox="1"/>
          <p:nvPr/>
        </p:nvSpPr>
        <p:spPr>
          <a:xfrm>
            <a:off x="4125564" y="2309902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Con: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786E5-65B4-478C-8B97-7D53A312A3F1}"/>
              </a:ext>
            </a:extLst>
          </p:cNvPr>
          <p:cNvSpPr txBox="1"/>
          <p:nvPr/>
        </p:nvSpPr>
        <p:spPr>
          <a:xfrm>
            <a:off x="4762277" y="2309902"/>
            <a:ext cx="247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Heavy and Un-healthy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B64209-23D7-4DA1-8B79-B121461CF9F2}"/>
              </a:ext>
            </a:extLst>
          </p:cNvPr>
          <p:cNvSpPr txBox="1"/>
          <p:nvPr/>
        </p:nvSpPr>
        <p:spPr>
          <a:xfrm>
            <a:off x="1056006" y="2752576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Cooking / Barbeque</a:t>
            </a:r>
            <a:endParaRPr lang="en-AU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D2A3BD-804A-485A-8794-2D1D59D2C058}"/>
              </a:ext>
            </a:extLst>
          </p:cNvPr>
          <p:cNvSpPr txBox="1"/>
          <p:nvPr/>
        </p:nvSpPr>
        <p:spPr>
          <a:xfrm>
            <a:off x="1056006" y="3079289"/>
            <a:ext cx="577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Pro:</a:t>
            </a:r>
            <a:endParaRPr lang="en-AU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B723AB-B82D-434C-A428-720219EDA6BE}"/>
              </a:ext>
            </a:extLst>
          </p:cNvPr>
          <p:cNvSpPr txBox="1"/>
          <p:nvPr/>
        </p:nvSpPr>
        <p:spPr>
          <a:xfrm>
            <a:off x="1633087" y="3079289"/>
            <a:ext cx="2579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Variety, Healthier</a:t>
            </a:r>
            <a:endParaRPr lang="en-AU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87D9A-B387-432E-96E5-D27FF43185DA}"/>
              </a:ext>
            </a:extLst>
          </p:cNvPr>
          <p:cNvSpPr txBox="1"/>
          <p:nvPr/>
        </p:nvSpPr>
        <p:spPr>
          <a:xfrm>
            <a:off x="4655645" y="3079289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Con: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9D1C25-D767-4DC2-84DE-04E1F1EA0939}"/>
              </a:ext>
            </a:extLst>
          </p:cNvPr>
          <p:cNvSpPr txBox="1"/>
          <p:nvPr/>
        </p:nvSpPr>
        <p:spPr>
          <a:xfrm>
            <a:off x="5292358" y="3079289"/>
            <a:ext cx="3791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effort, Time consuming for me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BF039-7751-4FAF-BFC0-31DB59C46420}"/>
              </a:ext>
            </a:extLst>
          </p:cNvPr>
          <p:cNvSpPr txBox="1"/>
          <p:nvPr/>
        </p:nvSpPr>
        <p:spPr>
          <a:xfrm>
            <a:off x="1056006" y="3564527"/>
            <a:ext cx="5189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Everyone bring along something / Family stye</a:t>
            </a:r>
            <a:endParaRPr lang="en-AU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8C816F-E962-44CF-892C-98CC7D789E5D}"/>
              </a:ext>
            </a:extLst>
          </p:cNvPr>
          <p:cNvSpPr txBox="1"/>
          <p:nvPr/>
        </p:nvSpPr>
        <p:spPr>
          <a:xfrm>
            <a:off x="1056006" y="3891240"/>
            <a:ext cx="577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Pro:</a:t>
            </a:r>
            <a:endParaRPr lang="en-AU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ADB422-EDFE-4371-83B1-D5527A41A3B6}"/>
              </a:ext>
            </a:extLst>
          </p:cNvPr>
          <p:cNvSpPr txBox="1"/>
          <p:nvPr/>
        </p:nvSpPr>
        <p:spPr>
          <a:xfrm>
            <a:off x="1633087" y="3891240"/>
            <a:ext cx="3444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Variety, Possibly Healthier</a:t>
            </a:r>
            <a:endParaRPr lang="en-AU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B127D1-E80D-4051-9D2E-CA55B5F5924A}"/>
              </a:ext>
            </a:extLst>
          </p:cNvPr>
          <p:cNvSpPr txBox="1"/>
          <p:nvPr/>
        </p:nvSpPr>
        <p:spPr>
          <a:xfrm>
            <a:off x="5292358" y="3927939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Con: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BCBC24-5080-45F8-AD03-9E3F9F8157E3}"/>
              </a:ext>
            </a:extLst>
          </p:cNvPr>
          <p:cNvSpPr txBox="1"/>
          <p:nvPr/>
        </p:nvSpPr>
        <p:spPr>
          <a:xfrm>
            <a:off x="5929071" y="3927939"/>
            <a:ext cx="4429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effort, Time consuming for everyone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F88FC9-ACAF-4E0B-A59E-682FCA59E217}"/>
              </a:ext>
            </a:extLst>
          </p:cNvPr>
          <p:cNvSpPr txBox="1"/>
          <p:nvPr/>
        </p:nvSpPr>
        <p:spPr>
          <a:xfrm>
            <a:off x="1056006" y="4364748"/>
            <a:ext cx="2119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Fasting</a:t>
            </a:r>
            <a:endParaRPr lang="en-AU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EB55AC-74E4-4F94-8D02-7441D5BC73E0}"/>
              </a:ext>
            </a:extLst>
          </p:cNvPr>
          <p:cNvSpPr txBox="1"/>
          <p:nvPr/>
        </p:nvSpPr>
        <p:spPr>
          <a:xfrm>
            <a:off x="1056006" y="4691461"/>
            <a:ext cx="577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Pro:</a:t>
            </a:r>
            <a:endParaRPr lang="en-AU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78454C-BB31-401C-86FB-89E75BB16EA1}"/>
              </a:ext>
            </a:extLst>
          </p:cNvPr>
          <p:cNvSpPr txBox="1"/>
          <p:nvPr/>
        </p:nvSpPr>
        <p:spPr>
          <a:xfrm>
            <a:off x="1633087" y="4691461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Healthiest option</a:t>
            </a:r>
            <a:endParaRPr lang="en-AU" sz="2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060895-3406-4F01-A7EF-75786FD3C206}"/>
              </a:ext>
            </a:extLst>
          </p:cNvPr>
          <p:cNvSpPr txBox="1"/>
          <p:nvPr/>
        </p:nvSpPr>
        <p:spPr>
          <a:xfrm>
            <a:off x="3589135" y="4691461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Con: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6EF497-7AC0-4172-BB83-7AB4B1FCF9EF}"/>
              </a:ext>
            </a:extLst>
          </p:cNvPr>
          <p:cNvSpPr txBox="1"/>
          <p:nvPr/>
        </p:nvSpPr>
        <p:spPr>
          <a:xfrm>
            <a:off x="4225848" y="4691461"/>
            <a:ext cx="3406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It’ll be the last Poker night I host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F2322-69DA-473D-A80C-913F0E5E7636}"/>
              </a:ext>
            </a:extLst>
          </p:cNvPr>
          <p:cNvSpPr txBox="1"/>
          <p:nvPr/>
        </p:nvSpPr>
        <p:spPr>
          <a:xfrm>
            <a:off x="10950955" y="648866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 Damov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8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CFF1D70-EDC2-4541-8D3F-8016F59C93D1}"/>
              </a:ext>
            </a:extLst>
          </p:cNvPr>
          <p:cNvSpPr txBox="1"/>
          <p:nvPr/>
        </p:nvSpPr>
        <p:spPr>
          <a:xfrm>
            <a:off x="1428851" y="286749"/>
            <a:ext cx="8879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Choose Among Alternatives / Options</a:t>
            </a:r>
            <a:endParaRPr lang="en-A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AE5A3-04D0-4A65-9825-2CCD04B5C1B1}"/>
              </a:ext>
            </a:extLst>
          </p:cNvPr>
          <p:cNvSpPr txBox="1"/>
          <p:nvPr/>
        </p:nvSpPr>
        <p:spPr>
          <a:xfrm>
            <a:off x="985669" y="1373823"/>
            <a:ext cx="4028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Prioritise Essential Pro’s</a:t>
            </a: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CFD48-F8ED-4A7E-A33D-945669251559}"/>
              </a:ext>
            </a:extLst>
          </p:cNvPr>
          <p:cNvSpPr txBox="1"/>
          <p:nvPr/>
        </p:nvSpPr>
        <p:spPr>
          <a:xfrm>
            <a:off x="985669" y="3408358"/>
            <a:ext cx="104027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which alternative meets more of the essential criteria of the 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</a:t>
            </a: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26BE05-7A68-445A-AB9D-5E8FF3F67793}"/>
              </a:ext>
            </a:extLst>
          </p:cNvPr>
          <p:cNvSpPr txBox="1"/>
          <p:nvPr/>
        </p:nvSpPr>
        <p:spPr>
          <a:xfrm>
            <a:off x="1428851" y="1876121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Taste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4AE8A-0D81-40BF-A529-65931EA7792D}"/>
              </a:ext>
            </a:extLst>
          </p:cNvPr>
          <p:cNvSpPr txBox="1"/>
          <p:nvPr/>
        </p:nvSpPr>
        <p:spPr>
          <a:xfrm>
            <a:off x="1428851" y="2378419"/>
            <a:ext cx="1452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Convenience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9B446-DCE4-45B3-B733-B5329A5C5835}"/>
              </a:ext>
            </a:extLst>
          </p:cNvPr>
          <p:cNvSpPr txBox="1"/>
          <p:nvPr/>
        </p:nvSpPr>
        <p:spPr>
          <a:xfrm>
            <a:off x="1428851" y="2880814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Satisfaction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64423C-1AF7-4062-8BFB-96BF4DF35336}"/>
              </a:ext>
            </a:extLst>
          </p:cNvPr>
          <p:cNvSpPr txBox="1"/>
          <p:nvPr/>
        </p:nvSpPr>
        <p:spPr>
          <a:xfrm>
            <a:off x="1428851" y="4362465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Pizza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3DEBA-BF45-4934-A475-4D53588550EF}"/>
              </a:ext>
            </a:extLst>
          </p:cNvPr>
          <p:cNvSpPr txBox="1"/>
          <p:nvPr/>
        </p:nvSpPr>
        <p:spPr>
          <a:xfrm>
            <a:off x="10950955" y="648866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 Damov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746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/>
      <p:bldP spid="11" grpId="0"/>
      <p:bldP spid="14" grpId="0"/>
      <p:bldP spid="15" grpId="0"/>
      <p:bldP spid="16" grpId="0"/>
      <p:bldP spid="1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CFF1D70-EDC2-4541-8D3F-8016F59C93D1}"/>
              </a:ext>
            </a:extLst>
          </p:cNvPr>
          <p:cNvSpPr txBox="1"/>
          <p:nvPr/>
        </p:nvSpPr>
        <p:spPr>
          <a:xfrm>
            <a:off x="1428851" y="286749"/>
            <a:ext cx="3224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Take Action</a:t>
            </a:r>
            <a:endParaRPr lang="en-A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AE5A3-04D0-4A65-9825-2CCD04B5C1B1}"/>
              </a:ext>
            </a:extLst>
          </p:cNvPr>
          <p:cNvSpPr txBox="1"/>
          <p:nvPr/>
        </p:nvSpPr>
        <p:spPr>
          <a:xfrm>
            <a:off x="985669" y="1373823"/>
            <a:ext cx="83744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Once all possible evidence is presented and reviewed</a:t>
            </a:r>
            <a:b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the decision.</a:t>
            </a:r>
            <a:endParaRPr lang="en-A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37404-2C20-41B6-94F4-E7DEE4BFBF3F}"/>
              </a:ext>
            </a:extLst>
          </p:cNvPr>
          <p:cNvSpPr txBox="1"/>
          <p:nvPr/>
        </p:nvSpPr>
        <p:spPr>
          <a:xfrm>
            <a:off x="1428851" y="2428157"/>
            <a:ext cx="2515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Proceed with the order</a:t>
            </a:r>
            <a:endParaRPr lang="en-AU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281D9-4AF8-488E-9518-9B26AD77AF0A}"/>
              </a:ext>
            </a:extLst>
          </p:cNvPr>
          <p:cNvSpPr txBox="1"/>
          <p:nvPr/>
        </p:nvSpPr>
        <p:spPr>
          <a:xfrm>
            <a:off x="10950955" y="648866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Don Damov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820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/>
      <p:bldP spid="9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228</TotalTime>
  <Words>534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Damov</dc:creator>
  <cp:lastModifiedBy>Don Damov</cp:lastModifiedBy>
  <cp:revision>7</cp:revision>
  <dcterms:created xsi:type="dcterms:W3CDTF">2021-08-10T02:17:51Z</dcterms:created>
  <dcterms:modified xsi:type="dcterms:W3CDTF">2022-03-15T05:25:41Z</dcterms:modified>
</cp:coreProperties>
</file>