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64" r:id="rId2"/>
    <p:sldId id="511" r:id="rId3"/>
    <p:sldId id="500" r:id="rId4"/>
    <p:sldId id="501" r:id="rId5"/>
    <p:sldId id="502" r:id="rId6"/>
    <p:sldId id="503" r:id="rId7"/>
    <p:sldId id="505" r:id="rId8"/>
    <p:sldId id="507" r:id="rId9"/>
    <p:sldId id="510" r:id="rId10"/>
    <p:sldId id="465" r:id="rId11"/>
    <p:sldId id="466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C9D3B-823F-4F92-A194-11F2A2BFC3DA}" v="1" dt="2021-08-26T04:06:40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FA22A-2C1A-4F44-AED9-6AA1A2EEBC7E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359EF-5253-4CD3-9B23-9214B67A4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8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27E-932E-4771-BF7D-78A227399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DD347-D44E-40B1-AE4F-9A6B5C5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08C-BB33-4176-8FDE-4929CE2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468F-7DAB-41DD-8112-2FED196B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A8A-5A9E-4846-AEBF-FB6C6700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0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6D2-6D80-4CEF-902A-3DF681C5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41CD-5B3A-41DB-B9AB-F373592ED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A278-84CE-452E-A929-6A4F5C2F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49D4-79C6-48FA-9CD8-BBA5AD10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2121-7989-4B88-972B-16C93CF2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7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C30DC-F510-426A-B7AA-A2C03B2E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996C-10F3-46C0-B216-7C6D7CA6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66F7-332F-44C7-A7EB-FAF3B2F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F48F-8825-47B5-99AE-FBCCF891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9E28-254E-41F3-97D8-E1A288C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0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DF80-964D-4271-95B8-D309646C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447C-5656-4440-8EBD-9CC36689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507A-3AE5-4334-B22F-0EB97389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39D-C574-4CF7-AA6C-0101352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161C-0F96-4E34-B5D1-1141ACD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1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C11F-0BAB-4FA9-9C5E-A6C144B9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5212-1DB7-48DA-BFA2-DE856661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7673-6657-4217-8DE6-43274E7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52C0-C121-4A84-957F-03076A75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8F0B-414E-4AB8-BB7A-FD9B6E6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2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4E3B-3469-413F-9D0D-8EE5E70A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E8E5-713A-4170-ACBF-E3B0B686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6EF4-6B2A-41B7-ADC2-16586BE4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6CB5-CB06-41CA-8595-C6E4389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19C5-6A5C-40EF-8A94-42D069C2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7B04-9847-4D1F-A49E-3097803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60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422A-0589-4F23-AA32-8A65D080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C3F1-16AD-464A-BD02-4BB605C4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8F10-80FB-48BA-A93A-CD63333F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6A3F6-F1EF-4518-BDB8-CA8723A7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5BC63-2D34-402C-85D2-F18CAF8D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40CF-1A4F-412C-8ACF-43D5450E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789BA-FB01-4FA3-B68B-D709D71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735F4-F622-49B8-944E-122F5ED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2620-2EB7-4F53-ABAE-5C129A10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D22C-B31C-4F7F-8866-16B9466D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CC0D-B6FA-4EAB-AEB6-4A2C687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C0670-B198-4CC8-8BE4-4981E1B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0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C9CEF-062E-4D85-AE7C-AC70EF1A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DF5A-9A6B-4F49-9F59-C01B1F6E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41068-AAEB-4FD1-94FF-C640378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1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AFB1-77A6-4E9F-BC88-F32B4A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E894-8A13-4DA0-94E1-B958F92F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9657-8EB0-4770-A8E9-5E8C93D6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E458-5418-49C2-97B0-D9A752CB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859C2-846C-4C5B-8994-B160EB5D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C97A-E878-495D-A62A-C1FC739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8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7F1E-6306-48F9-B211-0A2A9A9A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945AC-E66E-49D0-8447-130FD1BD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6A34-FCBC-4E00-8734-02776092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5BECC-605C-4D98-94E4-E1E95D0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7358-7FAD-494B-888B-213E597F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94CB-FD92-40CB-ACF5-33418D8F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2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BADB-AF5D-412B-8FA0-8F32B393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5264-3A6F-47DE-BFFC-A6A12E1B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B580-74A9-44CF-9DD5-5BB9300DC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EAF7-6320-4D2B-8DDD-A363ED3A61DA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6F96-FBC9-4866-A4DB-D8BD255A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779-DCAB-4F5F-853D-AFE83AE8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8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43856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Sessions 17 &amp; 18</a:t>
                      </a:r>
                      <a:endParaRPr lang="en-AU" sz="1400" b="1" dirty="0">
                        <a:solidFill>
                          <a:srgbClr val="4F81BD"/>
                        </a:solidFill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964B-BD6B-46CC-AAB4-488BFDC8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10 Common Barriers to Critical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E953-79DF-4428-AE46-0F5B0EBE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 </a:t>
            </a:r>
            <a:r>
              <a:rPr lang="en-US" dirty="0"/>
              <a:t>Egocentric Nature</a:t>
            </a:r>
          </a:p>
          <a:p>
            <a:r>
              <a:rPr lang="en-US" dirty="0"/>
              <a:t>2 Group Think</a:t>
            </a:r>
          </a:p>
          <a:p>
            <a:r>
              <a:rPr lang="en-US" dirty="0"/>
              <a:t>3 Drone Mentality</a:t>
            </a:r>
          </a:p>
          <a:p>
            <a:r>
              <a:rPr lang="en-US" dirty="0"/>
              <a:t>4 Social Conditioning</a:t>
            </a:r>
          </a:p>
          <a:p>
            <a:r>
              <a:rPr lang="en-US" dirty="0"/>
              <a:t>5 Bias related to past experiences</a:t>
            </a:r>
          </a:p>
          <a:p>
            <a:r>
              <a:rPr lang="en-US" dirty="0"/>
              <a:t>6 Work pressure</a:t>
            </a:r>
          </a:p>
          <a:p>
            <a:r>
              <a:rPr lang="en-US" dirty="0"/>
              <a:t>7. Arrogance and Intolerance</a:t>
            </a:r>
          </a:p>
          <a:p>
            <a:r>
              <a:rPr lang="en-US" dirty="0"/>
              <a:t>8 Stubbornness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37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5394-74CC-40F8-9536-A65D5203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E6CE-FCF5-42B1-A80C-7C578879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Using the list from the previous slide, in pairs choose one of the barriers and find an example e.g.</a:t>
            </a:r>
          </a:p>
          <a:p>
            <a:pPr>
              <a:lnSpc>
                <a:spcPct val="150000"/>
              </a:lnSpc>
            </a:pPr>
            <a:r>
              <a:rPr lang="en-AU" dirty="0"/>
              <a:t>Groupthink and space shuttle Challenger</a:t>
            </a:r>
          </a:p>
          <a:p>
            <a:pPr>
              <a:lnSpc>
                <a:spcPct val="150000"/>
              </a:lnSpc>
            </a:pPr>
            <a:r>
              <a:rPr lang="en-AU" dirty="0"/>
              <a:t>Why do these barriers occur?</a:t>
            </a:r>
          </a:p>
          <a:p>
            <a:pPr>
              <a:lnSpc>
                <a:spcPct val="150000"/>
              </a:lnSpc>
            </a:pPr>
            <a:r>
              <a:rPr lang="en-AU" dirty="0"/>
              <a:t>How are they harmful?</a:t>
            </a:r>
          </a:p>
          <a:p>
            <a:pPr>
              <a:lnSpc>
                <a:spcPct val="150000"/>
              </a:lnSpc>
            </a:pPr>
            <a:r>
              <a:rPr lang="en-AU" dirty="0"/>
              <a:t>Can what be done to minimise these barriers?</a:t>
            </a:r>
          </a:p>
        </p:txBody>
      </p:sp>
    </p:spTree>
    <p:extLst>
      <p:ext uri="{BB962C8B-B14F-4D97-AF65-F5344CB8AC3E}">
        <p14:creationId xmlns:p14="http://schemas.microsoft.com/office/powerpoint/2010/main" val="324228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6035"/>
          </a:xfrm>
        </p:spPr>
        <p:txBody>
          <a:bodyPr>
            <a:normAutofit/>
          </a:bodyPr>
          <a:lstStyle/>
          <a:p>
            <a:r>
              <a:rPr lang="en-US" sz="3200" dirty="0"/>
              <a:t>CT – what it is and skills you can use</a:t>
            </a:r>
          </a:p>
          <a:p>
            <a:r>
              <a:rPr lang="en-US" sz="3200" dirty="0"/>
              <a:t>Characteristics of Critical Thinkers </a:t>
            </a:r>
          </a:p>
          <a:p>
            <a:r>
              <a:rPr lang="en-US" sz="3200" dirty="0"/>
              <a:t>Problem - Solving Action Checklist</a:t>
            </a:r>
          </a:p>
          <a:p>
            <a:r>
              <a:rPr lang="en-US" sz="3200" dirty="0"/>
              <a:t>How to Stimulate Creative Thinking</a:t>
            </a:r>
          </a:p>
          <a:p>
            <a:r>
              <a:rPr lang="en-AU" sz="3200" dirty="0"/>
              <a:t>Common Barriers to Critical Thinking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Workbook and read pages 92 – 96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Activity 14 in Workbook (individually or as a class)</a:t>
            </a:r>
          </a:p>
          <a:p>
            <a:pPr>
              <a:lnSpc>
                <a:spcPct val="150000"/>
              </a:lnSpc>
            </a:pPr>
            <a:r>
              <a:rPr lang="en-AU" dirty="0"/>
              <a:t>Complete AT02 assessment question 14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Complete AT02 Tasks 1 and 2</a:t>
            </a:r>
          </a:p>
          <a:p>
            <a:pPr>
              <a:lnSpc>
                <a:spcPct val="150000"/>
              </a:lnSpc>
            </a:pPr>
            <a:r>
              <a:rPr lang="en-AU"/>
              <a:t>Complete </a:t>
            </a:r>
            <a:r>
              <a:rPr lang="en-AU" dirty="0"/>
              <a:t>AT01 assessment questions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17 &amp; 18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Critical Thinking Skills</a:t>
            </a:r>
          </a:p>
          <a:p>
            <a:r>
              <a:rPr lang="en-US" sz="3200" dirty="0"/>
              <a:t>Characteristics of Critical Thinkers </a:t>
            </a:r>
          </a:p>
          <a:p>
            <a:r>
              <a:rPr lang="en-US" sz="3200" dirty="0"/>
              <a:t>Problem-Solving Action Checklist</a:t>
            </a:r>
          </a:p>
          <a:p>
            <a:r>
              <a:rPr lang="en-US" sz="3200" dirty="0"/>
              <a:t>How to Stimulate Creative Thinking</a:t>
            </a:r>
          </a:p>
          <a:p>
            <a:r>
              <a:rPr lang="en-AU" sz="3200" dirty="0"/>
              <a:t>Common Barriers to Critical Thinking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43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Thinking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Critical Thinking?</a:t>
            </a:r>
          </a:p>
          <a:p>
            <a:r>
              <a:rPr lang="en-US" dirty="0"/>
              <a:t>Critical thinking is clear, reasonable, reflective thinking focused on deciding what to believe or do. </a:t>
            </a:r>
          </a:p>
          <a:p>
            <a:r>
              <a:rPr lang="en-US" dirty="0"/>
              <a:t>It means asking probing questions like, “How do we know?” or “Is this true in every case or just in this instance?” </a:t>
            </a:r>
          </a:p>
          <a:p>
            <a:r>
              <a:rPr lang="en-US" dirty="0"/>
              <a:t>It involves being skeptical and challenging assumptions, rather than simply memorising facts or blindly accepting what you hear or read.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2098-9505-49F9-BB38-D7521979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58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critical thinkers, and what characteristics do they have in common?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Critical thinkers are usually curious and reflective people. </a:t>
            </a:r>
          </a:p>
          <a:p>
            <a:r>
              <a:rPr lang="en-US" dirty="0"/>
              <a:t>They like to explore and probe new areas and seek knowledge, clarification, and new solutions. </a:t>
            </a:r>
          </a:p>
          <a:p>
            <a:r>
              <a:rPr lang="en-US" dirty="0"/>
              <a:t>They ask pertinent questions, evaluate statements and arguments, and they distinguish between facts and opinion. </a:t>
            </a:r>
          </a:p>
          <a:p>
            <a:r>
              <a:rPr lang="en-US" dirty="0"/>
              <a:t>They are also willing to examine their own beliefs, possessing a manner of humility that allows them to admit lack of knowledge or understanding when needed. </a:t>
            </a:r>
          </a:p>
          <a:p>
            <a:r>
              <a:rPr lang="en-US" dirty="0"/>
              <a:t>They are open to changing their mind. </a:t>
            </a:r>
          </a:p>
          <a:p>
            <a:r>
              <a:rPr lang="en-US" dirty="0"/>
              <a:t>Perhaps most of all, they actively enjoy learning, and seeking new knowledge is a lifelong pursuit.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F1E1F-AD38-46E3-9244-9F51FB4A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35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Critical Thinking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							Critical Thinking is </a:t>
            </a:r>
            <a:r>
              <a:rPr lang="en-US" dirty="0">
                <a:solidFill>
                  <a:srgbClr val="FF0000"/>
                </a:solidFill>
              </a:rPr>
              <a:t>NOT</a:t>
            </a:r>
          </a:p>
          <a:p>
            <a:r>
              <a:rPr lang="en-US" dirty="0"/>
              <a:t>Skepticism								Memorising</a:t>
            </a:r>
          </a:p>
          <a:p>
            <a:r>
              <a:rPr lang="en-US" dirty="0"/>
              <a:t>Examining assumptions						Group thinking</a:t>
            </a:r>
          </a:p>
          <a:p>
            <a:r>
              <a:rPr lang="en-US" dirty="0"/>
              <a:t>Challenging reasoning						Blind acceptance of authority</a:t>
            </a:r>
          </a:p>
          <a:p>
            <a:r>
              <a:rPr lang="en-US" dirty="0"/>
              <a:t>Uncovering biases	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800" dirty="0"/>
              <a:t>Relying on past experiences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1CA76-59B6-4203-8E1F-27A12B2E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5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 critical thinker asks…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Font typeface="+mj-lt"/>
              <a:buAutoNum type="arabicPeriod"/>
            </a:pPr>
            <a:r>
              <a:rPr lang="en-US" b="1" i="1" dirty="0">
                <a:solidFill>
                  <a:srgbClr val="1F1F1D"/>
                </a:solidFill>
              </a:rPr>
              <a:t>What’s happening?</a:t>
            </a:r>
            <a:r>
              <a:rPr lang="en-US" b="1" dirty="0">
                <a:solidFill>
                  <a:srgbClr val="1F1F1D"/>
                </a:solidFill>
              </a:rPr>
              <a:t> </a:t>
            </a:r>
            <a:r>
              <a:rPr lang="en-US" dirty="0">
                <a:solidFill>
                  <a:srgbClr val="1F1F1D"/>
                </a:solidFill>
              </a:rPr>
              <a:t>Gather the basic information and begin to think of questions.</a:t>
            </a:r>
          </a:p>
          <a:p>
            <a:pPr fontAlgn="base">
              <a:buFont typeface="+mj-lt"/>
              <a:buAutoNum type="arabicPeriod"/>
            </a:pPr>
            <a:r>
              <a:rPr lang="en-US" b="1" i="1" dirty="0">
                <a:solidFill>
                  <a:srgbClr val="1F1F1D"/>
                </a:solidFill>
              </a:rPr>
              <a:t>Why is it important?</a:t>
            </a:r>
            <a:r>
              <a:rPr lang="en-US" b="1" dirty="0">
                <a:solidFill>
                  <a:srgbClr val="1F1F1D"/>
                </a:solidFill>
              </a:rPr>
              <a:t> </a:t>
            </a:r>
            <a:r>
              <a:rPr lang="en-US" dirty="0">
                <a:solidFill>
                  <a:srgbClr val="1F1F1D"/>
                </a:solidFill>
              </a:rPr>
              <a:t>Ask yourself why it’s significant and whether or not you agree.</a:t>
            </a:r>
          </a:p>
          <a:p>
            <a:pPr fontAlgn="base">
              <a:buFont typeface="+mj-lt"/>
              <a:buAutoNum type="arabicPeriod"/>
            </a:pPr>
            <a:r>
              <a:rPr lang="en-US" b="1" i="1" dirty="0">
                <a:solidFill>
                  <a:srgbClr val="1F1F1D"/>
                </a:solidFill>
              </a:rPr>
              <a:t>What don’t I see?</a:t>
            </a:r>
            <a:r>
              <a:rPr lang="en-US" b="1" dirty="0">
                <a:solidFill>
                  <a:srgbClr val="1F1F1D"/>
                </a:solidFill>
              </a:rPr>
              <a:t> </a:t>
            </a:r>
            <a:r>
              <a:rPr lang="en-US" dirty="0">
                <a:solidFill>
                  <a:srgbClr val="1F1F1D"/>
                </a:solidFill>
              </a:rPr>
              <a:t>Is there anything important missing?</a:t>
            </a:r>
          </a:p>
          <a:p>
            <a:pPr fontAlgn="base">
              <a:buFont typeface="+mj-lt"/>
              <a:buAutoNum type="arabicPeriod"/>
            </a:pPr>
            <a:r>
              <a:rPr lang="en-US" b="1" i="1" dirty="0">
                <a:solidFill>
                  <a:srgbClr val="1F1F1D"/>
                </a:solidFill>
              </a:rPr>
              <a:t>How do I know?</a:t>
            </a:r>
            <a:r>
              <a:rPr lang="en-US" b="1" dirty="0">
                <a:solidFill>
                  <a:srgbClr val="1F1F1D"/>
                </a:solidFill>
              </a:rPr>
              <a:t> </a:t>
            </a:r>
            <a:r>
              <a:rPr lang="en-US" dirty="0">
                <a:solidFill>
                  <a:srgbClr val="1F1F1D"/>
                </a:solidFill>
              </a:rPr>
              <a:t>Ask yourself where the information came from and how it was constructed.</a:t>
            </a:r>
          </a:p>
          <a:p>
            <a:pPr fontAlgn="base">
              <a:buFont typeface="+mj-lt"/>
              <a:buAutoNum type="arabicPeriod"/>
            </a:pPr>
            <a:r>
              <a:rPr lang="en-US" b="1" i="1" dirty="0">
                <a:solidFill>
                  <a:srgbClr val="1F1F1D"/>
                </a:solidFill>
              </a:rPr>
              <a:t>Who is saying it?</a:t>
            </a:r>
            <a:r>
              <a:rPr lang="en-US" b="1" dirty="0">
                <a:solidFill>
                  <a:srgbClr val="1F1F1D"/>
                </a:solidFill>
              </a:rPr>
              <a:t> </a:t>
            </a:r>
            <a:r>
              <a:rPr lang="en-US" dirty="0">
                <a:solidFill>
                  <a:srgbClr val="1F1F1D"/>
                </a:solidFill>
              </a:rPr>
              <a:t>What’s the position of the speaker and what is influencing them?</a:t>
            </a:r>
          </a:p>
          <a:p>
            <a:pPr fontAlgn="base">
              <a:buFont typeface="+mj-lt"/>
              <a:buAutoNum type="arabicPeriod"/>
            </a:pPr>
            <a:r>
              <a:rPr lang="en-US" b="1" i="1" dirty="0">
                <a:solidFill>
                  <a:srgbClr val="1F1F1D"/>
                </a:solidFill>
              </a:rPr>
              <a:t>What else?</a:t>
            </a:r>
            <a:r>
              <a:rPr lang="en-US" b="1" dirty="0">
                <a:solidFill>
                  <a:srgbClr val="1F1F1D"/>
                </a:solidFill>
              </a:rPr>
              <a:t> </a:t>
            </a:r>
            <a:r>
              <a:rPr lang="en-US" b="1" i="1" dirty="0">
                <a:solidFill>
                  <a:srgbClr val="1F1F1D"/>
                </a:solidFill>
              </a:rPr>
              <a:t>What if?</a:t>
            </a:r>
            <a:r>
              <a:rPr lang="en-US" b="1" dirty="0">
                <a:solidFill>
                  <a:srgbClr val="1F1F1D"/>
                </a:solidFill>
              </a:rPr>
              <a:t> </a:t>
            </a:r>
            <a:r>
              <a:rPr lang="en-US" dirty="0">
                <a:solidFill>
                  <a:srgbClr val="1F1F1D"/>
                </a:solidFill>
              </a:rPr>
              <a:t>What other ideas exist and are there other possibilities?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41F37-D2B9-4B9C-9E4F-BAADA697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80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/>
          </a:bodyPr>
          <a:lstStyle/>
          <a:p>
            <a:r>
              <a:rPr lang="en-US" dirty="0"/>
              <a:t>Problem-Solving Action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800" dirty="0"/>
              <a:t>Problem-solving can be an efficient and rewarding process, especially if you are </a:t>
            </a:r>
            <a:r>
              <a:rPr lang="en-US" sz="4800" dirty="0" err="1"/>
              <a:t>organised</a:t>
            </a:r>
            <a:r>
              <a:rPr lang="en-US" sz="4800" dirty="0"/>
              <a:t> and mindful of critical steps and strategies. </a:t>
            </a:r>
          </a:p>
          <a:p>
            <a:pPr marL="0" indent="0">
              <a:buNone/>
            </a:pPr>
            <a:r>
              <a:rPr lang="en-US" sz="4800" dirty="0"/>
              <a:t>Remember to assume the attributes of a good critical thinker i.e. if you are curious, reflective, knowledge-seeking, open to change, probing, </a:t>
            </a:r>
            <a:r>
              <a:rPr lang="en-US" sz="4800" dirty="0" err="1"/>
              <a:t>organised</a:t>
            </a:r>
            <a:r>
              <a:rPr lang="en-US" sz="4800" dirty="0"/>
              <a:t>, and ethical, your challenge or problem will be less of a hurdle, and you’ll be in a good position to find intelligent solutions.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200" dirty="0"/>
              <a:t>STRATEGIES/ACTION CHECKLIST	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200" dirty="0"/>
              <a:t>Define the problem: Identify the problem, Provide as many supporting details as possible, Provide examples, Organize the information logically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200" dirty="0"/>
              <a:t>Identify available solutions: Use logic to identify your most important goals, Identify implications and consequences, Identify facts, Compare and contrast possible solutions 	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200" dirty="0"/>
              <a:t>Select your solution: Use gathered facts and relevant evidence, Support and defend solutions considered valid, Defend your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79F9-F2B6-450C-80C7-3A04994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26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Thinking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Creative thinking</a:t>
            </a:r>
            <a:r>
              <a:rPr lang="en-US" dirty="0"/>
              <a:t> (a useful part </a:t>
            </a:r>
            <a:r>
              <a:rPr lang="en-US" dirty="0" err="1"/>
              <a:t>ofcritical</a:t>
            </a:r>
            <a:r>
              <a:rPr lang="en-US" dirty="0"/>
              <a:t> thinking) </a:t>
            </a:r>
            <a:r>
              <a:rPr lang="en-US" b="1" dirty="0"/>
              <a:t>is an invaluable skill for students</a:t>
            </a:r>
            <a:r>
              <a:rPr lang="en-US" dirty="0"/>
              <a:t>. It’s  important because it helps you look at problems and situations from a fresh perspective. Creating thinking is a way to develop novel or unorthodox solutions that do not depend wholly on past or current solutions. It’s a way of employing strategies to clear your mind so that your thoughts and ideas can transcend what appear to be the limitations of a problem. Creative thinking is a way of moving beyond barriers.</a:t>
            </a:r>
          </a:p>
          <a:p>
            <a:pPr fontAlgn="base"/>
            <a:r>
              <a:rPr lang="en-US" dirty="0"/>
              <a:t>As a creative thinker, you are curious, optimistic, and imaginative. You see problems as interesting opportunities, and you challenge assumptions and suspend judgment. You don’t give up easily. You work hard.</a:t>
            </a:r>
          </a:p>
          <a:p>
            <a:pPr fontAlgn="base"/>
            <a:r>
              <a:rPr lang="en-US" dirty="0"/>
              <a:t>Could this be you? Can you learn this skill?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DD844-D606-4FBB-B2FD-91198011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82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Stimulate Creative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4500" b="1" dirty="0"/>
              <a:t>Sleep on it </a:t>
            </a:r>
            <a:r>
              <a:rPr lang="en-US" sz="5100" dirty="0"/>
              <a:t>- </a:t>
            </a:r>
            <a:r>
              <a:rPr lang="en-US" dirty="0"/>
              <a:t>Over the years, researchers have found that the REM sleep cycle boosts our creativity and problem-solving abilities, providing us with innovative ideas or answers to vexing dilemmas when we awaken. Exercise -  Studies indicate that exercise stimulates creative thinking, and the brainpower boost lasts for a few hours.</a:t>
            </a:r>
          </a:p>
          <a:p>
            <a:pPr fontAlgn="base"/>
            <a:r>
              <a:rPr lang="en-US" sz="4500" b="1" dirty="0"/>
              <a:t>Allow your mind to wander </a:t>
            </a:r>
            <a:r>
              <a:rPr lang="en-US" dirty="0"/>
              <a:t>-  Far from being a waste of time, daydreaming has been found to be an essential part of generating new ideas. If you’re stuck on a problem or creatively blocked, think about something else for a while.</a:t>
            </a:r>
          </a:p>
          <a:p>
            <a:pPr fontAlgn="base"/>
            <a:r>
              <a:rPr lang="en-US" sz="4500" b="1" dirty="0"/>
              <a:t>Keep learning </a:t>
            </a:r>
            <a:r>
              <a:rPr lang="en-US" dirty="0"/>
              <a:t>- Studying something far removed from your area of expertise is especially effective in helping you think in new ways.</a:t>
            </a:r>
          </a:p>
          <a:p>
            <a:pPr fontAlgn="base"/>
            <a:r>
              <a:rPr lang="en-US" sz="4500" b="1" dirty="0"/>
              <a:t>Put yourself </a:t>
            </a:r>
            <a:r>
              <a:rPr lang="en-US" dirty="0"/>
              <a:t>in nerve-racking situations once in a while to fire up your brain. Fear and frustration can trigger innovative thinking.</a:t>
            </a:r>
          </a:p>
          <a:p>
            <a:pPr fontAlgn="base"/>
            <a:r>
              <a:rPr lang="en-US" sz="4500" b="1" dirty="0"/>
              <a:t>Keep a notebook </a:t>
            </a:r>
            <a:r>
              <a:rPr lang="en-US" dirty="0"/>
              <a:t>with you so you always have a way to record fleeting thoughts. They’re sometimes the best ideas of all.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770D-532D-408D-BC2B-4D2D6DEF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10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1035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PowerPoint Presentation</vt:lpstr>
      <vt:lpstr>Session 17 &amp; 18 Topics</vt:lpstr>
      <vt:lpstr>Critical Thinking Skills</vt:lpstr>
      <vt:lpstr>Who are critical thinkers, and what characteristics do they have in common? </vt:lpstr>
      <vt:lpstr>Critical Thinking</vt:lpstr>
      <vt:lpstr>Questions a critical thinker asks…</vt:lpstr>
      <vt:lpstr>Problem-Solving Action Checklist</vt:lpstr>
      <vt:lpstr>Creative Thinking Skills</vt:lpstr>
      <vt:lpstr>How to Stimulate Creative Thinking</vt:lpstr>
      <vt:lpstr>10 Common Barriers to Critical Thinking</vt:lpstr>
      <vt:lpstr>Class Activity</vt:lpstr>
      <vt:lpstr>In these sessions we looked at:</vt:lpstr>
      <vt:lpstr>Further Reading, Activities and Assessments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Bolton</dc:creator>
  <cp:lastModifiedBy>Rob Bolton</cp:lastModifiedBy>
  <cp:revision>7</cp:revision>
  <dcterms:created xsi:type="dcterms:W3CDTF">2021-08-26T02:07:59Z</dcterms:created>
  <dcterms:modified xsi:type="dcterms:W3CDTF">2021-09-01T03:50:05Z</dcterms:modified>
</cp:coreProperties>
</file>