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Bolton" userId="7867b308-7fb3-416c-a546-7aa07f36597e" providerId="ADAL" clId="{C4968B67-1AFA-414F-970F-5DB6A1FD3010}"/>
    <pc:docChg chg="modSld">
      <pc:chgData name="Rob Bolton" userId="7867b308-7fb3-416c-a546-7aa07f36597e" providerId="ADAL" clId="{C4968B67-1AFA-414F-970F-5DB6A1FD3010}" dt="2021-09-02T02:25:12.551" v="5" actId="20577"/>
      <pc:docMkLst>
        <pc:docMk/>
      </pc:docMkLst>
      <pc:sldChg chg="modSp mod">
        <pc:chgData name="Rob Bolton" userId="7867b308-7fb3-416c-a546-7aa07f36597e" providerId="ADAL" clId="{C4968B67-1AFA-414F-970F-5DB6A1FD3010}" dt="2021-09-02T02:25:12.551" v="5" actId="20577"/>
        <pc:sldMkLst>
          <pc:docMk/>
          <pc:sldMk cId="3419137912" sldId="267"/>
        </pc:sldMkLst>
        <pc:spChg chg="mod">
          <ac:chgData name="Rob Bolton" userId="7867b308-7fb3-416c-a546-7aa07f36597e" providerId="ADAL" clId="{C4968B67-1AFA-414F-970F-5DB6A1FD3010}" dt="2021-09-02T02:25:12.551" v="5" actId="20577"/>
          <ac:spMkLst>
            <pc:docMk/>
            <pc:sldMk cId="3419137912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71AF-8E8B-4E13-9B78-66B65322D93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1C805-1E17-4F0C-954D-EE39F3C6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03F6-D233-4DB1-B726-0AABD57C54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08624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- </a:t>
                      </a:r>
                      <a:r>
                        <a:rPr kumimoji="0" lang="en-GB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Light"/>
                          <a:ea typeface="Times New Roman"/>
                          <a:cs typeface="Segoe UI Light" pitchFamily="34" charset="0"/>
                        </a:rPr>
                        <a:t>Sessions 3 &amp; 4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792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Critical Thinking 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54037" y="2362200"/>
            <a:ext cx="3505200" cy="3951288"/>
          </a:xfrm>
        </p:spPr>
        <p:txBody>
          <a:bodyPr>
            <a:noAutofit/>
          </a:bodyPr>
          <a:lstStyle/>
          <a:p>
            <a:r>
              <a:rPr lang="en-US" sz="2400" dirty="0"/>
              <a:t>Discuss</a:t>
            </a:r>
          </a:p>
          <a:p>
            <a:r>
              <a:rPr lang="en-US" sz="2400" dirty="0"/>
              <a:t>Explain</a:t>
            </a:r>
          </a:p>
          <a:p>
            <a:r>
              <a:rPr lang="en-US" sz="2400" dirty="0"/>
              <a:t>Compare and Contrast</a:t>
            </a:r>
          </a:p>
          <a:p>
            <a:r>
              <a:rPr lang="en-US" sz="2400" dirty="0"/>
              <a:t>Critique</a:t>
            </a:r>
          </a:p>
          <a:p>
            <a:r>
              <a:rPr lang="en-US" sz="2400" dirty="0"/>
              <a:t>Evaluate</a:t>
            </a:r>
          </a:p>
          <a:p>
            <a:r>
              <a:rPr lang="en-US" sz="2400" dirty="0"/>
              <a:t>Describe</a:t>
            </a:r>
          </a:p>
          <a:p>
            <a:r>
              <a:rPr lang="en-US" sz="2400" dirty="0"/>
              <a:t>Define</a:t>
            </a:r>
          </a:p>
          <a:p>
            <a:r>
              <a:rPr lang="en-US" sz="2400" dirty="0"/>
              <a:t>Enumerate</a:t>
            </a:r>
          </a:p>
          <a:p>
            <a:r>
              <a:rPr lang="en-US" sz="2400" dirty="0"/>
              <a:t>Illustrate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61513" y="2371898"/>
            <a:ext cx="2362200" cy="3951288"/>
          </a:xfrm>
        </p:spPr>
        <p:txBody>
          <a:bodyPr>
            <a:normAutofit/>
          </a:bodyPr>
          <a:lstStyle/>
          <a:p>
            <a:r>
              <a:rPr lang="en-US" sz="2400" dirty="0"/>
              <a:t>Interpret</a:t>
            </a:r>
          </a:p>
          <a:p>
            <a:r>
              <a:rPr lang="en-US" sz="2400" dirty="0"/>
              <a:t>Identify</a:t>
            </a:r>
          </a:p>
          <a:p>
            <a:r>
              <a:rPr lang="en-US" sz="2400" dirty="0"/>
              <a:t>Outline</a:t>
            </a:r>
          </a:p>
          <a:p>
            <a:r>
              <a:rPr lang="en-US" sz="2400" dirty="0"/>
              <a:t>Prove</a:t>
            </a:r>
          </a:p>
          <a:p>
            <a:r>
              <a:rPr lang="en-US" sz="2400" dirty="0"/>
              <a:t>Justify</a:t>
            </a:r>
          </a:p>
          <a:p>
            <a:r>
              <a:rPr lang="en-US" sz="2400" dirty="0"/>
              <a:t>Relate</a:t>
            </a:r>
          </a:p>
          <a:p>
            <a:r>
              <a:rPr lang="en-US" sz="2400" dirty="0"/>
              <a:t>Summarize</a:t>
            </a:r>
          </a:p>
          <a:p>
            <a:r>
              <a:rPr lang="en-US" sz="2400" dirty="0"/>
              <a:t>Trace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5866" y="117156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</a:rPr>
              <a:t>Ideally you should always be thinking critically, however, 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</a:rPr>
              <a:t>the following words will identify when critical thinking is required.  These types of words require COMPREHENSION AND UNDERSTANDING, not simple MEMORISATION</a:t>
            </a:r>
            <a:r>
              <a:rPr lang="en-US" sz="1600" dirty="0"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AE906-BF3E-4E20-8E91-076FD1CA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55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20574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Segoe UI Light" panose="020B0502040204020203" pitchFamily="34" charset="0"/>
                <a:ea typeface="+mj-ea"/>
                <a:cs typeface="+mj-cs"/>
              </a:rPr>
              <a:t>Use the techniques found in this presentation to develop your own strategies for critical thinking.</a:t>
            </a:r>
          </a:p>
          <a:p>
            <a:pPr>
              <a:spcBef>
                <a:spcPct val="0"/>
              </a:spcBef>
              <a:defRPr/>
            </a:pPr>
            <a:endParaRPr lang="en-US" sz="2400" dirty="0">
              <a:latin typeface="Segoe UI Light" panose="020B0502040204020203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Segoe UI Light" panose="020B0502040204020203" pitchFamily="34" charset="0"/>
                <a:ea typeface="+mj-ea"/>
                <a:cs typeface="+mj-cs"/>
              </a:rPr>
              <a:t>Tailor the concepts to fit your needs.  There is no “one size fits all” approach, and every technique may not work for each of your courses.</a:t>
            </a:r>
          </a:p>
          <a:p>
            <a:pPr>
              <a:spcBef>
                <a:spcPct val="0"/>
              </a:spcBef>
              <a:defRPr/>
            </a:pPr>
            <a:endParaRPr lang="en-US" sz="2400" dirty="0">
              <a:latin typeface="Segoe UI Light" panose="020B0502040204020203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Segoe UI Light" panose="020B0502040204020203" pitchFamily="34" charset="0"/>
                <a:ea typeface="+mj-ea"/>
                <a:cs typeface="+mj-cs"/>
              </a:rPr>
              <a:t>Create the “this size fits you” approach to developing your critical thinking.</a:t>
            </a:r>
          </a:p>
          <a:p>
            <a:pPr>
              <a:spcBef>
                <a:spcPct val="0"/>
              </a:spcBef>
              <a:defRPr/>
            </a:pPr>
            <a:endParaRPr lang="en-US" sz="2400" dirty="0">
              <a:latin typeface="Segoe UI Light" panose="020B0502040204020203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Segoe UI Light" panose="020B0502040204020203" pitchFamily="34" charset="0"/>
                <a:ea typeface="+mj-ea"/>
                <a:cs typeface="+mj-cs"/>
              </a:rPr>
              <a:t>How you apply the concepts to your coursework is your decision.</a:t>
            </a: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u="sng" dirty="0">
                <a:latin typeface="Segoe UI Light" panose="020B0502040204020203" pitchFamily="34" charset="0"/>
                <a:ea typeface="+mj-ea"/>
                <a:cs typeface="+mj-cs"/>
              </a:rPr>
              <a:t>Some Final Tips…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2623-29F1-45DD-94E2-6C4D8391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34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/>
              <a:t>Asking </a:t>
            </a:r>
            <a:r>
              <a:rPr lang="en-AU" sz="3200" dirty="0"/>
              <a:t>Questions – class discussion</a:t>
            </a:r>
          </a:p>
          <a:p>
            <a:r>
              <a:rPr lang="en-AU" sz="3200" dirty="0"/>
              <a:t>Problem Solving – steps to follow</a:t>
            </a:r>
          </a:p>
          <a:p>
            <a:r>
              <a:rPr lang="en-AU" sz="3200" dirty="0"/>
              <a:t>CT Techniques e.g. Cubing and Webbing</a:t>
            </a:r>
          </a:p>
          <a:p>
            <a:r>
              <a:rPr lang="en-AU" sz="3200" dirty="0"/>
              <a:t>Key Methods for CT in the Workplace</a:t>
            </a:r>
          </a:p>
          <a:p>
            <a:r>
              <a:rPr lang="en-AU" sz="3200" dirty="0"/>
              <a:t>Final Tips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Workbook and read pages 13 – 26</a:t>
            </a:r>
          </a:p>
          <a:p>
            <a:pPr>
              <a:lnSpc>
                <a:spcPct val="150000"/>
              </a:lnSpc>
            </a:pPr>
            <a:r>
              <a:rPr lang="en-US"/>
              <a:t>Complete Activities </a:t>
            </a:r>
            <a:r>
              <a:rPr lang="en-US" dirty="0"/>
              <a:t>2 and 3 in Workbook (individually or as a class)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AT02 assessment questions 2 and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3 &amp; 4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Asking Questions – class discussion</a:t>
            </a:r>
          </a:p>
          <a:p>
            <a:r>
              <a:rPr lang="en-AU" sz="3200" dirty="0"/>
              <a:t>Problem Solving</a:t>
            </a:r>
          </a:p>
          <a:p>
            <a:r>
              <a:rPr lang="en-AU" sz="3200" dirty="0"/>
              <a:t>CT Techniques e.g. Cubing and Webbing</a:t>
            </a:r>
          </a:p>
          <a:p>
            <a:r>
              <a:rPr lang="en-AU" sz="3200" dirty="0"/>
              <a:t>Key Methods for CT in the Workplace</a:t>
            </a:r>
          </a:p>
          <a:p>
            <a:r>
              <a:rPr lang="en-AU" sz="3200" dirty="0"/>
              <a:t>Final Tips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102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999834"/>
            <a:ext cx="554331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Light" panose="020B0502040204020203" pitchFamily="34" charset="0"/>
              </a:rPr>
              <a:t>Critical Thinking is </a:t>
            </a:r>
            <a:r>
              <a:rPr lang="en-US" sz="4400" u="sng" cap="small" dirty="0">
                <a:latin typeface="Segoe UI Light" panose="020B0502040204020203" pitchFamily="34" charset="0"/>
              </a:rPr>
              <a:t>not</a:t>
            </a:r>
            <a:r>
              <a:rPr lang="en-US" sz="4400" dirty="0">
                <a:latin typeface="Segoe UI Light" panose="020B0502040204020203" pitchFamily="34" charset="0"/>
              </a:rPr>
              <a:t> </a:t>
            </a:r>
          </a:p>
          <a:p>
            <a:r>
              <a:rPr lang="en-US" sz="4400" dirty="0">
                <a:latin typeface="Segoe UI Light" panose="020B0502040204020203" pitchFamily="34" charset="0"/>
              </a:rPr>
              <a:t>   driven by </a:t>
            </a:r>
            <a:r>
              <a:rPr lang="en-US" sz="4400" b="1" dirty="0">
                <a:latin typeface="Segoe UI Light" panose="020B0502040204020203" pitchFamily="34" charset="0"/>
              </a:rPr>
              <a:t>answers</a:t>
            </a:r>
            <a:r>
              <a:rPr lang="en-US" sz="4400" dirty="0">
                <a:latin typeface="Segoe UI Light" panose="020B0502040204020203" pitchFamily="34" charset="0"/>
              </a:rPr>
              <a:t>; </a:t>
            </a:r>
          </a:p>
          <a:p>
            <a:r>
              <a:rPr lang="en-US" sz="4400" dirty="0">
                <a:latin typeface="Segoe UI Light" panose="020B0502040204020203" pitchFamily="34" charset="0"/>
              </a:rPr>
              <a:t>    It </a:t>
            </a:r>
            <a:r>
              <a:rPr lang="en-US" sz="4400" u="sng" cap="small" dirty="0">
                <a:latin typeface="Segoe UI Light" panose="020B0502040204020203" pitchFamily="34" charset="0"/>
              </a:rPr>
              <a:t>is</a:t>
            </a:r>
            <a:r>
              <a:rPr lang="en-US" sz="4400" dirty="0">
                <a:latin typeface="Segoe UI Light" panose="020B0502040204020203" pitchFamily="34" charset="0"/>
              </a:rPr>
              <a:t> driven by the </a:t>
            </a:r>
          </a:p>
          <a:p>
            <a:r>
              <a:rPr lang="en-US" sz="4400" b="1" dirty="0">
                <a:latin typeface="Segoe UI Light" panose="020B0502040204020203" pitchFamily="34" charset="0"/>
              </a:rPr>
              <a:t>questions</a:t>
            </a:r>
            <a:r>
              <a:rPr lang="en-US" sz="4400" dirty="0">
                <a:latin typeface="Segoe UI Light" panose="020B0502040204020203" pitchFamily="34" charset="0"/>
              </a:rPr>
              <a:t> that you ask.</a:t>
            </a:r>
            <a:endParaRPr lang="en-US" sz="4400" u="sng" cap="small" dirty="0">
              <a:latin typeface="Segoe UI 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59BD2-4207-4FD3-A3D6-F48AB660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03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Constantly Ask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7734" y="1512818"/>
            <a:ext cx="8805333" cy="52578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Why?</a:t>
            </a:r>
          </a:p>
          <a:p>
            <a:pPr lvl="1"/>
            <a:r>
              <a:rPr lang="en-US" sz="1800" dirty="0"/>
              <a:t>Why would Apple do this?</a:t>
            </a:r>
          </a:p>
          <a:p>
            <a:r>
              <a:rPr lang="en-US" sz="2400" dirty="0"/>
              <a:t>What?</a:t>
            </a:r>
          </a:p>
          <a:p>
            <a:pPr lvl="1"/>
            <a:r>
              <a:rPr lang="en-US" sz="1800" dirty="0"/>
              <a:t>What does this mean? What effect does this have?</a:t>
            </a:r>
          </a:p>
          <a:p>
            <a:r>
              <a:rPr lang="en-US" sz="2400" dirty="0"/>
              <a:t>Where?</a:t>
            </a:r>
          </a:p>
          <a:p>
            <a:pPr lvl="1"/>
            <a:r>
              <a:rPr lang="en-US" sz="1800" dirty="0"/>
              <a:t>Where is this happening?  </a:t>
            </a:r>
          </a:p>
          <a:p>
            <a:r>
              <a:rPr lang="en-US" sz="2400" dirty="0"/>
              <a:t>Who?</a:t>
            </a:r>
          </a:p>
          <a:p>
            <a:pPr lvl="1"/>
            <a:r>
              <a:rPr lang="en-US" sz="1800" dirty="0"/>
              <a:t>Who is affected by this?  Negatively? Positively?</a:t>
            </a:r>
          </a:p>
          <a:p>
            <a:r>
              <a:rPr lang="en-US" sz="2400" dirty="0"/>
              <a:t>When?</a:t>
            </a:r>
          </a:p>
          <a:p>
            <a:pPr lvl="1"/>
            <a:r>
              <a:rPr lang="en-US" sz="1800" dirty="0"/>
              <a:t>When did this begin occurring?  How long will this continue?</a:t>
            </a:r>
            <a:endParaRPr lang="en-US" sz="1900" dirty="0"/>
          </a:p>
          <a:p>
            <a:r>
              <a:rPr lang="en-US" sz="2400" dirty="0"/>
              <a:t>How?</a:t>
            </a:r>
          </a:p>
          <a:p>
            <a:pPr lvl="1"/>
            <a:r>
              <a:rPr lang="en-US" sz="1800" dirty="0"/>
              <a:t>How can we (the consumer) stop this from happening? Do we want to?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1336745"/>
            <a:ext cx="9303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</a:rPr>
              <a:t>For example:  Suppose you have just read an article that says that Apple deliberately 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uses </a:t>
            </a:r>
            <a:r>
              <a:rPr lang="en-US" sz="2000" b="1" dirty="0">
                <a:latin typeface="Segoe UI Light" panose="020B0502040204020203" pitchFamily="34" charset="0"/>
              </a:rPr>
              <a:t>Planned Obsolescence</a:t>
            </a:r>
            <a:r>
              <a:rPr lang="en-US" sz="2000" dirty="0">
                <a:latin typeface="Segoe UI Light" panose="020B0502040204020203" pitchFamily="34" charset="0"/>
              </a:rPr>
              <a:t> in it’s iPhones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168D3-F158-497D-8707-FC1C7332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55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Solving System, Part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371600"/>
            <a:ext cx="4038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Reorganize</a:t>
            </a:r>
          </a:p>
          <a:p>
            <a:pPr lvl="1"/>
            <a:r>
              <a:rPr lang="en-US" sz="1900" dirty="0"/>
              <a:t>List the topic, issues, and main points.</a:t>
            </a:r>
          </a:p>
          <a:p>
            <a:pPr lvl="1"/>
            <a:r>
              <a:rPr lang="en-US" sz="1900" dirty="0"/>
              <a:t>Paraphrase.</a:t>
            </a:r>
          </a:p>
          <a:p>
            <a:pPr lvl="1"/>
            <a:r>
              <a:rPr lang="en-US" sz="1900" dirty="0"/>
              <a:t>Summarize.</a:t>
            </a:r>
          </a:p>
          <a:p>
            <a:pPr lvl="1">
              <a:buNone/>
            </a:pPr>
            <a:endParaRPr lang="en-US" sz="1800" dirty="0"/>
          </a:p>
          <a:p>
            <a:r>
              <a:rPr lang="en-US" sz="2600" dirty="0"/>
              <a:t>Understand</a:t>
            </a:r>
          </a:p>
          <a:p>
            <a:pPr lvl="1"/>
            <a:r>
              <a:rPr lang="en-US" sz="1900" dirty="0"/>
              <a:t>Put concepts into your own words.</a:t>
            </a:r>
          </a:p>
          <a:p>
            <a:pPr lvl="1"/>
            <a:r>
              <a:rPr lang="en-US" sz="1900" dirty="0"/>
              <a:t>Relate the information to what you already know.</a:t>
            </a:r>
          </a:p>
          <a:p>
            <a:pPr lvl="1"/>
            <a:r>
              <a:rPr lang="en-US" sz="1900" dirty="0"/>
              <a:t>Restate the information.</a:t>
            </a:r>
          </a:p>
          <a:p>
            <a:pPr lvl="1">
              <a:buNone/>
            </a:pPr>
            <a:endParaRPr lang="en-US" sz="1800" dirty="0"/>
          </a:p>
          <a:p>
            <a:r>
              <a:rPr lang="en-US" sz="2600" dirty="0"/>
              <a:t>Hypothesize</a:t>
            </a:r>
          </a:p>
          <a:p>
            <a:pPr lvl="1"/>
            <a:r>
              <a:rPr lang="en-US" sz="1900" dirty="0"/>
              <a:t>Make an interpretation of the information based on your understanding of it.</a:t>
            </a:r>
          </a:p>
          <a:p>
            <a:pPr lvl="1"/>
            <a:r>
              <a:rPr lang="en-US" sz="1900" dirty="0"/>
              <a:t>This interpretation will then be </a:t>
            </a:r>
            <a:r>
              <a:rPr lang="en-US" sz="1900" dirty="0" err="1"/>
              <a:t>analysed</a:t>
            </a:r>
            <a:r>
              <a:rPr lang="en-US" sz="1900" dirty="0"/>
              <a:t> logically.</a:t>
            </a:r>
          </a:p>
          <a:p>
            <a:pPr lvl="1"/>
            <a:endParaRPr lang="en-US" sz="1800" dirty="0"/>
          </a:p>
          <a:p>
            <a:pPr lvl="2"/>
            <a:endParaRPr lang="en-US" sz="1400" dirty="0"/>
          </a:p>
        </p:txBody>
      </p:sp>
      <p:pic>
        <p:nvPicPr>
          <p:cNvPr id="2051" name="Picture 3" descr="C:\Program Files\Microsoft Office\MEDIA\CAGCAT10\j0299125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545204" y="3096520"/>
            <a:ext cx="1102093" cy="180954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7765-6AD9-4167-8BD0-405BC864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6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Solving System, Part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Analyse the information</a:t>
            </a:r>
          </a:p>
          <a:p>
            <a:pPr lvl="1"/>
            <a:r>
              <a:rPr lang="en-US" sz="1800" dirty="0"/>
              <a:t>Split the information into parts.</a:t>
            </a:r>
          </a:p>
          <a:p>
            <a:pPr lvl="2"/>
            <a:r>
              <a:rPr lang="en-US" sz="1400" dirty="0"/>
              <a:t>Figure out how the ideas are related or connected.</a:t>
            </a:r>
          </a:p>
          <a:p>
            <a:pPr lvl="1"/>
            <a:r>
              <a:rPr lang="en-US" sz="1800" dirty="0"/>
              <a:t>Ask questions:  Why?  What?  Where?  Who?  When?  How?</a:t>
            </a:r>
          </a:p>
          <a:p>
            <a:pPr lvl="1"/>
            <a:r>
              <a:rPr lang="en-US" sz="1800" dirty="0"/>
              <a:t>Compare and contrast the information.</a:t>
            </a:r>
          </a:p>
          <a:p>
            <a:pPr lvl="1">
              <a:buNone/>
            </a:pPr>
            <a:endParaRPr lang="en-US" sz="1800" dirty="0"/>
          </a:p>
          <a:p>
            <a:r>
              <a:rPr lang="en-US" sz="2400" dirty="0"/>
              <a:t>Recombine information</a:t>
            </a:r>
          </a:p>
          <a:p>
            <a:pPr lvl="1"/>
            <a:r>
              <a:rPr lang="en-US" sz="1800" dirty="0"/>
              <a:t>Using your new understanding of the material, put the parts that you </a:t>
            </a:r>
            <a:r>
              <a:rPr lang="en-US" sz="1800" dirty="0" err="1"/>
              <a:t>analysed</a:t>
            </a:r>
            <a:r>
              <a:rPr lang="en-US" sz="1800" dirty="0"/>
              <a:t> back together.</a:t>
            </a:r>
          </a:p>
          <a:p>
            <a:pPr lvl="1"/>
            <a:r>
              <a:rPr lang="en-US" sz="1800" dirty="0"/>
              <a:t>Think of a puzzle…can you put the pieces back together?  How do the pieces fit?</a:t>
            </a:r>
          </a:p>
          <a:p>
            <a:pPr lvl="1">
              <a:buNone/>
            </a:pPr>
            <a:endParaRPr lang="en-US" sz="1800" dirty="0"/>
          </a:p>
          <a:p>
            <a:r>
              <a:rPr lang="en-US" sz="2400" dirty="0"/>
              <a:t>Check Hypothesis</a:t>
            </a:r>
          </a:p>
          <a:p>
            <a:pPr lvl="1"/>
            <a:r>
              <a:rPr lang="en-US" sz="1800" dirty="0"/>
              <a:t>See if your new understanding agrees with your hypothesis.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0CDBC-1EF5-45AE-828A-E2A352D0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69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Cubing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343400"/>
          </a:xfrm>
        </p:spPr>
        <p:txBody>
          <a:bodyPr>
            <a:noAutofit/>
          </a:bodyPr>
          <a:lstStyle/>
          <a:p>
            <a:r>
              <a:rPr lang="en-US" sz="2400" dirty="0"/>
              <a:t>Cubing allows you to look at a subject or problem from six different points of view.</a:t>
            </a:r>
          </a:p>
          <a:p>
            <a:r>
              <a:rPr lang="en-US" sz="2400" dirty="0"/>
              <a:t>It is an excellent exercise to illustrate how critical thinking techniques can be put into practice.</a:t>
            </a:r>
          </a:p>
          <a:p>
            <a:r>
              <a:rPr lang="en-US" sz="2400" dirty="0"/>
              <a:t>Look to the next slides.</a:t>
            </a:r>
          </a:p>
          <a:p>
            <a:r>
              <a:rPr lang="en-US" sz="2400" dirty="0"/>
              <a:t>Do each of the six steps in order, and do them quickly.</a:t>
            </a:r>
          </a:p>
          <a:p>
            <a:endParaRPr lang="en-US" sz="2400" dirty="0"/>
          </a:p>
          <a:p>
            <a:r>
              <a:rPr lang="en-US" sz="2400" dirty="0"/>
              <a:t>You can also look at </a:t>
            </a:r>
            <a:r>
              <a:rPr lang="en-US" sz="2400" b="1" dirty="0"/>
              <a:t>Webbing</a:t>
            </a:r>
            <a:r>
              <a:rPr lang="en-US" sz="2400" dirty="0"/>
              <a:t> as a CT technique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https://www.sitepoint.com/cubing-webbing-methods-brainstorming/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32B561-EB93-4153-B0FC-2B1A6AA6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0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Cubing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600200"/>
            <a:ext cx="6324600" cy="48768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2000" b="1" u="sng" dirty="0"/>
              <a:t>Step 1:  Describe (3-5 min)</a:t>
            </a:r>
            <a:endParaRPr lang="en-US" sz="2000" dirty="0"/>
          </a:p>
          <a:p>
            <a:pPr algn="r"/>
            <a:r>
              <a:rPr lang="en-US" sz="1600" dirty="0"/>
              <a:t>Write in detail about the subject.  What the subject looks like, feels like, etc.</a:t>
            </a:r>
          </a:p>
          <a:p>
            <a:pPr lvl="1" algn="r"/>
            <a:endParaRPr lang="en-US" sz="1800" dirty="0"/>
          </a:p>
          <a:p>
            <a:pPr algn="r">
              <a:buNone/>
            </a:pPr>
            <a:r>
              <a:rPr lang="en-US" sz="2000" b="1" u="sng" dirty="0"/>
              <a:t>Step 2:  Compare/Contrast (3-5 min)</a:t>
            </a:r>
            <a:endParaRPr lang="en-US" sz="2000" dirty="0"/>
          </a:p>
          <a:p>
            <a:pPr algn="r"/>
            <a:r>
              <a:rPr lang="en-US" sz="1600" dirty="0"/>
              <a:t>What is similar to your subject?  How are they similar?</a:t>
            </a:r>
          </a:p>
          <a:p>
            <a:pPr algn="r"/>
            <a:r>
              <a:rPr lang="en-US" sz="1600" dirty="0"/>
              <a:t>How does your subject differ?</a:t>
            </a:r>
          </a:p>
          <a:p>
            <a:pPr lvl="1" algn="r"/>
            <a:endParaRPr lang="en-US" sz="1800" dirty="0"/>
          </a:p>
          <a:p>
            <a:pPr algn="r">
              <a:buNone/>
            </a:pPr>
            <a:r>
              <a:rPr lang="en-US" sz="2000" b="1" u="sng" dirty="0"/>
              <a:t>Step 3:  Associate (3-5 min)</a:t>
            </a:r>
            <a:endParaRPr lang="en-US" sz="2000" dirty="0"/>
          </a:p>
          <a:p>
            <a:pPr algn="r"/>
            <a:r>
              <a:rPr lang="en-US" sz="1600" dirty="0"/>
              <a:t>Relate the subject to some of your memories.</a:t>
            </a:r>
          </a:p>
          <a:p>
            <a:pPr algn="r"/>
            <a:r>
              <a:rPr lang="en-US" sz="1600" dirty="0"/>
              <a:t>What comes to mind when you think of the subject?</a:t>
            </a:r>
          </a:p>
          <a:p>
            <a:pPr algn="r"/>
            <a:r>
              <a:rPr lang="en-US" sz="1600" dirty="0"/>
              <a:t>This side of the cube should be very personal.</a:t>
            </a:r>
          </a:p>
          <a:p>
            <a:pPr lvl="1" algn="r"/>
            <a:endParaRPr lang="en-US" sz="1800" dirty="0"/>
          </a:p>
          <a:p>
            <a:pPr lvl="1" algn="r"/>
            <a:endParaRPr lang="en-US" sz="1800" dirty="0"/>
          </a:p>
        </p:txBody>
      </p:sp>
      <p:pic>
        <p:nvPicPr>
          <p:cNvPr id="3075" name="Picture 3" descr="C:\Documents and Settings\wirichar\Local Settings\Temporary Internet Files\Content.IE5\R6R8B7IG\MCj033979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1" y="2590800"/>
            <a:ext cx="2449905" cy="318636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44A6-8473-4E3B-B2AE-92DCE36F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11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Cubing Method, cont’d.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057400" y="1447800"/>
            <a:ext cx="7162800" cy="52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/>
              <a:t>Step 4:  Analyze (3-5 min)</a:t>
            </a:r>
            <a:endParaRPr lang="en-US" sz="2200" b="1" u="sng" dirty="0"/>
          </a:p>
          <a:p>
            <a:r>
              <a:rPr lang="en-US" sz="1600" dirty="0"/>
              <a:t>Break the subject down into parts, and explain the significance of each.</a:t>
            </a:r>
          </a:p>
          <a:p>
            <a:r>
              <a:rPr lang="en-US" sz="1600" dirty="0"/>
              <a:t>Interpret the meaning of the topic.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000" b="1" u="sng" dirty="0"/>
              <a:t>Step 5:  Apply (3-5 min)</a:t>
            </a:r>
            <a:endParaRPr lang="en-US" sz="2400" b="1" u="sng" dirty="0"/>
          </a:p>
          <a:p>
            <a:r>
              <a:rPr lang="en-US" sz="1600" dirty="0"/>
              <a:t>How can you use the subject?</a:t>
            </a:r>
          </a:p>
          <a:p>
            <a:r>
              <a:rPr lang="en-US" sz="1600" dirty="0"/>
              <a:t>Is there any way to apply this subject?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u="sng" dirty="0"/>
              <a:t>Step 6:  Argue (5 min)</a:t>
            </a:r>
            <a:endParaRPr lang="en-US" sz="2000" dirty="0"/>
          </a:p>
          <a:p>
            <a:r>
              <a:rPr lang="en-US" sz="1600" dirty="0"/>
              <a:t>Take both sides of the subject.</a:t>
            </a:r>
          </a:p>
          <a:p>
            <a:r>
              <a:rPr lang="en-US" sz="1600" dirty="0"/>
              <a:t>	Argue for the subject.</a:t>
            </a:r>
          </a:p>
          <a:p>
            <a:r>
              <a:rPr lang="en-US" sz="1600" dirty="0"/>
              <a:t>	Argue against the subject.</a:t>
            </a:r>
          </a:p>
          <a:p>
            <a:r>
              <a:rPr lang="en-US" sz="1600" dirty="0"/>
              <a:t>Remember to keep an open mind. </a:t>
            </a:r>
          </a:p>
          <a:p>
            <a:r>
              <a:rPr lang="en-US" sz="1600" dirty="0"/>
              <a:t>Why is this subject important?</a:t>
            </a:r>
          </a:p>
        </p:txBody>
      </p:sp>
      <p:pic>
        <p:nvPicPr>
          <p:cNvPr id="2050" name="Picture 2" descr="C:\Documents and Settings\wirichar\Local Settings\Temporary Internet Files\Content.IE5\R6R8B7IG\MCDD01732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1828801"/>
            <a:ext cx="1219200" cy="433493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D6A06-EAB2-4A61-89FD-C0590A48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9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817</Words>
  <Application>Microsoft Office PowerPoint</Application>
  <PresentationFormat>Widescreen</PresentationFormat>
  <Paragraphs>146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PowerPoint Presentation</vt:lpstr>
      <vt:lpstr>Session 3 &amp; 4 Topics</vt:lpstr>
      <vt:lpstr>PowerPoint Presentation</vt:lpstr>
      <vt:lpstr>Constantly Ask Questions</vt:lpstr>
      <vt:lpstr>Problem Solving System, Part I</vt:lpstr>
      <vt:lpstr>Problem Solving System, Part II</vt:lpstr>
      <vt:lpstr>Cubing</vt:lpstr>
      <vt:lpstr>Cubing Method</vt:lpstr>
      <vt:lpstr>Cubing Method, cont’d.</vt:lpstr>
      <vt:lpstr>Critical Thinking Key Words</vt:lpstr>
      <vt:lpstr>PowerPoint Presentation</vt:lpstr>
      <vt:lpstr>In these sessions we looked at:</vt:lpstr>
      <vt:lpstr>Further Reading, Activities and Assessments</vt:lpstr>
    </vt:vector>
  </TitlesOfParts>
  <Company>South Metropolitan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Technician</dc:creator>
  <cp:lastModifiedBy>Rob Bolton</cp:lastModifiedBy>
  <cp:revision>5</cp:revision>
  <dcterms:created xsi:type="dcterms:W3CDTF">2021-08-20T05:29:21Z</dcterms:created>
  <dcterms:modified xsi:type="dcterms:W3CDTF">2021-09-02T02:25:23Z</dcterms:modified>
</cp:coreProperties>
</file>