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76" r:id="rId3"/>
    <p:sldId id="268" r:id="rId4"/>
    <p:sldId id="273" r:id="rId5"/>
    <p:sldId id="272" r:id="rId6"/>
    <p:sldId id="269" r:id="rId7"/>
    <p:sldId id="270" r:id="rId8"/>
    <p:sldId id="271" r:id="rId9"/>
    <p:sldId id="279" r:id="rId10"/>
    <p:sldId id="275" r:id="rId11"/>
    <p:sldId id="27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9BE51E-0087-4043-AA4B-C4B63CB92AAD}" v="5" dt="2021-09-02T02:35:15.2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209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3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A71AF-8E8B-4E13-9B78-66B65322D936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1C805-1E17-4F0C-954D-EE39F3C67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18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09441-7A7C-4B2A-80D6-DB03DDD2ED93}" type="slidenum">
              <a:rPr lang="en-AU" smtClean="0"/>
              <a:pPr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4345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03F6-D233-4DB1-B726-0AABD57C543C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D32EF-25AA-491E-AB0A-B59FB4F61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64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03F6-D233-4DB1-B726-0AABD57C543C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D32EF-25AA-491E-AB0A-B59FB4F61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51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03F6-D233-4DB1-B726-0AABD57C543C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D32EF-25AA-491E-AB0A-B59FB4F61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56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03F6-D233-4DB1-B726-0AABD57C543C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D32EF-25AA-491E-AB0A-B59FB4F61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28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03F6-D233-4DB1-B726-0AABD57C543C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D32EF-25AA-491E-AB0A-B59FB4F61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17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03F6-D233-4DB1-B726-0AABD57C543C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D32EF-25AA-491E-AB0A-B59FB4F61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48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03F6-D233-4DB1-B726-0AABD57C543C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D32EF-25AA-491E-AB0A-B59FB4F61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42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03F6-D233-4DB1-B726-0AABD57C543C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D32EF-25AA-491E-AB0A-B59FB4F61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4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03F6-D233-4DB1-B726-0AABD57C543C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D32EF-25AA-491E-AB0A-B59FB4F61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97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03F6-D233-4DB1-B726-0AABD57C543C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D32EF-25AA-491E-AB0A-B59FB4F61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77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03F6-D233-4DB1-B726-0AABD57C543C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D32EF-25AA-491E-AB0A-B59FB4F61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1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103F6-D233-4DB1-B726-0AABD57C543C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D32EF-25AA-491E-AB0A-B59FB4F61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63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12024"/>
              </p:ext>
            </p:extLst>
          </p:nvPr>
        </p:nvGraphicFramePr>
        <p:xfrm>
          <a:off x="1919536" y="1844824"/>
          <a:ext cx="8280920" cy="1073468"/>
        </p:xfrm>
        <a:graphic>
          <a:graphicData uri="http://schemas.openxmlformats.org/drawingml/2006/table">
            <a:tbl>
              <a:tblPr/>
              <a:tblGrid>
                <a:gridCol w="8280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3200" b="1" dirty="0">
                          <a:solidFill>
                            <a:srgbClr val="FFFFFF"/>
                          </a:solidFill>
                          <a:latin typeface="Segoe UI Light"/>
                          <a:ea typeface="Times New Roman"/>
                          <a:cs typeface="Segoe UI Light" pitchFamily="34" charset="0"/>
                        </a:rPr>
                        <a:t>BSBCRT404 Apply advanced critical thinking to work processes – Sessions 7 &amp; 8</a:t>
                      </a:r>
                      <a:endParaRPr lang="en-AU" sz="1400" b="1" dirty="0">
                        <a:solidFill>
                          <a:srgbClr val="4F81BD"/>
                        </a:solidFill>
                        <a:latin typeface="Segoe UI Light" pitchFamily="34" charset="0"/>
                        <a:ea typeface="Times New Roman"/>
                        <a:cs typeface="Segoe UI Light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19536" y="1050717"/>
            <a:ext cx="8748464" cy="605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12696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AU" sz="1300" b="1" dirty="0">
                <a:solidFill>
                  <a:srgbClr val="000000"/>
                </a:solidFill>
                <a:latin typeface="Segoe UI Light" pitchFamily="34" charset="0"/>
                <a:ea typeface="Calibri" pitchFamily="34" charset="0"/>
                <a:cs typeface="Segoe UI Light" pitchFamily="34" charset="0"/>
              </a:rPr>
              <a:t>Business and Information Technology</a:t>
            </a:r>
            <a:endParaRPr lang="en-AU" sz="600" dirty="0">
              <a:latin typeface="Segoe UI Light" pitchFamily="34" charset="0"/>
              <a:cs typeface="Segoe UI Light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7" name="Picture 6" descr="http://businessdevel.com/wp/wp-content/uploads/2013/03/business-dress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5856" y="3776360"/>
            <a:ext cx="5732145" cy="3081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82EE4B01-CA7A-4C07-88C4-66BDCBE145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40" y="692696"/>
            <a:ext cx="36957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750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9201711-B808-4BD3-AB56-62A3E8ED224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GB" sz="2800" b="1" dirty="0">
                <a:solidFill>
                  <a:schemeClr val="tx1"/>
                </a:solidFill>
                <a:latin typeface="Segoe UI Light" pitchFamily="34" charset="0"/>
                <a:cs typeface="Segoe UI Light" pitchFamily="34" charset="0"/>
              </a:rPr>
              <a:t>Critical Thinking and Gathering Information</a:t>
            </a:r>
            <a:endParaRPr lang="en-AU" sz="1400" dirty="0">
              <a:solidFill>
                <a:schemeClr val="tx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Let’s say you wanted to launch a new product overseas….</a:t>
            </a:r>
          </a:p>
          <a:p>
            <a:pPr>
              <a:lnSpc>
                <a:spcPct val="150000"/>
              </a:lnSpc>
            </a:pPr>
            <a:r>
              <a:rPr lang="en-US" sz="2600" dirty="0"/>
              <a:t>What market information would you want to gather?</a:t>
            </a:r>
          </a:p>
          <a:p>
            <a:pPr>
              <a:lnSpc>
                <a:spcPct val="150000"/>
              </a:lnSpc>
            </a:pPr>
            <a:r>
              <a:rPr lang="en-US" sz="2600" dirty="0"/>
              <a:t>What are some potential problems or limitations?</a:t>
            </a:r>
          </a:p>
          <a:p>
            <a:pPr>
              <a:lnSpc>
                <a:spcPct val="150000"/>
              </a:lnSpc>
            </a:pPr>
            <a:r>
              <a:rPr lang="en-US" sz="2600" dirty="0"/>
              <a:t>How could CT help you?</a:t>
            </a:r>
          </a:p>
          <a:p>
            <a:pPr>
              <a:lnSpc>
                <a:spcPct val="150000"/>
              </a:lnSpc>
            </a:pPr>
            <a:r>
              <a:rPr lang="en-US" sz="2600" dirty="0"/>
              <a:t>What are some possible CT techniques you could use?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B192D7-9CF6-41AA-AA54-A6748B5C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7F37-6BD7-4C2D-A4B8-B1044A8D050E}" type="slidenum">
              <a:rPr lang="en-AU" smtClean="0"/>
              <a:pPr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471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 these sessions we looked at: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Inference and inductive vs deductive reasoning</a:t>
            </a:r>
          </a:p>
          <a:p>
            <a:r>
              <a:rPr lang="en-US" altLang="en-US" sz="3200" dirty="0"/>
              <a:t>Examples of explanatory conclusions</a:t>
            </a:r>
          </a:p>
          <a:p>
            <a:r>
              <a:rPr lang="en-US" altLang="en-US" sz="3200" dirty="0"/>
              <a:t>Getting the Data and Judging Conclusions</a:t>
            </a:r>
          </a:p>
          <a:p>
            <a:r>
              <a:rPr lang="en-US" altLang="en-US" sz="3200" dirty="0"/>
              <a:t>Asking Testable Questions </a:t>
            </a:r>
          </a:p>
          <a:p>
            <a:r>
              <a:rPr lang="en-AU" sz="3200" dirty="0"/>
              <a:t>Critical Thinking and gathering information on new potential markets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34782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Reading, Activities and Assessments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Open the Workbook and read pages 32 – 39</a:t>
            </a:r>
          </a:p>
          <a:p>
            <a:pPr>
              <a:lnSpc>
                <a:spcPct val="150000"/>
              </a:lnSpc>
            </a:pPr>
            <a:r>
              <a:rPr lang="en-US" dirty="0"/>
              <a:t>Complete Activity 5 and 6 in Workbook (individually or as a class)</a:t>
            </a:r>
          </a:p>
          <a:p>
            <a:pPr>
              <a:lnSpc>
                <a:spcPct val="150000"/>
              </a:lnSpc>
            </a:pPr>
            <a:r>
              <a:rPr lang="en-AU" dirty="0"/>
              <a:t>Continue AT02 assessment questions 5 and 6</a:t>
            </a:r>
          </a:p>
          <a:p>
            <a:pPr>
              <a:lnSpc>
                <a:spcPct val="150000"/>
              </a:lnSpc>
            </a:pPr>
            <a:r>
              <a:rPr lang="en-AU" dirty="0"/>
              <a:t>Continue AT01 assessment questions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137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Session 7 &amp; 8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Inference and Reasoning</a:t>
            </a:r>
          </a:p>
          <a:p>
            <a:r>
              <a:rPr lang="en-US" altLang="en-US" sz="3200" dirty="0"/>
              <a:t>Types of Explanatory Conclusions</a:t>
            </a:r>
          </a:p>
          <a:p>
            <a:r>
              <a:rPr lang="en-US" altLang="en-US" sz="3200" dirty="0"/>
              <a:t>Getting the Data and Judging Conclusions</a:t>
            </a:r>
          </a:p>
          <a:p>
            <a:r>
              <a:rPr lang="en-US" altLang="en-US" sz="3200" dirty="0"/>
              <a:t>Ask Testable Questions (Discuss)</a:t>
            </a:r>
          </a:p>
          <a:p>
            <a:r>
              <a:rPr lang="en-US" altLang="en-US" sz="3200"/>
              <a:t>Identifying Limitations in the Workplace</a:t>
            </a:r>
            <a:endParaRPr lang="en-US" altLang="en-US" sz="3200" dirty="0"/>
          </a:p>
          <a:p>
            <a:r>
              <a:rPr lang="en-AU" sz="3200" dirty="0"/>
              <a:t>Critical Thinking and Gathering Information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28689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A4EFFB38-2F88-4E3C-975D-455B33707A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Inference and Reasoning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CB23C9E6-01FC-44D8-B27B-91405D8027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en-US" altLang="en-US" u="sng" dirty="0"/>
              <a:t>Induction</a:t>
            </a:r>
            <a:r>
              <a:rPr lang="en-US" altLang="en-US" dirty="0"/>
              <a:t>:  moving from specific to general (arguments based on observation or experience)</a:t>
            </a:r>
          </a:p>
          <a:p>
            <a:pPr marL="0" indent="0">
              <a:buNone/>
            </a:pPr>
            <a:r>
              <a:rPr lang="en-US" altLang="en-US" dirty="0"/>
              <a:t> </a:t>
            </a:r>
          </a:p>
          <a:p>
            <a:pPr marL="609600" indent="-609600"/>
            <a:r>
              <a:rPr lang="en-US" altLang="en-US" u="sng" dirty="0"/>
              <a:t>Deduction</a:t>
            </a:r>
            <a:r>
              <a:rPr lang="en-US" altLang="en-US" dirty="0"/>
              <a:t>:  moving from general to specific (arguments based on laws, rules, or widely-accepted principles)</a:t>
            </a:r>
          </a:p>
          <a:p>
            <a:pPr marL="609600" indent="-609600">
              <a:buNone/>
            </a:pPr>
            <a:r>
              <a:rPr lang="en-US" altLang="en-US" dirty="0"/>
              <a:t>See examples on:</a:t>
            </a:r>
          </a:p>
          <a:p>
            <a:pPr marL="609600" indent="-609600">
              <a:buNone/>
            </a:pPr>
            <a:r>
              <a:rPr lang="en-US" altLang="en-US" sz="2000" dirty="0">
                <a:solidFill>
                  <a:srgbClr val="00B0F0"/>
                </a:solidFill>
              </a:rPr>
              <a:t>https://courses.lumenlearning.com/waymaker-level1-english/chapter/inductive-and-deductive-arguments/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4307FC-F5C3-403E-8BA0-061309E81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7F37-6BD7-4C2D-A4B8-B1044A8D050E}" type="slidenum">
              <a:rPr lang="en-AU" smtClean="0"/>
              <a:pPr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2892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62DAACD-E4A8-4715-BD16-0E13ACFCFF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Ask Testable Questions (Discuss)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91705B6F-A6DB-47D8-B503-9DCF718BD4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Do infants dream?</a:t>
            </a:r>
          </a:p>
          <a:p>
            <a:r>
              <a:rPr lang="en-US" altLang="en-US" dirty="0"/>
              <a:t>Does caffeine make people anxious?</a:t>
            </a:r>
          </a:p>
          <a:p>
            <a:r>
              <a:rPr lang="en-US" altLang="en-US" dirty="0"/>
              <a:t>Are some people born evil?</a:t>
            </a:r>
          </a:p>
          <a:p>
            <a:r>
              <a:rPr lang="en-US" altLang="en-US" dirty="0"/>
              <a:t>Does smoking lead to lung cancer?</a:t>
            </a:r>
          </a:p>
          <a:p>
            <a:r>
              <a:rPr lang="en-US" altLang="en-US" dirty="0"/>
              <a:t>Are dreams an indication of our unconscious desires?</a:t>
            </a:r>
          </a:p>
          <a:p>
            <a:r>
              <a:rPr lang="en-US" altLang="en-US" dirty="0"/>
              <a:t>Is physical therapy beneficial?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60FAEF-0774-4412-B9A1-579493B70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7F37-6BD7-4C2D-A4B8-B1044A8D050E}" type="slidenum">
              <a:rPr lang="en-AU" smtClean="0"/>
              <a:pPr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2668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FA12210B-2FC0-4A0F-941C-FFC74BD93E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Say What you Mean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777C42ED-1BB8-43F8-BB92-8D606474FA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12890" y="1481070"/>
            <a:ext cx="8497910" cy="487528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en-US" sz="4700" dirty="0">
                <a:cs typeface="Segoe UI Light" panose="020B0502040204020203" pitchFamily="34" charset="0"/>
              </a:rPr>
              <a:t>Defining your terms, and being clear, is critically important</a:t>
            </a:r>
          </a:p>
          <a:p>
            <a:pPr>
              <a:lnSpc>
                <a:spcPct val="160000"/>
              </a:lnSpc>
            </a:pPr>
            <a:r>
              <a:rPr lang="en-US" altLang="en-US" sz="4700" dirty="0">
                <a:cs typeface="Segoe UI Light" panose="020B0502040204020203" pitchFamily="34" charset="0"/>
              </a:rPr>
              <a:t>Example:  “Snow skiing is </a:t>
            </a:r>
            <a:r>
              <a:rPr lang="en-US" altLang="en-US" sz="4700" i="1" dirty="0">
                <a:cs typeface="Segoe UI Light" panose="020B0502040204020203" pitchFamily="34" charset="0"/>
              </a:rPr>
              <a:t>way</a:t>
            </a:r>
            <a:r>
              <a:rPr lang="en-US" altLang="en-US" sz="4700" dirty="0">
                <a:cs typeface="Segoe UI Light" panose="020B0502040204020203" pitchFamily="34" charset="0"/>
              </a:rPr>
              <a:t> </a:t>
            </a:r>
            <a:r>
              <a:rPr lang="en-US" altLang="en-US" sz="4700" i="1" dirty="0">
                <a:cs typeface="Segoe UI Light" panose="020B0502040204020203" pitchFamily="34" charset="0"/>
              </a:rPr>
              <a:t>more dangerous</a:t>
            </a:r>
            <a:r>
              <a:rPr lang="en-US" altLang="en-US" sz="4700" dirty="0">
                <a:cs typeface="Segoe UI Light" panose="020B0502040204020203" pitchFamily="34" charset="0"/>
              </a:rPr>
              <a:t> than couch-sitting”.  What does this mean?</a:t>
            </a:r>
          </a:p>
          <a:p>
            <a:pPr lvl="1">
              <a:lnSpc>
                <a:spcPct val="160000"/>
              </a:lnSpc>
              <a:buFontTx/>
              <a:buChar char="•"/>
            </a:pPr>
            <a:r>
              <a:rPr lang="en-US" altLang="en-US" sz="4700" dirty="0">
                <a:cs typeface="Segoe UI Light" panose="020B0502040204020203" pitchFamily="34" charset="0"/>
              </a:rPr>
              <a:t>Loose use of synonym (it’s “way more dangerous”)</a:t>
            </a:r>
          </a:p>
          <a:p>
            <a:pPr lvl="1">
              <a:lnSpc>
                <a:spcPct val="160000"/>
              </a:lnSpc>
              <a:buFontTx/>
              <a:buChar char="•"/>
            </a:pPr>
            <a:r>
              <a:rPr lang="en-US" altLang="en-US" sz="4700" dirty="0">
                <a:cs typeface="Segoe UI Light" panose="020B0502040204020203" pitchFamily="34" charset="0"/>
              </a:rPr>
              <a:t>Statistically significant</a:t>
            </a:r>
          </a:p>
          <a:p>
            <a:pPr lvl="1">
              <a:lnSpc>
                <a:spcPct val="160000"/>
              </a:lnSpc>
              <a:buFontTx/>
              <a:buChar char="•"/>
            </a:pPr>
            <a:r>
              <a:rPr lang="en-US" altLang="en-US" sz="4700" dirty="0">
                <a:cs typeface="Segoe UI Light" panose="020B0502040204020203" pitchFamily="34" charset="0"/>
              </a:rPr>
              <a:t>Clinically/behaviorally significant</a:t>
            </a:r>
          </a:p>
          <a:p>
            <a:pPr lvl="1">
              <a:lnSpc>
                <a:spcPct val="160000"/>
              </a:lnSpc>
              <a:buFontTx/>
              <a:buChar char="•"/>
            </a:pPr>
            <a:r>
              <a:rPr lang="en-US" altLang="en-US" sz="4700" dirty="0">
                <a:cs typeface="Segoe UI Light" panose="020B0502040204020203" pitchFamily="34" charset="0"/>
              </a:rPr>
              <a:t>Does the difference matter?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dirty="0">
              <a:cs typeface="Segoe UI Light" panose="020B0502040204020203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cs typeface="Segoe UI Light" panose="020B0502040204020203" pitchFamily="34" charset="0"/>
              </a:rPr>
              <a:t>     </a:t>
            </a:r>
            <a:endParaRPr lang="en-US" altLang="en-US" sz="24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EE9CC7-98F9-4809-9C8B-6E6914945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7F37-6BD7-4C2D-A4B8-B1044A8D050E}" type="slidenum">
              <a:rPr lang="en-AU" smtClean="0"/>
              <a:pPr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244422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5C634640-1D93-49D8-A1DF-674499FC53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Types of Explanatory Conclusions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9F221565-2D5D-4977-A910-AD79DCA824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752600"/>
            <a:ext cx="7772400" cy="4114800"/>
          </a:xfrm>
        </p:spPr>
        <p:txBody>
          <a:bodyPr>
            <a:normAutofit fontScale="92500"/>
          </a:bodyPr>
          <a:lstStyle/>
          <a:p>
            <a:pPr marL="533400" indent="-533400">
              <a:buClr>
                <a:srgbClr val="FF0000"/>
              </a:buClr>
              <a:buFontTx/>
              <a:buAutoNum type="arabicPeriod"/>
            </a:pPr>
            <a:r>
              <a:rPr lang="en-US" altLang="en-US" dirty="0">
                <a:cs typeface="Segoe UI Light" panose="020B0502040204020203" pitchFamily="34" charset="0"/>
              </a:rPr>
              <a:t>Causal claims (“Treatment X causes improvement in strength and mobility”)</a:t>
            </a:r>
          </a:p>
          <a:p>
            <a:pPr marL="533400" indent="-533400">
              <a:buClr>
                <a:srgbClr val="FF0000"/>
              </a:buClr>
              <a:buFontTx/>
              <a:buAutoNum type="arabicPeriod"/>
            </a:pPr>
            <a:r>
              <a:rPr lang="en-US" altLang="en-US" dirty="0">
                <a:cs typeface="Segoe UI Light" panose="020B0502040204020203" pitchFamily="34" charset="0"/>
              </a:rPr>
              <a:t>Claims about the beliefs and attitudes of other people (“The Australian people want security more than prosperity”)</a:t>
            </a:r>
          </a:p>
          <a:p>
            <a:pPr marL="533400" indent="-533400">
              <a:buClr>
                <a:srgbClr val="FF0000"/>
              </a:buClr>
              <a:buFontTx/>
              <a:buAutoNum type="arabicPeriod"/>
            </a:pPr>
            <a:r>
              <a:rPr lang="en-US" altLang="en-US" dirty="0">
                <a:cs typeface="Segoe UI Light" panose="020B0502040204020203" pitchFamily="34" charset="0"/>
              </a:rPr>
              <a:t>Interpretation of others’ intended meanings (“She is always late, so she must not really want to do this”)</a:t>
            </a:r>
          </a:p>
          <a:p>
            <a:pPr marL="533400" indent="-533400">
              <a:buClr>
                <a:srgbClr val="FF0000"/>
              </a:buClr>
              <a:buFontTx/>
              <a:buAutoNum type="arabicPeriod"/>
            </a:pPr>
            <a:r>
              <a:rPr lang="en-US" altLang="en-US" dirty="0">
                <a:cs typeface="Segoe UI Light" panose="020B0502040204020203" pitchFamily="34" charset="0"/>
              </a:rPr>
              <a:t>Historical claims that certain things happened (“The corruption innate in powerful leaders meant that communism couldn’t work”)</a:t>
            </a:r>
          </a:p>
          <a:p>
            <a:pPr marL="533400" indent="-533400">
              <a:buClr>
                <a:srgbClr val="FF0000"/>
              </a:buClr>
              <a:buNone/>
            </a:pPr>
            <a:endParaRPr lang="en-US" altLang="en-US" dirty="0">
              <a:cs typeface="Segoe UI Light" panose="020B0502040204020203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729792-30CE-4712-B183-26552A26C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7F37-6BD7-4C2D-A4B8-B1044A8D050E}" type="slidenum">
              <a:rPr lang="en-AU" smtClean="0"/>
              <a:pPr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5192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3A5F28C-C944-4073-9881-9843B99E9B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Getting the Data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861B54B-0702-415E-A432-7C9722D10A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>
                <a:cs typeface="Segoe UI Light" panose="020B0502040204020203" pitchFamily="34" charset="0"/>
              </a:rPr>
              <a:t>Designing experiments, including planning to control variables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cs typeface="Segoe UI Light" panose="020B0502040204020203" pitchFamily="34" charset="0"/>
              </a:rPr>
              <a:t>Seeking evidence and counterevidence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S</a:t>
            </a:r>
            <a:r>
              <a:rPr lang="en-US" altLang="en-US" dirty="0">
                <a:cs typeface="Segoe UI Light" panose="020B0502040204020203" pitchFamily="34" charset="0"/>
              </a:rPr>
              <a:t>eeking other possible explanations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cs typeface="Segoe UI Light" panose="020B0502040204020203" pitchFamily="34" charset="0"/>
              </a:rPr>
              <a:t>Evaluating the strength of available evidence, with a focus on methodology</a:t>
            </a:r>
            <a:endParaRPr lang="en-US" altLang="en-US" dirty="0">
              <a:cs typeface="Times New Roman" panose="02020603050405020304" pitchFamily="18" charset="0"/>
            </a:endParaRPr>
          </a:p>
          <a:p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47A483-D872-4620-BD2F-DC56A3958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7F37-6BD7-4C2D-A4B8-B1044A8D050E}" type="slidenum">
              <a:rPr lang="en-AU" smtClean="0"/>
              <a:pPr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4903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1843B625-B238-48BC-AD68-BF87E50BC7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Judging Conclusions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B4F37F96-714C-43F2-AF3B-C9BD392614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150000"/>
              </a:lnSpc>
              <a:buFontTx/>
              <a:buAutoNum type="arabicPeriod"/>
            </a:pPr>
            <a:r>
              <a:rPr lang="en-US" altLang="en-US" dirty="0">
                <a:cs typeface="Segoe UI Light" panose="020B0502040204020203" pitchFamily="34" charset="0"/>
              </a:rPr>
              <a:t>The proposed conclusion would explain the evidence</a:t>
            </a:r>
          </a:p>
          <a:p>
            <a:pPr marL="609600" indent="-609600">
              <a:lnSpc>
                <a:spcPct val="150000"/>
              </a:lnSpc>
              <a:buFontTx/>
              <a:buAutoNum type="arabicPeriod"/>
            </a:pPr>
            <a:r>
              <a:rPr lang="en-US" altLang="en-US" dirty="0">
                <a:cs typeface="Segoe UI Light" panose="020B0502040204020203" pitchFamily="34" charset="0"/>
              </a:rPr>
              <a:t>The proposed conclusion is consistent with all known facts</a:t>
            </a:r>
          </a:p>
          <a:p>
            <a:pPr marL="609600" indent="-609600">
              <a:lnSpc>
                <a:spcPct val="150000"/>
              </a:lnSpc>
              <a:buFontTx/>
              <a:buAutoNum type="arabicPeriod"/>
            </a:pPr>
            <a:r>
              <a:rPr lang="en-US" altLang="en-US" dirty="0">
                <a:cs typeface="Segoe UI Light" panose="020B0502040204020203" pitchFamily="34" charset="0"/>
              </a:rPr>
              <a:t>Competitive alternative explanations are inconsistent with facts</a:t>
            </a:r>
          </a:p>
          <a:p>
            <a:pPr marL="609600" indent="-609600">
              <a:lnSpc>
                <a:spcPct val="150000"/>
              </a:lnSpc>
              <a:buFontTx/>
              <a:buAutoNum type="arabicPeriod"/>
            </a:pPr>
            <a:r>
              <a:rPr lang="en-US" altLang="en-US" dirty="0">
                <a:cs typeface="Segoe UI Light" panose="020B0502040204020203" pitchFamily="34" charset="0"/>
              </a:rPr>
              <a:t>Therefore, the proposed conclusion seems plausible</a:t>
            </a: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78D128-B03E-4EEF-8F35-D68F6BCBE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7F37-6BD7-4C2D-A4B8-B1044A8D050E}" type="slidenum">
              <a:rPr lang="en-AU" smtClean="0"/>
              <a:pPr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6461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A1ACC-D3DC-45CA-B072-98E3C87FA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Limitations in the Workplace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59300-C6F6-477C-BEE1-F4D06F246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>
                <a:solidFill>
                  <a:srgbClr val="000000"/>
                </a:solidFill>
                <a:latin typeface="Segoe UI Light" panose="020B0502040204020203" pitchFamily="34" charset="0"/>
                <a:ea typeface="Calibri" panose="020F0502020204030204" pitchFamily="34" charset="0"/>
              </a:rPr>
              <a:t>Identify the Problem</a:t>
            </a:r>
          </a:p>
          <a:p>
            <a:r>
              <a:rPr lang="en-AU" b="1" dirty="0">
                <a:solidFill>
                  <a:srgbClr val="000000"/>
                </a:solidFill>
                <a:latin typeface="Segoe UI Light" panose="020B0502040204020203" pitchFamily="34" charset="0"/>
                <a:ea typeface="Calibri" panose="020F0502020204030204" pitchFamily="34" charset="0"/>
              </a:rPr>
              <a:t>Analyse the problem, look at it from different angles</a:t>
            </a:r>
          </a:p>
          <a:p>
            <a:r>
              <a:rPr lang="en-AU" b="1" dirty="0">
                <a:solidFill>
                  <a:srgbClr val="000000"/>
                </a:solidFill>
                <a:latin typeface="Segoe UI Light" panose="020B0502040204020203" pitchFamily="34" charset="0"/>
                <a:ea typeface="Calibri" panose="020F0502020204030204" pitchFamily="34" charset="0"/>
              </a:rPr>
              <a:t>Brainstorm and come up with a several possible solutions</a:t>
            </a:r>
          </a:p>
          <a:p>
            <a:r>
              <a:rPr lang="en-AU" b="1" dirty="0">
                <a:solidFill>
                  <a:srgbClr val="000000"/>
                </a:solidFill>
                <a:latin typeface="Segoe UI Light" panose="020B0502040204020203" pitchFamily="34" charset="0"/>
                <a:ea typeface="Calibri" panose="020F0502020204030204" pitchFamily="34" charset="0"/>
              </a:rPr>
              <a:t>Decide which solution fits the situation best</a:t>
            </a:r>
          </a:p>
          <a:p>
            <a:r>
              <a:rPr lang="en-AU" b="1" dirty="0">
                <a:solidFill>
                  <a:srgbClr val="000000"/>
                </a:solidFill>
                <a:latin typeface="Segoe UI Light" panose="020B0502040204020203" pitchFamily="34" charset="0"/>
                <a:ea typeface="Calibri" panose="020F0502020204030204" pitchFamily="34" charset="0"/>
              </a:rPr>
              <a:t>Take action</a:t>
            </a:r>
          </a:p>
          <a:p>
            <a:r>
              <a:rPr lang="en-AU" b="1" dirty="0">
                <a:solidFill>
                  <a:srgbClr val="000000"/>
                </a:solidFill>
                <a:latin typeface="Segoe UI Light" panose="020B0502040204020203" pitchFamily="34" charset="0"/>
                <a:ea typeface="Calibri" panose="020F0502020204030204" pitchFamily="34" charset="0"/>
              </a:rPr>
              <a:t>Review progress or outcome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21385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516</Words>
  <Application>Microsoft Office PowerPoint</Application>
  <PresentationFormat>Widescreen</PresentationFormat>
  <Paragraphs>78</Paragraphs>
  <Slides>12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Segoe UI Light</vt:lpstr>
      <vt:lpstr>Wingdings</vt:lpstr>
      <vt:lpstr>Office Theme</vt:lpstr>
      <vt:lpstr>PowerPoint Presentation</vt:lpstr>
      <vt:lpstr>Session 7 &amp; 8 Topics</vt:lpstr>
      <vt:lpstr>Inference and Reasoning</vt:lpstr>
      <vt:lpstr>Ask Testable Questions (Discuss)</vt:lpstr>
      <vt:lpstr>Say What you Mean</vt:lpstr>
      <vt:lpstr>Types of Explanatory Conclusions</vt:lpstr>
      <vt:lpstr>Getting the Data</vt:lpstr>
      <vt:lpstr>Judging Conclusions</vt:lpstr>
      <vt:lpstr>Identifying Limitations in the Workplace</vt:lpstr>
      <vt:lpstr>Critical Thinking and Gathering Information</vt:lpstr>
      <vt:lpstr>In these sessions we looked at:</vt:lpstr>
      <vt:lpstr>Further Reading, Activities and Assessments</vt:lpstr>
    </vt:vector>
  </TitlesOfParts>
  <Company>South Metropolitan TAFE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Technician</dc:creator>
  <cp:lastModifiedBy>Rob Bolton</cp:lastModifiedBy>
  <cp:revision>8</cp:revision>
  <dcterms:created xsi:type="dcterms:W3CDTF">2021-08-20T05:29:21Z</dcterms:created>
  <dcterms:modified xsi:type="dcterms:W3CDTF">2022-03-18T03:29:55Z</dcterms:modified>
</cp:coreProperties>
</file>