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840" r:id="rId1"/>
  </p:sldMasterIdLst>
  <p:notesMasterIdLst>
    <p:notesMasterId r:id="rId21"/>
  </p:notesMasterIdLst>
  <p:sldIdLst>
    <p:sldId id="256" r:id="rId2"/>
    <p:sldId id="272" r:id="rId3"/>
    <p:sldId id="273" r:id="rId4"/>
    <p:sldId id="293" r:id="rId5"/>
    <p:sldId id="274" r:id="rId6"/>
    <p:sldId id="275" r:id="rId7"/>
    <p:sldId id="277" r:id="rId8"/>
    <p:sldId id="278" r:id="rId9"/>
    <p:sldId id="279" r:id="rId10"/>
    <p:sldId id="282" r:id="rId11"/>
    <p:sldId id="280" r:id="rId12"/>
    <p:sldId id="294" r:id="rId13"/>
    <p:sldId id="283" r:id="rId14"/>
    <p:sldId id="286" r:id="rId15"/>
    <p:sldId id="288" r:id="rId16"/>
    <p:sldId id="289" r:id="rId17"/>
    <p:sldId id="290" r:id="rId18"/>
    <p:sldId id="287"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8193" autoAdjust="0"/>
  </p:normalViewPr>
  <p:slideViewPr>
    <p:cSldViewPr snapToGrid="0">
      <p:cViewPr varScale="1">
        <p:scale>
          <a:sx n="82" d="100"/>
          <a:sy n="82" d="100"/>
        </p:scale>
        <p:origin x="12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C668D-7A7E-4C8F-AFC6-D5ED4B5B81E5}"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47C8A-D204-4164-B647-25AE6272F9E9}" type="slidenum">
              <a:rPr lang="en-US" smtClean="0"/>
              <a:t>‹#›</a:t>
            </a:fld>
            <a:endParaRPr lang="en-US"/>
          </a:p>
        </p:txBody>
      </p:sp>
    </p:spTree>
    <p:extLst>
      <p:ext uri="{BB962C8B-B14F-4D97-AF65-F5344CB8AC3E}">
        <p14:creationId xmlns:p14="http://schemas.microsoft.com/office/powerpoint/2010/main" val="8216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fairwork.gov.au/how-we-will-help/templates-and-guides/best-practice-guides/effective-dispute-resolution"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88123" y="853098"/>
            <a:ext cx="9061938" cy="3254375"/>
          </a:xfrm>
        </p:spPr>
        <p:txBody>
          <a:bodyPr anchor="ctr">
            <a:normAutofit/>
          </a:bodyPr>
          <a:lstStyle/>
          <a:p>
            <a:r>
              <a:rPr lang="en-AU" sz="6000" dirty="0">
                <a:solidFill>
                  <a:schemeClr val="tx1"/>
                </a:solidFill>
                <a:latin typeface="Arial" panose="020B0604020202020204" pitchFamily="34" charset="0"/>
                <a:cs typeface="Arial" panose="020B0604020202020204" pitchFamily="34" charset="0"/>
              </a:rPr>
              <a:t>Creating A Code of Ethics</a:t>
            </a:r>
            <a:endParaRPr lang="en-US" sz="6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816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Activity</a:t>
            </a:r>
          </a:p>
        </p:txBody>
      </p:sp>
      <p:sp>
        <p:nvSpPr>
          <p:cNvPr id="3" name="Content Placeholder 2"/>
          <p:cNvSpPr>
            <a:spLocks noGrp="1"/>
          </p:cNvSpPr>
          <p:nvPr>
            <p:ph idx="4294967295"/>
          </p:nvPr>
        </p:nvSpPr>
        <p:spPr>
          <a:xfrm>
            <a:off x="462696" y="418612"/>
            <a:ext cx="11805138" cy="1828458"/>
          </a:xfrm>
        </p:spPr>
        <p:txBody>
          <a:bodyPr anchor="t">
            <a:normAutofit/>
          </a:bodyPr>
          <a:lstStyle/>
          <a:p>
            <a:pPr marL="0" lvl="0" indent="0">
              <a:buNone/>
            </a:pPr>
            <a:r>
              <a:rPr lang="en-AU" sz="3600" b="1" dirty="0">
                <a:solidFill>
                  <a:schemeClr val="tx1"/>
                </a:solidFill>
              </a:rPr>
              <a:t>NOTE:</a:t>
            </a:r>
          </a:p>
          <a:p>
            <a:pPr marL="0" lvl="0" indent="0">
              <a:buNone/>
            </a:pPr>
            <a:r>
              <a:rPr lang="en-AU" sz="3600" b="1" dirty="0">
                <a:solidFill>
                  <a:schemeClr val="tx1"/>
                </a:solidFill>
              </a:rPr>
              <a:t>A Code of Conduct  is different from a Code of Ethics</a:t>
            </a:r>
          </a:p>
          <a:p>
            <a:pPr marL="0" lvl="0" indent="0">
              <a:buNone/>
            </a:pPr>
            <a:r>
              <a:rPr lang="en-AU" sz="2800" dirty="0">
                <a:solidFill>
                  <a:schemeClr val="tx1"/>
                </a:solidFill>
              </a:rPr>
              <a:t>For each ethical statement there is an equivalent expectation of conduct.</a:t>
            </a:r>
          </a:p>
          <a:p>
            <a:pPr marL="0" lvl="0" indent="0">
              <a:buNone/>
            </a:pPr>
            <a:endParaRPr lang="en-AU" sz="2800" dirty="0">
              <a:solidFill>
                <a:schemeClr val="tx1"/>
              </a:solidFill>
            </a:endParaRPr>
          </a:p>
          <a:p>
            <a:pPr marL="0" indent="0">
              <a:buNone/>
            </a:pPr>
            <a:endParaRPr lang="en-AU" dirty="0">
              <a:solidFill>
                <a:schemeClr val="tx1"/>
              </a:solidFill>
            </a:endParaRPr>
          </a:p>
        </p:txBody>
      </p:sp>
      <p:graphicFrame>
        <p:nvGraphicFramePr>
          <p:cNvPr id="5" name="Table 5">
            <a:extLst>
              <a:ext uri="{FF2B5EF4-FFF2-40B4-BE49-F238E27FC236}">
                <a16:creationId xmlns:a16="http://schemas.microsoft.com/office/drawing/2014/main" id="{56C86A9E-CD83-481F-B73A-CECFDE85E78B}"/>
              </a:ext>
            </a:extLst>
          </p:cNvPr>
          <p:cNvGraphicFramePr>
            <a:graphicFrameLocks noGrp="1"/>
          </p:cNvGraphicFramePr>
          <p:nvPr>
            <p:extLst>
              <p:ext uri="{D42A27DB-BD31-4B8C-83A1-F6EECF244321}">
                <p14:modId xmlns:p14="http://schemas.microsoft.com/office/powerpoint/2010/main" val="2052939263"/>
              </p:ext>
            </p:extLst>
          </p:nvPr>
        </p:nvGraphicFramePr>
        <p:xfrm>
          <a:off x="462696" y="2467463"/>
          <a:ext cx="11039230" cy="3962400"/>
        </p:xfrm>
        <a:graphic>
          <a:graphicData uri="http://schemas.openxmlformats.org/drawingml/2006/table">
            <a:tbl>
              <a:tblPr firstRow="1" bandRow="1">
                <a:tableStyleId>{073A0DAA-6AF3-43AB-8588-CEC1D06C72B9}</a:tableStyleId>
              </a:tblPr>
              <a:tblGrid>
                <a:gridCol w="4765796">
                  <a:extLst>
                    <a:ext uri="{9D8B030D-6E8A-4147-A177-3AD203B41FA5}">
                      <a16:colId xmlns:a16="http://schemas.microsoft.com/office/drawing/2014/main" val="4258973232"/>
                    </a:ext>
                  </a:extLst>
                </a:gridCol>
                <a:gridCol w="6273434">
                  <a:extLst>
                    <a:ext uri="{9D8B030D-6E8A-4147-A177-3AD203B41FA5}">
                      <a16:colId xmlns:a16="http://schemas.microsoft.com/office/drawing/2014/main" val="2774473159"/>
                    </a:ext>
                  </a:extLst>
                </a:gridCol>
              </a:tblGrid>
              <a:tr h="370840">
                <a:tc>
                  <a:txBody>
                    <a:bodyPr/>
                    <a:lstStyle/>
                    <a:p>
                      <a:pPr algn="ctr"/>
                      <a:r>
                        <a:rPr lang="en-AU" sz="3200" b="1" dirty="0">
                          <a:solidFill>
                            <a:schemeClr val="tx1"/>
                          </a:solidFill>
                        </a:rPr>
                        <a:t>Code of Ethics</a:t>
                      </a:r>
                      <a:endParaRPr lang="en-AU"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3200" b="1" dirty="0">
                          <a:solidFill>
                            <a:schemeClr val="tx1"/>
                          </a:solidFill>
                        </a:rPr>
                        <a:t>Code of Conduct </a:t>
                      </a:r>
                      <a:endParaRPr lang="en-AU"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5062981"/>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400" b="0" i="0" kern="1200" dirty="0">
                          <a:solidFill>
                            <a:schemeClr val="tx1">
                              <a:lumMod val="75000"/>
                              <a:lumOff val="25000"/>
                            </a:schemeClr>
                          </a:solidFill>
                          <a:effectLst/>
                          <a:latin typeface="+mn-lt"/>
                          <a:ea typeface="+mn-ea"/>
                          <a:cs typeface="+mn-cs"/>
                        </a:rPr>
                        <a:t>Value and promote diversity.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400" b="0" i="0" kern="1200" dirty="0">
                          <a:solidFill>
                            <a:schemeClr val="tx1">
                              <a:lumMod val="75000"/>
                              <a:lumOff val="25000"/>
                            </a:schemeClr>
                          </a:solidFill>
                          <a:effectLst/>
                          <a:latin typeface="+mn-lt"/>
                          <a:ea typeface="+mn-ea"/>
                          <a:cs typeface="+mn-cs"/>
                        </a:rPr>
                        <a:t>Treat each other with courtesy and respect.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400" b="0" i="0" kern="1200" dirty="0">
                          <a:solidFill>
                            <a:schemeClr val="tx1">
                              <a:lumMod val="75000"/>
                              <a:lumOff val="25000"/>
                            </a:schemeClr>
                          </a:solidFill>
                          <a:effectLst/>
                          <a:latin typeface="+mn-lt"/>
                          <a:ea typeface="+mn-ea"/>
                          <a:cs typeface="+mn-cs"/>
                        </a:rPr>
                        <a:t>Stand firmly against any form of discrimination, harassment or bullying.</a:t>
                      </a:r>
                    </a:p>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Be proactive and raise awareness about diverse cultures and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Use language and terminology that is readily understood by different cultures.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Be proactive and include colleagues and teammates in work related or casual discussions, events and interactions.</a:t>
                      </a:r>
                      <a:endParaRPr lang="en-AU" sz="2400" b="0" i="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kern="1200" dirty="0">
                          <a:solidFill>
                            <a:schemeClr val="tx1">
                              <a:lumMod val="75000"/>
                              <a:lumOff val="25000"/>
                            </a:schemeClr>
                          </a:solidFill>
                          <a:effectLst/>
                          <a:latin typeface="+mn-lt"/>
                          <a:ea typeface="+mn-ea"/>
                          <a:cs typeface="+mn-cs"/>
                        </a:rPr>
                        <a:t>Communicate respectfully with all colleagues, regardless of their title, level or background.</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33695"/>
                  </a:ext>
                </a:extLst>
              </a:tr>
            </a:tbl>
          </a:graphicData>
        </a:graphic>
      </p:graphicFrame>
    </p:spTree>
    <p:extLst>
      <p:ext uri="{BB962C8B-B14F-4D97-AF65-F5344CB8AC3E}">
        <p14:creationId xmlns:p14="http://schemas.microsoft.com/office/powerpoint/2010/main" val="269399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31FE1B-613E-44C6-AC15-F4A2A7B2C0E0}"/>
              </a:ext>
            </a:extLst>
          </p:cNvPr>
          <p:cNvGraphicFramePr>
            <a:graphicFrameLocks noGrp="1"/>
          </p:cNvGraphicFramePr>
          <p:nvPr>
            <p:extLst>
              <p:ext uri="{D42A27DB-BD31-4B8C-83A1-F6EECF244321}">
                <p14:modId xmlns:p14="http://schemas.microsoft.com/office/powerpoint/2010/main" val="1241540424"/>
              </p:ext>
            </p:extLst>
          </p:nvPr>
        </p:nvGraphicFramePr>
        <p:xfrm>
          <a:off x="621323" y="1046148"/>
          <a:ext cx="10920046" cy="4765703"/>
        </p:xfrm>
        <a:graphic>
          <a:graphicData uri="http://schemas.openxmlformats.org/drawingml/2006/table">
            <a:tbl>
              <a:tblPr firstRow="1" bandRow="1">
                <a:tableStyleId>{5C22544A-7EE6-4342-B048-85BDC9FD1C3A}</a:tableStyleId>
              </a:tblPr>
              <a:tblGrid>
                <a:gridCol w="7819292">
                  <a:extLst>
                    <a:ext uri="{9D8B030D-6E8A-4147-A177-3AD203B41FA5}">
                      <a16:colId xmlns:a16="http://schemas.microsoft.com/office/drawing/2014/main" val="2359150095"/>
                    </a:ext>
                  </a:extLst>
                </a:gridCol>
                <a:gridCol w="3100754">
                  <a:extLst>
                    <a:ext uri="{9D8B030D-6E8A-4147-A177-3AD203B41FA5}">
                      <a16:colId xmlns:a16="http://schemas.microsoft.com/office/drawing/2014/main" val="2371220171"/>
                    </a:ext>
                  </a:extLst>
                </a:gridCol>
              </a:tblGrid>
              <a:tr h="1129179">
                <a:tc>
                  <a:txBody>
                    <a:bodyPr/>
                    <a:lstStyle/>
                    <a:p>
                      <a:pPr algn="ctr">
                        <a:lnSpc>
                          <a:spcPct val="115000"/>
                        </a:lnSpc>
                        <a:spcBef>
                          <a:spcPts val="300"/>
                        </a:spcBef>
                        <a:spcAft>
                          <a:spcPts val="300"/>
                        </a:spcAft>
                      </a:pPr>
                      <a:r>
                        <a:rPr lang="en-US" sz="2800" b="1" dirty="0">
                          <a:solidFill>
                            <a:schemeClr val="tx1"/>
                          </a:solidFill>
                          <a:effectLst/>
                        </a:rPr>
                        <a:t>Situation</a:t>
                      </a:r>
                      <a:endPar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pPr>
                      <a:r>
                        <a:rPr lang="en-US" sz="2800" dirty="0">
                          <a:solidFill>
                            <a:schemeClr val="tx1"/>
                          </a:solidFill>
                          <a:effectLst/>
                        </a:rPr>
                        <a:t>Ethical considerations ?</a:t>
                      </a:r>
                      <a:endParaRPr lang="en-AU"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8265491"/>
                  </a:ext>
                </a:extLst>
              </a:tr>
              <a:tr h="3636524">
                <a:tc>
                  <a:txBody>
                    <a:bodyPr/>
                    <a:lstStyle/>
                    <a:p>
                      <a:pPr marL="514350" indent="-514350">
                        <a:lnSpc>
                          <a:spcPct val="115000"/>
                        </a:lnSpc>
                        <a:spcBef>
                          <a:spcPts val="300"/>
                        </a:spcBef>
                        <a:spcAft>
                          <a:spcPts val="300"/>
                        </a:spcAft>
                        <a:buFont typeface="+mj-lt"/>
                        <a:buAutoNum type="arabicPeriod"/>
                      </a:pPr>
                      <a:r>
                        <a:rPr lang="en-US" sz="2800" b="1" dirty="0">
                          <a:effectLst/>
                        </a:rPr>
                        <a:t>An company provides cloud solutions to small businesses in Perth and handles large amounts of confidential data.</a:t>
                      </a:r>
                    </a:p>
                    <a:p>
                      <a:pPr marL="514350" indent="-514350">
                        <a:lnSpc>
                          <a:spcPct val="115000"/>
                        </a:lnSpc>
                        <a:spcBef>
                          <a:spcPts val="300"/>
                        </a:spcBef>
                        <a:spcAft>
                          <a:spcPts val="300"/>
                        </a:spcAft>
                        <a:buFont typeface="+mj-lt"/>
                        <a:buAutoNum type="arabicPeriod"/>
                      </a:pPr>
                      <a:r>
                        <a:rPr lang="en-US" sz="2800" b="1" dirty="0">
                          <a:effectLst/>
                        </a:rPr>
                        <a:t>A number of employees with administrative rights have access to confidential information. </a:t>
                      </a:r>
                      <a:endParaRPr lang="en-AU" sz="2800" b="1" dirty="0">
                        <a:effectLst/>
                      </a:endParaRPr>
                    </a:p>
                    <a:p>
                      <a:pPr marL="514350" indent="-514350">
                        <a:lnSpc>
                          <a:spcPct val="115000"/>
                        </a:lnSpc>
                        <a:spcBef>
                          <a:spcPts val="300"/>
                        </a:spcBef>
                        <a:spcAft>
                          <a:spcPts val="300"/>
                        </a:spcAft>
                        <a:buFont typeface="+mj-lt"/>
                        <a:buAutoNum type="arabicPeriod"/>
                      </a:pPr>
                      <a:r>
                        <a:rPr lang="en-US" sz="2800" b="1" dirty="0">
                          <a:effectLst/>
                        </a:rPr>
                        <a:t>The information must not be shared with anyone.</a:t>
                      </a:r>
                      <a:endParaRPr lang="en-AU"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300"/>
                        </a:spcBef>
                        <a:spcAft>
                          <a:spcPts val="300"/>
                        </a:spcAft>
                      </a:pPr>
                      <a:r>
                        <a:rPr lang="en-US" sz="2400" dirty="0">
                          <a:effectLst/>
                        </a:rPr>
                        <a:t>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027613"/>
                  </a:ext>
                </a:extLst>
              </a:tr>
            </a:tbl>
          </a:graphicData>
        </a:graphic>
      </p:graphicFrame>
      <p:sp>
        <p:nvSpPr>
          <p:cNvPr id="4" name="TextBox 3">
            <a:extLst>
              <a:ext uri="{FF2B5EF4-FFF2-40B4-BE49-F238E27FC236}">
                <a16:creationId xmlns:a16="http://schemas.microsoft.com/office/drawing/2014/main" id="{FB0D8493-D399-4B58-B4F5-F522A331898B}"/>
              </a:ext>
            </a:extLst>
          </p:cNvPr>
          <p:cNvSpPr txBox="1"/>
          <p:nvPr/>
        </p:nvSpPr>
        <p:spPr>
          <a:xfrm>
            <a:off x="621323" y="351692"/>
            <a:ext cx="4396154" cy="646331"/>
          </a:xfrm>
          <a:prstGeom prst="rect">
            <a:avLst/>
          </a:prstGeom>
          <a:noFill/>
        </p:spPr>
        <p:txBody>
          <a:bodyPr wrap="square" rtlCol="0">
            <a:spAutoFit/>
          </a:bodyPr>
          <a:lstStyle/>
          <a:p>
            <a:r>
              <a:rPr lang="en-AU" sz="3600" b="1" dirty="0"/>
              <a:t>CLASS  ACTIVITY</a:t>
            </a:r>
          </a:p>
        </p:txBody>
      </p:sp>
    </p:spTree>
    <p:extLst>
      <p:ext uri="{BB962C8B-B14F-4D97-AF65-F5344CB8AC3E}">
        <p14:creationId xmlns:p14="http://schemas.microsoft.com/office/powerpoint/2010/main" val="396160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31FE1B-613E-44C6-AC15-F4A2A7B2C0E0}"/>
              </a:ext>
            </a:extLst>
          </p:cNvPr>
          <p:cNvGraphicFramePr>
            <a:graphicFrameLocks noGrp="1"/>
          </p:cNvGraphicFramePr>
          <p:nvPr>
            <p:extLst>
              <p:ext uri="{D42A27DB-BD31-4B8C-83A1-F6EECF244321}">
                <p14:modId xmlns:p14="http://schemas.microsoft.com/office/powerpoint/2010/main" val="2252197060"/>
              </p:ext>
            </p:extLst>
          </p:nvPr>
        </p:nvGraphicFramePr>
        <p:xfrm>
          <a:off x="375139" y="260702"/>
          <a:ext cx="11154507" cy="6386283"/>
        </p:xfrm>
        <a:graphic>
          <a:graphicData uri="http://schemas.openxmlformats.org/drawingml/2006/table">
            <a:tbl>
              <a:tblPr firstRow="1" bandRow="1">
                <a:tableStyleId>{5C22544A-7EE6-4342-B048-85BDC9FD1C3A}</a:tableStyleId>
              </a:tblPr>
              <a:tblGrid>
                <a:gridCol w="8452338">
                  <a:extLst>
                    <a:ext uri="{9D8B030D-6E8A-4147-A177-3AD203B41FA5}">
                      <a16:colId xmlns:a16="http://schemas.microsoft.com/office/drawing/2014/main" val="2359150095"/>
                    </a:ext>
                  </a:extLst>
                </a:gridCol>
                <a:gridCol w="2702169">
                  <a:extLst>
                    <a:ext uri="{9D8B030D-6E8A-4147-A177-3AD203B41FA5}">
                      <a16:colId xmlns:a16="http://schemas.microsoft.com/office/drawing/2014/main" val="2371220171"/>
                    </a:ext>
                  </a:extLst>
                </a:gridCol>
              </a:tblGrid>
              <a:tr h="1048246">
                <a:tc>
                  <a:txBody>
                    <a:bodyPr/>
                    <a:lstStyle/>
                    <a:p>
                      <a:pPr algn="ctr">
                        <a:lnSpc>
                          <a:spcPct val="115000"/>
                        </a:lnSpc>
                        <a:spcBef>
                          <a:spcPts val="300"/>
                        </a:spcBef>
                        <a:spcAft>
                          <a:spcPts val="300"/>
                        </a:spcAft>
                      </a:pPr>
                      <a:r>
                        <a:rPr lang="en-US" sz="2800" b="1" dirty="0">
                          <a:solidFill>
                            <a:schemeClr val="tx1"/>
                          </a:solidFill>
                          <a:effectLst/>
                        </a:rPr>
                        <a:t>Situation</a:t>
                      </a:r>
                      <a:endPar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pPr>
                      <a:r>
                        <a:rPr lang="en-US" sz="2800" dirty="0">
                          <a:solidFill>
                            <a:schemeClr val="tx1"/>
                          </a:solidFill>
                          <a:effectLst/>
                        </a:rPr>
                        <a:t>Ethical considerations ?</a:t>
                      </a:r>
                      <a:endParaRPr lang="en-AU"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8265491"/>
                  </a:ext>
                </a:extLst>
              </a:tr>
              <a:tr h="5338037">
                <a:tc>
                  <a:txBody>
                    <a:bodyPr/>
                    <a:lstStyle/>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 software development firm provides software to a large firm. </a:t>
                      </a:r>
                    </a:p>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What principles are applicable to protect Intellectual Property?</a:t>
                      </a:r>
                    </a:p>
                    <a:p>
                      <a:pPr marL="0" indent="0">
                        <a:lnSpc>
                          <a:spcPct val="115000"/>
                        </a:lnSpc>
                        <a:spcBef>
                          <a:spcPts val="300"/>
                        </a:spcBef>
                        <a:spcAft>
                          <a:spcPts val="300"/>
                        </a:spcAft>
                        <a:buFont typeface="+mj-lt"/>
                        <a:buNone/>
                      </a:pP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A Company provides IT advice, services and products to businesses internationally.</a:t>
                      </a:r>
                    </a:p>
                    <a:p>
                      <a:pPr marL="0" indent="0">
                        <a:lnSpc>
                          <a:spcPct val="115000"/>
                        </a:lnSpc>
                        <a:spcBef>
                          <a:spcPts val="300"/>
                        </a:spcBef>
                        <a:spcAft>
                          <a:spcPts val="300"/>
                        </a:spcAft>
                        <a:buFont typeface="+mj-lt"/>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How would you ensure that products and services offered are free of bias and based on facts rather than personal opinions ?</a:t>
                      </a:r>
                    </a:p>
                  </a:txBody>
                  <a:tcPr marL="68580" marR="68580" marT="0" marB="0"/>
                </a:tc>
                <a:tc>
                  <a:txBody>
                    <a:bodyPr/>
                    <a:lstStyle/>
                    <a:p>
                      <a:pPr>
                        <a:lnSpc>
                          <a:spcPct val="115000"/>
                        </a:lnSpc>
                        <a:spcBef>
                          <a:spcPts val="300"/>
                        </a:spcBef>
                        <a:spcAft>
                          <a:spcPts val="300"/>
                        </a:spcAft>
                      </a:pPr>
                      <a:r>
                        <a:rPr lang="en-US" sz="2400" dirty="0">
                          <a:effectLst/>
                        </a:rPr>
                        <a:t>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027613"/>
                  </a:ext>
                </a:extLst>
              </a:tr>
            </a:tbl>
          </a:graphicData>
        </a:graphic>
      </p:graphicFrame>
    </p:spTree>
    <p:extLst>
      <p:ext uri="{BB962C8B-B14F-4D97-AF65-F5344CB8AC3E}">
        <p14:creationId xmlns:p14="http://schemas.microsoft.com/office/powerpoint/2010/main" val="271069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Activity</a:t>
            </a:r>
          </a:p>
        </p:txBody>
      </p:sp>
      <p:sp>
        <p:nvSpPr>
          <p:cNvPr id="3" name="Content Placeholder 2"/>
          <p:cNvSpPr>
            <a:spLocks noGrp="1"/>
          </p:cNvSpPr>
          <p:nvPr>
            <p:ph idx="4294967295"/>
          </p:nvPr>
        </p:nvSpPr>
        <p:spPr>
          <a:xfrm>
            <a:off x="304801" y="359507"/>
            <a:ext cx="11324491" cy="5589588"/>
          </a:xfrm>
        </p:spPr>
        <p:txBody>
          <a:bodyPr anchor="t">
            <a:normAutofit/>
          </a:bodyPr>
          <a:lstStyle/>
          <a:p>
            <a:pPr marL="0" indent="0">
              <a:buNone/>
            </a:pPr>
            <a:r>
              <a:rPr lang="en-AU" sz="2400" b="1" dirty="0">
                <a:solidFill>
                  <a:schemeClr val="tx1"/>
                </a:solidFill>
                <a:latin typeface="Arial" panose="020B0604020202020204" pitchFamily="34" charset="0"/>
                <a:cs typeface="Arial" panose="020B0604020202020204" pitchFamily="34" charset="0"/>
              </a:rPr>
              <a:t>SCENARIO :</a:t>
            </a:r>
          </a:p>
          <a:p>
            <a:pPr marL="0" indent="0">
              <a:buNone/>
            </a:pPr>
            <a:r>
              <a:rPr lang="en-AU" sz="2400" b="1" dirty="0">
                <a:solidFill>
                  <a:schemeClr val="tx1"/>
                </a:solidFill>
                <a:latin typeface="Arial" panose="020B0604020202020204" pitchFamily="34" charset="0"/>
                <a:cs typeface="Arial" panose="020B0604020202020204" pitchFamily="34" charset="0"/>
              </a:rPr>
              <a:t>You are a CEO of a company involved in futuristic 3D printed building advancements. </a:t>
            </a:r>
          </a:p>
          <a:p>
            <a:pPr marL="0" indent="0">
              <a:buNone/>
            </a:pPr>
            <a:r>
              <a:rPr lang="en-AU" sz="2400" b="1" dirty="0">
                <a:solidFill>
                  <a:schemeClr val="tx1"/>
                </a:solidFill>
                <a:latin typeface="Arial" panose="020B0604020202020204" pitchFamily="34" charset="0"/>
                <a:cs typeface="Arial" panose="020B0604020202020204" pitchFamily="34" charset="0"/>
              </a:rPr>
              <a:t>Develop a simple Code of Ethics that reflects your company’s ethical values and commitments.</a:t>
            </a:r>
          </a:p>
          <a:p>
            <a:pPr marL="0" indent="0">
              <a:buClrTx/>
              <a:buNone/>
            </a:pPr>
            <a:r>
              <a:rPr lang="en-AU" sz="2400" b="1" dirty="0">
                <a:solidFill>
                  <a:schemeClr val="tx1"/>
                </a:solidFill>
                <a:latin typeface="Arial" panose="020B0604020202020204" pitchFamily="34" charset="0"/>
                <a:cs typeface="Arial" panose="020B0604020202020204" pitchFamily="34" charset="0"/>
              </a:rPr>
              <a:t>(Use key value headings listed on slide 9)</a:t>
            </a:r>
          </a:p>
          <a:p>
            <a:pPr marL="0" indent="0">
              <a:buClrTx/>
              <a:buNone/>
            </a:pPr>
            <a:r>
              <a:rPr lang="en-AU" sz="2400" b="1" dirty="0">
                <a:solidFill>
                  <a:schemeClr val="tx1"/>
                </a:solidFill>
                <a:latin typeface="Arial" panose="020B0604020202020204" pitchFamily="34" charset="0"/>
                <a:cs typeface="Arial" panose="020B0604020202020204" pitchFamily="34" charset="0"/>
              </a:rPr>
              <a:t>Example:</a:t>
            </a:r>
          </a:p>
          <a:p>
            <a:pPr lvl="1"/>
            <a:endParaRPr lang="en-AU" sz="1600" dirty="0"/>
          </a:p>
          <a:p>
            <a:pPr marL="0" indent="0">
              <a:buNone/>
            </a:pPr>
            <a:endParaRPr lang="en-AU" dirty="0"/>
          </a:p>
        </p:txBody>
      </p:sp>
      <p:graphicFrame>
        <p:nvGraphicFramePr>
          <p:cNvPr id="4" name="Table 3">
            <a:extLst>
              <a:ext uri="{FF2B5EF4-FFF2-40B4-BE49-F238E27FC236}">
                <a16:creationId xmlns:a16="http://schemas.microsoft.com/office/drawing/2014/main" id="{B95ECA24-33DF-4F29-A3D0-87C933A7F323}"/>
              </a:ext>
            </a:extLst>
          </p:cNvPr>
          <p:cNvGraphicFramePr>
            <a:graphicFrameLocks noGrp="1"/>
          </p:cNvGraphicFramePr>
          <p:nvPr>
            <p:extLst>
              <p:ext uri="{D42A27DB-BD31-4B8C-83A1-F6EECF244321}">
                <p14:modId xmlns:p14="http://schemas.microsoft.com/office/powerpoint/2010/main" val="4029063392"/>
              </p:ext>
            </p:extLst>
          </p:nvPr>
        </p:nvGraphicFramePr>
        <p:xfrm>
          <a:off x="381000" y="3548491"/>
          <a:ext cx="11172092" cy="2400604"/>
        </p:xfrm>
        <a:graphic>
          <a:graphicData uri="http://schemas.openxmlformats.org/drawingml/2006/table">
            <a:tbl>
              <a:tblPr firstRow="1" firstCol="1" bandRow="1">
                <a:tableStyleId>{5C22544A-7EE6-4342-B048-85BDC9FD1C3A}</a:tableStyleId>
              </a:tblPr>
              <a:tblGrid>
                <a:gridCol w="11172092">
                  <a:extLst>
                    <a:ext uri="{9D8B030D-6E8A-4147-A177-3AD203B41FA5}">
                      <a16:colId xmlns:a16="http://schemas.microsoft.com/office/drawing/2014/main" val="2253217267"/>
                    </a:ext>
                  </a:extLst>
                </a:gridCol>
              </a:tblGrid>
              <a:tr h="2400604">
                <a:tc>
                  <a:txBody>
                    <a:bodyPr/>
                    <a:lstStyle/>
                    <a:p>
                      <a:pPr>
                        <a:lnSpc>
                          <a:spcPct val="100000"/>
                        </a:lnSpc>
                        <a:spcBef>
                          <a:spcPts val="300"/>
                        </a:spcBef>
                        <a:spcAft>
                          <a:spcPts val="300"/>
                        </a:spcAft>
                      </a:pPr>
                      <a:r>
                        <a:rPr lang="en-US" sz="2800" dirty="0">
                          <a:solidFill>
                            <a:schemeClr val="tx1"/>
                          </a:solidFill>
                          <a:effectLst/>
                        </a:rPr>
                        <a:t>Diversity and Inclusion</a:t>
                      </a:r>
                      <a:endParaRPr lang="en-AU" sz="2800" dirty="0">
                        <a:solidFill>
                          <a:schemeClr val="tx1"/>
                        </a:solidFill>
                        <a:effectLst/>
                      </a:endParaRPr>
                    </a:p>
                    <a:p>
                      <a:pPr marL="285750" indent="-285750">
                        <a:lnSpc>
                          <a:spcPct val="100000"/>
                        </a:lnSpc>
                        <a:spcBef>
                          <a:spcPts val="300"/>
                        </a:spcBef>
                        <a:spcAft>
                          <a:spcPts val="300"/>
                        </a:spcAft>
                        <a:buFont typeface="Arial" panose="020B0604020202020204" pitchFamily="34" charset="0"/>
                        <a:buChar char="•"/>
                      </a:pPr>
                      <a:r>
                        <a:rPr lang="en-US" sz="2800" b="0" dirty="0">
                          <a:solidFill>
                            <a:schemeClr val="tx1"/>
                          </a:solidFill>
                          <a:effectLst/>
                        </a:rPr>
                        <a:t>We value and promote diversity. We treat each other with courtesy and respect. </a:t>
                      </a:r>
                      <a:endParaRPr lang="en-AU" sz="2800" b="0" dirty="0">
                        <a:solidFill>
                          <a:schemeClr val="tx1"/>
                        </a:solidFill>
                        <a:effectLst/>
                      </a:endParaRPr>
                    </a:p>
                    <a:p>
                      <a:pPr marL="285750" indent="-285750">
                        <a:lnSpc>
                          <a:spcPct val="100000"/>
                        </a:lnSpc>
                        <a:spcBef>
                          <a:spcPts val="300"/>
                        </a:spcBef>
                        <a:spcAft>
                          <a:spcPts val="300"/>
                        </a:spcAft>
                        <a:buFont typeface="Arial" panose="020B0604020202020204" pitchFamily="34" charset="0"/>
                        <a:buChar char="•"/>
                      </a:pPr>
                      <a:r>
                        <a:rPr lang="en-US" sz="2800" b="0" dirty="0">
                          <a:solidFill>
                            <a:schemeClr val="tx1"/>
                          </a:solidFill>
                          <a:effectLst/>
                        </a:rPr>
                        <a:t>We stand firmly against any form of discrimination, harassment or bullying…etc.</a:t>
                      </a:r>
                      <a:endParaRPr lang="en-AU"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521981872"/>
                  </a:ext>
                </a:extLst>
              </a:tr>
            </a:tbl>
          </a:graphicData>
        </a:graphic>
      </p:graphicFrame>
    </p:spTree>
    <p:extLst>
      <p:ext uri="{BB962C8B-B14F-4D97-AF65-F5344CB8AC3E}">
        <p14:creationId xmlns:p14="http://schemas.microsoft.com/office/powerpoint/2010/main" val="425954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Incident review and grievance procedures</a:t>
            </a:r>
          </a:p>
        </p:txBody>
      </p:sp>
      <p:sp>
        <p:nvSpPr>
          <p:cNvPr id="3" name="Content Placeholder 2"/>
          <p:cNvSpPr>
            <a:spLocks noGrp="1"/>
          </p:cNvSpPr>
          <p:nvPr>
            <p:ph idx="4294967295"/>
          </p:nvPr>
        </p:nvSpPr>
        <p:spPr>
          <a:xfrm>
            <a:off x="615461" y="188668"/>
            <a:ext cx="11312770" cy="6471137"/>
          </a:xfrm>
        </p:spPr>
        <p:txBody>
          <a:bodyPr anchor="t">
            <a:normAutofit/>
          </a:bodyPr>
          <a:lstStyle/>
          <a:p>
            <a:pPr marL="0" indent="0">
              <a:spcBef>
                <a:spcPts val="0"/>
              </a:spcBef>
              <a:spcAft>
                <a:spcPts val="1200"/>
              </a:spcAft>
              <a:buNone/>
            </a:pPr>
            <a:r>
              <a:rPr lang="en-US" sz="2800" b="1" dirty="0">
                <a:solidFill>
                  <a:schemeClr val="tx1"/>
                </a:solidFill>
                <a:latin typeface="Arial" panose="020B0604020202020204" pitchFamily="34" charset="0"/>
                <a:cs typeface="Arial" panose="020B0604020202020204" pitchFamily="34" charset="0"/>
              </a:rPr>
              <a:t>Disputes, complaints and disagreements arise in every organization. </a:t>
            </a:r>
          </a:p>
          <a:p>
            <a:pPr marL="0" indent="0">
              <a:buNone/>
            </a:pPr>
            <a:r>
              <a:rPr lang="en-US" sz="2400" b="1" dirty="0">
                <a:solidFill>
                  <a:schemeClr val="tx1"/>
                </a:solidFill>
                <a:latin typeface="Arial" panose="020B0604020202020204" pitchFamily="34" charset="0"/>
                <a:cs typeface="Arial" panose="020B0604020202020204" pitchFamily="34" charset="0"/>
              </a:rPr>
              <a:t>A dispute</a:t>
            </a:r>
            <a:r>
              <a:rPr lang="en-US" sz="240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is an unresolved work-related problem or a complaint.</a:t>
            </a:r>
            <a:endParaRPr lang="en-US" sz="2800" b="1" dirty="0">
              <a:solidFill>
                <a:schemeClr val="tx1"/>
              </a:solidFill>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A dispute or grievance occurs between staff members, clients and staff, staff and management, staff and customers, etc. </a:t>
            </a:r>
          </a:p>
          <a:p>
            <a:pPr>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They are consuming, costly and very unproductive.</a:t>
            </a:r>
          </a:p>
          <a:p>
            <a:pPr>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A fair and objective dispute resolution and grievance reporting process is crucial for effective and continuous operation of any organization. </a:t>
            </a:r>
          </a:p>
          <a:p>
            <a:pPr marL="0" indent="0">
              <a:buNone/>
            </a:pPr>
            <a:endParaRPr lang="en-AU" sz="2400" dirty="0">
              <a:solidFill>
                <a:schemeClr val="tx1"/>
              </a:solidFill>
              <a:latin typeface="Arial" panose="020B0604020202020204" pitchFamily="34" charset="0"/>
              <a:cs typeface="Arial" panose="020B0604020202020204" pitchFamily="34" charset="0"/>
            </a:endParaRPr>
          </a:p>
          <a:p>
            <a:pPr marL="0" indent="0">
              <a:spcBef>
                <a:spcPts val="0"/>
              </a:spcBef>
              <a:spcAft>
                <a:spcPts val="1200"/>
              </a:spcAft>
              <a:buNone/>
            </a:pPr>
            <a:r>
              <a:rPr lang="en-US" sz="2400" b="1" dirty="0">
                <a:solidFill>
                  <a:schemeClr val="tx1"/>
                </a:solidFill>
                <a:latin typeface="Arial" panose="020B0604020202020204" pitchFamily="34" charset="0"/>
                <a:cs typeface="Arial" panose="020B0604020202020204" pitchFamily="34" charset="0"/>
              </a:rPr>
              <a:t>Dispute Resolution </a:t>
            </a:r>
            <a:r>
              <a:rPr lang="en-US" sz="2400" dirty="0">
                <a:solidFill>
                  <a:schemeClr val="tx1"/>
                </a:solidFill>
                <a:latin typeface="Arial" panose="020B0604020202020204" pitchFamily="34" charset="0"/>
                <a:cs typeface="Arial" panose="020B0604020202020204" pitchFamily="34" charset="0"/>
              </a:rPr>
              <a:t>process:</a:t>
            </a:r>
          </a:p>
          <a:p>
            <a:pPr lvl="1">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Seeks a mutual agreement of parties involved;</a:t>
            </a:r>
          </a:p>
          <a:p>
            <a:pPr lvl="1">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May use an independent mediator (third party);</a:t>
            </a:r>
          </a:p>
          <a:p>
            <a:pPr lvl="1">
              <a:buClr>
                <a:schemeClr val="tx1"/>
              </a:buClr>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May use an independent arbitrator or court for resolution;</a:t>
            </a:r>
          </a:p>
        </p:txBody>
      </p:sp>
    </p:spTree>
    <p:extLst>
      <p:ext uri="{BB962C8B-B14F-4D97-AF65-F5344CB8AC3E}">
        <p14:creationId xmlns:p14="http://schemas.microsoft.com/office/powerpoint/2010/main" val="63498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Effective dispute resolution process</a:t>
            </a:r>
          </a:p>
        </p:txBody>
      </p:sp>
      <p:sp>
        <p:nvSpPr>
          <p:cNvPr id="3" name="Content Placeholder 2"/>
          <p:cNvSpPr>
            <a:spLocks noGrp="1"/>
          </p:cNvSpPr>
          <p:nvPr>
            <p:ph idx="4294967295"/>
          </p:nvPr>
        </p:nvSpPr>
        <p:spPr>
          <a:xfrm>
            <a:off x="468924" y="444743"/>
            <a:ext cx="11007968" cy="5958987"/>
          </a:xfrm>
        </p:spPr>
        <p:txBody>
          <a:bodyPr anchor="t">
            <a:noAutofit/>
          </a:bodyPr>
          <a:lstStyle/>
          <a:p>
            <a:pPr marL="0" indent="0">
              <a:buNone/>
            </a:pPr>
            <a:r>
              <a:rPr lang="en-US" sz="2400" dirty="0">
                <a:solidFill>
                  <a:schemeClr val="tx1"/>
                </a:solidFill>
              </a:rPr>
              <a:t>Guidelines for an effective dispute resolution process are on </a:t>
            </a:r>
            <a:r>
              <a:rPr lang="en-US" sz="2400" u="sng" dirty="0">
                <a:solidFill>
                  <a:schemeClr val="tx1"/>
                </a:solidFill>
              </a:rPr>
              <a:t>Australian Human Rights Commission</a:t>
            </a:r>
            <a:r>
              <a:rPr lang="en-US" sz="2400" dirty="0">
                <a:solidFill>
                  <a:schemeClr val="tx1"/>
                </a:solidFill>
              </a:rPr>
              <a:t> website. </a:t>
            </a:r>
          </a:p>
          <a:p>
            <a:pPr marL="0" indent="0">
              <a:buNone/>
            </a:pPr>
            <a:r>
              <a:rPr lang="en-US" sz="2400" dirty="0">
                <a:solidFill>
                  <a:schemeClr val="tx1"/>
                </a:solidFill>
              </a:rPr>
              <a:t>As per AHRC, a good and effective internal complaint resolution process has the following characteristics:</a:t>
            </a:r>
          </a:p>
          <a:p>
            <a:pPr marL="0" lvl="0" indent="0">
              <a:buClrTx/>
              <a:buNone/>
            </a:pPr>
            <a:r>
              <a:rPr lang="en-US" sz="2400" b="1" u="sng" dirty="0">
                <a:solidFill>
                  <a:schemeClr val="tx1"/>
                </a:solidFill>
              </a:rPr>
              <a:t>Complaint resolution process must be Fair</a:t>
            </a:r>
            <a:r>
              <a:rPr lang="en-US" sz="2400" u="sng" dirty="0">
                <a:solidFill>
                  <a:schemeClr val="tx1"/>
                </a:solidFill>
              </a:rPr>
              <a:t> </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This means that both the person complaining (the complainant) and the person being complained about (the respondent) should have the opportunity to present their version of events, provide supporting information and respond to any potential negative decisions.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In addition, the person investigating and/or making decisions about the complaint should be impartial; i.e. he or she should not favour the complainant or the respondent or prejudge the complaint in any way.</a:t>
            </a:r>
          </a:p>
          <a:p>
            <a:pPr marL="0" lvl="0" indent="0">
              <a:buClrTx/>
              <a:buNone/>
            </a:pPr>
            <a:r>
              <a:rPr lang="en-US" sz="2400" b="1" u="sng" dirty="0">
                <a:solidFill>
                  <a:schemeClr val="tx1"/>
                </a:solidFill>
              </a:rPr>
              <a:t>The process must be Confidential</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This means that information about a complaint is only provided to those people who need to know about it, in order for the complaint to be actioned properly.</a:t>
            </a:r>
            <a:endParaRPr lang="en-AU" sz="2400" dirty="0">
              <a:solidFill>
                <a:schemeClr val="tx1"/>
              </a:solidFill>
            </a:endParaRPr>
          </a:p>
        </p:txBody>
      </p:sp>
    </p:spTree>
    <p:extLst>
      <p:ext uri="{BB962C8B-B14F-4D97-AF65-F5344CB8AC3E}">
        <p14:creationId xmlns:p14="http://schemas.microsoft.com/office/powerpoint/2010/main" val="89739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Effective dispute resolution process</a:t>
            </a:r>
          </a:p>
        </p:txBody>
      </p:sp>
      <p:sp>
        <p:nvSpPr>
          <p:cNvPr id="3" name="Content Placeholder 2"/>
          <p:cNvSpPr>
            <a:spLocks noGrp="1"/>
          </p:cNvSpPr>
          <p:nvPr>
            <p:ph idx="4294967295"/>
          </p:nvPr>
        </p:nvSpPr>
        <p:spPr>
          <a:xfrm>
            <a:off x="304800" y="312616"/>
            <a:ext cx="11277600" cy="5856288"/>
          </a:xfrm>
        </p:spPr>
        <p:txBody>
          <a:bodyPr anchor="t">
            <a:noAutofit/>
          </a:bodyPr>
          <a:lstStyle/>
          <a:p>
            <a:pPr marL="0" indent="0">
              <a:buClrTx/>
              <a:buNone/>
            </a:pPr>
            <a:r>
              <a:rPr lang="en-US" sz="2400" b="1" u="sng" dirty="0">
                <a:solidFill>
                  <a:schemeClr val="tx1"/>
                </a:solidFill>
              </a:rPr>
              <a:t>The process must be Transparent</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The complaint process and the possible outcomes of the complaint should be clearly explained and those involved should be kept informed of the progress of the complaint and the reasons for any decisions.</a:t>
            </a:r>
            <a:endParaRPr lang="en-AU" sz="2400" dirty="0">
              <a:solidFill>
                <a:schemeClr val="tx1"/>
              </a:solidFill>
            </a:endParaRPr>
          </a:p>
          <a:p>
            <a:pPr marL="0" indent="0">
              <a:buClrTx/>
              <a:buNone/>
            </a:pPr>
            <a:r>
              <a:rPr lang="en-US" sz="2400" b="1" u="sng" dirty="0">
                <a:solidFill>
                  <a:schemeClr val="tx1"/>
                </a:solidFill>
              </a:rPr>
              <a:t>The option to report must be Accessible</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The complaint process should be easy to access and understand, and everyone should be able to participate equally.</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For example, an employee may require a language interpreter to understand and participate or a person with a disability may need information provided in a specific format.</a:t>
            </a:r>
            <a:endParaRPr lang="en-AU" sz="2400" dirty="0">
              <a:solidFill>
                <a:schemeClr val="tx1"/>
              </a:solidFill>
            </a:endParaRPr>
          </a:p>
          <a:p>
            <a:pPr marL="0" indent="0">
              <a:buClrTx/>
              <a:buNone/>
            </a:pPr>
            <a:r>
              <a:rPr lang="en-US" sz="2400" b="1" u="sng" dirty="0">
                <a:solidFill>
                  <a:schemeClr val="tx1"/>
                </a:solidFill>
              </a:rPr>
              <a:t>The process of resolution must be Efficient and Effective</a:t>
            </a:r>
            <a:endParaRPr lang="en-AU" sz="2400" u="sng" dirty="0">
              <a:solidFill>
                <a:schemeClr val="tx1"/>
              </a:solidFill>
            </a:endParaRPr>
          </a:p>
          <a:p>
            <a:pPr lvl="1">
              <a:buClrTx/>
              <a:buFont typeface="Wingdings" panose="05000000000000000000" pitchFamily="2" charset="2"/>
              <a:buChar char="§"/>
            </a:pPr>
            <a:r>
              <a:rPr lang="en-US" sz="2400" dirty="0">
                <a:solidFill>
                  <a:schemeClr val="tx1"/>
                </a:solidFill>
              </a:rPr>
              <a:t>The complaint process should be conducted without undue delay. As time passes, information relevant to the complaint may deteriorate or be lost, which will impact on the fairness of the process.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In addition, unresolved complaints can have a negative and ongoing impact on a workplace.</a:t>
            </a:r>
            <a:endParaRPr lang="en-AU" sz="2400" dirty="0">
              <a:solidFill>
                <a:schemeClr val="tx1"/>
              </a:solidFill>
            </a:endParaRPr>
          </a:p>
        </p:txBody>
      </p:sp>
    </p:spTree>
    <p:extLst>
      <p:ext uri="{BB962C8B-B14F-4D97-AF65-F5344CB8AC3E}">
        <p14:creationId xmlns:p14="http://schemas.microsoft.com/office/powerpoint/2010/main" val="108190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21677" y="500856"/>
            <a:ext cx="11148646" cy="5856288"/>
          </a:xfrm>
        </p:spPr>
        <p:txBody>
          <a:bodyPr anchor="t">
            <a:normAutofit/>
          </a:bodyPr>
          <a:lstStyle/>
          <a:p>
            <a:pPr marL="0" indent="0">
              <a:buNone/>
            </a:pPr>
            <a:r>
              <a:rPr lang="en-AU" sz="3200" b="1" dirty="0">
                <a:solidFill>
                  <a:schemeClr val="tx1"/>
                </a:solidFill>
              </a:rPr>
              <a:t>Activity</a:t>
            </a:r>
          </a:p>
          <a:p>
            <a:pPr marL="0" indent="0">
              <a:buNone/>
            </a:pPr>
            <a:r>
              <a:rPr lang="en-US" sz="3200" dirty="0">
                <a:solidFill>
                  <a:schemeClr val="tx1"/>
                </a:solidFill>
              </a:rPr>
              <a:t>It is possible that some employees may find it difficult to easily understand the proper actions they must take as per Grievance Procedure.</a:t>
            </a:r>
          </a:p>
          <a:p>
            <a:pPr marL="0" indent="0">
              <a:buNone/>
            </a:pPr>
            <a:endParaRPr lang="en-AU" sz="3200" dirty="0">
              <a:solidFill>
                <a:schemeClr val="tx1"/>
              </a:solidFill>
            </a:endParaRPr>
          </a:p>
          <a:p>
            <a:pPr>
              <a:buClrTx/>
              <a:buFont typeface="Wingdings" panose="05000000000000000000" pitchFamily="2" charset="2"/>
              <a:buChar char="§"/>
            </a:pPr>
            <a:r>
              <a:rPr lang="en-US" sz="3200" dirty="0">
                <a:solidFill>
                  <a:schemeClr val="tx1"/>
                </a:solidFill>
              </a:rPr>
              <a:t> Develop a flowchart that can be used as a visual guide and can show employees a grievance procedure</a:t>
            </a:r>
          </a:p>
          <a:p>
            <a:pPr>
              <a:buClrTx/>
              <a:buFont typeface="Wingdings" panose="05000000000000000000" pitchFamily="2" charset="2"/>
              <a:buChar char="§"/>
            </a:pPr>
            <a:endParaRPr lang="en-AU" sz="3200" dirty="0">
              <a:solidFill>
                <a:schemeClr val="tx1"/>
              </a:solidFill>
            </a:endParaRPr>
          </a:p>
        </p:txBody>
      </p:sp>
    </p:spTree>
    <p:extLst>
      <p:ext uri="{BB962C8B-B14F-4D97-AF65-F5344CB8AC3E}">
        <p14:creationId xmlns:p14="http://schemas.microsoft.com/office/powerpoint/2010/main" val="188032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Incident review and grievance procedures</a:t>
            </a:r>
          </a:p>
        </p:txBody>
      </p:sp>
      <p:sp>
        <p:nvSpPr>
          <p:cNvPr id="3" name="Content Placeholder 2"/>
          <p:cNvSpPr>
            <a:spLocks noGrp="1"/>
          </p:cNvSpPr>
          <p:nvPr>
            <p:ph idx="4294967295"/>
          </p:nvPr>
        </p:nvSpPr>
        <p:spPr>
          <a:xfrm>
            <a:off x="2796324" y="59295"/>
            <a:ext cx="7936523" cy="563925"/>
          </a:xfrm>
        </p:spPr>
        <p:txBody>
          <a:bodyPr anchor="t">
            <a:normAutofit/>
          </a:bodyPr>
          <a:lstStyle/>
          <a:p>
            <a:pPr marL="0" indent="0">
              <a:buNone/>
            </a:pPr>
            <a:r>
              <a:rPr lang="en-US" sz="2800" b="1" dirty="0">
                <a:solidFill>
                  <a:schemeClr val="accent1">
                    <a:lumMod val="50000"/>
                  </a:schemeClr>
                </a:solidFill>
              </a:rPr>
              <a:t>Example grievance resolution process</a:t>
            </a:r>
          </a:p>
        </p:txBody>
      </p:sp>
      <p:sp>
        <p:nvSpPr>
          <p:cNvPr id="4" name="Rounded Rectangle 1">
            <a:extLst>
              <a:ext uri="{FF2B5EF4-FFF2-40B4-BE49-F238E27FC236}">
                <a16:creationId xmlns:a16="http://schemas.microsoft.com/office/drawing/2014/main" id="{55DD0838-4D18-4ED9-9994-8F4A25CC29E8}"/>
              </a:ext>
            </a:extLst>
          </p:cNvPr>
          <p:cNvSpPr/>
          <p:nvPr/>
        </p:nvSpPr>
        <p:spPr>
          <a:xfrm>
            <a:off x="815120" y="584712"/>
            <a:ext cx="10272019" cy="657232"/>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Employee(s) and/or any employee representative meet(s) with the employee’s direct supervisor to discuss a problem</a:t>
            </a:r>
          </a:p>
        </p:txBody>
      </p:sp>
      <p:sp>
        <p:nvSpPr>
          <p:cNvPr id="5" name="Rounded Rectangle 2">
            <a:extLst>
              <a:ext uri="{FF2B5EF4-FFF2-40B4-BE49-F238E27FC236}">
                <a16:creationId xmlns:a16="http://schemas.microsoft.com/office/drawing/2014/main" id="{40571478-28A6-48FD-A0A5-336287975FC7}"/>
              </a:ext>
            </a:extLst>
          </p:cNvPr>
          <p:cNvSpPr/>
          <p:nvPr/>
        </p:nvSpPr>
        <p:spPr>
          <a:xfrm>
            <a:off x="815120" y="1653476"/>
            <a:ext cx="10272018" cy="108225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Supervisor listens to employee(s) and together try to resolve the dispute. </a:t>
            </a:r>
            <a:br>
              <a:rPr lang="en-AU" sz="2000" b="1" dirty="0">
                <a:effectLst/>
                <a:ea typeface="Calibri" panose="020F0502020204030204" pitchFamily="34" charset="0"/>
                <a:cs typeface="Times New Roman" panose="02020603050405020304" pitchFamily="18" charset="0"/>
              </a:rPr>
            </a:br>
            <a:r>
              <a:rPr lang="en-AU" sz="2000" b="1" dirty="0">
                <a:effectLst/>
                <a:ea typeface="Calibri" panose="020F0502020204030204" pitchFamily="34" charset="0"/>
                <a:cs typeface="Times New Roman" panose="02020603050405020304" pitchFamily="18" charset="0"/>
              </a:rPr>
              <a:t>If a supervisor and an employee are unable to resolve the dispute or it is not appropriate for a supervisor to deal with it, the matter should be referred to a senior management</a:t>
            </a:r>
          </a:p>
        </p:txBody>
      </p:sp>
      <p:sp>
        <p:nvSpPr>
          <p:cNvPr id="6" name="Rounded Rectangle 3">
            <a:extLst>
              <a:ext uri="{FF2B5EF4-FFF2-40B4-BE49-F238E27FC236}">
                <a16:creationId xmlns:a16="http://schemas.microsoft.com/office/drawing/2014/main" id="{759538D9-B532-4441-9E1A-7FC44E520559}"/>
              </a:ext>
            </a:extLst>
          </p:cNvPr>
          <p:cNvSpPr/>
          <p:nvPr/>
        </p:nvSpPr>
        <p:spPr>
          <a:xfrm>
            <a:off x="922836" y="3218306"/>
            <a:ext cx="9149009" cy="753840"/>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Senior Management listens to an employee’s concerns and either resolves the dispute or refers the matter further to a higher level of management</a:t>
            </a:r>
          </a:p>
        </p:txBody>
      </p:sp>
      <p:sp>
        <p:nvSpPr>
          <p:cNvPr id="7" name="Rounded Rectangle 5">
            <a:extLst>
              <a:ext uri="{FF2B5EF4-FFF2-40B4-BE49-F238E27FC236}">
                <a16:creationId xmlns:a16="http://schemas.microsoft.com/office/drawing/2014/main" id="{54279DBD-318C-46DB-AE3F-3B6E7BB7EC33}"/>
              </a:ext>
            </a:extLst>
          </p:cNvPr>
          <p:cNvSpPr/>
          <p:nvPr/>
        </p:nvSpPr>
        <p:spPr>
          <a:xfrm>
            <a:off x="937855" y="4400377"/>
            <a:ext cx="9149002" cy="578650"/>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Aft>
                <a:spcPts val="1000"/>
              </a:spcAft>
            </a:pPr>
            <a:r>
              <a:rPr lang="en-AU" sz="2000" b="1" dirty="0">
                <a:effectLst/>
                <a:ea typeface="Calibri" panose="020F0502020204030204" pitchFamily="34" charset="0"/>
                <a:cs typeface="Times New Roman" panose="02020603050405020304" pitchFamily="18" charset="0"/>
              </a:rPr>
              <a:t>An independent conciliator or mediator (for example the Fair Work Commission) assists with the resolution of the dispute</a:t>
            </a:r>
          </a:p>
        </p:txBody>
      </p:sp>
      <p:sp>
        <p:nvSpPr>
          <p:cNvPr id="8" name="Rounded Rectangle 6">
            <a:extLst>
              <a:ext uri="{FF2B5EF4-FFF2-40B4-BE49-F238E27FC236}">
                <a16:creationId xmlns:a16="http://schemas.microsoft.com/office/drawing/2014/main" id="{4F3CB4C0-3FDB-4C5C-9903-B38177D20F98}"/>
              </a:ext>
            </a:extLst>
          </p:cNvPr>
          <p:cNvSpPr/>
          <p:nvPr/>
        </p:nvSpPr>
        <p:spPr>
          <a:xfrm>
            <a:off x="1104862" y="5465936"/>
            <a:ext cx="9982276" cy="442203"/>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15000"/>
              </a:lnSpc>
              <a:spcBef>
                <a:spcPts val="600"/>
              </a:spcBef>
              <a:spcAft>
                <a:spcPts val="600"/>
              </a:spcAft>
            </a:pPr>
            <a:r>
              <a:rPr lang="en-AU" sz="2000" b="1" dirty="0">
                <a:effectLst/>
                <a:ea typeface="Calibri" panose="020F0502020204030204" pitchFamily="34" charset="0"/>
                <a:cs typeface="Times New Roman" panose="02020603050405020304" pitchFamily="18" charset="0"/>
              </a:rPr>
              <a:t>Resolution:</a:t>
            </a:r>
            <a:r>
              <a:rPr lang="en-AU" sz="2000" dirty="0">
                <a:effectLst/>
                <a:ea typeface="Calibri" panose="020F0502020204030204" pitchFamily="34" charset="0"/>
                <a:cs typeface="Times New Roman" panose="02020603050405020304" pitchFamily="18" charset="0"/>
              </a:rPr>
              <a:t> Problems are solved and healthy working relationships are maintained</a:t>
            </a:r>
          </a:p>
        </p:txBody>
      </p:sp>
      <p:cxnSp>
        <p:nvCxnSpPr>
          <p:cNvPr id="9" name="Straight Arrow Connector 8">
            <a:extLst>
              <a:ext uri="{FF2B5EF4-FFF2-40B4-BE49-F238E27FC236}">
                <a16:creationId xmlns:a16="http://schemas.microsoft.com/office/drawing/2014/main" id="{4785B146-65E2-4B6B-89DC-6229A60378BB}"/>
              </a:ext>
            </a:extLst>
          </p:cNvPr>
          <p:cNvCxnSpPr>
            <a:cxnSpLocks/>
          </p:cNvCxnSpPr>
          <p:nvPr/>
        </p:nvCxnSpPr>
        <p:spPr>
          <a:xfrm>
            <a:off x="5512356" y="1241944"/>
            <a:ext cx="0" cy="385766"/>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a:extLst>
              <a:ext uri="{FF2B5EF4-FFF2-40B4-BE49-F238E27FC236}">
                <a16:creationId xmlns:a16="http://schemas.microsoft.com/office/drawing/2014/main" id="{88A048D9-80B0-49C0-BDEF-0994A65749EE}"/>
              </a:ext>
            </a:extLst>
          </p:cNvPr>
          <p:cNvCxnSpPr>
            <a:cxnSpLocks/>
          </p:cNvCxnSpPr>
          <p:nvPr/>
        </p:nvCxnSpPr>
        <p:spPr>
          <a:xfrm>
            <a:off x="5517649" y="2767683"/>
            <a:ext cx="0" cy="417914"/>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1" name="Straight Arrow Connector 10">
            <a:extLst>
              <a:ext uri="{FF2B5EF4-FFF2-40B4-BE49-F238E27FC236}">
                <a16:creationId xmlns:a16="http://schemas.microsoft.com/office/drawing/2014/main" id="{6A19EB66-A3B8-4EB2-906B-B09D66BDC29D}"/>
              </a:ext>
            </a:extLst>
          </p:cNvPr>
          <p:cNvCxnSpPr>
            <a:cxnSpLocks/>
          </p:cNvCxnSpPr>
          <p:nvPr/>
        </p:nvCxnSpPr>
        <p:spPr>
          <a:xfrm>
            <a:off x="5512356" y="3972146"/>
            <a:ext cx="0" cy="396482"/>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FDB0C1D5-5FBA-4767-80D9-57F19074D14E}"/>
              </a:ext>
            </a:extLst>
          </p:cNvPr>
          <p:cNvCxnSpPr>
            <a:cxnSpLocks/>
          </p:cNvCxnSpPr>
          <p:nvPr/>
        </p:nvCxnSpPr>
        <p:spPr>
          <a:xfrm>
            <a:off x="5491693" y="5080170"/>
            <a:ext cx="0" cy="385766"/>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3" name="Straight Arrow Connector 12">
            <a:extLst>
              <a:ext uri="{FF2B5EF4-FFF2-40B4-BE49-F238E27FC236}">
                <a16:creationId xmlns:a16="http://schemas.microsoft.com/office/drawing/2014/main" id="{8A4480B2-4C0B-4906-AAD0-27B1FE1500D1}"/>
              </a:ext>
            </a:extLst>
          </p:cNvPr>
          <p:cNvCxnSpPr>
            <a:cxnSpLocks/>
          </p:cNvCxnSpPr>
          <p:nvPr/>
        </p:nvCxnSpPr>
        <p:spPr>
          <a:xfrm>
            <a:off x="10893517" y="2945274"/>
            <a:ext cx="0" cy="2410324"/>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14" name="Connector: Elbow 13">
            <a:extLst>
              <a:ext uri="{FF2B5EF4-FFF2-40B4-BE49-F238E27FC236}">
                <a16:creationId xmlns:a16="http://schemas.microsoft.com/office/drawing/2014/main" id="{2419FAC0-67D1-403C-B9EF-41A6D53ACC8F}"/>
              </a:ext>
            </a:extLst>
          </p:cNvPr>
          <p:cNvCxnSpPr>
            <a:cxnSpLocks/>
          </p:cNvCxnSpPr>
          <p:nvPr/>
        </p:nvCxnSpPr>
        <p:spPr>
          <a:xfrm>
            <a:off x="10086864" y="3895340"/>
            <a:ext cx="407940" cy="1460258"/>
          </a:xfrm>
          <a:prstGeom prst="bentConnector2">
            <a:avLst/>
          </a:prstGeom>
          <a:ln w="57150">
            <a:tailEnd type="arrow"/>
          </a:ln>
        </p:spPr>
        <p:style>
          <a:lnRef idx="2">
            <a:schemeClr val="accent4"/>
          </a:lnRef>
          <a:fillRef idx="0">
            <a:schemeClr val="accent4"/>
          </a:fillRef>
          <a:effectRef idx="1">
            <a:schemeClr val="accent4"/>
          </a:effectRef>
          <a:fontRef idx="minor">
            <a:schemeClr val="tx1"/>
          </a:fontRef>
        </p:style>
      </p:cxnSp>
      <p:sp>
        <p:nvSpPr>
          <p:cNvPr id="26" name="Text Box 2">
            <a:extLst>
              <a:ext uri="{FF2B5EF4-FFF2-40B4-BE49-F238E27FC236}">
                <a16:creationId xmlns:a16="http://schemas.microsoft.com/office/drawing/2014/main" id="{E0BDF327-76B4-4CA5-BE3E-17D195DEAAD7}"/>
              </a:ext>
            </a:extLst>
          </p:cNvPr>
          <p:cNvSpPr txBox="1">
            <a:spLocks noChangeArrowheads="1"/>
          </p:cNvSpPr>
          <p:nvPr/>
        </p:nvSpPr>
        <p:spPr bwMode="auto">
          <a:xfrm rot="16200000">
            <a:off x="9900450" y="3927426"/>
            <a:ext cx="1382329" cy="28246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AU" sz="1600" b="1" dirty="0">
                <a:effectLst/>
                <a:latin typeface="Calibri" panose="020F0502020204030204" pitchFamily="34" charset="0"/>
                <a:ea typeface="Calibri" panose="020F0502020204030204" pitchFamily="34" charset="0"/>
                <a:cs typeface="Times New Roman" panose="02020603050405020304" pitchFamily="18" charset="0"/>
              </a:rPr>
              <a:t>If </a:t>
            </a:r>
            <a:r>
              <a:rPr lang="en-AU" sz="2000" b="1" dirty="0">
                <a:effectLst/>
                <a:latin typeface="Calibri" panose="020F0502020204030204" pitchFamily="34" charset="0"/>
                <a:ea typeface="Calibri" panose="020F0502020204030204" pitchFamily="34" charset="0"/>
                <a:cs typeface="Times New Roman" panose="02020603050405020304" pitchFamily="18" charset="0"/>
              </a:rPr>
              <a:t>resolved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370D0BD0-7C06-4D56-8061-0F4870BE494A}"/>
              </a:ext>
            </a:extLst>
          </p:cNvPr>
          <p:cNvSpPr/>
          <p:nvPr/>
        </p:nvSpPr>
        <p:spPr>
          <a:xfrm>
            <a:off x="922836" y="6187514"/>
            <a:ext cx="7803124" cy="369332"/>
          </a:xfrm>
          <a:prstGeom prst="rect">
            <a:avLst/>
          </a:prstGeom>
        </p:spPr>
        <p:txBody>
          <a:bodyPr wrap="square">
            <a:spAutoFit/>
          </a:bodyPr>
          <a:lstStyle/>
          <a:p>
            <a:r>
              <a:rPr lang="en-AU" b="1" dirty="0"/>
              <a:t>Information adapted from </a:t>
            </a:r>
            <a:r>
              <a:rPr lang="en-US" b="1" u="sng" dirty="0">
                <a:hlinkClick r:id="rId2">
                  <a:extLst>
                    <a:ext uri="{A12FA001-AC4F-418D-AE19-62706E023703}">
                      <ahyp:hlinkClr xmlns:ahyp="http://schemas.microsoft.com/office/drawing/2018/hyperlinkcolor" val="tx"/>
                    </a:ext>
                  </a:extLst>
                </a:hlinkClick>
              </a:rPr>
              <a:t>Fair Work Australia (fairwork.gov.au)</a:t>
            </a:r>
            <a:endParaRPr lang="en-AU" b="1" dirty="0"/>
          </a:p>
        </p:txBody>
      </p:sp>
    </p:spTree>
    <p:extLst>
      <p:ext uri="{BB962C8B-B14F-4D97-AF65-F5344CB8AC3E}">
        <p14:creationId xmlns:p14="http://schemas.microsoft.com/office/powerpoint/2010/main" val="137233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Reviewing ethical conduct and compliance with the code</a:t>
            </a:r>
          </a:p>
        </p:txBody>
      </p:sp>
      <p:sp>
        <p:nvSpPr>
          <p:cNvPr id="3" name="Content Placeholder 2"/>
          <p:cNvSpPr>
            <a:spLocks noGrp="1"/>
          </p:cNvSpPr>
          <p:nvPr>
            <p:ph idx="4294967295"/>
          </p:nvPr>
        </p:nvSpPr>
        <p:spPr>
          <a:xfrm>
            <a:off x="550986" y="496093"/>
            <a:ext cx="10890738" cy="5856288"/>
          </a:xfrm>
        </p:spPr>
        <p:txBody>
          <a:bodyPr anchor="t">
            <a:normAutofit/>
          </a:bodyPr>
          <a:lstStyle/>
          <a:p>
            <a:pPr marL="0" indent="0">
              <a:buNone/>
            </a:pPr>
            <a:r>
              <a:rPr lang="en-US" sz="3600" b="1" dirty="0">
                <a:solidFill>
                  <a:schemeClr val="tx1"/>
                </a:solidFill>
              </a:rPr>
              <a:t>WORKPLACE FEEDBACK</a:t>
            </a:r>
          </a:p>
          <a:p>
            <a:pPr marL="0" indent="0">
              <a:buNone/>
            </a:pPr>
            <a:r>
              <a:rPr lang="en-US" sz="2400" dirty="0">
                <a:solidFill>
                  <a:schemeClr val="tx1"/>
                </a:solidFill>
              </a:rPr>
              <a:t>An anonymous staff survey can provide useful information about how staff members feel about their workplace culture overall. </a:t>
            </a:r>
            <a:endParaRPr lang="en-AU" sz="2400" dirty="0">
              <a:solidFill>
                <a:schemeClr val="tx1"/>
              </a:solidFill>
            </a:endParaRPr>
          </a:p>
          <a:p>
            <a:pPr marL="0" indent="0">
              <a:buNone/>
            </a:pPr>
            <a:r>
              <a:rPr lang="en-US" sz="2400" dirty="0">
                <a:solidFill>
                  <a:schemeClr val="tx1"/>
                </a:solidFill>
              </a:rPr>
              <a:t>Surveys are also valuable tools when looking for information from your customers. </a:t>
            </a:r>
          </a:p>
          <a:p>
            <a:pPr marL="0" indent="0">
              <a:buNone/>
            </a:pPr>
            <a:r>
              <a:rPr lang="en-US" sz="2400" dirty="0">
                <a:solidFill>
                  <a:schemeClr val="tx1"/>
                </a:solidFill>
              </a:rPr>
              <a:t>Simple customer satisfaction surveys can provide insight on how they perceive the services that they were provided with.</a:t>
            </a:r>
            <a:endParaRPr lang="en-AU" sz="2400" dirty="0">
              <a:solidFill>
                <a:schemeClr val="tx1"/>
              </a:solidFill>
            </a:endParaRPr>
          </a:p>
          <a:p>
            <a:pPr marL="0" indent="0">
              <a:buNone/>
            </a:pPr>
            <a:r>
              <a:rPr lang="en-US" sz="2400" dirty="0">
                <a:solidFill>
                  <a:schemeClr val="tx1"/>
                </a:solidFill>
              </a:rPr>
              <a:t>It is also a common practice to have employees undergo the Workplace Ethics training followed by a test or a quiz as a form of evaluation of employee’s understanding of the code.</a:t>
            </a:r>
          </a:p>
          <a:p>
            <a:pPr marL="0" indent="0">
              <a:buNone/>
            </a:pPr>
            <a:endParaRPr lang="en-US" sz="2400" dirty="0">
              <a:solidFill>
                <a:schemeClr val="tx1"/>
              </a:solidFill>
            </a:endParaRPr>
          </a:p>
          <a:p>
            <a:pPr marL="0" indent="0">
              <a:buNone/>
            </a:pPr>
            <a:r>
              <a:rPr lang="en-US" sz="3600" dirty="0">
                <a:solidFill>
                  <a:schemeClr val="tx1"/>
                </a:solidFill>
              </a:rPr>
              <a:t>Complete the Ethical Conduct Quiz and discuss the results with the class/lecturer.</a:t>
            </a:r>
            <a:endParaRPr lang="en-AU" sz="3600" dirty="0">
              <a:solidFill>
                <a:schemeClr val="tx1"/>
              </a:solidFill>
            </a:endParaRPr>
          </a:p>
          <a:p>
            <a:pPr marL="0" indent="0">
              <a:buNone/>
            </a:pPr>
            <a:endParaRPr lang="en-AU" sz="2400" dirty="0">
              <a:solidFill>
                <a:schemeClr val="tx1"/>
              </a:solidFill>
            </a:endParaRPr>
          </a:p>
        </p:txBody>
      </p:sp>
    </p:spTree>
    <p:extLst>
      <p:ext uri="{BB962C8B-B14F-4D97-AF65-F5344CB8AC3E}">
        <p14:creationId xmlns:p14="http://schemas.microsoft.com/office/powerpoint/2010/main" val="114724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2708" y="1625844"/>
            <a:ext cx="11230708" cy="4001233"/>
          </a:xfrm>
        </p:spPr>
        <p:txBody>
          <a:bodyPr anchor="t">
            <a:normAutofit/>
          </a:bodyPr>
          <a:lstStyle/>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Induction training given to explain company’s ethical principles and values.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Access to the company policies and procedures.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Your professional duty is to familiarise yourself with these policies and procedures.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Work within expected standards of professional behaviour.</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Be professionally involved in reviewing and contributing to the development of the existing policies and procedures.</a:t>
            </a:r>
          </a:p>
          <a:p>
            <a:pPr>
              <a:buClrTx/>
              <a:buFont typeface="Wingdings" panose="05000000000000000000" pitchFamily="2" charset="2"/>
              <a:buChar char="§"/>
            </a:pPr>
            <a:r>
              <a:rPr lang="en-AU" sz="2400" dirty="0">
                <a:solidFill>
                  <a:schemeClr val="tx1"/>
                </a:solidFill>
                <a:latin typeface="Arial" panose="020B0604020202020204" pitchFamily="34" charset="0"/>
                <a:cs typeface="Arial" panose="020B0604020202020204" pitchFamily="34" charset="0"/>
              </a:rPr>
              <a:t> Monitor the workplace to ensure fellow employees comply with the directions of company policies and procedures.</a:t>
            </a:r>
          </a:p>
          <a:p>
            <a:endParaRPr lang="en-US" sz="1800" dirty="0"/>
          </a:p>
        </p:txBody>
      </p:sp>
      <p:sp>
        <p:nvSpPr>
          <p:cNvPr id="5" name="TextBox 4">
            <a:extLst>
              <a:ext uri="{FF2B5EF4-FFF2-40B4-BE49-F238E27FC236}">
                <a16:creationId xmlns:a16="http://schemas.microsoft.com/office/drawing/2014/main" id="{7AEAF536-8F97-4529-AB61-9E1351FC2F73}"/>
              </a:ext>
            </a:extLst>
          </p:cNvPr>
          <p:cNvSpPr txBox="1"/>
          <p:nvPr/>
        </p:nvSpPr>
        <p:spPr>
          <a:xfrm>
            <a:off x="785446" y="597877"/>
            <a:ext cx="10210800" cy="646331"/>
          </a:xfrm>
          <a:prstGeom prst="rect">
            <a:avLst/>
          </a:prstGeom>
          <a:noFill/>
        </p:spPr>
        <p:txBody>
          <a:bodyPr wrap="square" rtlCol="0">
            <a:spAutoFit/>
          </a:bodyPr>
          <a:lstStyle/>
          <a:p>
            <a:r>
              <a:rPr lang="en-AU" sz="3600" b="1" dirty="0"/>
              <a:t>Workplace Ethics and Expectations</a:t>
            </a:r>
          </a:p>
        </p:txBody>
      </p:sp>
    </p:spTree>
    <p:extLst>
      <p:ext uri="{BB962C8B-B14F-4D97-AF65-F5344CB8AC3E}">
        <p14:creationId xmlns:p14="http://schemas.microsoft.com/office/powerpoint/2010/main" val="416908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351692" y="603250"/>
            <a:ext cx="11840308" cy="5121275"/>
          </a:xfrm>
        </p:spPr>
        <p:txBody>
          <a:bodyPr anchor="t">
            <a:normAutofit/>
          </a:bodyPr>
          <a:lstStyle/>
          <a:p>
            <a:pPr marL="0" indent="0">
              <a:buNone/>
            </a:pPr>
            <a:r>
              <a:rPr lang="en-US" sz="3600" b="1" dirty="0">
                <a:solidFill>
                  <a:schemeClr val="tx1"/>
                </a:solidFill>
              </a:rPr>
              <a:t>What to consider?</a:t>
            </a:r>
          </a:p>
          <a:p>
            <a:pPr marL="0" indent="0">
              <a:buNone/>
            </a:pPr>
            <a:r>
              <a:rPr lang="en-US" sz="2400" dirty="0">
                <a:solidFill>
                  <a:schemeClr val="tx1"/>
                </a:solidFill>
              </a:rPr>
              <a:t>When developing a Code of Ethics, there is </a:t>
            </a:r>
            <a:r>
              <a:rPr lang="en-US" sz="2400" u="sng" dirty="0">
                <a:solidFill>
                  <a:schemeClr val="tx1"/>
                </a:solidFill>
              </a:rPr>
              <a:t>no set standard</a:t>
            </a:r>
          </a:p>
          <a:p>
            <a:pPr marL="0" indent="0">
              <a:buNone/>
            </a:pPr>
            <a:r>
              <a:rPr lang="en-US" sz="2400" dirty="0">
                <a:solidFill>
                  <a:schemeClr val="tx1"/>
                </a:solidFill>
              </a:rPr>
              <a:t>Important to make sure the code:</a:t>
            </a:r>
          </a:p>
          <a:p>
            <a:pPr lvl="1">
              <a:buClrTx/>
              <a:buFont typeface="Wingdings" panose="05000000000000000000" pitchFamily="2" charset="2"/>
              <a:buChar char="§"/>
            </a:pPr>
            <a:r>
              <a:rPr lang="en-US" sz="2400" dirty="0">
                <a:solidFill>
                  <a:schemeClr val="tx1"/>
                </a:solidFill>
              </a:rPr>
              <a:t>Suits the organisation’s own ethical/moral principles,</a:t>
            </a:r>
          </a:p>
          <a:p>
            <a:pPr lvl="1">
              <a:buClrTx/>
              <a:buFont typeface="Wingdings" panose="05000000000000000000" pitchFamily="2" charset="2"/>
              <a:buChar char="§"/>
            </a:pPr>
            <a:r>
              <a:rPr lang="en-US" sz="2400" dirty="0">
                <a:solidFill>
                  <a:schemeClr val="tx1"/>
                </a:solidFill>
              </a:rPr>
              <a:t>Suits the industry and its challenges,</a:t>
            </a:r>
          </a:p>
          <a:p>
            <a:pPr lvl="1">
              <a:buClrTx/>
              <a:buFont typeface="Wingdings" panose="05000000000000000000" pitchFamily="2" charset="2"/>
              <a:buChar char="§"/>
            </a:pPr>
            <a:r>
              <a:rPr lang="en-US" sz="2400" dirty="0">
                <a:solidFill>
                  <a:schemeClr val="tx1"/>
                </a:solidFill>
              </a:rPr>
              <a:t>Suits the current and future potential customers and employees etc.</a:t>
            </a:r>
            <a:endParaRPr lang="en-AU" sz="2400" dirty="0">
              <a:solidFill>
                <a:schemeClr val="tx1"/>
              </a:solidFill>
            </a:endParaRPr>
          </a:p>
          <a:p>
            <a:pPr marL="0" indent="0">
              <a:buNone/>
            </a:pPr>
            <a:endParaRPr lang="en-US" sz="3600" b="1" dirty="0">
              <a:solidFill>
                <a:schemeClr val="tx1"/>
              </a:solidFill>
            </a:endParaRPr>
          </a:p>
          <a:p>
            <a:pPr marL="0" indent="0">
              <a:buNone/>
            </a:pPr>
            <a:r>
              <a:rPr lang="en-US" sz="3600" b="1" dirty="0">
                <a:solidFill>
                  <a:schemeClr val="tx1"/>
                </a:solidFill>
              </a:rPr>
              <a:t>What are key questions ?</a:t>
            </a:r>
          </a:p>
        </p:txBody>
      </p:sp>
    </p:spTree>
    <p:extLst>
      <p:ext uri="{BB962C8B-B14F-4D97-AF65-F5344CB8AC3E}">
        <p14:creationId xmlns:p14="http://schemas.microsoft.com/office/powerpoint/2010/main" val="109292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1692" y="603250"/>
            <a:ext cx="11840308" cy="5121275"/>
          </a:xfrm>
        </p:spPr>
        <p:txBody>
          <a:bodyPr anchor="t">
            <a:normAutofit/>
          </a:bodyPr>
          <a:lstStyle/>
          <a:p>
            <a:pPr marL="0" indent="0">
              <a:buNone/>
            </a:pPr>
            <a:r>
              <a:rPr lang="en-US" sz="3600" b="1" u="sng" dirty="0">
                <a:solidFill>
                  <a:schemeClr val="tx1"/>
                </a:solidFill>
              </a:rPr>
              <a:t>Key questions:</a:t>
            </a:r>
          </a:p>
          <a:p>
            <a:pPr marL="0" lvl="0" indent="0">
              <a:buNone/>
            </a:pPr>
            <a:endParaRPr lang="en-US" sz="2400" u="sng" dirty="0">
              <a:solidFill>
                <a:schemeClr val="tx1"/>
              </a:solidFill>
            </a:endParaRPr>
          </a:p>
          <a:p>
            <a:pPr marL="0" lvl="0" indent="0">
              <a:buNone/>
            </a:pPr>
            <a:r>
              <a:rPr lang="en-US" sz="2800" b="1" u="sng" dirty="0">
                <a:solidFill>
                  <a:schemeClr val="tx1"/>
                </a:solidFill>
              </a:rPr>
              <a:t>What is the purpose of the code?</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What are you trying to achieve by implementing the Code of Ethics?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What values are key to your organisation’s success?</a:t>
            </a:r>
          </a:p>
          <a:p>
            <a:pPr lvl="1">
              <a:buClrTx/>
              <a:buFont typeface="Wingdings" panose="05000000000000000000" pitchFamily="2" charset="2"/>
              <a:buChar char="§"/>
            </a:pPr>
            <a:endParaRPr lang="en-AU" sz="2400" dirty="0">
              <a:solidFill>
                <a:schemeClr val="tx1"/>
              </a:solidFill>
            </a:endParaRPr>
          </a:p>
          <a:p>
            <a:pPr marL="0" lvl="0" indent="0">
              <a:buClrTx/>
              <a:buNone/>
            </a:pPr>
            <a:r>
              <a:rPr lang="en-US" sz="2800" b="1" u="sng" dirty="0">
                <a:solidFill>
                  <a:schemeClr val="tx1"/>
                </a:solidFill>
              </a:rPr>
              <a:t>What do other </a:t>
            </a:r>
            <a:r>
              <a:rPr lang="en-US" sz="2800" b="1" u="sng" dirty="0" err="1">
                <a:solidFill>
                  <a:schemeClr val="tx1"/>
                </a:solidFill>
              </a:rPr>
              <a:t>organisations</a:t>
            </a:r>
            <a:r>
              <a:rPr lang="en-US" sz="2800" b="1" u="sng" dirty="0">
                <a:solidFill>
                  <a:schemeClr val="tx1"/>
                </a:solidFill>
              </a:rPr>
              <a:t> and industry bodies include in their Codes of Ethics?</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Gives you a measure of the standard within the industry.</a:t>
            </a:r>
          </a:p>
          <a:p>
            <a:pPr lvl="1">
              <a:buClrTx/>
              <a:buFont typeface="Wingdings" panose="05000000000000000000" pitchFamily="2" charset="2"/>
              <a:buChar char="§"/>
            </a:pPr>
            <a:r>
              <a:rPr lang="en-US" sz="2400" dirty="0">
                <a:solidFill>
                  <a:schemeClr val="tx1"/>
                </a:solidFill>
              </a:rPr>
              <a:t> Gives you a general idea on </a:t>
            </a:r>
            <a:r>
              <a:rPr lang="en-AU" sz="2400" dirty="0">
                <a:solidFill>
                  <a:schemeClr val="tx1"/>
                </a:solidFill>
              </a:rPr>
              <a:t>content.</a:t>
            </a:r>
          </a:p>
          <a:p>
            <a:pPr lvl="1">
              <a:buClrTx/>
              <a:buFont typeface="Wingdings" panose="05000000000000000000" pitchFamily="2" charset="2"/>
              <a:buChar char="§"/>
            </a:pPr>
            <a:endParaRPr lang="en-US" sz="2400" dirty="0">
              <a:solidFill>
                <a:schemeClr val="tx1"/>
              </a:solidFill>
            </a:endParaRPr>
          </a:p>
        </p:txBody>
      </p:sp>
    </p:spTree>
    <p:extLst>
      <p:ext uri="{BB962C8B-B14F-4D97-AF65-F5344CB8AC3E}">
        <p14:creationId xmlns:p14="http://schemas.microsoft.com/office/powerpoint/2010/main" val="17063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2370" y="1108930"/>
            <a:ext cx="10773508" cy="5119687"/>
          </a:xfrm>
        </p:spPr>
        <p:txBody>
          <a:bodyPr anchor="t">
            <a:noAutofit/>
          </a:bodyPr>
          <a:lstStyle/>
          <a:p>
            <a:pPr marL="0" lvl="0" indent="0">
              <a:buClrTx/>
              <a:buNone/>
            </a:pPr>
            <a:r>
              <a:rPr lang="en-US" sz="2800" b="1" u="sng" dirty="0">
                <a:solidFill>
                  <a:schemeClr val="tx1"/>
                </a:solidFill>
              </a:rPr>
              <a:t>What legal, organisational, client and community requirements apply to my organisation?</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Ensure the code of ethics addresses areas of risk most relevant to the type of work carried out by the company.</a:t>
            </a:r>
            <a:endParaRPr lang="en-AU" sz="2400" dirty="0">
              <a:solidFill>
                <a:schemeClr val="tx1"/>
              </a:solidFill>
            </a:endParaRPr>
          </a:p>
          <a:p>
            <a:pPr lvl="2">
              <a:buClrTx/>
              <a:buFont typeface="Wingdings" panose="05000000000000000000" pitchFamily="2" charset="2"/>
              <a:buChar char="§"/>
            </a:pPr>
            <a:r>
              <a:rPr lang="en-US" sz="2400" dirty="0">
                <a:solidFill>
                  <a:schemeClr val="tx1"/>
                </a:solidFill>
              </a:rPr>
              <a:t>If you produce goods, you will need to place a greater emphasis on environmental issues, sustainability and professionalism, fair trade practices and quality of your product.</a:t>
            </a:r>
            <a:endParaRPr lang="en-AU" sz="2400" dirty="0">
              <a:solidFill>
                <a:schemeClr val="tx1"/>
              </a:solidFill>
            </a:endParaRPr>
          </a:p>
          <a:p>
            <a:pPr lvl="2">
              <a:buClrTx/>
              <a:buFont typeface="Wingdings" panose="05000000000000000000" pitchFamily="2" charset="2"/>
              <a:buChar char="§"/>
            </a:pPr>
            <a:r>
              <a:rPr lang="en-US" sz="2400" dirty="0">
                <a:solidFill>
                  <a:schemeClr val="tx1"/>
                </a:solidFill>
              </a:rPr>
              <a:t>If you provide services, such as consultation, support and technological solutions, you may need to address the customer and service relations. You may include Honesty, Privacy, and Confidentiality as core principles.</a:t>
            </a:r>
            <a:endParaRPr lang="en-AU" sz="2400" dirty="0">
              <a:solidFill>
                <a:schemeClr val="tx1"/>
              </a:solidFill>
            </a:endParaRPr>
          </a:p>
        </p:txBody>
      </p:sp>
    </p:spTree>
    <p:extLst>
      <p:ext uri="{BB962C8B-B14F-4D97-AF65-F5344CB8AC3E}">
        <p14:creationId xmlns:p14="http://schemas.microsoft.com/office/powerpoint/2010/main" val="288417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720968" y="1037004"/>
            <a:ext cx="11195539" cy="5121275"/>
          </a:xfrm>
        </p:spPr>
        <p:txBody>
          <a:bodyPr anchor="t">
            <a:noAutofit/>
          </a:bodyPr>
          <a:lstStyle/>
          <a:p>
            <a:pPr marL="0" indent="0">
              <a:buClrTx/>
              <a:buNone/>
            </a:pPr>
            <a:r>
              <a:rPr lang="en-US" sz="2800" b="1" u="sng" dirty="0">
                <a:solidFill>
                  <a:schemeClr val="tx1"/>
                </a:solidFill>
              </a:rPr>
              <a:t>Prepare a draft copy and gather feedback</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The code must be written in a language that is easily understood by the employees and/or customers.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Use feedback from employees and associates affected by the code.</a:t>
            </a:r>
            <a:endParaRPr lang="en-AU" sz="2400" dirty="0">
              <a:solidFill>
                <a:schemeClr val="tx1"/>
              </a:solidFill>
            </a:endParaRPr>
          </a:p>
          <a:p>
            <a:pPr marL="0" indent="0">
              <a:buClrTx/>
              <a:buNone/>
            </a:pPr>
            <a:endParaRPr lang="en-US" sz="2800" b="1" u="sng" dirty="0">
              <a:solidFill>
                <a:schemeClr val="tx1"/>
              </a:solidFill>
            </a:endParaRPr>
          </a:p>
          <a:p>
            <a:pPr marL="0" indent="0">
              <a:buClrTx/>
              <a:buNone/>
            </a:pPr>
            <a:r>
              <a:rPr lang="en-US" sz="2800" b="1" u="sng" dirty="0">
                <a:solidFill>
                  <a:schemeClr val="tx1"/>
                </a:solidFill>
              </a:rPr>
              <a:t>Approve and </a:t>
            </a:r>
            <a:r>
              <a:rPr lang="en-US" sz="2800" b="1" u="sng" dirty="0" err="1">
                <a:solidFill>
                  <a:schemeClr val="tx1"/>
                </a:solidFill>
              </a:rPr>
              <a:t>finalise</a:t>
            </a:r>
            <a:r>
              <a:rPr lang="en-US" sz="2800" b="1" u="sng" dirty="0">
                <a:solidFill>
                  <a:schemeClr val="tx1"/>
                </a:solidFill>
              </a:rPr>
              <a:t> the document</a:t>
            </a:r>
            <a:endParaRPr lang="en-AU" sz="2800" b="1" dirty="0">
              <a:solidFill>
                <a:schemeClr val="tx1"/>
              </a:solidFill>
            </a:endParaRPr>
          </a:p>
          <a:p>
            <a:pPr lvl="1">
              <a:buClrTx/>
              <a:buFont typeface="Wingdings" panose="05000000000000000000" pitchFamily="2" charset="2"/>
              <a:buChar char="§"/>
            </a:pPr>
            <a:r>
              <a:rPr lang="en-AU" sz="2400" dirty="0">
                <a:solidFill>
                  <a:schemeClr val="tx1"/>
                </a:solidFill>
              </a:rPr>
              <a:t>Make corrections and additions depending on feedback received.</a:t>
            </a:r>
          </a:p>
          <a:p>
            <a:pPr lvl="1">
              <a:buClrTx/>
              <a:buFont typeface="Wingdings" panose="05000000000000000000" pitchFamily="2" charset="2"/>
              <a:buChar char="§"/>
            </a:pPr>
            <a:r>
              <a:rPr lang="en-US" sz="2400" dirty="0">
                <a:solidFill>
                  <a:schemeClr val="tx1"/>
                </a:solidFill>
              </a:rPr>
              <a:t>The final version of the policy will have to be approved and signed by management or a board. </a:t>
            </a:r>
            <a:endParaRPr lang="en-US" sz="2400" b="1" dirty="0">
              <a:solidFill>
                <a:schemeClr val="tx1"/>
              </a:solidFill>
            </a:endParaRPr>
          </a:p>
        </p:txBody>
      </p:sp>
    </p:spTree>
    <p:extLst>
      <p:ext uri="{BB962C8B-B14F-4D97-AF65-F5344CB8AC3E}">
        <p14:creationId xmlns:p14="http://schemas.microsoft.com/office/powerpoint/2010/main" val="202665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234462" y="561853"/>
            <a:ext cx="11512062" cy="5724768"/>
          </a:xfrm>
        </p:spPr>
        <p:txBody>
          <a:bodyPr anchor="t">
            <a:normAutofit fontScale="47500" lnSpcReduction="20000"/>
          </a:bodyPr>
          <a:lstStyle/>
          <a:p>
            <a:pPr marL="502920" lvl="1" indent="0">
              <a:buClrTx/>
              <a:buNone/>
            </a:pPr>
            <a:r>
              <a:rPr lang="en-US" sz="5900" b="1" u="sng" dirty="0">
                <a:solidFill>
                  <a:schemeClr val="tx1"/>
                </a:solidFill>
              </a:rPr>
              <a:t>Make the Code of Ethics available to all employees and stakeholders.</a:t>
            </a:r>
            <a:endParaRPr lang="en-AU" sz="5900" b="1" u="sng" dirty="0">
              <a:solidFill>
                <a:schemeClr val="tx1"/>
              </a:solidFill>
            </a:endParaRPr>
          </a:p>
          <a:p>
            <a:pPr lvl="2">
              <a:buClrTx/>
              <a:buFont typeface="Wingdings" panose="05000000000000000000" pitchFamily="2" charset="2"/>
              <a:buChar char="§"/>
            </a:pPr>
            <a:r>
              <a:rPr lang="en-US" sz="5100" dirty="0">
                <a:solidFill>
                  <a:schemeClr val="tx1"/>
                </a:solidFill>
              </a:rPr>
              <a:t>Send it to employees via e-mail</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Distribute the printed version of the code to all employees</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Explain the code to all new employees as part of their contract </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Make the code available in a variety of formats (digital/paper) and languages</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Place the code on the website and include it in the Annual Report to make it available to a wider public (customers, competitors, media)</a:t>
            </a:r>
          </a:p>
          <a:p>
            <a:pPr marL="960120" lvl="2" indent="0">
              <a:buClrTx/>
              <a:buNone/>
            </a:pPr>
            <a:endParaRPr lang="en-US" sz="5100" dirty="0">
              <a:solidFill>
                <a:schemeClr val="tx1"/>
              </a:solidFill>
            </a:endParaRPr>
          </a:p>
          <a:p>
            <a:pPr marL="502920" lvl="1" indent="0">
              <a:buNone/>
            </a:pPr>
            <a:r>
              <a:rPr lang="en-US" sz="5900" b="1" u="sng" dirty="0">
                <a:solidFill>
                  <a:schemeClr val="tx1"/>
                </a:solidFill>
              </a:rPr>
              <a:t>Put measures in place to enforce the new Code of Ethics:</a:t>
            </a:r>
            <a:endParaRPr lang="en-AU" sz="5900" b="1" u="sng" dirty="0">
              <a:solidFill>
                <a:schemeClr val="tx1"/>
              </a:solidFill>
            </a:endParaRPr>
          </a:p>
          <a:p>
            <a:pPr lvl="2">
              <a:buClrTx/>
              <a:buFont typeface="Wingdings" panose="05000000000000000000" pitchFamily="2" charset="2"/>
              <a:buChar char="§"/>
            </a:pPr>
            <a:r>
              <a:rPr lang="en-US" sz="5100" dirty="0">
                <a:solidFill>
                  <a:schemeClr val="tx1"/>
                </a:solidFill>
              </a:rPr>
              <a:t>Link the Code to disciplinary conduct procedures </a:t>
            </a:r>
          </a:p>
          <a:p>
            <a:pPr lvl="2">
              <a:buClrTx/>
              <a:buFont typeface="Wingdings" panose="05000000000000000000" pitchFamily="2" charset="2"/>
              <a:buChar char="§"/>
            </a:pPr>
            <a:r>
              <a:rPr lang="en-US" sz="5100" dirty="0">
                <a:solidFill>
                  <a:schemeClr val="tx1"/>
                </a:solidFill>
              </a:rPr>
              <a:t>Make employees aware of the consequences of breaching the code</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Implement awards and recognition for showing a high standard of professional </a:t>
            </a:r>
            <a:r>
              <a:rPr lang="en-US" sz="5100" dirty="0" err="1">
                <a:solidFill>
                  <a:schemeClr val="tx1"/>
                </a:solidFill>
              </a:rPr>
              <a:t>behaviour</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Train employees at all levels on issues/principles covered by the code of ethics</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Provide the Code business partners with clear expectations of mutual compliance</a:t>
            </a:r>
            <a:endParaRPr lang="en-AU" sz="5100" dirty="0">
              <a:solidFill>
                <a:schemeClr val="tx1"/>
              </a:solidFill>
            </a:endParaRPr>
          </a:p>
          <a:p>
            <a:pPr lvl="2">
              <a:buClrTx/>
              <a:buFont typeface="Wingdings" panose="05000000000000000000" pitchFamily="2" charset="2"/>
              <a:buChar char="§"/>
            </a:pPr>
            <a:r>
              <a:rPr lang="en-US" sz="5100" dirty="0">
                <a:solidFill>
                  <a:schemeClr val="tx1"/>
                </a:solidFill>
              </a:rPr>
              <a:t>Implement a confidential, anonymous reporting system to allow staff to raise ethics violations</a:t>
            </a:r>
            <a:endParaRPr lang="en-AU" sz="5100" dirty="0">
              <a:solidFill>
                <a:schemeClr val="tx1"/>
              </a:solidFill>
            </a:endParaRPr>
          </a:p>
          <a:p>
            <a:pPr lvl="2">
              <a:buClrTx/>
              <a:buFont typeface="Wingdings" panose="05000000000000000000" pitchFamily="2" charset="2"/>
              <a:buChar char="§"/>
            </a:pPr>
            <a:endParaRPr lang="en-AU" sz="2400" dirty="0">
              <a:solidFill>
                <a:schemeClr val="tx1"/>
              </a:solidFill>
            </a:endParaRPr>
          </a:p>
        </p:txBody>
      </p:sp>
    </p:spTree>
    <p:extLst>
      <p:ext uri="{BB962C8B-B14F-4D97-AF65-F5344CB8AC3E}">
        <p14:creationId xmlns:p14="http://schemas.microsoft.com/office/powerpoint/2010/main" val="115086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Developing Code of Ethics</a:t>
            </a:r>
          </a:p>
        </p:txBody>
      </p:sp>
      <p:sp>
        <p:nvSpPr>
          <p:cNvPr id="3" name="Content Placeholder 2"/>
          <p:cNvSpPr>
            <a:spLocks noGrp="1"/>
          </p:cNvSpPr>
          <p:nvPr>
            <p:ph idx="4294967295"/>
          </p:nvPr>
        </p:nvSpPr>
        <p:spPr>
          <a:xfrm>
            <a:off x="574431" y="1123950"/>
            <a:ext cx="10832123" cy="4458677"/>
          </a:xfrm>
        </p:spPr>
        <p:txBody>
          <a:bodyPr anchor="t">
            <a:normAutofit/>
          </a:bodyPr>
          <a:lstStyle/>
          <a:p>
            <a:pPr marL="0" lvl="0" indent="0">
              <a:buNone/>
            </a:pPr>
            <a:r>
              <a:rPr lang="en-US" sz="2800" b="1" u="sng" dirty="0">
                <a:solidFill>
                  <a:schemeClr val="tx1"/>
                </a:solidFill>
              </a:rPr>
              <a:t>Revise the code and keep it up-to-date</a:t>
            </a:r>
            <a:endParaRPr lang="en-AU" sz="2800" b="1" dirty="0">
              <a:solidFill>
                <a:schemeClr val="tx1"/>
              </a:solidFill>
            </a:endParaRPr>
          </a:p>
          <a:p>
            <a:pPr lvl="1">
              <a:buClrTx/>
              <a:buFont typeface="Wingdings" panose="05000000000000000000" pitchFamily="2" charset="2"/>
              <a:buChar char="§"/>
            </a:pPr>
            <a:r>
              <a:rPr lang="en-US" sz="2400" dirty="0">
                <a:solidFill>
                  <a:schemeClr val="tx1"/>
                </a:solidFill>
              </a:rPr>
              <a:t>Ensure the code reflects actual business operations and current legislations and regulations.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Give staff ability to review the code and to learn how to act when there is a potential breach of the code of ethics.</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Establish a review procedure/schedule to monitor compliance</a:t>
            </a:r>
            <a:endParaRPr lang="en-AU" sz="2400" dirty="0">
              <a:solidFill>
                <a:schemeClr val="tx1"/>
              </a:solidFill>
            </a:endParaRPr>
          </a:p>
          <a:p>
            <a:pPr lvl="1">
              <a:buClrTx/>
              <a:buFont typeface="Wingdings" panose="05000000000000000000" pitchFamily="2" charset="2"/>
              <a:buChar char="§"/>
            </a:pPr>
            <a:r>
              <a:rPr lang="en-US" sz="2400" dirty="0">
                <a:solidFill>
                  <a:schemeClr val="tx1"/>
                </a:solidFill>
              </a:rPr>
              <a:t>Reviews/audits are a necessary tool that can help ensure the following:</a:t>
            </a:r>
            <a:endParaRPr lang="en-AU" sz="2400" dirty="0">
              <a:solidFill>
                <a:schemeClr val="tx1"/>
              </a:solidFill>
            </a:endParaRPr>
          </a:p>
          <a:p>
            <a:pPr lvl="3">
              <a:buClrTx/>
              <a:buFont typeface="Wingdings" panose="05000000000000000000" pitchFamily="2" charset="2"/>
              <a:buChar char="§"/>
            </a:pPr>
            <a:r>
              <a:rPr lang="en-US" sz="2400" dirty="0">
                <a:solidFill>
                  <a:schemeClr val="tx1"/>
                </a:solidFill>
              </a:rPr>
              <a:t>The code still aligns with the current legal requirements</a:t>
            </a:r>
            <a:endParaRPr lang="en-AU" sz="2400" dirty="0">
              <a:solidFill>
                <a:schemeClr val="tx1"/>
              </a:solidFill>
            </a:endParaRPr>
          </a:p>
          <a:p>
            <a:pPr lvl="3">
              <a:buClrTx/>
              <a:buFont typeface="Wingdings" panose="05000000000000000000" pitchFamily="2" charset="2"/>
              <a:buChar char="§"/>
            </a:pPr>
            <a:r>
              <a:rPr lang="en-US" sz="2400" dirty="0">
                <a:solidFill>
                  <a:schemeClr val="tx1"/>
                </a:solidFill>
              </a:rPr>
              <a:t>Employees are following the code of ethics</a:t>
            </a:r>
            <a:endParaRPr lang="en-AU" sz="2400" dirty="0">
              <a:solidFill>
                <a:schemeClr val="tx1"/>
              </a:solidFill>
            </a:endParaRPr>
          </a:p>
          <a:p>
            <a:pPr lvl="3">
              <a:buClrTx/>
              <a:buFont typeface="Wingdings" panose="05000000000000000000" pitchFamily="2" charset="2"/>
              <a:buChar char="§"/>
            </a:pPr>
            <a:r>
              <a:rPr lang="en-US" sz="2400" dirty="0">
                <a:solidFill>
                  <a:schemeClr val="tx1"/>
                </a:solidFill>
              </a:rPr>
              <a:t>Products and services are developed/provided in line with the organisational ethical values and standards</a:t>
            </a:r>
            <a:endParaRPr lang="en-AU" sz="2400" dirty="0">
              <a:solidFill>
                <a:schemeClr val="tx1"/>
              </a:solidFill>
            </a:endParaRPr>
          </a:p>
        </p:txBody>
      </p:sp>
    </p:spTree>
    <p:extLst>
      <p:ext uri="{BB962C8B-B14F-4D97-AF65-F5344CB8AC3E}">
        <p14:creationId xmlns:p14="http://schemas.microsoft.com/office/powerpoint/2010/main" val="315886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69915" y="412487"/>
            <a:ext cx="10304584" cy="659771"/>
          </a:xfrm>
        </p:spPr>
        <p:txBody>
          <a:bodyPr anchor="t">
            <a:normAutofit/>
          </a:bodyPr>
          <a:lstStyle/>
          <a:p>
            <a:pPr marL="0" indent="0">
              <a:buNone/>
            </a:pPr>
            <a:r>
              <a:rPr lang="en-AU" sz="3600" b="1" dirty="0">
                <a:solidFill>
                  <a:schemeClr val="tx1"/>
                </a:solidFill>
              </a:rPr>
              <a:t>Some common headings in many Codes of Ethics</a:t>
            </a:r>
          </a:p>
          <a:p>
            <a:pPr marL="0" indent="0">
              <a:buNone/>
            </a:pPr>
            <a:endParaRPr lang="en-AU" sz="2800" b="1" dirty="0">
              <a:solidFill>
                <a:schemeClr val="tx1"/>
              </a:solidFill>
            </a:endParaRPr>
          </a:p>
        </p:txBody>
      </p:sp>
      <p:sp>
        <p:nvSpPr>
          <p:cNvPr id="5" name="TextBox 4">
            <a:extLst>
              <a:ext uri="{FF2B5EF4-FFF2-40B4-BE49-F238E27FC236}">
                <a16:creationId xmlns:a16="http://schemas.microsoft.com/office/drawing/2014/main" id="{CE5F7A52-08FF-4E30-BE10-F65E5B4A8270}"/>
              </a:ext>
            </a:extLst>
          </p:cNvPr>
          <p:cNvSpPr txBox="1"/>
          <p:nvPr/>
        </p:nvSpPr>
        <p:spPr>
          <a:xfrm>
            <a:off x="1195753" y="1265704"/>
            <a:ext cx="5205047" cy="5262979"/>
          </a:xfrm>
          <a:prstGeom prst="rect">
            <a:avLst/>
          </a:prstGeom>
          <a:noFill/>
        </p:spPr>
        <p:txBody>
          <a:bodyPr wrap="square" rtlCol="0">
            <a:spAutoFit/>
          </a:bodyPr>
          <a:lstStyle/>
          <a:p>
            <a:pPr marL="285750" indent="-285750">
              <a:buFont typeface="Arial" panose="020B0604020202020204" pitchFamily="34" charset="0"/>
              <a:buChar char="•"/>
            </a:pPr>
            <a:r>
              <a:rPr lang="en-AU" sz="2800" b="1" dirty="0"/>
              <a:t>Professionalism</a:t>
            </a:r>
          </a:p>
          <a:p>
            <a:pPr marL="285750" indent="-285750">
              <a:buFont typeface="Arial" panose="020B0604020202020204" pitchFamily="34" charset="0"/>
              <a:buChar char="•"/>
            </a:pPr>
            <a:r>
              <a:rPr lang="en-AU" sz="2800" b="1" dirty="0"/>
              <a:t>Diversity and inclusion</a:t>
            </a:r>
          </a:p>
          <a:p>
            <a:pPr marL="285750" indent="-285750">
              <a:buFont typeface="Arial" panose="020B0604020202020204" pitchFamily="34" charset="0"/>
              <a:buChar char="•"/>
            </a:pPr>
            <a:r>
              <a:rPr lang="en-AU" sz="2800" b="1" dirty="0"/>
              <a:t>Professional Development</a:t>
            </a:r>
          </a:p>
          <a:p>
            <a:pPr marL="285750" indent="-285750">
              <a:buFont typeface="Arial" panose="020B0604020202020204" pitchFamily="34" charset="0"/>
              <a:buChar char="•"/>
            </a:pPr>
            <a:r>
              <a:rPr lang="en-AU" sz="2800" b="1" dirty="0"/>
              <a:t>Priorities</a:t>
            </a:r>
          </a:p>
          <a:p>
            <a:pPr marL="285750" indent="-285750">
              <a:buFont typeface="Arial" panose="020B0604020202020204" pitchFamily="34" charset="0"/>
              <a:buChar char="•"/>
            </a:pPr>
            <a:r>
              <a:rPr lang="en-AU" sz="2800" b="1" dirty="0"/>
              <a:t>Health and Safety</a:t>
            </a:r>
          </a:p>
          <a:p>
            <a:pPr marL="285750" indent="-285750">
              <a:buFont typeface="Arial" panose="020B0604020202020204" pitchFamily="34" charset="0"/>
              <a:buChar char="•"/>
            </a:pPr>
            <a:r>
              <a:rPr lang="en-AU" sz="2800" b="1" dirty="0"/>
              <a:t>Sustainability</a:t>
            </a:r>
          </a:p>
          <a:p>
            <a:pPr marL="285750" indent="-285750">
              <a:buFont typeface="Arial" panose="020B0604020202020204" pitchFamily="34" charset="0"/>
              <a:buChar char="•"/>
            </a:pPr>
            <a:r>
              <a:rPr lang="en-AU" sz="2800" b="1" dirty="0"/>
              <a:t>Quality (workplace and product)</a:t>
            </a:r>
          </a:p>
          <a:p>
            <a:pPr marL="285750" indent="-285750">
              <a:buFont typeface="Arial" panose="020B0604020202020204" pitchFamily="34" charset="0"/>
              <a:buChar char="•"/>
            </a:pPr>
            <a:r>
              <a:rPr lang="en-AU" sz="2800" b="1" dirty="0"/>
              <a:t>Confidentiality</a:t>
            </a:r>
          </a:p>
          <a:p>
            <a:pPr marL="285750" indent="-285750">
              <a:buFont typeface="Arial" panose="020B0604020202020204" pitchFamily="34" charset="0"/>
              <a:buChar char="•"/>
            </a:pPr>
            <a:r>
              <a:rPr lang="en-AU" sz="2800" b="1" dirty="0"/>
              <a:t>Honesty</a:t>
            </a:r>
          </a:p>
          <a:p>
            <a:pPr marL="285750" indent="-285750">
              <a:buFont typeface="Arial" panose="020B0604020202020204" pitchFamily="34" charset="0"/>
              <a:buChar char="•"/>
            </a:pPr>
            <a:r>
              <a:rPr lang="en-AU" sz="2800" b="1" dirty="0"/>
              <a:t>Privacy</a:t>
            </a:r>
          </a:p>
          <a:p>
            <a:pPr marL="285750" indent="-285750">
              <a:buFont typeface="Arial" panose="020B0604020202020204" pitchFamily="34" charset="0"/>
              <a:buChar char="•"/>
            </a:pPr>
            <a:r>
              <a:rPr lang="en-AU" sz="2800" b="1" dirty="0"/>
              <a:t>Copyrights</a:t>
            </a:r>
          </a:p>
        </p:txBody>
      </p:sp>
      <p:sp>
        <p:nvSpPr>
          <p:cNvPr id="6" name="TextBox 5">
            <a:extLst>
              <a:ext uri="{FF2B5EF4-FFF2-40B4-BE49-F238E27FC236}">
                <a16:creationId xmlns:a16="http://schemas.microsoft.com/office/drawing/2014/main" id="{5D0EA7CC-2D3F-4BBD-A9B5-5B597F885C12}"/>
              </a:ext>
            </a:extLst>
          </p:cNvPr>
          <p:cNvSpPr txBox="1"/>
          <p:nvPr/>
        </p:nvSpPr>
        <p:spPr>
          <a:xfrm>
            <a:off x="7722394" y="2579077"/>
            <a:ext cx="3273853" cy="1200329"/>
          </a:xfrm>
          <a:prstGeom prst="rect">
            <a:avLst/>
          </a:prstGeom>
          <a:noFill/>
        </p:spPr>
        <p:txBody>
          <a:bodyPr wrap="square" rtlCol="0">
            <a:spAutoFit/>
          </a:bodyPr>
          <a:lstStyle/>
          <a:p>
            <a:r>
              <a:rPr lang="en-AU" sz="3600" b="1" dirty="0"/>
              <a:t>Any other suggestions ?</a:t>
            </a:r>
          </a:p>
        </p:txBody>
      </p:sp>
    </p:spTree>
    <p:extLst>
      <p:ext uri="{BB962C8B-B14F-4D97-AF65-F5344CB8AC3E}">
        <p14:creationId xmlns:p14="http://schemas.microsoft.com/office/powerpoint/2010/main" val="371363348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345</TotalTime>
  <Words>1732</Words>
  <Application>Microsoft Office PowerPoint</Application>
  <PresentationFormat>Widescreen</PresentationFormat>
  <Paragraphs>161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Wingdings</vt:lpstr>
      <vt:lpstr>Wingdings 2</vt:lpstr>
      <vt:lpstr>Frame</vt:lpstr>
      <vt:lpstr>Creating A Code of Ethics</vt:lpstr>
      <vt:lpstr>PowerPoint Presentation</vt:lpstr>
      <vt:lpstr>Developing Code of Ethics</vt:lpstr>
      <vt:lpstr>PowerPoint Presentation</vt:lpstr>
      <vt:lpstr>PowerPoint Presentation</vt:lpstr>
      <vt:lpstr>Developing Code of Ethics</vt:lpstr>
      <vt:lpstr>Developing Code of Ethics</vt:lpstr>
      <vt:lpstr>Developing Code of Ethics</vt:lpstr>
      <vt:lpstr>PowerPoint Presentation</vt:lpstr>
      <vt:lpstr>Activity</vt:lpstr>
      <vt:lpstr>PowerPoint Presentation</vt:lpstr>
      <vt:lpstr>PowerPoint Presentation</vt:lpstr>
      <vt:lpstr>Activity</vt:lpstr>
      <vt:lpstr>Incident review and grievance procedures</vt:lpstr>
      <vt:lpstr>Effective dispute resolution process</vt:lpstr>
      <vt:lpstr>Effective dispute resolution process</vt:lpstr>
      <vt:lpstr>PowerPoint Presentation</vt:lpstr>
      <vt:lpstr>Incident review and grievance procedures</vt:lpstr>
      <vt:lpstr>Reviewing ethical conduct and compliance with the code</vt:lpstr>
    </vt:vector>
  </TitlesOfParts>
  <Company>South Metropolitan TAFE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ICTICT418 - Contribute to copyright, ethics and privacy in an it environment</dc:title>
  <dc:creator>Natalie Yan</dc:creator>
  <cp:lastModifiedBy>Charles Hauxby</cp:lastModifiedBy>
  <cp:revision>22</cp:revision>
  <dcterms:created xsi:type="dcterms:W3CDTF">2020-09-18T03:47:08Z</dcterms:created>
  <dcterms:modified xsi:type="dcterms:W3CDTF">2021-08-11T03:41:06Z</dcterms:modified>
</cp:coreProperties>
</file>