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7" r:id="rId3"/>
    <p:sldId id="329" r:id="rId4"/>
    <p:sldId id="358" r:id="rId5"/>
    <p:sldId id="356" r:id="rId6"/>
    <p:sldId id="355" r:id="rId7"/>
    <p:sldId id="330" r:id="rId8"/>
    <p:sldId id="334" r:id="rId9"/>
    <p:sldId id="338" r:id="rId10"/>
    <p:sldId id="332" r:id="rId11"/>
    <p:sldId id="336" r:id="rId12"/>
    <p:sldId id="333" r:id="rId13"/>
    <p:sldId id="359" r:id="rId14"/>
    <p:sldId id="331" r:id="rId15"/>
    <p:sldId id="337" r:id="rId16"/>
    <p:sldId id="361" r:id="rId17"/>
    <p:sldId id="363" r:id="rId18"/>
    <p:sldId id="321" r:id="rId19"/>
    <p:sldId id="354" r:id="rId20"/>
    <p:sldId id="362" r:id="rId21"/>
    <p:sldId id="323" r:id="rId22"/>
    <p:sldId id="324" r:id="rId23"/>
    <p:sldId id="325" r:id="rId24"/>
    <p:sldId id="326" r:id="rId25"/>
    <p:sldId id="327" r:id="rId26"/>
    <p:sldId id="32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3" autoAdjust="0"/>
    <p:restoredTop sz="94660"/>
  </p:normalViewPr>
  <p:slideViewPr>
    <p:cSldViewPr snapToGrid="0">
      <p:cViewPr varScale="1">
        <p:scale>
          <a:sx n="81" d="100"/>
          <a:sy n="81" d="100"/>
        </p:scale>
        <p:origin x="9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A664485-EB7E-4CFE-AC50-CC67F631EEBF}" type="datetimeFigureOut">
              <a:rPr lang="en-AU" smtClean="0"/>
              <a:t>11/08/2021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417106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664485-EB7E-4CFE-AC50-CC67F631EEBF}" type="datetimeFigureOut">
              <a:rPr lang="en-AU" smtClean="0"/>
              <a:t>11/08/2021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53814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664485-EB7E-4CFE-AC50-CC67F631EEBF}" type="datetimeFigureOut">
              <a:rPr lang="en-AU" smtClean="0"/>
              <a:t>11/08/2021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292468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664485-EB7E-4CFE-AC50-CC67F631EEBF}" type="datetimeFigureOut">
              <a:rPr lang="en-AU" smtClean="0"/>
              <a:t>11/08/2021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97918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64485-EB7E-4CFE-AC50-CC67F631EEBF}" type="datetimeFigureOut">
              <a:rPr lang="en-AU" smtClean="0"/>
              <a:t>11/08/2021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213393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A664485-EB7E-4CFE-AC50-CC67F631EEBF}" type="datetimeFigureOut">
              <a:rPr lang="en-AU" smtClean="0"/>
              <a:t>11/08/2021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266606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A664485-EB7E-4CFE-AC50-CC67F631EEBF}" type="datetimeFigureOut">
              <a:rPr lang="en-AU" smtClean="0"/>
              <a:t>11/08/2021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419261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A664485-EB7E-4CFE-AC50-CC67F631EEBF}" type="datetimeFigureOut">
              <a:rPr lang="en-AU" smtClean="0"/>
              <a:t>11/08/2021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93859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64485-EB7E-4CFE-AC50-CC67F631EEBF}" type="datetimeFigureOut">
              <a:rPr lang="en-AU" smtClean="0"/>
              <a:t>11/08/2021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280633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664485-EB7E-4CFE-AC50-CC67F631EEBF}" type="datetimeFigureOut">
              <a:rPr lang="en-AU" smtClean="0"/>
              <a:t>11/08/2021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355809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664485-EB7E-4CFE-AC50-CC67F631EEBF}" type="datetimeFigureOut">
              <a:rPr lang="en-AU" smtClean="0"/>
              <a:t>11/08/2021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6AB334-B4B6-4258-9D9C-BF46113C5074}" type="slidenum">
              <a:rPr lang="en-AU" smtClean="0"/>
              <a:t>‹#›</a:t>
            </a:fld>
            <a:endParaRPr lang="en-AU"/>
          </a:p>
        </p:txBody>
      </p:sp>
    </p:spTree>
    <p:extLst>
      <p:ext uri="{BB962C8B-B14F-4D97-AF65-F5344CB8AC3E}">
        <p14:creationId xmlns:p14="http://schemas.microsoft.com/office/powerpoint/2010/main" val="128299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64485-EB7E-4CFE-AC50-CC67F631EEBF}" type="datetimeFigureOut">
              <a:rPr lang="en-AU" smtClean="0"/>
              <a:t>11/08/2021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AB334-B4B6-4258-9D9C-BF46113C5074}" type="slidenum">
              <a:rPr lang="en-AU" smtClean="0"/>
              <a:t>‹#›</a:t>
            </a:fld>
            <a:endParaRPr lang="en-AU"/>
          </a:p>
        </p:txBody>
      </p:sp>
    </p:spTree>
    <p:extLst>
      <p:ext uri="{BB962C8B-B14F-4D97-AF65-F5344CB8AC3E}">
        <p14:creationId xmlns:p14="http://schemas.microsoft.com/office/powerpoint/2010/main" val="2508320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hrzone.com/perform/business/why-office-culture-is-the-most-valuable-employee-benef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0254" y="1318412"/>
            <a:ext cx="9144000" cy="1655762"/>
          </a:xfrm>
        </p:spPr>
        <p:txBody>
          <a:bodyPr>
            <a:noAutofit/>
          </a:bodyPr>
          <a:lstStyle/>
          <a:p>
            <a:r>
              <a:rPr lang="en-AU" sz="6000" dirty="0"/>
              <a:t>Intellectual Property Types monitoring and recording behaviour</a:t>
            </a:r>
            <a:endParaRPr lang="en-US" sz="6000" dirty="0"/>
          </a:p>
          <a:p>
            <a:endParaRPr lang="en-US" sz="6000" dirty="0"/>
          </a:p>
          <a:p>
            <a:endParaRPr lang="en-AU" sz="6000" dirty="0"/>
          </a:p>
        </p:txBody>
      </p:sp>
    </p:spTree>
    <p:extLst>
      <p:ext uri="{BB962C8B-B14F-4D97-AF65-F5344CB8AC3E}">
        <p14:creationId xmlns:p14="http://schemas.microsoft.com/office/powerpoint/2010/main" val="2734962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225157"/>
            <a:ext cx="11821886" cy="6186309"/>
          </a:xfrm>
          <a:prstGeom prst="rect">
            <a:avLst/>
          </a:prstGeom>
        </p:spPr>
        <p:txBody>
          <a:bodyPr wrap="square">
            <a:spAutoFit/>
          </a:bodyPr>
          <a:lstStyle/>
          <a:p>
            <a:r>
              <a:rPr lang="en-AU" sz="3600" b="1" dirty="0"/>
              <a:t>TRADEMARK  PROTECTION</a:t>
            </a:r>
          </a:p>
          <a:p>
            <a:r>
              <a:rPr lang="en-AU" dirty="0"/>
              <a:t>Sounds, colours, smells, and anything else that can bring the product and/or its owner to the minds of a consumer can serve as your trademark. Trademarks should be uniquely identifiable.</a:t>
            </a:r>
          </a:p>
          <a:p>
            <a:endParaRPr lang="en-AU" dirty="0"/>
          </a:p>
          <a:p>
            <a:r>
              <a:rPr lang="en-AU" dirty="0"/>
              <a:t>The most common types of trademarks are wordmarks, logos, and slogans. If the product configuration (e.g., a Coca-Cola® bottle) or packaging (e.g., Cadbury blue packaging) are non-functional and recall the product’s maker (i.e., source of the product) for consumers, the configuration can be protected and registered as a trademark.</a:t>
            </a:r>
          </a:p>
          <a:p>
            <a:endParaRPr lang="en-AU" dirty="0"/>
          </a:p>
          <a:p>
            <a:r>
              <a:rPr lang="en-AU" dirty="0"/>
              <a:t>To properly protect a trademark, conduct a search to find out if others are using a similar mark already. If not, then file a trademark application to get your trademark registered.</a:t>
            </a:r>
          </a:p>
          <a:p>
            <a:endParaRPr lang="en-AU" dirty="0"/>
          </a:p>
          <a:p>
            <a:r>
              <a:rPr lang="en-AU" dirty="0"/>
              <a:t>Registration of a trademark is optional because you accrue trademark rights simply by using the mark in commerce.  </a:t>
            </a:r>
          </a:p>
          <a:p>
            <a:r>
              <a:rPr lang="en-AU" dirty="0"/>
              <a:t>When you sell a product or perform service under a brand, trademark law gives you common law trademark rights that you can assert against others in your small geographical region where you used the mark.  </a:t>
            </a:r>
          </a:p>
          <a:p>
            <a:r>
              <a:rPr lang="en-AU" dirty="0"/>
              <a:t>To obtain trademark rights, you do not need to register the trademark, but there are significant advantages for doing so, such as nationwide rights and the right to block others from securing a registered trademark with the United States Patent and Trademark Office.</a:t>
            </a:r>
          </a:p>
          <a:p>
            <a:endParaRPr lang="en-AU" dirty="0"/>
          </a:p>
          <a:p>
            <a:r>
              <a:rPr lang="en-AU" dirty="0"/>
              <a:t>Some examples of trade marks include McDonald’s golden arch, the Facebook logo, and so on. </a:t>
            </a:r>
          </a:p>
          <a:p>
            <a:r>
              <a:rPr lang="en-AU" dirty="0"/>
              <a:t>A trademark can come in the form of text, a phrase, symbol, sound, smell, and/or colour scheme. </a:t>
            </a:r>
          </a:p>
          <a:p>
            <a:r>
              <a:rPr lang="en-AU" dirty="0"/>
              <a:t>Unlike patents, a trademark can protect a set or class of products or services, instead of just one product or process</a:t>
            </a:r>
            <a:endParaRPr lang="en-US" dirty="0"/>
          </a:p>
        </p:txBody>
      </p:sp>
    </p:spTree>
    <p:extLst>
      <p:ext uri="{BB962C8B-B14F-4D97-AF65-F5344CB8AC3E}">
        <p14:creationId xmlns:p14="http://schemas.microsoft.com/office/powerpoint/2010/main" val="1591231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78" y="361640"/>
            <a:ext cx="11625943" cy="2893100"/>
          </a:xfrm>
          <a:prstGeom prst="rect">
            <a:avLst/>
          </a:prstGeom>
        </p:spPr>
        <p:txBody>
          <a:bodyPr wrap="square">
            <a:spAutoFit/>
          </a:bodyPr>
          <a:lstStyle/>
          <a:p>
            <a:r>
              <a:rPr lang="en-AU" sz="2800" b="1" dirty="0"/>
              <a:t>Trademark Timeframes and Renewals</a:t>
            </a:r>
          </a:p>
          <a:p>
            <a:endParaRPr lang="en-AU" sz="2800" b="1" dirty="0"/>
          </a:p>
          <a:p>
            <a:r>
              <a:rPr lang="en-AU" dirty="0"/>
              <a:t>Trademarks start from the date you file your application. Anyone attempting to file the same trademark after your trademark date receives a rejection letter. </a:t>
            </a:r>
          </a:p>
          <a:p>
            <a:r>
              <a:rPr lang="en-AU" dirty="0"/>
              <a:t>Trademarks last for 10 years and you can renew a trademark every 10 years for perpetuity. </a:t>
            </a:r>
          </a:p>
          <a:p>
            <a:endParaRPr lang="en-AU" dirty="0"/>
          </a:p>
          <a:p>
            <a:r>
              <a:rPr lang="en-AU" dirty="0"/>
              <a:t>While awaiting application approval, the person or business can use the trademark symbol or ™ to identify their ownership. </a:t>
            </a:r>
          </a:p>
          <a:p>
            <a:r>
              <a:rPr lang="en-AU" dirty="0"/>
              <a:t>After application approval, they can start using the registered trademark symbol or Ⓡ. </a:t>
            </a:r>
            <a:endParaRPr lang="en-US" dirty="0"/>
          </a:p>
        </p:txBody>
      </p:sp>
    </p:spTree>
    <p:extLst>
      <p:ext uri="{BB962C8B-B14F-4D97-AF65-F5344CB8AC3E}">
        <p14:creationId xmlns:p14="http://schemas.microsoft.com/office/powerpoint/2010/main" val="370244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26126"/>
            <a:ext cx="11965577" cy="5632311"/>
          </a:xfrm>
          <a:prstGeom prst="rect">
            <a:avLst/>
          </a:prstGeom>
        </p:spPr>
        <p:txBody>
          <a:bodyPr wrap="square">
            <a:spAutoFit/>
          </a:bodyPr>
          <a:lstStyle/>
          <a:p>
            <a:r>
              <a:rPr lang="en-AU" sz="3600" b="1" dirty="0"/>
              <a:t>COPYRIGHT PROTECTION</a:t>
            </a:r>
          </a:p>
          <a:p>
            <a:endParaRPr lang="en-AU" dirty="0"/>
          </a:p>
          <a:p>
            <a:r>
              <a:rPr lang="en-AU" dirty="0"/>
              <a:t>Most products have one or more aspects that can be protected with copyright law. For example, the images and words on the product packaging, the label, the product itself, and the webpage can be protected with copyright. These literary and artistic works are protectable under copyright law.</a:t>
            </a:r>
          </a:p>
          <a:p>
            <a:endParaRPr lang="en-AU" dirty="0"/>
          </a:p>
          <a:p>
            <a:r>
              <a:rPr lang="en-AU" dirty="0"/>
              <a:t>The advantages of copyright registration are that it is inexpensive to secure, and the law allows you to demand attorney fees from infringers. Often, your attorney fees are more costly than your damages due to someone copying your images and words without your authorization. Hence, being able to demand your attorney fees from the infringer is significant leverage that can be used to force infringers to settle early on in the legal process. Without a copyright registration, you would have to pay your attorney fees.</a:t>
            </a:r>
          </a:p>
          <a:p>
            <a:endParaRPr lang="en-AU" dirty="0"/>
          </a:p>
          <a:p>
            <a:r>
              <a:rPr lang="en-AU" dirty="0"/>
              <a:t>Under copyright laws, copyrights protect original works of authorship that fixed in a “tangible medium of expression.” This definition means that the authored or creative work has been written down on a piece of paper, saved on an electronic storage device (e.g., hard drive or flash drive), or preserved in some other tangible format. Examples of copyrightable works include movies, videos, photos, books, diaries, articles, and software. </a:t>
            </a:r>
          </a:p>
          <a:p>
            <a:r>
              <a:rPr lang="en-AU" dirty="0"/>
              <a:t>Copyright does not protect ideas or useful items.</a:t>
            </a:r>
          </a:p>
          <a:p>
            <a:r>
              <a:rPr lang="en-AU" dirty="0"/>
              <a:t>Although a software program is a functional item, it can be protected by copyrights due to the creativity used in the selection, ordering, and arrangement of the various pieces of code in the software.</a:t>
            </a:r>
          </a:p>
        </p:txBody>
      </p:sp>
    </p:spTree>
    <p:extLst>
      <p:ext uri="{BB962C8B-B14F-4D97-AF65-F5344CB8AC3E}">
        <p14:creationId xmlns:p14="http://schemas.microsoft.com/office/powerpoint/2010/main" val="318179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26126"/>
            <a:ext cx="11965577" cy="3693319"/>
          </a:xfrm>
          <a:prstGeom prst="rect">
            <a:avLst/>
          </a:prstGeom>
        </p:spPr>
        <p:txBody>
          <a:bodyPr wrap="square">
            <a:spAutoFit/>
          </a:bodyPr>
          <a:lstStyle/>
          <a:p>
            <a:endParaRPr lang="en-AU" dirty="0"/>
          </a:p>
          <a:p>
            <a:r>
              <a:rPr lang="en-AU" dirty="0"/>
              <a:t>You automatically have a copyrighted product in your creative expressions at the time they are fixed in a tangible medium of expression.</a:t>
            </a:r>
          </a:p>
          <a:p>
            <a:r>
              <a:rPr lang="en-AU" dirty="0"/>
              <a:t> The copyright lasts for a very long time. For any work created on or after January 1, 1978, the term of copyright protection is the entirety of the author’s life plus seventy years after the author’s death. For works made for hire as well as anonymous and pseudonymous works, the duration of copyright is ninety-five years from publication or 120 years from creation, whichever is shorter.</a:t>
            </a:r>
          </a:p>
          <a:p>
            <a:endParaRPr lang="en-AU" dirty="0"/>
          </a:p>
          <a:p>
            <a:r>
              <a:rPr lang="en-AU" dirty="0"/>
              <a:t>Copyright does not need to be registered, but registration does have significant advantages. </a:t>
            </a:r>
          </a:p>
          <a:p>
            <a:r>
              <a:rPr lang="en-AU" dirty="0"/>
              <a:t>You can file your copyright application at www.copyright.gov.  Importantly, if your copyright is registered,  your attorney fees can be shifted to the infringer as discussed above, and you can ask the judge to award statutory damages. Statutory damages allow a court to impose liability on an infringer for up to 150,000 dollars, even if the damages are significantly less than that amount.</a:t>
            </a:r>
            <a:endParaRPr lang="en-US" dirty="0"/>
          </a:p>
        </p:txBody>
      </p:sp>
    </p:spTree>
    <p:extLst>
      <p:ext uri="{BB962C8B-B14F-4D97-AF65-F5344CB8AC3E}">
        <p14:creationId xmlns:p14="http://schemas.microsoft.com/office/powerpoint/2010/main" val="174725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8" y="165697"/>
            <a:ext cx="11443063" cy="6186309"/>
          </a:xfrm>
          <a:prstGeom prst="rect">
            <a:avLst/>
          </a:prstGeom>
        </p:spPr>
        <p:txBody>
          <a:bodyPr wrap="square">
            <a:spAutoFit/>
          </a:bodyPr>
          <a:lstStyle/>
          <a:p>
            <a:r>
              <a:rPr lang="en-AU" dirty="0"/>
              <a:t> </a:t>
            </a:r>
            <a:r>
              <a:rPr lang="en-AU" sz="3600" b="1" dirty="0"/>
              <a:t>TRADE SECRET PROTECTION</a:t>
            </a:r>
          </a:p>
          <a:p>
            <a:endParaRPr lang="en-AU" dirty="0"/>
          </a:p>
          <a:p>
            <a:r>
              <a:rPr lang="en-AU" dirty="0"/>
              <a:t>A “trade secret” is any valuable information that is not publicly known and of which the owner has taken “reasonable” steps to maintain secrecy. These include information, such as business plans, customer lists, ideas related to your research and development cycle, etc.</a:t>
            </a:r>
          </a:p>
          <a:p>
            <a:endParaRPr lang="en-AU" dirty="0"/>
          </a:p>
          <a:p>
            <a:pPr marL="285750" indent="-285750">
              <a:buFont typeface="Arial" panose="020B0604020202020204" pitchFamily="34" charset="0"/>
              <a:buChar char="•"/>
            </a:pPr>
            <a:r>
              <a:rPr lang="en-AU" dirty="0"/>
              <a:t>A trade secret is not submitted for approval. </a:t>
            </a:r>
          </a:p>
          <a:p>
            <a:pPr marL="285750" indent="-285750">
              <a:buFont typeface="Arial" panose="020B0604020202020204" pitchFamily="34" charset="0"/>
              <a:buChar char="•"/>
            </a:pPr>
            <a:r>
              <a:rPr lang="en-AU" dirty="0"/>
              <a:t>No government body examines, approves, or registers trade secrets. </a:t>
            </a:r>
          </a:p>
          <a:p>
            <a:pPr marL="285750" indent="-285750">
              <a:buFont typeface="Arial" panose="020B0604020202020204" pitchFamily="34" charset="0"/>
              <a:buChar char="•"/>
            </a:pPr>
            <a:r>
              <a:rPr lang="en-AU" dirty="0"/>
              <a:t>To establish information as a trade secret, treat the information as a trade secret.  </a:t>
            </a:r>
          </a:p>
          <a:p>
            <a:pPr marL="285750" indent="-285750">
              <a:buFont typeface="Arial" panose="020B0604020202020204" pitchFamily="34" charset="0"/>
              <a:buChar char="•"/>
            </a:pPr>
            <a:r>
              <a:rPr lang="en-AU" dirty="0"/>
              <a:t>Only those with a need to know should have access to the trade secret information.  </a:t>
            </a:r>
          </a:p>
          <a:p>
            <a:pPr marL="285750" indent="-285750">
              <a:buFont typeface="Arial" panose="020B0604020202020204" pitchFamily="34" charset="0"/>
              <a:buChar char="•"/>
            </a:pPr>
            <a:r>
              <a:rPr lang="en-AU" dirty="0"/>
              <a:t>Disclosures are done only under a nondisclosure agreement.  </a:t>
            </a:r>
          </a:p>
          <a:p>
            <a:pPr marL="285750" indent="-285750">
              <a:buFont typeface="Arial" panose="020B0604020202020204" pitchFamily="34" charset="0"/>
              <a:buChar char="•"/>
            </a:pPr>
            <a:r>
              <a:rPr lang="en-AU" dirty="0"/>
              <a:t>When steps are taken to keep information secret, that information becomes a trade secret.</a:t>
            </a:r>
          </a:p>
          <a:p>
            <a:endParaRPr lang="en-AU" dirty="0"/>
          </a:p>
          <a:p>
            <a:r>
              <a:rPr lang="en-AU" dirty="0"/>
              <a:t>When someone misappropriates a trade secret it needs to be shown in court that the misappropriated information was valuable because of its secrecy, and that steps were taken to keep it secret.  </a:t>
            </a:r>
          </a:p>
          <a:p>
            <a:endParaRPr lang="en-AU" dirty="0"/>
          </a:p>
          <a:p>
            <a:r>
              <a:rPr lang="en-AU" dirty="0"/>
              <a:t>Trade secret protection lasts until the information is no longer valuable, the information is not secret, or the owner no longer takes reasonable steps to maintain its secrecy.</a:t>
            </a:r>
          </a:p>
          <a:p>
            <a:endParaRPr lang="en-AU" dirty="0"/>
          </a:p>
          <a:p>
            <a:r>
              <a:rPr lang="en-AU" dirty="0"/>
              <a:t>If a person with a trade secret mistakenly reveals it, the information is then considered de facto or no longer private. </a:t>
            </a:r>
            <a:endParaRPr lang="en-US" dirty="0"/>
          </a:p>
          <a:p>
            <a:endParaRPr lang="en-US" dirty="0"/>
          </a:p>
        </p:txBody>
      </p:sp>
    </p:spTree>
    <p:extLst>
      <p:ext uri="{BB962C8B-B14F-4D97-AF65-F5344CB8AC3E}">
        <p14:creationId xmlns:p14="http://schemas.microsoft.com/office/powerpoint/2010/main" val="294317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7" y="424274"/>
            <a:ext cx="11482251" cy="3785652"/>
          </a:xfrm>
          <a:prstGeom prst="rect">
            <a:avLst/>
          </a:prstGeom>
        </p:spPr>
        <p:txBody>
          <a:bodyPr wrap="square">
            <a:spAutoFit/>
          </a:bodyPr>
          <a:lstStyle/>
          <a:p>
            <a:r>
              <a:rPr lang="en-AU" dirty="0"/>
              <a:t>Trade secrets can include any type of formula, invention, idea, recipe, work, device, design, or process. </a:t>
            </a:r>
          </a:p>
          <a:p>
            <a:r>
              <a:rPr lang="en-AU" dirty="0"/>
              <a:t>A trade secret gives the person or business a competitive advantage over others and has economic benefits.  </a:t>
            </a:r>
          </a:p>
          <a:p>
            <a:r>
              <a:rPr lang="en-AU" dirty="0"/>
              <a:t>Examples include surveys, special algorithms, formulas for soda, customer lists, business plans, and recipes. </a:t>
            </a:r>
          </a:p>
          <a:p>
            <a:endParaRPr lang="en-AU" dirty="0"/>
          </a:p>
          <a:p>
            <a:r>
              <a:rPr lang="en-AU" sz="2400" b="1" dirty="0"/>
              <a:t>Protection for Trade Secrets</a:t>
            </a:r>
          </a:p>
          <a:p>
            <a:r>
              <a:rPr lang="en-AU" dirty="0"/>
              <a:t>Trade secrets receive protections differently than other types of intellectual property. </a:t>
            </a:r>
          </a:p>
          <a:p>
            <a:r>
              <a:rPr lang="en-AU" dirty="0"/>
              <a:t>Examples:</a:t>
            </a:r>
          </a:p>
          <a:p>
            <a:pPr marL="285750" indent="-285750">
              <a:buFont typeface="Arial" panose="020B0604020202020204" pitchFamily="34" charset="0"/>
              <a:buChar char="•"/>
            </a:pPr>
            <a:r>
              <a:rPr lang="en-AU" dirty="0"/>
              <a:t>Use of non-disclosure agreements (NDA). </a:t>
            </a:r>
          </a:p>
          <a:p>
            <a:pPr marL="285750" indent="-285750">
              <a:buFont typeface="Arial" panose="020B0604020202020204" pitchFamily="34" charset="0"/>
              <a:buChar char="•"/>
            </a:pPr>
            <a:r>
              <a:rPr lang="en-AU" dirty="0"/>
              <a:t>Post-employment restrictive contracts </a:t>
            </a:r>
          </a:p>
          <a:p>
            <a:pPr marL="285750" indent="-285750">
              <a:buFont typeface="Arial" panose="020B0604020202020204" pitchFamily="34" charset="0"/>
              <a:buChar char="•"/>
            </a:pPr>
            <a:r>
              <a:rPr lang="en-AU" dirty="0"/>
              <a:t>limiting the access to confidential information for employees. </a:t>
            </a:r>
          </a:p>
          <a:p>
            <a:pPr marL="285750" indent="-285750">
              <a:buFont typeface="Arial" panose="020B0604020202020204" pitchFamily="34" charset="0"/>
              <a:buChar char="•"/>
            </a:pPr>
            <a:r>
              <a:rPr lang="en-AU" dirty="0"/>
              <a:t>A business should also consider limiting who can access databases where they store IP information. </a:t>
            </a:r>
          </a:p>
          <a:p>
            <a:pPr marL="285750" indent="-285750">
              <a:buFont typeface="Arial" panose="020B0604020202020204" pitchFamily="34" charset="0"/>
              <a:buChar char="•"/>
            </a:pPr>
            <a:r>
              <a:rPr lang="en-AU" dirty="0"/>
              <a:t>Use of digital encryption and physical protections</a:t>
            </a:r>
          </a:p>
          <a:p>
            <a:endParaRPr lang="en-AU" dirty="0"/>
          </a:p>
        </p:txBody>
      </p:sp>
    </p:spTree>
    <p:extLst>
      <p:ext uri="{BB962C8B-B14F-4D97-AF65-F5344CB8AC3E}">
        <p14:creationId xmlns:p14="http://schemas.microsoft.com/office/powerpoint/2010/main" val="71821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72" y="156754"/>
            <a:ext cx="11691256" cy="1380506"/>
          </a:xfrm>
          <a:prstGeom prst="rect">
            <a:avLst/>
          </a:prstGeom>
        </p:spPr>
        <p:txBody>
          <a:bodyPr wrap="square">
            <a:spAutoFit/>
          </a:bodyPr>
          <a:lstStyle/>
          <a:p>
            <a:pPr>
              <a:lnSpc>
                <a:spcPct val="107000"/>
              </a:lnSpc>
              <a:spcAft>
                <a:spcPts val="800"/>
              </a:spcAft>
            </a:pPr>
            <a:r>
              <a:rPr lang="en-AU" sz="3600" b="1" dirty="0"/>
              <a:t>Explanation of terms with examples:</a:t>
            </a:r>
            <a:endParaRPr lang="en-US" sz="3600" b="1" dirty="0"/>
          </a:p>
          <a:p>
            <a:pPr>
              <a:lnSpc>
                <a:spcPct val="107000"/>
              </a:lnSpc>
              <a:spcAft>
                <a:spcPts val="800"/>
              </a:spcAft>
            </a:pPr>
            <a:r>
              <a:rPr lang="en-AU" sz="3600" b="1" dirty="0"/>
              <a:t>IP, privacy and ethical infringement.</a:t>
            </a:r>
            <a:endParaRPr lang="en-US" sz="3600" b="1" dirty="0"/>
          </a:p>
        </p:txBody>
      </p:sp>
      <p:sp>
        <p:nvSpPr>
          <p:cNvPr id="4" name="Rectangle 3"/>
          <p:cNvSpPr/>
          <p:nvPr/>
        </p:nvSpPr>
        <p:spPr>
          <a:xfrm>
            <a:off x="326572" y="1634923"/>
            <a:ext cx="10933611" cy="3693319"/>
          </a:xfrm>
          <a:prstGeom prst="rect">
            <a:avLst/>
          </a:prstGeom>
        </p:spPr>
        <p:txBody>
          <a:bodyPr wrap="square">
            <a:spAutoFit/>
          </a:bodyPr>
          <a:lstStyle/>
          <a:p>
            <a:r>
              <a:rPr lang="en-AU" dirty="0"/>
              <a:t>Intellectual Property law deals with laws to protect and enforce rights of the creators and owners of inventions, writing, music, designs and other works, known as the "intellectual property.“</a:t>
            </a:r>
          </a:p>
          <a:p>
            <a:endParaRPr lang="en-AU" dirty="0"/>
          </a:p>
          <a:p>
            <a:r>
              <a:rPr lang="en-AU" dirty="0"/>
              <a:t>What is the legal definition of privacy?</a:t>
            </a:r>
          </a:p>
          <a:p>
            <a:r>
              <a:rPr lang="en-AU" dirty="0"/>
              <a:t>In constitutional </a:t>
            </a:r>
            <a:r>
              <a:rPr lang="en-AU" b="1" dirty="0"/>
              <a:t>law</a:t>
            </a:r>
            <a:r>
              <a:rPr lang="en-AU" dirty="0"/>
              <a:t>, </a:t>
            </a:r>
            <a:r>
              <a:rPr lang="en-AU" b="1" dirty="0"/>
              <a:t>privacy</a:t>
            </a:r>
            <a:r>
              <a:rPr lang="en-AU" dirty="0"/>
              <a:t> means the right to make certain fundamental decisions concerning deeply personal matters free from government coercion, intimidation, or regulation. ... Under the common </a:t>
            </a:r>
            <a:r>
              <a:rPr lang="en-AU" b="1" dirty="0"/>
              <a:t>law</a:t>
            </a:r>
            <a:r>
              <a:rPr lang="en-AU" dirty="0"/>
              <a:t>, </a:t>
            </a:r>
            <a:r>
              <a:rPr lang="en-AU" b="1" dirty="0"/>
              <a:t>privacy</a:t>
            </a:r>
            <a:r>
              <a:rPr lang="en-AU" dirty="0"/>
              <a:t> generally means the right to be let alone. </a:t>
            </a:r>
          </a:p>
          <a:p>
            <a:endParaRPr lang="en-AU" dirty="0"/>
          </a:p>
          <a:p>
            <a:r>
              <a:rPr lang="en-AU" dirty="0"/>
              <a:t>Privacy gives us a space to be ourselves without judgement, allows us to think freely without discrimination, and is an </a:t>
            </a:r>
            <a:r>
              <a:rPr lang="en-AU" b="1" dirty="0"/>
              <a:t>important</a:t>
            </a:r>
            <a:r>
              <a:rPr lang="en-AU" dirty="0"/>
              <a:t> element of giving us control over who knows what about us.</a:t>
            </a:r>
          </a:p>
          <a:p>
            <a:endParaRPr lang="en-AU" dirty="0"/>
          </a:p>
          <a:p>
            <a:endParaRPr lang="en-AU" dirty="0"/>
          </a:p>
          <a:p>
            <a:endParaRPr lang="en-US" dirty="0"/>
          </a:p>
        </p:txBody>
      </p:sp>
    </p:spTree>
    <p:extLst>
      <p:ext uri="{BB962C8B-B14F-4D97-AF65-F5344CB8AC3E}">
        <p14:creationId xmlns:p14="http://schemas.microsoft.com/office/powerpoint/2010/main" val="350485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611" y="292513"/>
            <a:ext cx="12057017" cy="6486391"/>
          </a:xfrm>
          <a:prstGeom prst="rect">
            <a:avLst/>
          </a:prstGeom>
        </p:spPr>
        <p:txBody>
          <a:bodyPr wrap="square">
            <a:spAutoFit/>
          </a:bodyPr>
          <a:lstStyle/>
          <a:p>
            <a:r>
              <a:rPr lang="en-AU" sz="2800" b="1" dirty="0"/>
              <a:t>Before one can discuss infringement , What are ethical principles?</a:t>
            </a:r>
          </a:p>
          <a:p>
            <a:endParaRPr lang="en-AU" dirty="0"/>
          </a:p>
          <a:p>
            <a:r>
              <a:rPr lang="en-AU" dirty="0"/>
              <a:t>Ethical principles are universal standards of right and wrong prescribing the kind of behaviour an ethical company or person should and should not engage in. These principles  provide a guide to making decisions but they also establish the criteria by which your decisions will be judged by others. </a:t>
            </a:r>
          </a:p>
          <a:p>
            <a:r>
              <a:rPr lang="en-AU" dirty="0"/>
              <a:t>Ethical Infringement would be the breaking of any of these principles.</a:t>
            </a:r>
          </a:p>
          <a:p>
            <a:endParaRPr lang="en-AU" dirty="0"/>
          </a:p>
          <a:p>
            <a:pPr>
              <a:spcAft>
                <a:spcPts val="300"/>
              </a:spcAft>
            </a:pPr>
            <a:r>
              <a:rPr lang="en-AU" dirty="0"/>
              <a:t>1. HONESTY is the cornerstone of trust. </a:t>
            </a:r>
          </a:p>
          <a:p>
            <a:pPr>
              <a:spcAft>
                <a:spcPts val="300"/>
              </a:spcAft>
            </a:pPr>
            <a:r>
              <a:rPr lang="en-AU" dirty="0"/>
              <a:t>2. INTEGRITY refers to a wholeness of character demonstrated by consistency between thoughts, words and actions. </a:t>
            </a:r>
          </a:p>
          <a:p>
            <a:pPr>
              <a:spcAft>
                <a:spcPts val="300"/>
              </a:spcAft>
            </a:pPr>
            <a:r>
              <a:rPr lang="en-AU" dirty="0"/>
              <a:t>3. PROMISE-KEEP and fulfil commitments. </a:t>
            </a:r>
          </a:p>
          <a:p>
            <a:pPr>
              <a:spcAft>
                <a:spcPts val="300"/>
              </a:spcAft>
            </a:pPr>
            <a:r>
              <a:rPr lang="en-AU" dirty="0"/>
              <a:t>4. LOYALTY within the framework of other ethical principles. Avoid conflicts of interest and do not use or disclose information learned in confidence for personal advantage.</a:t>
            </a:r>
          </a:p>
          <a:p>
            <a:pPr>
              <a:spcAft>
                <a:spcPts val="300"/>
              </a:spcAft>
            </a:pPr>
            <a:r>
              <a:rPr lang="en-AU" dirty="0"/>
              <a:t>5. FAIRNESS. Strive to be fair and just in all dealings. </a:t>
            </a:r>
          </a:p>
          <a:p>
            <a:pPr>
              <a:spcAft>
                <a:spcPts val="300"/>
              </a:spcAft>
            </a:pPr>
            <a:r>
              <a:rPr lang="en-AU" dirty="0"/>
              <a:t>6. CARING. Demonstrate compassion and a genuine concern for the well-being  of others. </a:t>
            </a:r>
          </a:p>
          <a:p>
            <a:pPr>
              <a:spcAft>
                <a:spcPts val="300"/>
              </a:spcAft>
            </a:pPr>
            <a:r>
              <a:rPr lang="en-AU" dirty="0"/>
              <a:t>7. RESPECT treat everyone with respect and in the way you would like to be treated.</a:t>
            </a:r>
          </a:p>
          <a:p>
            <a:pPr>
              <a:spcAft>
                <a:spcPts val="300"/>
              </a:spcAft>
            </a:pPr>
            <a:r>
              <a:rPr lang="en-AU" dirty="0"/>
              <a:t>8. LAW ABIDING. Obey the law. </a:t>
            </a:r>
          </a:p>
          <a:p>
            <a:pPr>
              <a:spcAft>
                <a:spcPts val="300"/>
              </a:spcAft>
            </a:pPr>
            <a:r>
              <a:rPr lang="en-AU" dirty="0"/>
              <a:t>9. COMMIT TO EXCELLENCE. Pursue excellence in performing duties, be well-informed and prepared, and constantly endeavour to increase proficiency in all areas of responsibility.</a:t>
            </a:r>
          </a:p>
          <a:p>
            <a:pPr>
              <a:spcAft>
                <a:spcPts val="300"/>
              </a:spcAft>
            </a:pPr>
            <a:r>
              <a:rPr lang="en-AU" dirty="0"/>
              <a:t>10. LEADERSHIP. Help to create an environment in which principled reasoning and ethical decision making are highly prized.</a:t>
            </a:r>
          </a:p>
          <a:p>
            <a:pPr>
              <a:spcAft>
                <a:spcPts val="300"/>
              </a:spcAft>
            </a:pPr>
            <a:r>
              <a:rPr lang="en-AU" dirty="0"/>
              <a:t>11. REPUTATION AND MORALE. Build and protect and build the company’s good reputation and the morale of it’s employees.  </a:t>
            </a:r>
          </a:p>
          <a:p>
            <a:pPr>
              <a:spcAft>
                <a:spcPts val="300"/>
              </a:spcAft>
            </a:pPr>
            <a:r>
              <a:rPr lang="en-AU" dirty="0"/>
              <a:t>12. ACCOUNTABILITY. Be accountable. </a:t>
            </a:r>
            <a:endParaRPr lang="en-US" dirty="0"/>
          </a:p>
        </p:txBody>
      </p:sp>
    </p:spTree>
    <p:extLst>
      <p:ext uri="{BB962C8B-B14F-4D97-AF65-F5344CB8AC3E}">
        <p14:creationId xmlns:p14="http://schemas.microsoft.com/office/powerpoint/2010/main" val="279692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667" y="3805648"/>
            <a:ext cx="11099074" cy="2062103"/>
          </a:xfrm>
          <a:prstGeom prst="rect">
            <a:avLst/>
          </a:prstGeom>
        </p:spPr>
        <p:txBody>
          <a:bodyPr wrap="square">
            <a:spAutoFit/>
          </a:bodyPr>
          <a:lstStyle/>
          <a:p>
            <a:r>
              <a:rPr lang="en-AU" sz="2800" b="1" dirty="0">
                <a:solidFill>
                  <a:srgbClr val="202124"/>
                </a:solidFill>
                <a:latin typeface="arial" panose="020B0604020202020204" pitchFamily="34" charset="0"/>
              </a:rPr>
              <a:t>How is behaviour monitored?</a:t>
            </a:r>
          </a:p>
          <a:p>
            <a:endParaRPr lang="en-AU" sz="2800" b="1" dirty="0">
              <a:solidFill>
                <a:srgbClr val="202124"/>
              </a:solidFill>
              <a:latin typeface="arial" panose="020B0604020202020204" pitchFamily="34" charset="0"/>
            </a:endParaRPr>
          </a:p>
          <a:p>
            <a:r>
              <a:rPr lang="en-AU" dirty="0">
                <a:solidFill>
                  <a:srgbClr val="202124"/>
                </a:solidFill>
                <a:latin typeface="arial" panose="020B0604020202020204" pitchFamily="34" charset="0"/>
              </a:rPr>
              <a:t>Need to narrow down the problem. </a:t>
            </a:r>
          </a:p>
          <a:p>
            <a:r>
              <a:rPr lang="en-AU" dirty="0">
                <a:solidFill>
                  <a:srgbClr val="202124"/>
                </a:solidFill>
                <a:latin typeface="arial" panose="020B0604020202020204" pitchFamily="34" charset="0"/>
              </a:rPr>
              <a:t>Choose the most important/interesting behaviour and decide to </a:t>
            </a:r>
            <a:r>
              <a:rPr lang="en-AU" b="1" dirty="0">
                <a:solidFill>
                  <a:srgbClr val="202124"/>
                </a:solidFill>
                <a:latin typeface="arial" panose="020B0604020202020204" pitchFamily="34" charset="0"/>
              </a:rPr>
              <a:t>monitor</a:t>
            </a:r>
            <a:r>
              <a:rPr lang="en-AU" dirty="0">
                <a:solidFill>
                  <a:srgbClr val="202124"/>
                </a:solidFill>
                <a:latin typeface="arial" panose="020B0604020202020204" pitchFamily="34" charset="0"/>
              </a:rPr>
              <a:t> that first. </a:t>
            </a:r>
          </a:p>
          <a:p>
            <a:r>
              <a:rPr lang="en-AU" dirty="0">
                <a:solidFill>
                  <a:srgbClr val="202124"/>
                </a:solidFill>
                <a:latin typeface="arial" panose="020B0604020202020204" pitchFamily="34" charset="0"/>
              </a:rPr>
              <a:t>Observe quality and quantity of target </a:t>
            </a:r>
            <a:r>
              <a:rPr lang="en-AU" b="1" dirty="0">
                <a:solidFill>
                  <a:srgbClr val="202124"/>
                </a:solidFill>
                <a:latin typeface="arial" panose="020B0604020202020204" pitchFamily="34" charset="0"/>
              </a:rPr>
              <a:t>behaviour components</a:t>
            </a:r>
            <a:r>
              <a:rPr lang="en-AU" dirty="0">
                <a:solidFill>
                  <a:srgbClr val="202124"/>
                </a:solidFill>
                <a:latin typeface="arial" panose="020B0604020202020204" pitchFamily="34" charset="0"/>
              </a:rPr>
              <a:t>. </a:t>
            </a:r>
          </a:p>
          <a:p>
            <a:r>
              <a:rPr lang="en-AU" dirty="0">
                <a:solidFill>
                  <a:srgbClr val="202124"/>
                </a:solidFill>
                <a:latin typeface="arial" panose="020B0604020202020204" pitchFamily="34" charset="0"/>
              </a:rPr>
              <a:t>Reflect on your own experience of a particular behaviour, including how that behaviour makes you feel.</a:t>
            </a:r>
            <a:endParaRPr lang="en-AU" b="0" i="0" dirty="0">
              <a:solidFill>
                <a:srgbClr val="202124"/>
              </a:solidFill>
              <a:effectLst/>
              <a:latin typeface="arial" panose="020B0604020202020204" pitchFamily="34" charset="0"/>
            </a:endParaRPr>
          </a:p>
        </p:txBody>
      </p:sp>
      <p:sp>
        <p:nvSpPr>
          <p:cNvPr id="5" name="Rectangle 4"/>
          <p:cNvSpPr/>
          <p:nvPr/>
        </p:nvSpPr>
        <p:spPr>
          <a:xfrm>
            <a:off x="450668" y="6064292"/>
            <a:ext cx="10371908" cy="369332"/>
          </a:xfrm>
          <a:prstGeom prst="rect">
            <a:avLst/>
          </a:prstGeom>
        </p:spPr>
        <p:txBody>
          <a:bodyPr wrap="square">
            <a:spAutoFit/>
          </a:bodyPr>
          <a:lstStyle/>
          <a:p>
            <a:r>
              <a:rPr lang="en-AU" dirty="0">
                <a:solidFill>
                  <a:srgbClr val="202124"/>
                </a:solidFill>
                <a:latin typeface="arial" panose="020B0604020202020204" pitchFamily="34" charset="0"/>
              </a:rPr>
              <a:t>Reward successful behaviour and penalise poor behaviour</a:t>
            </a:r>
            <a:endParaRPr lang="en-US" dirty="0">
              <a:solidFill>
                <a:srgbClr val="202124"/>
              </a:solidFill>
              <a:latin typeface="arial" panose="020B0604020202020204" pitchFamily="34" charset="0"/>
            </a:endParaRPr>
          </a:p>
        </p:txBody>
      </p:sp>
      <p:sp>
        <p:nvSpPr>
          <p:cNvPr id="10" name="TextBox 9"/>
          <p:cNvSpPr txBox="1"/>
          <p:nvPr/>
        </p:nvSpPr>
        <p:spPr>
          <a:xfrm>
            <a:off x="450667" y="1978340"/>
            <a:ext cx="10868297" cy="1631216"/>
          </a:xfrm>
          <a:prstGeom prst="rect">
            <a:avLst/>
          </a:prstGeom>
          <a:noFill/>
        </p:spPr>
        <p:txBody>
          <a:bodyPr wrap="square" rtlCol="0">
            <a:spAutoFit/>
          </a:bodyPr>
          <a:lstStyle/>
          <a:p>
            <a:r>
              <a:rPr lang="en-US" sz="2800" b="1" dirty="0"/>
              <a:t>WHAT TO MONITOR AND LOOK FOR ?</a:t>
            </a:r>
          </a:p>
          <a:p>
            <a:r>
              <a:rPr lang="en-US" dirty="0"/>
              <a:t>Changing behaviour patterns, expressions of anxiety, provocative or threatening behaviour, intent to harm others, intent to damage property, apathy, rejection of peers, irrational behaviour, depression, bullying, friction with others, serious and chronic complaints, refusal to cooperate, loss of interest and withdrawal, threatened suicide, hyperactivity, racism, language barriers.</a:t>
            </a:r>
          </a:p>
        </p:txBody>
      </p:sp>
      <p:sp>
        <p:nvSpPr>
          <p:cNvPr id="12" name="TextBox 11"/>
          <p:cNvSpPr txBox="1"/>
          <p:nvPr/>
        </p:nvSpPr>
        <p:spPr>
          <a:xfrm>
            <a:off x="450667" y="212588"/>
            <a:ext cx="11443062" cy="1569660"/>
          </a:xfrm>
          <a:prstGeom prst="rect">
            <a:avLst/>
          </a:prstGeom>
          <a:noFill/>
        </p:spPr>
        <p:txBody>
          <a:bodyPr wrap="square" rtlCol="0">
            <a:spAutoFit/>
          </a:bodyPr>
          <a:lstStyle/>
          <a:p>
            <a:r>
              <a:rPr lang="en-AU" sz="4800" b="1" dirty="0"/>
              <a:t>Use of monitoring methods and recording of behaviour.</a:t>
            </a:r>
          </a:p>
        </p:txBody>
      </p:sp>
    </p:spTree>
    <p:extLst>
      <p:ext uri="{BB962C8B-B14F-4D97-AF65-F5344CB8AC3E}">
        <p14:creationId xmlns:p14="http://schemas.microsoft.com/office/powerpoint/2010/main" val="127825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1886" y="408419"/>
            <a:ext cx="11430000" cy="5632311"/>
          </a:xfrm>
          <a:prstGeom prst="rect">
            <a:avLst/>
          </a:prstGeom>
        </p:spPr>
        <p:txBody>
          <a:bodyPr wrap="square">
            <a:spAutoFit/>
          </a:bodyPr>
          <a:lstStyle/>
          <a:p>
            <a:r>
              <a:rPr lang="en-AU" sz="3600" b="1" dirty="0"/>
              <a:t>Formal and informal methods to observe and monitor behaviour</a:t>
            </a:r>
          </a:p>
          <a:p>
            <a:endParaRPr lang="en-AU" dirty="0"/>
          </a:p>
          <a:p>
            <a:r>
              <a:rPr lang="en-AU" dirty="0"/>
              <a:t>Monitoring behaviour is the process of observing and recording information about clients that relates to their wellbeing. </a:t>
            </a:r>
          </a:p>
          <a:p>
            <a:endParaRPr lang="en-AU" dirty="0"/>
          </a:p>
          <a:p>
            <a:r>
              <a:rPr lang="en-AU" dirty="0"/>
              <a:t>This does not mean that you are required to take a ‘big brother’ approach. In other words, it is not about watching every move that a client makes and recording their every action. </a:t>
            </a:r>
          </a:p>
          <a:p>
            <a:endParaRPr lang="en-AU" dirty="0"/>
          </a:p>
          <a:p>
            <a:r>
              <a:rPr lang="en-AU" dirty="0"/>
              <a:t>It has more to do with making sure that we provide the necessary services at the right time and to suit the needs of the client. It also lets us be ‘one jump ahead’ in anticipating changes in the needs of clients and is a way of telling if a client is not behaving in a positive way.</a:t>
            </a:r>
          </a:p>
          <a:p>
            <a:endParaRPr lang="en-AU" dirty="0"/>
          </a:p>
          <a:p>
            <a:r>
              <a:rPr lang="en-AU" dirty="0"/>
              <a:t>We monitor behaviour so that we can:</a:t>
            </a:r>
          </a:p>
          <a:p>
            <a:endParaRPr lang="en-AU" dirty="0"/>
          </a:p>
          <a:p>
            <a:pPr marL="285750" indent="-285750">
              <a:buFont typeface="Arial" panose="020B0604020202020204" pitchFamily="34" charset="0"/>
              <a:buChar char="•"/>
            </a:pPr>
            <a:r>
              <a:rPr lang="en-AU" dirty="0"/>
              <a:t>prevent small problems from becoming large problems</a:t>
            </a:r>
          </a:p>
          <a:p>
            <a:pPr marL="285750" indent="-285750">
              <a:buFont typeface="Arial" panose="020B0604020202020204" pitchFamily="34" charset="0"/>
              <a:buChar char="•"/>
            </a:pPr>
            <a:r>
              <a:rPr lang="en-AU" dirty="0"/>
              <a:t>help people cope with problems and issues as they arise</a:t>
            </a:r>
          </a:p>
          <a:p>
            <a:pPr marL="285750" indent="-285750">
              <a:buFont typeface="Arial" panose="020B0604020202020204" pitchFamily="34" charset="0"/>
              <a:buChar char="•"/>
            </a:pPr>
            <a:r>
              <a:rPr lang="en-AU" dirty="0"/>
              <a:t>provide appropriate support </a:t>
            </a:r>
            <a:r>
              <a:rPr lang="en-AU" dirty="0" err="1"/>
              <a:t>eg</a:t>
            </a:r>
            <a:r>
              <a:rPr lang="en-AU" dirty="0"/>
              <a:t> counselling, when it is needed</a:t>
            </a:r>
          </a:p>
          <a:p>
            <a:pPr marL="285750" indent="-285750">
              <a:buFont typeface="Arial" panose="020B0604020202020204" pitchFamily="34" charset="0"/>
              <a:buChar char="•"/>
            </a:pPr>
            <a:r>
              <a:rPr lang="en-AU" dirty="0"/>
              <a:t>provide better quality service.</a:t>
            </a:r>
            <a:endParaRPr lang="en-US" dirty="0"/>
          </a:p>
        </p:txBody>
      </p:sp>
    </p:spTree>
    <p:extLst>
      <p:ext uri="{BB962C8B-B14F-4D97-AF65-F5344CB8AC3E}">
        <p14:creationId xmlns:p14="http://schemas.microsoft.com/office/powerpoint/2010/main" val="146466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4" y="234495"/>
            <a:ext cx="10515600" cy="1325563"/>
          </a:xfrm>
        </p:spPr>
        <p:txBody>
          <a:bodyPr>
            <a:noAutofit/>
          </a:bodyPr>
          <a:lstStyle/>
          <a:p>
            <a:r>
              <a:rPr lang="en-US" b="1" dirty="0"/>
              <a:t>IP TYPES, RIGHTS AND PROPERTY PROTECTION</a:t>
            </a:r>
          </a:p>
        </p:txBody>
      </p:sp>
      <p:sp>
        <p:nvSpPr>
          <p:cNvPr id="4" name="Rectangle 3"/>
          <p:cNvSpPr/>
          <p:nvPr/>
        </p:nvSpPr>
        <p:spPr>
          <a:xfrm>
            <a:off x="640081" y="1675981"/>
            <a:ext cx="10620103" cy="1200329"/>
          </a:xfrm>
          <a:prstGeom prst="rect">
            <a:avLst/>
          </a:prstGeom>
        </p:spPr>
        <p:txBody>
          <a:bodyPr wrap="square">
            <a:spAutoFit/>
          </a:bodyPr>
          <a:lstStyle/>
          <a:p>
            <a:r>
              <a:rPr lang="en-AU" sz="2400" dirty="0"/>
              <a:t>Many companies in a variety of industries rely on the enforcement of their patents, trademarks, and copyrights, while consumers can also be assured of quality when they purchasing IP-backed products.</a:t>
            </a:r>
            <a:endParaRPr lang="en-US" sz="2400" dirty="0"/>
          </a:p>
        </p:txBody>
      </p:sp>
      <p:sp>
        <p:nvSpPr>
          <p:cNvPr id="5" name="Rectangle 4"/>
          <p:cNvSpPr/>
          <p:nvPr/>
        </p:nvSpPr>
        <p:spPr>
          <a:xfrm>
            <a:off x="640081" y="3147535"/>
            <a:ext cx="11168745" cy="1692771"/>
          </a:xfrm>
          <a:prstGeom prst="rect">
            <a:avLst/>
          </a:prstGeom>
        </p:spPr>
        <p:txBody>
          <a:bodyPr wrap="square">
            <a:spAutoFit/>
          </a:bodyPr>
          <a:lstStyle/>
          <a:p>
            <a:r>
              <a:rPr lang="en-AU" sz="3200" b="1" dirty="0"/>
              <a:t>Types of Original Works</a:t>
            </a:r>
          </a:p>
          <a:p>
            <a:r>
              <a:rPr lang="en-AU" sz="2400" dirty="0"/>
              <a:t>Original works are anything choreographed, dramatic, graphic, artistic, literary, or architectural. Examples include pantomimes, books, sculptures, paintings, music, plays, photographs, computer software, and sound recordings</a:t>
            </a:r>
            <a:r>
              <a:rPr lang="en-AU" dirty="0"/>
              <a:t>. </a:t>
            </a:r>
            <a:endParaRPr lang="en-US" dirty="0"/>
          </a:p>
        </p:txBody>
      </p:sp>
    </p:spTree>
    <p:extLst>
      <p:ext uri="{BB962C8B-B14F-4D97-AF65-F5344CB8AC3E}">
        <p14:creationId xmlns:p14="http://schemas.microsoft.com/office/powerpoint/2010/main" val="87357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72" y="352697"/>
            <a:ext cx="11691256" cy="3261470"/>
          </a:xfrm>
          <a:prstGeom prst="rect">
            <a:avLst/>
          </a:prstGeom>
        </p:spPr>
        <p:txBody>
          <a:bodyPr wrap="square">
            <a:spAutoFit/>
          </a:bodyPr>
          <a:lstStyle/>
          <a:p>
            <a:pPr>
              <a:lnSpc>
                <a:spcPct val="107000"/>
              </a:lnSpc>
              <a:spcAft>
                <a:spcPts val="800"/>
              </a:spcAft>
            </a:pPr>
            <a:r>
              <a:rPr lang="en-AU" sz="3600" b="1" dirty="0">
                <a:latin typeface="Calibri" panose="020F0502020204030204" pitchFamily="34" charset="0"/>
              </a:rPr>
              <a:t>Communication of ethical policy</a:t>
            </a:r>
            <a:endParaRPr lang="en-US" sz="3600" b="1" dirty="0"/>
          </a:p>
          <a:p>
            <a:pPr>
              <a:lnSpc>
                <a:spcPct val="107000"/>
              </a:lnSpc>
              <a:spcAft>
                <a:spcPts val="800"/>
              </a:spcAft>
            </a:pPr>
            <a:endParaRPr lang="en-AU" sz="3600" b="1" dirty="0">
              <a:latin typeface="Calibri" panose="020F0502020204030204" pitchFamily="34" charset="0"/>
              <a:cs typeface="Tahoma" panose="020B0604030504040204" pitchFamily="34" charset="0"/>
            </a:endParaRPr>
          </a:p>
          <a:p>
            <a:pPr>
              <a:lnSpc>
                <a:spcPct val="107000"/>
              </a:lnSpc>
              <a:spcAft>
                <a:spcPts val="800"/>
              </a:spcAft>
            </a:pPr>
            <a:r>
              <a:rPr lang="en-AU" sz="3600" b="1" dirty="0">
                <a:latin typeface="Calibri" panose="020F0502020204030204" pitchFamily="34" charset="0"/>
                <a:cs typeface="Tahoma" panose="020B0604030504040204" pitchFamily="34" charset="0"/>
              </a:rPr>
              <a:t>Work and methods involved in </a:t>
            </a:r>
            <a:r>
              <a:rPr lang="en-AU" sz="3600" b="1" dirty="0">
                <a:latin typeface="Calibri" panose="020F0502020204030204" pitchFamily="34" charset="0"/>
              </a:rPr>
              <a:t>maintaining, development and implementation of IP, ethics and privacy policies and procedures</a:t>
            </a:r>
            <a:endParaRPr lang="en-US" sz="3600" b="1" dirty="0">
              <a:effectLst/>
            </a:endParaRPr>
          </a:p>
        </p:txBody>
      </p:sp>
    </p:spTree>
    <p:extLst>
      <p:ext uri="{BB962C8B-B14F-4D97-AF65-F5344CB8AC3E}">
        <p14:creationId xmlns:p14="http://schemas.microsoft.com/office/powerpoint/2010/main" val="258379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9" y="197346"/>
            <a:ext cx="11508377" cy="4124206"/>
          </a:xfrm>
          <a:prstGeom prst="rect">
            <a:avLst/>
          </a:prstGeom>
        </p:spPr>
        <p:txBody>
          <a:bodyPr wrap="square">
            <a:spAutoFit/>
          </a:bodyPr>
          <a:lstStyle/>
          <a:p>
            <a:r>
              <a:rPr lang="en-AU" sz="2800" b="1" dirty="0"/>
              <a:t>First impressions</a:t>
            </a:r>
          </a:p>
          <a:p>
            <a:endParaRPr lang="en-AU" dirty="0"/>
          </a:p>
          <a:p>
            <a:r>
              <a:rPr lang="en-AU" dirty="0"/>
              <a:t>When we first meet people we usually make judgements about them based on their appearance and the way they speak and act. These impressions might be right or wrong and may change as we interact with them. When we are making judgements about the behaviour of other people we usually base our opinions on what we think is right and wrong and what the people around us think is normal. However, our ideas of ‘normal’ are based on our own personal experiences with own families and circle of friends.</a:t>
            </a:r>
          </a:p>
          <a:p>
            <a:endParaRPr lang="en-AU" dirty="0"/>
          </a:p>
          <a:p>
            <a:r>
              <a:rPr lang="en-AU" dirty="0"/>
              <a:t>It might be useful to think of behaviour as being usual or common rather than normal, because what is considered ‘normal’ depends a great deal on where we are. </a:t>
            </a:r>
          </a:p>
          <a:p>
            <a:r>
              <a:rPr lang="en-AU" dirty="0"/>
              <a:t>For example, in some cultures it is usual for people to eat while sitting on the floor, whilst this is not so common in European cultures. </a:t>
            </a:r>
          </a:p>
          <a:p>
            <a:r>
              <a:rPr lang="en-AU" dirty="0"/>
              <a:t>When we are monitoring behaviour it is important to keep in mind the differences between cultures as well as having some idea what is the ‘usual’ behaviour for a particular instance.</a:t>
            </a:r>
            <a:endParaRPr lang="en-US" dirty="0"/>
          </a:p>
        </p:txBody>
      </p:sp>
    </p:spTree>
    <p:extLst>
      <p:ext uri="{BB962C8B-B14F-4D97-AF65-F5344CB8AC3E}">
        <p14:creationId xmlns:p14="http://schemas.microsoft.com/office/powerpoint/2010/main" val="537641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297155"/>
            <a:ext cx="8543109" cy="1631216"/>
          </a:xfrm>
          <a:prstGeom prst="rect">
            <a:avLst/>
          </a:prstGeom>
        </p:spPr>
        <p:txBody>
          <a:bodyPr wrap="square">
            <a:spAutoFit/>
          </a:bodyPr>
          <a:lstStyle/>
          <a:p>
            <a:r>
              <a:rPr lang="en-AU" sz="2800" b="1" dirty="0"/>
              <a:t>Values</a:t>
            </a:r>
          </a:p>
          <a:p>
            <a:r>
              <a:rPr lang="en-AU" dirty="0"/>
              <a:t>We all come to the workplace with our own values and ideas about the world. It’s important that we don’t let our personal values impact on the way we interpret the behaviour of our clients. Clients have the right to professional service regardless of where they come from, what they wear, or the life choices they have made.</a:t>
            </a:r>
            <a:endParaRPr lang="en-US" dirty="0"/>
          </a:p>
        </p:txBody>
      </p:sp>
      <p:sp>
        <p:nvSpPr>
          <p:cNvPr id="3" name="Rectangle 2"/>
          <p:cNvSpPr/>
          <p:nvPr/>
        </p:nvSpPr>
        <p:spPr>
          <a:xfrm>
            <a:off x="378823" y="2023467"/>
            <a:ext cx="11430000" cy="4124206"/>
          </a:xfrm>
          <a:prstGeom prst="rect">
            <a:avLst/>
          </a:prstGeom>
        </p:spPr>
        <p:txBody>
          <a:bodyPr wrap="square">
            <a:spAutoFit/>
          </a:bodyPr>
          <a:lstStyle/>
          <a:p>
            <a:r>
              <a:rPr lang="en-AU" sz="2800" b="1" dirty="0"/>
              <a:t>Being fair and consistent</a:t>
            </a:r>
          </a:p>
          <a:p>
            <a:r>
              <a:rPr lang="en-AU" dirty="0"/>
              <a:t>It is essential that you be fair and consistent when monitoring the behaviour of clients. This means not letting our own personal biases and opinions impact on the way we interpret the behaviour of clients. There are a number of ways we can help ourselves to do this. Here are a few suggestions. You should be able to add a few of your own to this list.</a:t>
            </a:r>
          </a:p>
          <a:p>
            <a:endParaRPr lang="en-AU" dirty="0"/>
          </a:p>
          <a:p>
            <a:r>
              <a:rPr lang="en-AU" dirty="0"/>
              <a:t>Identify our own values and biases before coming into the workplace.</a:t>
            </a:r>
          </a:p>
          <a:p>
            <a:r>
              <a:rPr lang="en-AU" dirty="0"/>
              <a:t>Try not to make value judgements about what is right and wrong for other people.</a:t>
            </a:r>
          </a:p>
          <a:p>
            <a:r>
              <a:rPr lang="en-AU" dirty="0"/>
              <a:t>Try to imagine what life is like from the client/worker perspective.</a:t>
            </a:r>
          </a:p>
          <a:p>
            <a:r>
              <a:rPr lang="en-AU" dirty="0"/>
              <a:t>Obtain information about clients from as many sources as possible.</a:t>
            </a:r>
          </a:p>
          <a:p>
            <a:r>
              <a:rPr lang="en-AU" dirty="0"/>
              <a:t>Check whether your observations are similar to those of your colleagues or other health care professionals.</a:t>
            </a:r>
          </a:p>
          <a:p>
            <a:r>
              <a:rPr lang="en-AU" dirty="0"/>
              <a:t>Record only factual information about clients/worker, not opinions.</a:t>
            </a:r>
          </a:p>
          <a:p>
            <a:r>
              <a:rPr lang="en-AU" dirty="0"/>
              <a:t>Respond to client/worker in a professional way regardless of your opinions about their behaviour.</a:t>
            </a:r>
          </a:p>
          <a:p>
            <a:r>
              <a:rPr lang="en-AU" dirty="0"/>
              <a:t>Keep in mind that client/worker have the right to dignity and respect. This includes respecting their choices.</a:t>
            </a:r>
          </a:p>
          <a:p>
            <a:r>
              <a:rPr lang="en-AU" dirty="0"/>
              <a:t>Describe behaviour rather than labelling behaviour.</a:t>
            </a:r>
            <a:endParaRPr lang="en-US" dirty="0"/>
          </a:p>
        </p:txBody>
      </p:sp>
    </p:spTree>
    <p:extLst>
      <p:ext uri="{BB962C8B-B14F-4D97-AF65-F5344CB8AC3E}">
        <p14:creationId xmlns:p14="http://schemas.microsoft.com/office/powerpoint/2010/main" val="220415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3" y="394692"/>
            <a:ext cx="11861074" cy="6617196"/>
          </a:xfrm>
          <a:prstGeom prst="rect">
            <a:avLst/>
          </a:prstGeom>
        </p:spPr>
        <p:txBody>
          <a:bodyPr wrap="square">
            <a:spAutoFit/>
          </a:bodyPr>
          <a:lstStyle/>
          <a:p>
            <a:r>
              <a:rPr lang="en-AU" dirty="0"/>
              <a:t>Decisions on action are consistent with all available evidence and organisational practice/procedures</a:t>
            </a:r>
          </a:p>
          <a:p>
            <a:r>
              <a:rPr lang="en-AU" dirty="0"/>
              <a:t>The policy and procedure manual for your organisation should have guidelines for dealing with unacceptable behaviour and, in particular, for dealing with crisis situations. If you have access to a policy and procedure manual you should check to see what the guidelines are. They should make it clear what the protocols are for dealing with abusive or aggressive client/workers or with bomb threats . It is your responsibility as a worker to be aware of the relevant policies and to follow them.</a:t>
            </a:r>
          </a:p>
          <a:p>
            <a:endParaRPr lang="en-AU" dirty="0"/>
          </a:p>
          <a:p>
            <a:r>
              <a:rPr lang="en-AU" sz="2800" b="1" dirty="0"/>
              <a:t>IMPORTANT POLICIES:</a:t>
            </a:r>
          </a:p>
          <a:p>
            <a:endParaRPr lang="en-AU" dirty="0"/>
          </a:p>
          <a:p>
            <a:r>
              <a:rPr lang="en-AU" dirty="0"/>
              <a:t>Access and Equity Policy</a:t>
            </a:r>
          </a:p>
          <a:p>
            <a:r>
              <a:rPr lang="en-AU" dirty="0"/>
              <a:t>Duty of Care</a:t>
            </a:r>
          </a:p>
          <a:p>
            <a:r>
              <a:rPr lang="en-AU" dirty="0"/>
              <a:t>Safety and Security</a:t>
            </a:r>
          </a:p>
          <a:p>
            <a:r>
              <a:rPr lang="en-AU" dirty="0"/>
              <a:t>Critical Incidents</a:t>
            </a:r>
          </a:p>
          <a:p>
            <a:r>
              <a:rPr lang="en-AU" dirty="0"/>
              <a:t>Occupational Health and Safety (OHS)</a:t>
            </a:r>
          </a:p>
          <a:p>
            <a:r>
              <a:rPr lang="en-AU" dirty="0"/>
              <a:t>Code of Conduct</a:t>
            </a:r>
          </a:p>
          <a:p>
            <a:r>
              <a:rPr lang="en-AU" dirty="0"/>
              <a:t>Complaints Policy</a:t>
            </a:r>
          </a:p>
          <a:p>
            <a:r>
              <a:rPr lang="en-AU" dirty="0"/>
              <a:t>Legislative and statutory obligations including recording and reporting incidents.</a:t>
            </a:r>
          </a:p>
          <a:p>
            <a:r>
              <a:rPr lang="en-AU" dirty="0"/>
              <a:t>Management is responsible for setting up processes to deal with critical incidents and for documenting what happens. You should have a back-up person available for emergencies and you need to know their number and how to contact them. Example. floor manager, or after hours manager. The organisation should provide incident report forms to be completed by you and by anyone witnessing the incident.</a:t>
            </a:r>
          </a:p>
          <a:p>
            <a:endParaRPr lang="en-AU" dirty="0"/>
          </a:p>
          <a:p>
            <a:r>
              <a:rPr lang="en-AU" dirty="0"/>
              <a:t>Management is also responsible for providing debriefing, support and counselling should you be involved in a crisis situation.</a:t>
            </a:r>
            <a:endParaRPr lang="en-US" dirty="0"/>
          </a:p>
        </p:txBody>
      </p:sp>
    </p:spTree>
    <p:extLst>
      <p:ext uri="{BB962C8B-B14F-4D97-AF65-F5344CB8AC3E}">
        <p14:creationId xmlns:p14="http://schemas.microsoft.com/office/powerpoint/2010/main" val="192917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218280"/>
            <a:ext cx="11390812" cy="6370975"/>
          </a:xfrm>
          <a:prstGeom prst="rect">
            <a:avLst/>
          </a:prstGeom>
        </p:spPr>
        <p:txBody>
          <a:bodyPr wrap="square">
            <a:spAutoFit/>
          </a:bodyPr>
          <a:lstStyle/>
          <a:p>
            <a:r>
              <a:rPr lang="en-AU" sz="3600" b="1" dirty="0"/>
              <a:t>SCENARIO 1</a:t>
            </a:r>
          </a:p>
          <a:p>
            <a:endParaRPr lang="en-AU" dirty="0"/>
          </a:p>
          <a:p>
            <a:r>
              <a:rPr lang="en-AU" sz="2400" dirty="0"/>
              <a:t>You are a worker at a small private hospital in the sterilising department. Mary has been working in the sterilising department part time for 8 months. The last few weeks you have notice her behaviour has change Mary has become agitated, restless. She has three children and her partner is in prison. Recently, Mary was arrested for swearing at the police. She went to court yesterday and was put on a six month good behaviour bond. She has come to your department this morning and is hurling abuse at you, the other staff . Despite her light sentence, she feels that the police have targeted her because they know that her husband is in prison. She thinks that you and your organisation are part of the plot to make her life difficult. You can see that her anger is escalating.</a:t>
            </a:r>
          </a:p>
          <a:p>
            <a:endParaRPr lang="en-AU" dirty="0"/>
          </a:p>
          <a:p>
            <a:r>
              <a:rPr lang="en-AU" sz="2400" b="1" dirty="0">
                <a:solidFill>
                  <a:srgbClr val="FF0000"/>
                </a:solidFill>
              </a:rPr>
              <a:t>How would you handle this situation? </a:t>
            </a:r>
          </a:p>
          <a:p>
            <a:r>
              <a:rPr lang="en-AU" sz="2400" b="1" dirty="0">
                <a:solidFill>
                  <a:srgbClr val="FF0000"/>
                </a:solidFill>
              </a:rPr>
              <a:t>What is the first thing you would do?</a:t>
            </a:r>
          </a:p>
          <a:p>
            <a:r>
              <a:rPr lang="en-AU" sz="2400" b="1" dirty="0">
                <a:solidFill>
                  <a:srgbClr val="FF0000"/>
                </a:solidFill>
              </a:rPr>
              <a:t>What other information might you need in order to cope with Mary’s behaviour?</a:t>
            </a:r>
          </a:p>
          <a:p>
            <a:r>
              <a:rPr lang="en-AU" sz="2400" b="1" dirty="0">
                <a:solidFill>
                  <a:srgbClr val="FF0000"/>
                </a:solidFill>
              </a:rPr>
              <a:t>What are your responsibilities in this situation?</a:t>
            </a:r>
          </a:p>
          <a:p>
            <a:r>
              <a:rPr lang="en-AU" sz="2400" b="1" dirty="0">
                <a:solidFill>
                  <a:srgbClr val="FF0000"/>
                </a:solidFill>
              </a:rPr>
              <a:t>What should management do?</a:t>
            </a:r>
            <a:endParaRPr lang="en-US" sz="2400" b="1" dirty="0">
              <a:solidFill>
                <a:srgbClr val="FF0000"/>
              </a:solidFill>
            </a:endParaRPr>
          </a:p>
        </p:txBody>
      </p:sp>
    </p:spTree>
    <p:extLst>
      <p:ext uri="{BB962C8B-B14F-4D97-AF65-F5344CB8AC3E}">
        <p14:creationId xmlns:p14="http://schemas.microsoft.com/office/powerpoint/2010/main" val="331189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863" y="250261"/>
            <a:ext cx="11399520" cy="1569660"/>
          </a:xfrm>
          <a:prstGeom prst="rect">
            <a:avLst/>
          </a:prstGeom>
        </p:spPr>
        <p:txBody>
          <a:bodyPr wrap="square">
            <a:spAutoFit/>
          </a:bodyPr>
          <a:lstStyle/>
          <a:p>
            <a:r>
              <a:rPr lang="en-AU" sz="3200" i="1" dirty="0">
                <a:solidFill>
                  <a:srgbClr val="B8358A"/>
                </a:solidFill>
                <a:latin typeface="Merriweather"/>
              </a:rPr>
              <a:t>Managers and leaders should be well equipped to not only identify such behaviour, but also handle any possible complaints.</a:t>
            </a:r>
            <a:endParaRPr lang="en-US" sz="3200" dirty="0"/>
          </a:p>
        </p:txBody>
      </p:sp>
      <p:sp>
        <p:nvSpPr>
          <p:cNvPr id="3" name="Rectangle 2"/>
          <p:cNvSpPr/>
          <p:nvPr/>
        </p:nvSpPr>
        <p:spPr>
          <a:xfrm>
            <a:off x="317862" y="1819921"/>
            <a:ext cx="11399520" cy="3139321"/>
          </a:xfrm>
          <a:prstGeom prst="rect">
            <a:avLst/>
          </a:prstGeom>
        </p:spPr>
        <p:txBody>
          <a:bodyPr wrap="square">
            <a:spAutoFit/>
          </a:bodyPr>
          <a:lstStyle/>
          <a:p>
            <a:r>
              <a:rPr lang="en-AU" dirty="0"/>
              <a:t>Employers are responsible for preventing bullying and any form of harassment in the workplace and are, therefore, liable for any bullying suffered by an employee(s).</a:t>
            </a:r>
          </a:p>
          <a:p>
            <a:endParaRPr lang="en-AU" dirty="0"/>
          </a:p>
          <a:p>
            <a:r>
              <a:rPr lang="en-AU" dirty="0"/>
              <a:t>By creating a clear Code of Conduct for employees to adhere to from the outset, an environment of respect and open communication is developed and nurtured within an organisation. </a:t>
            </a:r>
          </a:p>
          <a:p>
            <a:endParaRPr lang="en-AU" dirty="0"/>
          </a:p>
          <a:p>
            <a:r>
              <a:rPr lang="en-AU" dirty="0"/>
              <a:t>It will also help to create a sense of camaraderie between employees, meaning that if an employee was to exhibit unacceptable behaviour, more people are likely to speak out against it.</a:t>
            </a:r>
          </a:p>
          <a:p>
            <a:endParaRPr lang="en-AU" dirty="0"/>
          </a:p>
          <a:p>
            <a:r>
              <a:rPr lang="en-AU" dirty="0"/>
              <a:t>These policies and the organisation’s Code of Conduct should be introduced to employees at the induction stage and reiterated throughout the term of employment.</a:t>
            </a:r>
            <a:endParaRPr lang="en-US" dirty="0"/>
          </a:p>
        </p:txBody>
      </p:sp>
      <p:sp>
        <p:nvSpPr>
          <p:cNvPr id="4" name="Rectangle 3"/>
          <p:cNvSpPr/>
          <p:nvPr/>
        </p:nvSpPr>
        <p:spPr>
          <a:xfrm>
            <a:off x="422365" y="5182203"/>
            <a:ext cx="11190515" cy="1077218"/>
          </a:xfrm>
          <a:prstGeom prst="rect">
            <a:avLst/>
          </a:prstGeom>
        </p:spPr>
        <p:txBody>
          <a:bodyPr wrap="square">
            <a:spAutoFit/>
          </a:bodyPr>
          <a:lstStyle/>
          <a:p>
            <a:r>
              <a:rPr lang="en-AU" sz="3200" i="1" dirty="0">
                <a:solidFill>
                  <a:srgbClr val="B8358A"/>
                </a:solidFill>
                <a:latin typeface="Merriweather"/>
              </a:rPr>
              <a:t>You don’t want to create a culture of fear, but employees should know that there are consequences for bad behaviour.</a:t>
            </a:r>
            <a:endParaRPr lang="en-US" sz="3200" i="1" dirty="0">
              <a:solidFill>
                <a:srgbClr val="B8358A"/>
              </a:solidFill>
              <a:latin typeface="Merriweather"/>
            </a:endParaRPr>
          </a:p>
        </p:txBody>
      </p:sp>
    </p:spTree>
    <p:extLst>
      <p:ext uri="{BB962C8B-B14F-4D97-AF65-F5344CB8AC3E}">
        <p14:creationId xmlns:p14="http://schemas.microsoft.com/office/powerpoint/2010/main" val="3027562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26" y="338690"/>
            <a:ext cx="11168743" cy="5355312"/>
          </a:xfrm>
          <a:prstGeom prst="rect">
            <a:avLst/>
          </a:prstGeom>
        </p:spPr>
        <p:txBody>
          <a:bodyPr wrap="square">
            <a:spAutoFit/>
          </a:bodyPr>
          <a:lstStyle/>
          <a:p>
            <a:pPr fontAlgn="base"/>
            <a:r>
              <a:rPr lang="en-AU" sz="3600" b="1" dirty="0">
                <a:solidFill>
                  <a:srgbClr val="232323"/>
                </a:solidFill>
                <a:latin typeface="Lato"/>
              </a:rPr>
              <a:t>Create a safe, welcoming workplace culture </a:t>
            </a:r>
          </a:p>
          <a:p>
            <a:pPr fontAlgn="base"/>
            <a:endParaRPr lang="en-AU" b="1" dirty="0">
              <a:solidFill>
                <a:srgbClr val="232323"/>
              </a:solidFill>
              <a:latin typeface="Lato"/>
            </a:endParaRPr>
          </a:p>
          <a:p>
            <a:pPr fontAlgn="base"/>
            <a:r>
              <a:rPr lang="en-AU" dirty="0">
                <a:solidFill>
                  <a:srgbClr val="232323"/>
                </a:solidFill>
                <a:latin typeface="Merriweather"/>
              </a:rPr>
              <a:t>As with any </a:t>
            </a:r>
            <a:r>
              <a:rPr lang="en-AU" dirty="0">
                <a:solidFill>
                  <a:srgbClr val="232323"/>
                </a:solidFill>
                <a:latin typeface="Merriweather"/>
                <a:hlinkClick r:id="rId2"/>
              </a:rPr>
              <a:t>workplace culture</a:t>
            </a:r>
            <a:r>
              <a:rPr lang="en-AU" dirty="0">
                <a:solidFill>
                  <a:srgbClr val="232323"/>
                </a:solidFill>
                <a:latin typeface="Merriweather"/>
              </a:rPr>
              <a:t>, it is important that the principles start from within. </a:t>
            </a:r>
          </a:p>
          <a:p>
            <a:pPr fontAlgn="base"/>
            <a:r>
              <a:rPr lang="en-AU" dirty="0">
                <a:solidFill>
                  <a:srgbClr val="232323"/>
                </a:solidFill>
                <a:latin typeface="Merriweather"/>
              </a:rPr>
              <a:t>Establishing a strong corporate vision which encompasses internal values and staff engagement, as well as external ones, will help to create a culture to which everyone is attuned.</a:t>
            </a:r>
          </a:p>
          <a:p>
            <a:pPr fontAlgn="base"/>
            <a:endParaRPr lang="en-AU" dirty="0">
              <a:solidFill>
                <a:srgbClr val="232323"/>
              </a:solidFill>
              <a:latin typeface="Merriweather"/>
            </a:endParaRPr>
          </a:p>
          <a:p>
            <a:pPr fontAlgn="base"/>
            <a:r>
              <a:rPr lang="en-AU" dirty="0">
                <a:solidFill>
                  <a:srgbClr val="232323"/>
                </a:solidFill>
                <a:latin typeface="Merriweather"/>
              </a:rPr>
              <a:t>Communication should be a key component of an effective culture. </a:t>
            </a:r>
          </a:p>
          <a:p>
            <a:pPr fontAlgn="base"/>
            <a:r>
              <a:rPr lang="en-AU" dirty="0">
                <a:solidFill>
                  <a:srgbClr val="232323"/>
                </a:solidFill>
                <a:latin typeface="Merriweather"/>
              </a:rPr>
              <a:t>Employees should feel able to freely open up and discuss any issues they may have within the workplace, no matter how serious in nature.</a:t>
            </a:r>
          </a:p>
          <a:p>
            <a:pPr fontAlgn="base"/>
            <a:endParaRPr lang="en-AU" dirty="0">
              <a:solidFill>
                <a:srgbClr val="232323"/>
              </a:solidFill>
              <a:latin typeface="Merriweather"/>
            </a:endParaRPr>
          </a:p>
          <a:p>
            <a:pPr fontAlgn="base"/>
            <a:r>
              <a:rPr lang="en-AU" dirty="0">
                <a:solidFill>
                  <a:srgbClr val="232323"/>
                </a:solidFill>
                <a:latin typeface="Merriweather"/>
              </a:rPr>
              <a:t>There should be zero tolerance of bad behaviour within an organisation and this should create a whistle-blowing policy, where all employees feel able to report such behaviour whether they have experienced it or witnessed it.</a:t>
            </a:r>
          </a:p>
          <a:p>
            <a:pPr fontAlgn="base"/>
            <a:endParaRPr lang="en-AU" dirty="0">
              <a:solidFill>
                <a:srgbClr val="232323"/>
              </a:solidFill>
              <a:latin typeface="Merriweather"/>
            </a:endParaRPr>
          </a:p>
          <a:p>
            <a:pPr fontAlgn="base"/>
            <a:r>
              <a:rPr lang="en-AU" dirty="0">
                <a:solidFill>
                  <a:srgbClr val="232323"/>
                </a:solidFill>
                <a:latin typeface="Merriweather"/>
              </a:rPr>
              <a:t>Not only should employees feel free and comfortable to talk about such instances, it should also be clear to them who they should be talking to. </a:t>
            </a:r>
          </a:p>
          <a:p>
            <a:pPr fontAlgn="base"/>
            <a:r>
              <a:rPr lang="en-AU" dirty="0">
                <a:solidFill>
                  <a:srgbClr val="232323"/>
                </a:solidFill>
                <a:latin typeface="Merriweather"/>
              </a:rPr>
              <a:t>By opening clear communication channels for complaints, employees will feel they can share anything they believe is unprofessional.</a:t>
            </a:r>
          </a:p>
        </p:txBody>
      </p:sp>
    </p:spTree>
    <p:extLst>
      <p:ext uri="{BB962C8B-B14F-4D97-AF65-F5344CB8AC3E}">
        <p14:creationId xmlns:p14="http://schemas.microsoft.com/office/powerpoint/2010/main" val="46389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197" y="113944"/>
            <a:ext cx="11469189" cy="6370975"/>
          </a:xfrm>
          <a:prstGeom prst="rect">
            <a:avLst/>
          </a:prstGeom>
        </p:spPr>
        <p:txBody>
          <a:bodyPr wrap="square">
            <a:spAutoFit/>
          </a:bodyPr>
          <a:lstStyle/>
          <a:p>
            <a:r>
              <a:rPr lang="en-AU" sz="4000" b="1" dirty="0"/>
              <a:t>The 4 types of intellectual property protection. </a:t>
            </a:r>
          </a:p>
          <a:p>
            <a:endParaRPr lang="en-AU" sz="2400" dirty="0"/>
          </a:p>
          <a:p>
            <a:pPr marL="514350" indent="-514350">
              <a:buFont typeface="+mj-lt"/>
              <a:buAutoNum type="arabicPeriod"/>
            </a:pPr>
            <a:r>
              <a:rPr lang="en-AU" sz="3200" b="1" dirty="0"/>
              <a:t>Patents: </a:t>
            </a:r>
            <a:r>
              <a:rPr lang="en-AU" sz="2400" dirty="0"/>
              <a:t>A patent is a license or government authority over an invention the owner has legal rights to for a set period. The owner can make, use, and sell their invention. In turn, they publicly disclose information about their invention. </a:t>
            </a:r>
          </a:p>
          <a:p>
            <a:pPr marL="457200" indent="-457200">
              <a:buFont typeface="+mj-lt"/>
              <a:buAutoNum type="arabicPeriod"/>
            </a:pPr>
            <a:endParaRPr lang="en-AU" sz="2400" dirty="0"/>
          </a:p>
          <a:p>
            <a:pPr marL="514350" indent="-514350">
              <a:buFont typeface="+mj-lt"/>
              <a:buAutoNum type="arabicPeriod"/>
            </a:pPr>
            <a:r>
              <a:rPr lang="en-AU" sz="3200" b="1" dirty="0"/>
              <a:t>Trademarks: </a:t>
            </a:r>
            <a:r>
              <a:rPr lang="en-AU" sz="2400" dirty="0"/>
              <a:t>A trademark is any kind of slogan, wording, or logo that represents a brand.</a:t>
            </a:r>
            <a:r>
              <a:rPr lang="en-AU" sz="2400" b="1" dirty="0"/>
              <a:t> </a:t>
            </a:r>
          </a:p>
          <a:p>
            <a:pPr marL="457200" indent="-457200">
              <a:buFont typeface="+mj-lt"/>
              <a:buAutoNum type="arabicPeriod"/>
            </a:pPr>
            <a:endParaRPr lang="en-AU" sz="2400" b="1" dirty="0"/>
          </a:p>
          <a:p>
            <a:pPr marL="514350" indent="-514350">
              <a:buFont typeface="+mj-lt"/>
              <a:buAutoNum type="arabicPeriod"/>
            </a:pPr>
            <a:r>
              <a:rPr lang="en-AU" sz="3200" b="1" dirty="0"/>
              <a:t>Copyrights: </a:t>
            </a:r>
            <a:r>
              <a:rPr lang="en-AU" sz="2400" dirty="0"/>
              <a:t>A copyright is a way to protect the authorship of a piece of written work. Written work can include a novel, poetry, a piece of music, or art.</a:t>
            </a:r>
          </a:p>
          <a:p>
            <a:pPr marL="457200" indent="-457200">
              <a:buFont typeface="+mj-lt"/>
              <a:buAutoNum type="arabicPeriod"/>
            </a:pPr>
            <a:endParaRPr lang="en-AU" sz="2400" dirty="0"/>
          </a:p>
          <a:p>
            <a:pPr marL="514350" indent="-514350">
              <a:buFont typeface="+mj-lt"/>
              <a:buAutoNum type="arabicPeriod"/>
            </a:pPr>
            <a:r>
              <a:rPr lang="en-AU" sz="3200" b="1" dirty="0"/>
              <a:t>Trade secrets: </a:t>
            </a:r>
            <a:r>
              <a:rPr lang="en-AU" sz="2400" dirty="0"/>
              <a:t>A trade secret is a technique, formula, design, process, or device that a person or business uses to manufacture a product. It’s not readily ascertainable to others and has inherent value.</a:t>
            </a:r>
            <a:r>
              <a:rPr lang="en-AU" sz="2400" b="1" dirty="0"/>
              <a:t> </a:t>
            </a:r>
            <a:endParaRPr lang="en-US" sz="2400" dirty="0"/>
          </a:p>
        </p:txBody>
      </p:sp>
    </p:spTree>
    <p:extLst>
      <p:ext uri="{BB962C8B-B14F-4D97-AF65-F5344CB8AC3E}">
        <p14:creationId xmlns:p14="http://schemas.microsoft.com/office/powerpoint/2010/main" val="346458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823" y="432975"/>
            <a:ext cx="11508377" cy="4524315"/>
          </a:xfrm>
          <a:prstGeom prst="rect">
            <a:avLst/>
          </a:prstGeom>
        </p:spPr>
        <p:txBody>
          <a:bodyPr wrap="square">
            <a:spAutoFit/>
          </a:bodyPr>
          <a:lstStyle/>
          <a:p>
            <a:pPr algn="ctr"/>
            <a:r>
              <a:rPr lang="en-AU" sz="3600" b="1" dirty="0"/>
              <a:t>WHAT DOES EACH TYPE OF INTELLECTUAL PROPERTY RIGHT PROTECT?</a:t>
            </a:r>
          </a:p>
          <a:p>
            <a:pPr algn="ctr"/>
            <a:endParaRPr lang="en-AU" dirty="0">
              <a:solidFill>
                <a:srgbClr val="222222"/>
              </a:solidFill>
              <a:latin typeface="Raleway"/>
            </a:endParaRPr>
          </a:p>
          <a:p>
            <a:r>
              <a:rPr lang="en-AU" dirty="0">
                <a:solidFill>
                  <a:srgbClr val="222222"/>
                </a:solidFill>
                <a:latin typeface="Roboto"/>
              </a:rPr>
              <a:t>To protect an idea effectively when you launch a product, you need to utilize one or more of these types of intellectual property protection before you commence your marketing activities. </a:t>
            </a:r>
          </a:p>
          <a:p>
            <a:endParaRPr lang="en-AU" dirty="0">
              <a:solidFill>
                <a:srgbClr val="222222"/>
              </a:solidFill>
              <a:latin typeface="Roboto"/>
            </a:endParaRPr>
          </a:p>
          <a:p>
            <a:endParaRPr lang="en-AU" sz="3600" b="1" dirty="0"/>
          </a:p>
          <a:p>
            <a:r>
              <a:rPr lang="en-AU" sz="3600" b="1" dirty="0"/>
              <a:t>HOW TO SELECT THE MOST SUITABLE PROTECTION ?</a:t>
            </a:r>
          </a:p>
          <a:p>
            <a:endParaRPr lang="en-AU" dirty="0">
              <a:solidFill>
                <a:srgbClr val="222222"/>
              </a:solidFill>
              <a:latin typeface="Roboto"/>
            </a:endParaRPr>
          </a:p>
          <a:p>
            <a:r>
              <a:rPr lang="en-AU" dirty="0">
                <a:solidFill>
                  <a:srgbClr val="222222"/>
                </a:solidFill>
                <a:latin typeface="Roboto"/>
              </a:rPr>
              <a:t>The information below highlights how to might determine which one of these intellectual property rights might be best to use to protect an invention. </a:t>
            </a:r>
            <a:endParaRPr lang="en-US" dirty="0">
              <a:solidFill>
                <a:srgbClr val="222222"/>
              </a:solidFill>
              <a:latin typeface="Roboto"/>
            </a:endParaRPr>
          </a:p>
          <a:p>
            <a:endParaRPr lang="en-AU" b="0" i="0" dirty="0">
              <a:solidFill>
                <a:srgbClr val="222222"/>
              </a:solidFill>
              <a:effectLst/>
              <a:latin typeface="Roboto"/>
            </a:endParaRPr>
          </a:p>
        </p:txBody>
      </p:sp>
    </p:spTree>
    <p:extLst>
      <p:ext uri="{BB962C8B-B14F-4D97-AF65-F5344CB8AC3E}">
        <p14:creationId xmlns:p14="http://schemas.microsoft.com/office/powerpoint/2010/main" val="274507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0596" y="222068"/>
            <a:ext cx="11676603" cy="6466115"/>
          </a:xfrm>
          <a:prstGeom prst="rect">
            <a:avLst/>
          </a:prstGeom>
        </p:spPr>
      </p:pic>
    </p:spTree>
    <p:extLst>
      <p:ext uri="{BB962C8B-B14F-4D97-AF65-F5344CB8AC3E}">
        <p14:creationId xmlns:p14="http://schemas.microsoft.com/office/powerpoint/2010/main" val="404370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89165" y="346166"/>
            <a:ext cx="8934993" cy="6324532"/>
          </a:xfrm>
          <a:prstGeom prst="rect">
            <a:avLst/>
          </a:prstGeom>
        </p:spPr>
      </p:pic>
    </p:spTree>
    <p:extLst>
      <p:ext uri="{BB962C8B-B14F-4D97-AF65-F5344CB8AC3E}">
        <p14:creationId xmlns:p14="http://schemas.microsoft.com/office/powerpoint/2010/main" val="1044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2099" y="487905"/>
            <a:ext cx="8325394" cy="4524315"/>
          </a:xfrm>
          <a:prstGeom prst="rect">
            <a:avLst/>
          </a:prstGeom>
        </p:spPr>
        <p:txBody>
          <a:bodyPr wrap="square">
            <a:spAutoFit/>
          </a:bodyPr>
          <a:lstStyle/>
          <a:p>
            <a:r>
              <a:rPr lang="en-AU" sz="3600" b="1" dirty="0">
                <a:solidFill>
                  <a:srgbClr val="222222"/>
                </a:solidFill>
              </a:rPr>
              <a:t>All four types of intellectual property rights can protect one product. </a:t>
            </a:r>
          </a:p>
          <a:p>
            <a:endParaRPr lang="en-AU" dirty="0">
              <a:solidFill>
                <a:srgbClr val="222222"/>
              </a:solidFill>
              <a:latin typeface="Roboto"/>
            </a:endParaRPr>
          </a:p>
          <a:p>
            <a:endParaRPr lang="en-AU" dirty="0">
              <a:solidFill>
                <a:srgbClr val="222222"/>
              </a:solidFill>
              <a:latin typeface="Roboto"/>
            </a:endParaRPr>
          </a:p>
          <a:p>
            <a:r>
              <a:rPr lang="en-AU" dirty="0">
                <a:solidFill>
                  <a:srgbClr val="222222"/>
                </a:solidFill>
                <a:latin typeface="Roboto"/>
              </a:rPr>
              <a:t>Example, </a:t>
            </a:r>
          </a:p>
          <a:p>
            <a:endParaRPr lang="en-AU" dirty="0">
              <a:solidFill>
                <a:srgbClr val="222222"/>
              </a:solidFill>
              <a:latin typeface="Roboto"/>
            </a:endParaRPr>
          </a:p>
          <a:p>
            <a:pPr marL="285750" indent="-285750">
              <a:buFont typeface="Arial" panose="020B0604020202020204" pitchFamily="34" charset="0"/>
              <a:buChar char="•"/>
            </a:pPr>
            <a:r>
              <a:rPr lang="en-AU" dirty="0">
                <a:solidFill>
                  <a:srgbClr val="222222"/>
                </a:solidFill>
                <a:latin typeface="Roboto"/>
              </a:rPr>
              <a:t>A bottle or can of Coca-Cola®. The brand, “Coca-Cola” is a trademark. </a:t>
            </a:r>
          </a:p>
          <a:p>
            <a:pPr marL="285750" indent="-285750">
              <a:buFont typeface="Arial" panose="020B0604020202020204" pitchFamily="34" charset="0"/>
              <a:buChar char="•"/>
            </a:pPr>
            <a:endParaRPr lang="en-AU" dirty="0">
              <a:solidFill>
                <a:srgbClr val="222222"/>
              </a:solidFill>
              <a:latin typeface="Roboto"/>
            </a:endParaRPr>
          </a:p>
          <a:p>
            <a:pPr marL="285750" indent="-285750">
              <a:buFont typeface="Arial" panose="020B0604020202020204" pitchFamily="34" charset="0"/>
              <a:buChar char="•"/>
            </a:pPr>
            <a:r>
              <a:rPr lang="en-AU" dirty="0">
                <a:solidFill>
                  <a:srgbClr val="222222"/>
                </a:solidFill>
                <a:latin typeface="Roboto"/>
              </a:rPr>
              <a:t>The formula for the actual soda is a trade secret</a:t>
            </a:r>
          </a:p>
          <a:p>
            <a:pPr marL="285750" indent="-285750">
              <a:buFont typeface="Arial" panose="020B0604020202020204" pitchFamily="34" charset="0"/>
              <a:buChar char="•"/>
            </a:pPr>
            <a:r>
              <a:rPr lang="en-AU" dirty="0">
                <a:solidFill>
                  <a:srgbClr val="222222"/>
                </a:solidFill>
                <a:latin typeface="Roboto"/>
              </a:rPr>
              <a:t> </a:t>
            </a:r>
          </a:p>
          <a:p>
            <a:pPr marL="285750" indent="-285750">
              <a:buFont typeface="Arial" panose="020B0604020202020204" pitchFamily="34" charset="0"/>
              <a:buChar char="•"/>
            </a:pPr>
            <a:r>
              <a:rPr lang="en-AU" dirty="0">
                <a:solidFill>
                  <a:srgbClr val="222222"/>
                </a:solidFill>
                <a:latin typeface="Roboto"/>
              </a:rPr>
              <a:t>copyright law protects the packaging art. </a:t>
            </a:r>
          </a:p>
          <a:p>
            <a:pPr marL="285750" indent="-285750">
              <a:buFont typeface="Arial" panose="020B0604020202020204" pitchFamily="34" charset="0"/>
              <a:buChar char="•"/>
            </a:pPr>
            <a:endParaRPr lang="en-AU" dirty="0">
              <a:solidFill>
                <a:srgbClr val="222222"/>
              </a:solidFill>
              <a:latin typeface="Roboto"/>
            </a:endParaRPr>
          </a:p>
          <a:p>
            <a:pPr marL="285750" indent="-285750">
              <a:buFont typeface="Arial" panose="020B0604020202020204" pitchFamily="34" charset="0"/>
              <a:buChar char="•"/>
            </a:pPr>
            <a:r>
              <a:rPr lang="en-AU" dirty="0">
                <a:solidFill>
                  <a:srgbClr val="222222"/>
                </a:solidFill>
                <a:latin typeface="Roboto"/>
              </a:rPr>
              <a:t>Both (1) a design patent and (2) a trademark (i.e., trade dress) can protect the shape of the Coca-Cola® bottle.</a:t>
            </a:r>
            <a:endParaRPr lang="en-US" dirty="0">
              <a:solidFill>
                <a:srgbClr val="222222"/>
              </a:solidFill>
              <a:latin typeface="Roboto"/>
            </a:endParaRPr>
          </a:p>
        </p:txBody>
      </p:sp>
      <p:pic>
        <p:nvPicPr>
          <p:cNvPr id="6" name="Picture 5"/>
          <p:cNvPicPr>
            <a:picLocks noChangeAspect="1"/>
          </p:cNvPicPr>
          <p:nvPr/>
        </p:nvPicPr>
        <p:blipFill>
          <a:blip r:embed="rId2"/>
          <a:stretch>
            <a:fillRect/>
          </a:stretch>
        </p:blipFill>
        <p:spPr>
          <a:xfrm>
            <a:off x="8787493" y="110942"/>
            <a:ext cx="2450918" cy="3468280"/>
          </a:xfrm>
          <a:prstGeom prst="rect">
            <a:avLst/>
          </a:prstGeom>
        </p:spPr>
      </p:pic>
    </p:spTree>
    <p:extLst>
      <p:ext uri="{BB962C8B-B14F-4D97-AF65-F5344CB8AC3E}">
        <p14:creationId xmlns:p14="http://schemas.microsoft.com/office/powerpoint/2010/main" val="234695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333303"/>
            <a:ext cx="11599817" cy="3939540"/>
          </a:xfrm>
          <a:prstGeom prst="rect">
            <a:avLst/>
          </a:prstGeom>
        </p:spPr>
        <p:txBody>
          <a:bodyPr wrap="square">
            <a:spAutoFit/>
          </a:bodyPr>
          <a:lstStyle/>
          <a:p>
            <a:r>
              <a:rPr lang="en-AU" sz="3600" b="1" dirty="0"/>
              <a:t>PATENT PROTECTION      </a:t>
            </a:r>
          </a:p>
          <a:p>
            <a:endParaRPr lang="en-AU" dirty="0"/>
          </a:p>
          <a:p>
            <a:r>
              <a:rPr lang="en-AU" dirty="0"/>
              <a:t>Two types of patent are: (US Law)</a:t>
            </a:r>
          </a:p>
          <a:p>
            <a:endParaRPr lang="en-AU" dirty="0"/>
          </a:p>
          <a:p>
            <a:pPr marL="342900" indent="-342900">
              <a:buFont typeface="Arial" panose="020B0604020202020204" pitchFamily="34" charset="0"/>
              <a:buChar char="•"/>
            </a:pPr>
            <a:r>
              <a:rPr lang="en-AU" sz="2000" b="1" dirty="0"/>
              <a:t>Utility Patent (Function) </a:t>
            </a:r>
            <a:r>
              <a:rPr lang="en-AU" sz="2000" dirty="0"/>
              <a:t>protects a useful machine, process, manufacture, and composition of matter.</a:t>
            </a:r>
            <a:endParaRPr lang="en-AU" sz="2000" b="1" dirty="0"/>
          </a:p>
          <a:p>
            <a:pPr marL="342900" indent="-342900">
              <a:buFont typeface="Arial" panose="020B0604020202020204" pitchFamily="34" charset="0"/>
              <a:buChar char="•"/>
            </a:pPr>
            <a:r>
              <a:rPr lang="en-AU" sz="2000" b="1" dirty="0"/>
              <a:t>Design Patent (Aesthetic)</a:t>
            </a:r>
            <a:r>
              <a:rPr lang="en-AU" sz="2000" dirty="0"/>
              <a:t> protects the ornamentation (i.e., appearance, looks, shape, etc.) of a product.</a:t>
            </a:r>
          </a:p>
          <a:p>
            <a:pPr marL="342900" indent="-342900">
              <a:buFont typeface="Arial" panose="020B0604020202020204" pitchFamily="34" charset="0"/>
              <a:buChar char="•"/>
            </a:pPr>
            <a:r>
              <a:rPr lang="en-AU" sz="2000" b="1" dirty="0"/>
              <a:t>Plant Patent  </a:t>
            </a:r>
            <a:r>
              <a:rPr lang="en-AU" sz="2000" dirty="0"/>
              <a:t>is for asexually produced plant varieties that use layering or grafting. </a:t>
            </a:r>
          </a:p>
          <a:p>
            <a:endParaRPr lang="en-AU" sz="2000" dirty="0"/>
          </a:p>
          <a:p>
            <a:r>
              <a:rPr lang="en-AU" sz="2000" dirty="0"/>
              <a:t>The term for a utility patent is generally 20 years from the filing .</a:t>
            </a:r>
          </a:p>
          <a:p>
            <a:r>
              <a:rPr lang="en-AU" sz="2000" dirty="0"/>
              <a:t>The term for a design patent is 15 years from the grant date.</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AU" sz="2000" b="1" dirty="0"/>
          </a:p>
        </p:txBody>
      </p:sp>
    </p:spTree>
    <p:extLst>
      <p:ext uri="{BB962C8B-B14F-4D97-AF65-F5344CB8AC3E}">
        <p14:creationId xmlns:p14="http://schemas.microsoft.com/office/powerpoint/2010/main" val="274935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 y="440515"/>
            <a:ext cx="11390812" cy="5632311"/>
          </a:xfrm>
          <a:prstGeom prst="rect">
            <a:avLst/>
          </a:prstGeom>
        </p:spPr>
        <p:txBody>
          <a:bodyPr wrap="square">
            <a:spAutoFit/>
          </a:bodyPr>
          <a:lstStyle/>
          <a:p>
            <a:r>
              <a:rPr lang="en-AU" dirty="0"/>
              <a:t>In software and business methods an idea that only constitutes a computer program or a scheme, rule or method for doing business, is not of a technical nature and cannot therefore be patented. </a:t>
            </a:r>
          </a:p>
          <a:p>
            <a:r>
              <a:rPr lang="en-AU" dirty="0"/>
              <a:t>In biotechnology it is possible, for example, to patent genetically modified products.</a:t>
            </a:r>
          </a:p>
          <a:p>
            <a:r>
              <a:rPr lang="en-AU" dirty="0"/>
              <a:t>Methods of human cloning are regarded as unethical and are therefore not patentable. </a:t>
            </a:r>
          </a:p>
          <a:p>
            <a:endParaRPr lang="en-AU" dirty="0"/>
          </a:p>
          <a:p>
            <a:r>
              <a:rPr lang="en-AU" sz="2400" b="1" dirty="0"/>
              <a:t>Medical methods</a:t>
            </a:r>
          </a:p>
          <a:p>
            <a:r>
              <a:rPr lang="en-AU" dirty="0"/>
              <a:t>Devices and products for practising medical methods can be patentable, but the methods themselves are not patentable. </a:t>
            </a:r>
          </a:p>
          <a:p>
            <a:r>
              <a:rPr lang="en-AU" dirty="0"/>
              <a:t>Patents must not prevent doctors from curing and preventing illnesses and also the methods can have different effects on different patients. Therefore, they are not reproducible and not patentable.</a:t>
            </a:r>
          </a:p>
          <a:p>
            <a:endParaRPr lang="en-AU" b="1" dirty="0"/>
          </a:p>
          <a:p>
            <a:r>
              <a:rPr lang="en-AU" sz="2400" b="1" dirty="0"/>
              <a:t>Perpetual motion machines</a:t>
            </a:r>
          </a:p>
          <a:p>
            <a:r>
              <a:rPr lang="en-AU" dirty="0"/>
              <a:t>It is not possible to prove that a perpetual motion machine will work for all eternity, therefore it is not patentable.</a:t>
            </a:r>
          </a:p>
          <a:p>
            <a:endParaRPr lang="en-AU" b="1" dirty="0"/>
          </a:p>
          <a:p>
            <a:r>
              <a:rPr lang="en-AU" sz="2400" b="1" dirty="0"/>
              <a:t>Morality</a:t>
            </a:r>
          </a:p>
          <a:p>
            <a:r>
              <a:rPr lang="en-AU" dirty="0"/>
              <a:t>It is not possible to get patents for inventions which are contrary to public order or morality.</a:t>
            </a:r>
          </a:p>
          <a:p>
            <a:endParaRPr lang="en-AU" dirty="0"/>
          </a:p>
          <a:p>
            <a:r>
              <a:rPr lang="en-AU" dirty="0"/>
              <a:t>Mathematical formulae and Sales schemes are not patentable</a:t>
            </a:r>
          </a:p>
          <a:p>
            <a:endParaRPr lang="en-AU" b="1" dirty="0"/>
          </a:p>
        </p:txBody>
      </p:sp>
    </p:spTree>
    <p:extLst>
      <p:ext uri="{BB962C8B-B14F-4D97-AF65-F5344CB8AC3E}">
        <p14:creationId xmlns:p14="http://schemas.microsoft.com/office/powerpoint/2010/main" val="959987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3835</Words>
  <Application>Microsoft Office PowerPoint</Application>
  <PresentationFormat>Widescreen</PresentationFormat>
  <Paragraphs>243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vt:lpstr>
      <vt:lpstr>Calibri</vt:lpstr>
      <vt:lpstr>Calibri Light</vt:lpstr>
      <vt:lpstr>Lato</vt:lpstr>
      <vt:lpstr>Merriweather</vt:lpstr>
      <vt:lpstr>Raleway</vt:lpstr>
      <vt:lpstr>Roboto</vt:lpstr>
      <vt:lpstr>Office Theme</vt:lpstr>
      <vt:lpstr>PowerPoint Presentation</vt:lpstr>
      <vt:lpstr>IP TYPES, RIGHTS AND PROPERTY PROTECTION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South Metro TAFE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Charles Hauxby</dc:creator>
  <cp:lastModifiedBy>Charles Hauxby</cp:lastModifiedBy>
  <cp:revision>68</cp:revision>
  <dcterms:created xsi:type="dcterms:W3CDTF">2020-09-10T05:13:04Z</dcterms:created>
  <dcterms:modified xsi:type="dcterms:W3CDTF">2021-08-11T05:51:13Z</dcterms:modified>
</cp:coreProperties>
</file>