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64" r:id="rId2"/>
    <p:sldId id="492" r:id="rId3"/>
    <p:sldId id="280" r:id="rId4"/>
    <p:sldId id="281" r:id="rId5"/>
    <p:sldId id="484" r:id="rId6"/>
    <p:sldId id="296" r:id="rId7"/>
    <p:sldId id="491" r:id="rId8"/>
    <p:sldId id="359" r:id="rId9"/>
    <p:sldId id="356" r:id="rId10"/>
    <p:sldId id="360" r:id="rId11"/>
    <p:sldId id="361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FA22A-2C1A-4F44-AED9-6AA1A2EEBC7E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359EF-5253-4CD3-9B23-9214B67A4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8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2B1CA-4412-42AE-A038-41F2562164A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89A483-86D4-43F2-A687-655057C3A68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600" dirty="0"/>
              <a:t>Automatic responses – skilled action, rapid reactions </a:t>
            </a:r>
            <a:r>
              <a:rPr lang="en-GB" sz="1600" dirty="0" err="1"/>
              <a:t>eg</a:t>
            </a:r>
            <a:r>
              <a:rPr lang="en-GB" sz="1600" dirty="0"/>
              <a:t> in a car or prejudices</a:t>
            </a:r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Intuition etc slow thinking, non analytic knowing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Plenty of definitions usually include reason &amp; rationale, use of evidence &amp; criteria, &amp; improving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Critical thinking is the disciplined art of ensuring that you use the best thinking you are capable of in any set of circumstances  Paul &amp; Elder (2002)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Not everything is amenable to analysis &amp; CT</a:t>
            </a:r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Masters/PhD thesis's are!!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2B1CA-4412-42AE-A038-41F2562164A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students</a:t>
            </a:r>
            <a:r>
              <a:rPr lang="en-GB" baseline="0" dirty="0"/>
              <a:t> get this wrong</a:t>
            </a:r>
          </a:p>
          <a:p>
            <a:r>
              <a:rPr lang="en-GB" baseline="0" dirty="0"/>
              <a:t>It is hard to override the first intuitive response “it’s true, it’s true”</a:t>
            </a:r>
          </a:p>
          <a:p>
            <a:r>
              <a:rPr lang="en-GB" baseline="0" dirty="0"/>
              <a:t>Takes effort to check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2B1CA-4412-42AE-A038-41F2562164A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4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27E-932E-4771-BF7D-78A227399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DD347-D44E-40B1-AE4F-9A6B5C5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08C-BB33-4176-8FDE-4929CE2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468F-7DAB-41DD-8112-2FED196B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A8A-5A9E-4846-AEBF-FB6C6700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0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6D2-6D80-4CEF-902A-3DF681C5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41CD-5B3A-41DB-B9AB-F373592ED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A278-84CE-452E-A929-6A4F5C2F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49D4-79C6-48FA-9CD8-BBA5AD10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2121-7989-4B88-972B-16C93CF2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7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C30DC-F510-426A-B7AA-A2C03B2E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996C-10F3-46C0-B216-7C6D7CA6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66F7-332F-44C7-A7EB-FAF3B2F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F48F-8825-47B5-99AE-FBCCF891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9E28-254E-41F3-97D8-E1A288C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0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DF80-964D-4271-95B8-D309646C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447C-5656-4440-8EBD-9CC36689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507A-3AE5-4334-B22F-0EB97389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39D-C574-4CF7-AA6C-0101352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161C-0F96-4E34-B5D1-1141ACD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1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C11F-0BAB-4FA9-9C5E-A6C144B9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5212-1DB7-48DA-BFA2-DE856661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7673-6657-4217-8DE6-43274E7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52C0-C121-4A84-957F-03076A75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8F0B-414E-4AB8-BB7A-FD9B6E6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2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4E3B-3469-413F-9D0D-8EE5E70A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E8E5-713A-4170-ACBF-E3B0B686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6EF4-6B2A-41B7-ADC2-16586BE4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6CB5-CB06-41CA-8595-C6E4389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19C5-6A5C-40EF-8A94-42D069C2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7B04-9847-4D1F-A49E-3097803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60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422A-0589-4F23-AA32-8A65D080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C3F1-16AD-464A-BD02-4BB605C4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8F10-80FB-48BA-A93A-CD63333F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6A3F6-F1EF-4518-BDB8-CA8723A7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5BC63-2D34-402C-85D2-F18CAF8D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40CF-1A4F-412C-8ACF-43D5450E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789BA-FB01-4FA3-B68B-D709D71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735F4-F622-49B8-944E-122F5ED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2620-2EB7-4F53-ABAE-5C129A10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D22C-B31C-4F7F-8866-16B9466D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CC0D-B6FA-4EAB-AEB6-4A2C687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C0670-B198-4CC8-8BE4-4981E1B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0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C9CEF-062E-4D85-AE7C-AC70EF1A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DF5A-9A6B-4F49-9F59-C01B1F6E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41068-AAEB-4FD1-94FF-C640378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1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AFB1-77A6-4E9F-BC88-F32B4A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E894-8A13-4DA0-94E1-B958F92F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9657-8EB0-4770-A8E9-5E8C93D6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E458-5418-49C2-97B0-D9A752CB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859C2-846C-4C5B-8994-B160EB5D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C97A-E878-495D-A62A-C1FC739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8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7F1E-6306-48F9-B211-0A2A9A9A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945AC-E66E-49D0-8447-130FD1BD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6A34-FCBC-4E00-8734-02776092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5BECC-605C-4D98-94E4-E1E95D0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7358-7FAD-494B-888B-213E597F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94CB-FD92-40CB-ACF5-33418D8F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2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BADB-AF5D-412B-8FA0-8F32B393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5264-3A6F-47DE-BFFC-A6A12E1B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B580-74A9-44CF-9DD5-5BB9300DC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EAF7-6320-4D2B-8DDD-A363ED3A61DA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6F96-FBC9-4866-A4DB-D8BD255A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779-DCAB-4F5F-853D-AFE83AE8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8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2.ncsu.edu/ncsu/pams/physics/Courses/py212/einstein.gif&amp;imgrefurl=http://www2.ncsu.edu/ncsu/pams/physics/Courses/py212/physhome.html&amp;h=187&amp;w=187&amp;prev=/images?q=Einstein&amp;start=180&amp;svnum=10&amp;hl=en&amp;lr=&amp;ie=UTF-8&amp;sa=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uk/imgres?imgurl=http://www.thechesspiece.com/indian/colombian_chess_setm600.jpg&amp;imgrefurl=http://www.thechesspiece.com/G-280-BTL_the_colombian_knight_set_of_chessmen.html&amp;usg=__0XO2QfSVmQg2N9QcCcQY7tZp-c4=&amp;h=453&amp;w=600&amp;sz=72&amp;hl=en&amp;start=18&amp;tbnid=lfRlNrFA8EywzM:&amp;tbnh=102&amp;tbnw=135&amp;prev=/images?q=chess&amp;gbv=2&amp;ndsp=20&amp;hl=en&amp;rls=ig&amp;sa=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96993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</a:t>
                      </a:r>
                      <a:r>
                        <a:rPr lang="en-GB" sz="3200" b="1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Sessions 11 &amp; 12</a:t>
                      </a:r>
                      <a:endParaRPr lang="en-AU" sz="1400" b="1" dirty="0">
                        <a:solidFill>
                          <a:srgbClr val="4F81BD"/>
                        </a:solidFill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596" y="285728"/>
            <a:ext cx="8215370" cy="13862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b="1" dirty="0">
                <a:latin typeface="Segoe UI Light" panose="020B0502040204020203" pitchFamily="34" charset="0"/>
              </a:rPr>
              <a:t>SKILFUL ANALYSIS AND EVALUATION OF ARGUMENTS</a:t>
            </a:r>
            <a:br>
              <a:rPr lang="en-GB" sz="2800" b="1" dirty="0">
                <a:latin typeface="Segoe UI Light" panose="020B0502040204020203" pitchFamily="34" charset="0"/>
              </a:rPr>
            </a:br>
            <a:r>
              <a:rPr lang="en-GB" sz="3200" b="1" dirty="0">
                <a:latin typeface="Segoe UI Light" panose="020B0502040204020203" pitchFamily="34" charset="0"/>
              </a:rPr>
              <a:t>‘Thinking Map’: </a:t>
            </a:r>
            <a:r>
              <a:rPr lang="en-GB" sz="32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Analysis</a:t>
            </a:r>
            <a:endParaRPr lang="en-GB" sz="2800" b="1" dirty="0">
              <a:latin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126" y="1714488"/>
            <a:ext cx="8786874" cy="4572032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What are the main </a:t>
            </a:r>
            <a:r>
              <a:rPr lang="en-GB" b="1" dirty="0">
                <a:solidFill>
                  <a:schemeClr val="tx1"/>
                </a:solidFill>
              </a:rPr>
              <a:t>Conclusions: </a:t>
            </a:r>
            <a:r>
              <a:rPr lang="en-GB" dirty="0">
                <a:solidFill>
                  <a:schemeClr val="tx1"/>
                </a:solidFill>
              </a:rPr>
              <a:t> may be recommendations/explanations, Conclusion indicator words and ‘therefore’ test may help</a:t>
            </a:r>
          </a:p>
          <a:p>
            <a:pPr marL="457200" indent="-457200" algn="l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What are the </a:t>
            </a:r>
            <a:r>
              <a:rPr lang="en-GB" b="1" dirty="0">
                <a:solidFill>
                  <a:schemeClr val="tx1"/>
                </a:solidFill>
              </a:rPr>
              <a:t>Reasons :  </a:t>
            </a:r>
            <a:r>
              <a:rPr lang="en-GB" dirty="0">
                <a:solidFill>
                  <a:schemeClr val="tx1"/>
                </a:solidFill>
              </a:rPr>
              <a:t>data, evidence</a:t>
            </a:r>
          </a:p>
          <a:p>
            <a:pPr marL="457200" indent="-457200" algn="l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What is </a:t>
            </a:r>
            <a:r>
              <a:rPr lang="en-GB" b="1" dirty="0">
                <a:solidFill>
                  <a:schemeClr val="tx1"/>
                </a:solidFill>
              </a:rPr>
              <a:t>Assumed</a:t>
            </a:r>
            <a:r>
              <a:rPr lang="en-GB" dirty="0">
                <a:solidFill>
                  <a:schemeClr val="tx1"/>
                </a:solidFill>
              </a:rPr>
              <a:t> ; i.e. implicit or taken for granted, perhaps in the </a:t>
            </a:r>
            <a:r>
              <a:rPr lang="en-GB" b="1" dirty="0">
                <a:solidFill>
                  <a:schemeClr val="tx1"/>
                </a:solidFill>
              </a:rPr>
              <a:t>Context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Clarify the </a:t>
            </a:r>
            <a:r>
              <a:rPr lang="en-GB" b="1" dirty="0">
                <a:solidFill>
                  <a:schemeClr val="tx1"/>
                </a:solidFill>
              </a:rPr>
              <a:t>Meaning</a:t>
            </a:r>
            <a:r>
              <a:rPr lang="en-GB" dirty="0">
                <a:solidFill>
                  <a:schemeClr val="tx1"/>
                </a:solidFill>
              </a:rPr>
              <a:t> (claims or arguments) as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6280" y="6021289"/>
            <a:ext cx="113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egoe UI Light" panose="020B0502040204020203" pitchFamily="34" charset="0"/>
              </a:rPr>
              <a:t>(Fisher, 2001)</a:t>
            </a:r>
          </a:p>
        </p:txBody>
      </p:sp>
    </p:spTree>
    <p:extLst>
      <p:ext uri="{BB962C8B-B14F-4D97-AF65-F5344CB8AC3E}">
        <p14:creationId xmlns:p14="http://schemas.microsoft.com/office/powerpoint/2010/main" val="103943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428604"/>
            <a:ext cx="8229600" cy="1143000"/>
          </a:xfrm>
        </p:spPr>
        <p:txBody>
          <a:bodyPr/>
          <a:lstStyle/>
          <a:p>
            <a:r>
              <a:rPr lang="en-GB" b="1" dirty="0"/>
              <a:t>Thinking Map: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7758"/>
          </a:xfrm>
        </p:spPr>
        <p:txBody>
          <a:bodyPr/>
          <a:lstStyle/>
          <a:p>
            <a:pPr marL="457200" indent="-457200">
              <a:buAutoNum type="arabicPeriod" startAt="5"/>
            </a:pPr>
            <a:r>
              <a:rPr lang="en-GB" dirty="0"/>
              <a:t>Are the reasons </a:t>
            </a:r>
            <a:r>
              <a:rPr lang="en-GB" b="1" dirty="0"/>
              <a:t>Acceptable</a:t>
            </a:r>
            <a:r>
              <a:rPr lang="en-GB" dirty="0"/>
              <a:t> – this may involve evaluating factual claims, definitions and value judgements and judging the </a:t>
            </a:r>
            <a:r>
              <a:rPr lang="en-GB" b="1" dirty="0"/>
              <a:t>Credibility</a:t>
            </a:r>
            <a:r>
              <a:rPr lang="en-GB" dirty="0"/>
              <a:t> of a source</a:t>
            </a:r>
          </a:p>
          <a:p>
            <a:pPr marL="457200" indent="-457200">
              <a:buAutoNum type="arabicPeriod" startAt="5"/>
            </a:pPr>
            <a:r>
              <a:rPr lang="en-GB" dirty="0"/>
              <a:t>(a) Does the reasoning </a:t>
            </a:r>
            <a:r>
              <a:rPr lang="en-GB" b="1" dirty="0"/>
              <a:t>Support</a:t>
            </a:r>
            <a:r>
              <a:rPr lang="en-GB" dirty="0"/>
              <a:t> its conclusions:  is the support strong, e.g. ‘beyond reasonable doubt’, or weak</a:t>
            </a:r>
          </a:p>
          <a:p>
            <a:pPr marL="457200" indent="-457200">
              <a:buNone/>
            </a:pPr>
            <a:r>
              <a:rPr lang="en-GB" dirty="0"/>
              <a:t>	(b) Are there </a:t>
            </a:r>
            <a:r>
              <a:rPr lang="en-GB" b="1" dirty="0"/>
              <a:t>Other Relevant Considerations/ Arguments </a:t>
            </a:r>
            <a:r>
              <a:rPr lang="en-GB" dirty="0"/>
              <a:t>which strengthen or weaken the case</a:t>
            </a:r>
          </a:p>
          <a:p>
            <a:pPr marL="457200" indent="-457200">
              <a:buNone/>
            </a:pPr>
            <a:r>
              <a:rPr lang="en-GB" dirty="0"/>
              <a:t>7.    What is your </a:t>
            </a:r>
            <a:r>
              <a:rPr lang="en-GB" b="1" dirty="0"/>
              <a:t>Overall Evaluation </a:t>
            </a:r>
            <a:r>
              <a:rPr lang="en-GB" dirty="0"/>
              <a:t>from 1-6?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616280" y="6021289"/>
            <a:ext cx="113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egoe UI Light" panose="020B0502040204020203" pitchFamily="34" charset="0"/>
              </a:rPr>
              <a:t>(Fisher, 2001)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EA1C7-2155-4509-97FE-D3048E0A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27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Understanding CT and what it is</a:t>
            </a:r>
          </a:p>
          <a:p>
            <a:r>
              <a:rPr lang="en-US" sz="3200" dirty="0"/>
              <a:t>Critical Thinking and how it relates to decision making</a:t>
            </a:r>
          </a:p>
          <a:p>
            <a:r>
              <a:rPr lang="en-US" altLang="en-US" sz="3200" dirty="0"/>
              <a:t>Questioning and analysing information</a:t>
            </a:r>
          </a:p>
          <a:p>
            <a:r>
              <a:rPr lang="en-AU" sz="3200" dirty="0"/>
              <a:t>Evaluating arguments</a:t>
            </a:r>
          </a:p>
          <a:p>
            <a:r>
              <a:rPr lang="en-AU" sz="3200" dirty="0"/>
              <a:t>How to do an elevator pitch (from last session) and how this can help </a:t>
            </a:r>
            <a:r>
              <a:rPr lang="en-AU" sz="3200"/>
              <a:t>you network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Workbook and read pages 60 – 70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Activity 10 in Workbook (individually or as a class)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AT02 assessment question 10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Recap on AT02 Task 1 Elevator Pitch and Assess using </a:t>
            </a:r>
            <a:r>
              <a:rPr lang="en-US"/>
              <a:t>Observation Checklist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11 &amp; 12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Understanding CT</a:t>
            </a:r>
          </a:p>
          <a:p>
            <a:r>
              <a:rPr lang="en-GB" sz="3200" dirty="0"/>
              <a:t>What is Critical Thinking?</a:t>
            </a:r>
          </a:p>
          <a:p>
            <a:r>
              <a:rPr lang="en-US" sz="3200" dirty="0"/>
              <a:t>Critical Thinking and Decision Making</a:t>
            </a:r>
          </a:p>
          <a:p>
            <a:r>
              <a:rPr lang="en-US" altLang="en-US" sz="3200" dirty="0"/>
              <a:t>Questioning and Analysing</a:t>
            </a:r>
          </a:p>
          <a:p>
            <a:r>
              <a:rPr lang="en-AU" sz="3200" dirty="0"/>
              <a:t>Evaluation of Arguments</a:t>
            </a:r>
          </a:p>
          <a:p>
            <a:r>
              <a:rPr lang="en-AU" sz="3200" dirty="0"/>
              <a:t>Recap on Elevator Pitch</a:t>
            </a:r>
          </a:p>
        </p:txBody>
      </p:sp>
    </p:spTree>
    <p:extLst>
      <p:ext uri="{BB962C8B-B14F-4D97-AF65-F5344CB8AC3E}">
        <p14:creationId xmlns:p14="http://schemas.microsoft.com/office/powerpoint/2010/main" val="1204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400" b="1" dirty="0"/>
              <a:t>Understanding 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809751" y="1571625"/>
            <a:ext cx="4500563" cy="464343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/>
              <a:t>Definitions?</a:t>
            </a:r>
          </a:p>
          <a:p>
            <a:pPr eaLnBrk="1" hangingPunct="1"/>
            <a:endParaRPr lang="en-GB" sz="3200" dirty="0"/>
          </a:p>
          <a:p>
            <a:pPr eaLnBrk="1" hangingPunct="1"/>
            <a:r>
              <a:rPr lang="en-GB" sz="3200" dirty="0"/>
              <a:t>Models</a:t>
            </a:r>
          </a:p>
          <a:p>
            <a:pPr lvl="1" eaLnBrk="1" hangingPunct="1"/>
            <a:r>
              <a:rPr lang="en-GB" sz="2800" dirty="0"/>
              <a:t>Bloom’s Taxonomy</a:t>
            </a:r>
          </a:p>
          <a:p>
            <a:pPr lvl="1" eaLnBrk="1" hangingPunct="1"/>
            <a:r>
              <a:rPr lang="en-GB" sz="2800" dirty="0"/>
              <a:t>Use higher order thinking skills e.g. hypothesis</a:t>
            </a:r>
          </a:p>
          <a:p>
            <a:pPr lvl="1" eaLnBrk="1" hangingPunct="1">
              <a:buNone/>
            </a:pPr>
            <a:endParaRPr lang="en-GB" sz="2800" dirty="0"/>
          </a:p>
          <a:p>
            <a:pPr eaLnBrk="1" hangingPunct="1"/>
            <a:r>
              <a:rPr lang="en-GB" sz="3200" dirty="0"/>
              <a:t>Accepted standards</a:t>
            </a:r>
          </a:p>
          <a:p>
            <a:pPr lvl="1" eaLnBrk="1" hangingPunct="1">
              <a:buFont typeface="Arial" charset="0"/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EF31B-CFB8-4B34-82BA-D04D68E9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B6647-222A-4CDD-8D43-2BBB9385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33" y="1571624"/>
            <a:ext cx="5118154" cy="4278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7FDE7-ED5C-41AC-89C0-5EB6005F1481}"/>
              </a:ext>
            </a:extLst>
          </p:cNvPr>
          <p:cNvSpPr txBox="1"/>
          <p:nvPr/>
        </p:nvSpPr>
        <p:spPr>
          <a:xfrm>
            <a:off x="8890503" y="5849957"/>
            <a:ext cx="262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/>
                </a:solidFill>
              </a:rPr>
              <a:t>Source: https://www.literacymn.org/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/>
              <a:t>What is Critical Thinking?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86738" cy="497205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GB" b="1" dirty="0"/>
              <a:t>Critical position: </a:t>
            </a:r>
            <a:r>
              <a:rPr lang="en-GB" dirty="0"/>
              <a:t>personally derived evidenced based judgement				     </a:t>
            </a:r>
            <a:r>
              <a:rPr lang="en-GB" sz="2000" dirty="0"/>
              <a:t>Jude Carroll</a:t>
            </a:r>
            <a:r>
              <a:rPr lang="en-GB" dirty="0"/>
              <a:t>			</a:t>
            </a:r>
          </a:p>
          <a:p>
            <a:pPr>
              <a:defRPr/>
            </a:pPr>
            <a:r>
              <a:rPr lang="en-GB" b="1" dirty="0"/>
              <a:t>Critical thinking: </a:t>
            </a:r>
            <a:r>
              <a:rPr lang="en-GB" dirty="0"/>
              <a:t>thinking that helps you figure out whether you should believe some claim, and how strongly you should believe it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GB" dirty="0"/>
              <a:t>i.e. is it true or the art of being right! 	</a:t>
            </a:r>
            <a:r>
              <a:rPr lang="en-GB" sz="2200" dirty="0"/>
              <a:t>Tim van </a:t>
            </a:r>
            <a:r>
              <a:rPr lang="en-GB" sz="2200" dirty="0" err="1"/>
              <a:t>Gelder</a:t>
            </a:r>
            <a:endParaRPr lang="en-GB" sz="2200" dirty="0"/>
          </a:p>
          <a:p>
            <a:pPr lvl="1">
              <a:buFont typeface="Arial" pitchFamily="34" charset="0"/>
              <a:buChar char="–"/>
              <a:defRPr/>
            </a:pPr>
            <a:endParaRPr lang="en-GB" sz="2000" dirty="0"/>
          </a:p>
          <a:p>
            <a:pPr>
              <a:defRPr/>
            </a:pPr>
            <a:r>
              <a:rPr lang="en-GB" b="1" dirty="0"/>
              <a:t>Critical thinking: </a:t>
            </a:r>
            <a:r>
              <a:rPr lang="en-GB" dirty="0"/>
              <a:t>capacity to work with complex ideas…. Provide effective evidence to justify a reasonable judgement…. Attending to context</a:t>
            </a:r>
          </a:p>
          <a:p>
            <a:pPr algn="r">
              <a:buNone/>
              <a:defRPr/>
            </a:pPr>
            <a:r>
              <a:rPr lang="en-GB" dirty="0"/>
              <a:t>  </a:t>
            </a:r>
            <a:r>
              <a:rPr lang="en-GB" sz="2200" dirty="0"/>
              <a:t>Jenny</a:t>
            </a:r>
            <a:r>
              <a:rPr lang="en-GB" dirty="0"/>
              <a:t> </a:t>
            </a:r>
            <a:r>
              <a:rPr lang="en-GB" sz="2200" dirty="0"/>
              <a:t>Moon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ACD1A8-A2CE-45F3-B2DA-F4F22005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1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800" b="1" dirty="0"/>
              <a:t>Critical Thinking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72480" cy="332263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sz="3600" dirty="0"/>
              <a:t>Is </a:t>
            </a:r>
            <a:r>
              <a:rPr lang="en-GB" sz="3600" b="1" dirty="0"/>
              <a:t>not</a:t>
            </a:r>
            <a:r>
              <a:rPr lang="en-GB" sz="3600" dirty="0"/>
              <a:t>: automatic response or intuition etc</a:t>
            </a:r>
          </a:p>
          <a:p>
            <a:pPr eaLnBrk="1" hangingPunct="1">
              <a:buFontTx/>
              <a:buNone/>
            </a:pPr>
            <a:r>
              <a:rPr lang="en-GB" dirty="0"/>
              <a:t>		whatever their value or lack of value!</a:t>
            </a:r>
            <a:endParaRPr lang="en-GB" sz="2400" dirty="0"/>
          </a:p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r>
              <a:rPr lang="en-GB" dirty="0"/>
              <a:t>	</a:t>
            </a:r>
            <a:r>
              <a:rPr lang="en-GB" sz="3600" dirty="0"/>
              <a:t>Critical thinking is </a:t>
            </a:r>
            <a:r>
              <a:rPr lang="en-GB" sz="3600" u="sng" dirty="0"/>
              <a:t>reasonable</a:t>
            </a:r>
            <a:r>
              <a:rPr lang="en-GB" sz="3600" dirty="0"/>
              <a:t> </a:t>
            </a:r>
            <a:r>
              <a:rPr lang="en-GB" sz="3600" u="sng" dirty="0"/>
              <a:t>reflective </a:t>
            </a:r>
            <a:r>
              <a:rPr lang="en-GB" sz="3600" dirty="0"/>
              <a:t>thinking that is focused on </a:t>
            </a:r>
            <a:r>
              <a:rPr lang="en-GB" sz="3600" u="sng" dirty="0"/>
              <a:t>deciding</a:t>
            </a:r>
            <a:r>
              <a:rPr lang="en-GB" sz="3600" dirty="0"/>
              <a:t> what to believe or do </a:t>
            </a:r>
            <a:r>
              <a:rPr lang="en-GB" dirty="0"/>
              <a:t>		(R. Ennis)</a:t>
            </a:r>
          </a:p>
        </p:txBody>
      </p:sp>
      <p:pic>
        <p:nvPicPr>
          <p:cNvPr id="15364" name="Picture 5" descr="http://images.google.com/images?q=tbn:1y0JUKzvKWQC:www2.ncsu.edu/ncsu/pams/physics/Courses/py212/einstein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8800" y="76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965326" y="5791201"/>
            <a:ext cx="827407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latin typeface="Segoe UI Light" panose="020B0502040204020203" pitchFamily="34" charset="0"/>
              </a:rPr>
              <a:t>The significant problems we face cannot be solved at the same level of thinking we were at when we created them. Einstein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A1FEC-22AA-4E7A-908B-3991AD10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400" y="525221"/>
            <a:ext cx="6072230" cy="1214446"/>
          </a:xfrm>
        </p:spPr>
        <p:txBody>
          <a:bodyPr>
            <a:noAutofit/>
          </a:bodyPr>
          <a:lstStyle/>
          <a:p>
            <a:pPr algn="l"/>
            <a:r>
              <a:rPr lang="en-GB" b="1" dirty="0"/>
              <a:t>Critical Thinking: 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803" y="2075995"/>
            <a:ext cx="8501122" cy="4857784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... Most formal definitions of critical thinking include the intentional application of rational, higher-order thinking skills such as analysis, synthesis, problem-recognition and problem-solving, inference and evaluation</a:t>
            </a:r>
          </a:p>
          <a:p>
            <a:pPr algn="r"/>
            <a:r>
              <a:rPr lang="en-GB" sz="2000" dirty="0"/>
              <a:t>T.A. Angelo. (1995). “Classroom assessment for critical thinking.” Teaching of Psychology, 22(1), p.6</a:t>
            </a:r>
          </a:p>
          <a:p>
            <a:pPr algn="l"/>
            <a:endParaRPr lang="en-GB" dirty="0"/>
          </a:p>
          <a:p>
            <a:pPr algn="l"/>
            <a:r>
              <a:rPr lang="en-GB" sz="2800" dirty="0"/>
              <a:t>Critical thinking is </a:t>
            </a:r>
            <a:r>
              <a:rPr lang="en-GB" sz="2800" u="sng" dirty="0"/>
              <a:t>not</a:t>
            </a:r>
            <a:r>
              <a:rPr lang="en-GB" sz="2800" dirty="0"/>
              <a:t> simply being highly critical of everyone else’s thinking but your own</a:t>
            </a:r>
            <a:endParaRPr lang="en-GB" dirty="0"/>
          </a:p>
          <a:p>
            <a:pPr algn="r"/>
            <a:r>
              <a:rPr lang="en-GB" sz="2000" dirty="0"/>
              <a:t>Anonymous (2002)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4994" name="Picture 2" descr="http://tbn1.google.com/images?q=tbn:lfRlNrFA8EywzM:http://www.thechesspiece.com/indian/colombian_chess_setm60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1278" y="212652"/>
            <a:ext cx="1857356" cy="1403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Critical Thinking and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04F2-38DF-49C8-800C-CF814F7C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Using Critical Thinking Skills in Decision Making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Recognise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what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decisions are… they are more than wishes or desires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Establish priorities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Q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uestion all the possible outcomes and arguments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Base decisions on a plan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Balance your ‘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needs’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the decision making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Choose an overall strategy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Evaluate your decision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Follow the plan and review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81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1158" y="428605"/>
          <a:ext cx="8286808" cy="60223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445">
                <a:tc>
                  <a:txBody>
                    <a:bodyPr/>
                    <a:lstStyle/>
                    <a:p>
                      <a:r>
                        <a:rPr lang="en-GB" sz="3600" dirty="0"/>
                        <a:t>Questioning and Analysing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45">
                <a:tc>
                  <a:txBody>
                    <a:bodyPr/>
                    <a:lstStyle/>
                    <a:p>
                      <a:r>
                        <a:rPr lang="en-GB" sz="2400" dirty="0"/>
                        <a:t>What is the main point or claim being made?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45">
                <a:tc>
                  <a:txBody>
                    <a:bodyPr/>
                    <a:lstStyle/>
                    <a:p>
                      <a:r>
                        <a:rPr lang="en-GB" sz="2400" dirty="0"/>
                        <a:t>What subsidiary points/claims are being made?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9848">
                <a:tc>
                  <a:txBody>
                    <a:bodyPr/>
                    <a:lstStyle/>
                    <a:p>
                      <a:r>
                        <a:rPr lang="en-GB" sz="2400" dirty="0"/>
                        <a:t>Do the subsidiary points/claims connect</a:t>
                      </a:r>
                      <a:r>
                        <a:rPr lang="en-GB" sz="2400" baseline="0" dirty="0"/>
                        <a:t> logically with the main one? Are all the points/claims linked together? Are they in an order which aids understanding?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45">
                <a:tc>
                  <a:txBody>
                    <a:bodyPr/>
                    <a:lstStyle/>
                    <a:p>
                      <a:r>
                        <a:rPr lang="en-GB" sz="2400" dirty="0"/>
                        <a:t>Is there appropriate evidence for each point/claim?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45">
                <a:tc>
                  <a:txBody>
                    <a:bodyPr/>
                    <a:lstStyle/>
                    <a:p>
                      <a:r>
                        <a:rPr lang="en-GB" sz="2400" dirty="0"/>
                        <a:t>Have any steps/information/evidence been missed out of the argument?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5046">
                <a:tc>
                  <a:txBody>
                    <a:bodyPr/>
                    <a:lstStyle/>
                    <a:p>
                      <a:r>
                        <a:rPr lang="en-GB" sz="2400" dirty="0"/>
                        <a:t>Has information/points/claims</a:t>
                      </a:r>
                      <a:r>
                        <a:rPr lang="en-GB" sz="2400" baseline="0" dirty="0"/>
                        <a:t> not relevant to the main point/claim been included?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5046">
                <a:tc>
                  <a:txBody>
                    <a:bodyPr/>
                    <a:lstStyle/>
                    <a:p>
                      <a:r>
                        <a:rPr lang="en-GB" sz="2400" dirty="0"/>
                        <a:t>Do the conclusions follow from the points/evidence/claims?</a:t>
                      </a:r>
                      <a:r>
                        <a:rPr lang="en-GB" sz="2400" baseline="0" dirty="0"/>
                        <a:t> Have the judgements been made about the topic or information?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F4F54-D337-4763-9E38-D97E5E95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5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First response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Is this argument or statement logically valid?</a:t>
            </a:r>
          </a:p>
          <a:p>
            <a:pPr>
              <a:buNone/>
            </a:pPr>
            <a:r>
              <a:rPr lang="en-GB" b="1" dirty="0"/>
              <a:t>Does the conclusion follow the premises?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All roses are flowers</a:t>
            </a:r>
          </a:p>
          <a:p>
            <a:pPr>
              <a:buNone/>
            </a:pPr>
            <a:r>
              <a:rPr lang="en-GB" dirty="0"/>
              <a:t>Some flowers fade quickly</a:t>
            </a:r>
          </a:p>
          <a:p>
            <a:pPr>
              <a:buNone/>
            </a:pPr>
            <a:r>
              <a:rPr lang="en-GB" dirty="0"/>
              <a:t>Therefore some roses fade quickly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56240" y="508518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</a:rPr>
              <a:t>Kahneman 2011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CC802-2B96-4D09-A993-8F698C56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26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882</Words>
  <Application>Microsoft Office PowerPoint</Application>
  <PresentationFormat>Widescreen</PresentationFormat>
  <Paragraphs>117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Google Sans</vt:lpstr>
      <vt:lpstr>Segoe UI Light</vt:lpstr>
      <vt:lpstr>Office Theme</vt:lpstr>
      <vt:lpstr>PowerPoint Presentation</vt:lpstr>
      <vt:lpstr>Session 11 &amp; 12 Topics</vt:lpstr>
      <vt:lpstr>Understanding CT</vt:lpstr>
      <vt:lpstr>What is Critical Thinking?</vt:lpstr>
      <vt:lpstr>Critical Thinking</vt:lpstr>
      <vt:lpstr>Critical Thinking: definitions</vt:lpstr>
      <vt:lpstr>Critical Thinking and Decision Making</vt:lpstr>
      <vt:lpstr>PowerPoint Presentation</vt:lpstr>
      <vt:lpstr>First response system</vt:lpstr>
      <vt:lpstr>SKILFUL ANALYSIS AND EVALUATION OF ARGUMENTS ‘Thinking Map’: Analysis</vt:lpstr>
      <vt:lpstr>Thinking Map: Evaluation</vt:lpstr>
      <vt:lpstr>In these sessions we looked at:</vt:lpstr>
      <vt:lpstr>Further Reading, Activities and Assessments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Bolton</dc:creator>
  <cp:lastModifiedBy>Rob Bolton</cp:lastModifiedBy>
  <cp:revision>6</cp:revision>
  <dcterms:created xsi:type="dcterms:W3CDTF">2021-08-26T02:07:59Z</dcterms:created>
  <dcterms:modified xsi:type="dcterms:W3CDTF">2021-10-12T03:37:42Z</dcterms:modified>
</cp:coreProperties>
</file>