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4" r:id="rId2"/>
    <p:sldId id="477" r:id="rId3"/>
    <p:sldId id="274" r:id="rId4"/>
    <p:sldId id="476" r:id="rId5"/>
    <p:sldId id="340" r:id="rId6"/>
    <p:sldId id="341" r:id="rId7"/>
    <p:sldId id="342" r:id="rId8"/>
    <p:sldId id="343" r:id="rId9"/>
    <p:sldId id="344" r:id="rId10"/>
    <p:sldId id="345" r:id="rId11"/>
    <p:sldId id="475" r:id="rId12"/>
    <p:sldId id="478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2F1FB-E3AE-467E-8DFA-74F3E3E44343}" v="3" dt="2021-08-26T02:55:4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A22A-2C1A-4F44-AED9-6AA1A2EEBC7E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59EF-5253-4CD3-9B23-9214B67A4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8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2B1CA-4412-42AE-A038-41F2562164A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2B1CA-4412-42AE-A038-41F2562164A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B73F12-FED5-47F5-9FF4-5BF1F3C37AE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Does a higher degree automatically = good thinking skills?</a:t>
            </a:r>
          </a:p>
          <a:p>
            <a:pPr eaLnBrk="1" hangingPunct="1">
              <a:spcBef>
                <a:spcPct val="0"/>
              </a:spcBef>
            </a:pPr>
            <a:endParaRPr lang="en-GB" dirty="0"/>
          </a:p>
          <a:p>
            <a:pPr eaLnBrk="1" hangingPunct="1">
              <a:spcBef>
                <a:spcPct val="0"/>
              </a:spcBef>
            </a:pPr>
            <a:r>
              <a:rPr lang="en-GB" dirty="0"/>
              <a:t>Are they automatically applied to all facets of life?  If so, academics would have the best run lives????</a:t>
            </a:r>
          </a:p>
          <a:p>
            <a:pPr eaLnBrk="1" hangingPunct="1">
              <a:spcBef>
                <a:spcPct val="0"/>
              </a:spcBef>
            </a:pPr>
            <a:endParaRPr lang="en-GB" dirty="0"/>
          </a:p>
          <a:p>
            <a:pPr eaLnBrk="1" hangingPunct="1">
              <a:spcBef>
                <a:spcPct val="0"/>
              </a:spcBef>
            </a:pPr>
            <a:r>
              <a:rPr lang="en-GB" dirty="0"/>
              <a:t>I.e. we can all continually be improving our CT skills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516F-7FDC-476E-841F-C46EB15FB0D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027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516F-7FDC-476E-841F-C46EB15FB0D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516F-7FDC-476E-841F-C46EB15FB0D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27E-932E-4771-BF7D-78A22739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D347-D44E-40B1-AE4F-9A6B5C5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08C-BB33-4176-8FDE-4929CE2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468F-7DAB-41DD-8112-2FED196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A8A-5A9E-4846-AEBF-FB6C670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0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6D2-6D80-4CEF-902A-3DF681C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41CD-5B3A-41DB-B9AB-F373592E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A278-84CE-452E-A929-6A4F5C2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49D4-79C6-48FA-9CD8-BBA5AD10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2121-7989-4B88-972B-16C93CF2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7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30DC-F510-426A-B7AA-A2C03B2E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996C-10F3-46C0-B216-7C6D7CA6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66F7-332F-44C7-A7EB-FAF3B2F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F48F-8825-47B5-99AE-FBCCF89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9E28-254E-41F3-97D8-E1A288C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0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F80-964D-4271-95B8-D309646C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447C-5656-4440-8EBD-9CC3668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507A-3AE5-4334-B22F-0EB9738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39D-C574-4CF7-AA6C-0101352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161C-0F96-4E34-B5D1-1141ACD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1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C11F-0BAB-4FA9-9C5E-A6C144B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5212-1DB7-48DA-BFA2-DE856661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673-6657-4217-8DE6-43274E7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52C0-C121-4A84-957F-03076A7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8F0B-414E-4AB8-BB7A-FD9B6E6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E3B-3469-413F-9D0D-8EE5E70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E8E5-713A-4170-ACBF-E3B0B686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6EF4-6B2A-41B7-ADC2-16586BE4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CB5-CB06-41CA-8595-C6E438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19C5-6A5C-40EF-8A94-42D069C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7B04-9847-4D1F-A49E-3097803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60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422A-0589-4F23-AA32-8A65D08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C3F1-16AD-464A-BD02-4BB605C4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8F10-80FB-48BA-A93A-CD63333F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A3F6-F1EF-4518-BDB8-CA8723A7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5BC63-2D34-402C-85D2-F18CAF8D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40CF-1A4F-412C-8ACF-43D5450E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89BA-FB01-4FA3-B68B-D709D71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735F4-F622-49B8-944E-122F5ED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620-2EB7-4F53-ABAE-5C129A10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D22C-B31C-4F7F-8866-16B9466D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CC0D-B6FA-4EAB-AEB6-4A2C687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0670-B198-4CC8-8BE4-4981E1B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0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9CEF-062E-4D85-AE7C-AC70EF1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DF5A-9A6B-4F49-9F59-C01B1F6E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1068-AAEB-4FD1-94FF-C640378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1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AFB1-77A6-4E9F-BC88-F32B4A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894-8A13-4DA0-94E1-B958F92F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9657-8EB0-4770-A8E9-5E8C93D6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E458-5418-49C2-97B0-D9A752C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59C2-846C-4C5B-8994-B160EB5D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C97A-E878-495D-A62A-C1FC739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F1E-6306-48F9-B211-0A2A9A9A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945AC-E66E-49D0-8447-130FD1BD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6A34-FCBC-4E00-8734-02776092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BECC-605C-4D98-94E4-E1E95D0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7358-7FAD-494B-888B-213E597F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94CB-FD92-40CB-ACF5-33418D8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BADB-AF5D-412B-8FA0-8F32B393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264-3A6F-47DE-BFFC-A6A12E1B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B580-74A9-44CF-9DD5-5BB9300D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EAF7-6320-4D2B-8DDD-A363ED3A61DA}" type="datetimeFigureOut">
              <a:rPr lang="en-AU" smtClean="0"/>
              <a:t>22/04/2022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6F96-FBC9-4866-A4DB-D8BD255A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779-DCAB-4F5F-853D-AFE83AE8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8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sthink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8560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Sessions 9 &amp; 10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79576" y="1484784"/>
            <a:ext cx="7632848" cy="5157192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GB" sz="3800" b="1" dirty="0">
                <a:solidFill>
                  <a:schemeClr val="tx2"/>
                </a:solidFill>
              </a:rPr>
              <a:t>Keep idea generation and judgement separate</a:t>
            </a:r>
          </a:p>
          <a:p>
            <a:pPr>
              <a:buNone/>
            </a:pPr>
            <a:r>
              <a:rPr lang="en-GB" sz="4000" b="1" dirty="0">
                <a:solidFill>
                  <a:srgbClr val="00B050"/>
                </a:solidFill>
              </a:rPr>
              <a:t>Divergent thinking:</a:t>
            </a:r>
          </a:p>
          <a:p>
            <a:r>
              <a:rPr lang="en-GB" sz="3800" b="1" dirty="0"/>
              <a:t>Focus on quantity</a:t>
            </a:r>
            <a:r>
              <a:rPr lang="en-GB" sz="3800" dirty="0"/>
              <a:t>: the more ideas generated, the more chance of getting useful new ideas</a:t>
            </a:r>
          </a:p>
          <a:p>
            <a:r>
              <a:rPr lang="en-GB" sz="3800" b="1" dirty="0"/>
              <a:t>Withhold criticism</a:t>
            </a:r>
            <a:r>
              <a:rPr lang="en-GB" sz="3800" dirty="0"/>
              <a:t>: Suspend judgment to create the space for innovative and unusual ideas</a:t>
            </a:r>
          </a:p>
          <a:p>
            <a:r>
              <a:rPr lang="en-GB" sz="3800" b="1" dirty="0"/>
              <a:t>Encourage unusual ideas</a:t>
            </a:r>
            <a:r>
              <a:rPr lang="en-GB" sz="3800" dirty="0"/>
              <a:t>: Look from new perspectives and suspend assumptions</a:t>
            </a:r>
          </a:p>
          <a:p>
            <a:r>
              <a:rPr lang="en-GB" sz="3800" b="1" dirty="0"/>
              <a:t>Combine and improve ideas</a:t>
            </a:r>
            <a:r>
              <a:rPr lang="en-GB" sz="3800" dirty="0"/>
              <a:t>: Build on, combine and enhance ideas</a:t>
            </a:r>
          </a:p>
          <a:p>
            <a:pPr>
              <a:buNone/>
            </a:pPr>
            <a:r>
              <a:rPr lang="en-GB" sz="4000" b="1" dirty="0">
                <a:solidFill>
                  <a:srgbClr val="C00000"/>
                </a:solidFill>
              </a:rPr>
              <a:t>Convergent thinking:</a:t>
            </a:r>
          </a:p>
          <a:p>
            <a:pPr>
              <a:buNone/>
            </a:pPr>
            <a:r>
              <a:rPr lang="en-GB" sz="3800" u="sng" dirty="0"/>
              <a:t>As a separate and later step</a:t>
            </a:r>
            <a:r>
              <a:rPr lang="en-GB" sz="3800" dirty="0"/>
              <a:t>: sort out ideas using set criteria,  group ideas, identify next steps</a:t>
            </a:r>
            <a:endParaRPr lang="en-GB" sz="3800" u="sng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07968" y="188640"/>
            <a:ext cx="3888432" cy="724942"/>
          </a:xfrm>
        </p:spPr>
        <p:txBody>
          <a:bodyPr>
            <a:normAutofit/>
          </a:bodyPr>
          <a:lstStyle/>
          <a:p>
            <a:pPr algn="r"/>
            <a:r>
              <a:rPr lang="en-GB" b="1" dirty="0"/>
              <a:t>Brainstorming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495600" y="404664"/>
            <a:ext cx="2088232" cy="720080"/>
            <a:chOff x="971600" y="620688"/>
            <a:chExt cx="2376264" cy="865684"/>
          </a:xfrm>
        </p:grpSpPr>
        <p:sp>
          <p:nvSpPr>
            <p:cNvPr id="6" name="Flowchart: Extract 5"/>
            <p:cNvSpPr/>
            <p:nvPr/>
          </p:nvSpPr>
          <p:spPr>
            <a:xfrm rot="5400000">
              <a:off x="2428900" y="387524"/>
              <a:ext cx="685800" cy="1152128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" name="Flowchart: Extract 6"/>
            <p:cNvSpPr/>
            <p:nvPr/>
          </p:nvSpPr>
          <p:spPr>
            <a:xfrm rot="16200000">
              <a:off x="1240768" y="351520"/>
              <a:ext cx="685800" cy="122413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 Light" panose="020B0502040204020203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15616" y="1484784"/>
              <a:ext cx="208823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591944" y="980728"/>
            <a:ext cx="391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</a:rPr>
              <a:t>Divergent and convergent thinking</a:t>
            </a:r>
            <a:endParaRPr lang="en-GB" sz="2000" dirty="0">
              <a:latin typeface="Segoe UI 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D799A-AEF0-4BDE-BCAA-FA05733B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740BBC-2B06-40B0-8A05-06E85BC80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Knowing/</a:t>
            </a:r>
            <a:r>
              <a:rPr lang="en-US" altLang="en-US" sz="3600" dirty="0" err="1"/>
              <a:t>Analysing</a:t>
            </a:r>
            <a:r>
              <a:rPr lang="en-US" altLang="en-US" sz="3600" dirty="0"/>
              <a:t> Sources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56B607-3718-43B1-9500-9314A6867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Char char="ü"/>
            </a:pPr>
            <a:r>
              <a:rPr lang="en-US" altLang="en-US" dirty="0">
                <a:cs typeface="Segoe UI Light" panose="020B0502040204020203" pitchFamily="34" charset="0"/>
              </a:rPr>
              <a:t>Judging the credibility of a source: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Expertise of author?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Conflict of interest?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Agreement among sources?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Risk to reputation?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Established procedures for investigation?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Able to give reasonable argument?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See RURU example p.52 in Workbook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533400" indent="-533400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B6BA5-64C3-4CE1-B9D5-32D81C1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could you use it?</a:t>
            </a:r>
          </a:p>
          <a:p>
            <a:r>
              <a:rPr lang="en-US" dirty="0"/>
              <a:t>Watch </a:t>
            </a:r>
            <a:r>
              <a:rPr lang="en-US" dirty="0">
                <a:solidFill>
                  <a:schemeClr val="accent1"/>
                </a:solidFill>
              </a:rPr>
              <a:t>Elevator Pitch 2 </a:t>
            </a:r>
            <a:r>
              <a:rPr lang="en-US" dirty="0"/>
              <a:t>on Blackboard</a:t>
            </a:r>
          </a:p>
          <a:p>
            <a:endParaRPr lang="en-US" dirty="0"/>
          </a:p>
          <a:p>
            <a:r>
              <a:rPr lang="en-US" dirty="0"/>
              <a:t>Networking in IT  </a:t>
            </a:r>
          </a:p>
          <a:p>
            <a:pPr lvl="1"/>
            <a:r>
              <a:rPr lang="en-US" sz="2800" dirty="0"/>
              <a:t>is it important? </a:t>
            </a:r>
          </a:p>
          <a:p>
            <a:pPr lvl="1"/>
            <a:r>
              <a:rPr lang="en-US" sz="2800" dirty="0"/>
              <a:t>How could the steps in an elevator pitch help you?</a:t>
            </a:r>
          </a:p>
          <a:p>
            <a:pPr lvl="1"/>
            <a:r>
              <a:rPr lang="en-US" sz="2800" dirty="0"/>
              <a:t>Practise doing an elevator pitch in pairs</a:t>
            </a:r>
          </a:p>
          <a:p>
            <a:pPr lvl="1"/>
            <a:r>
              <a:rPr lang="en-US" sz="2800" dirty="0"/>
              <a:t>You can use the simple steps of: Introduce yourself, introduce your idea, briefly explain the benefits and the USP (Unique Selling Point) then </a:t>
            </a:r>
            <a:r>
              <a:rPr lang="en-US" sz="2800" u="sng" dirty="0"/>
              <a:t>stop talking!!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0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Causal relationships and how you describe them</a:t>
            </a:r>
          </a:p>
          <a:p>
            <a:r>
              <a:rPr lang="en-AU" sz="3200" dirty="0"/>
              <a:t>Evaluating sources of information</a:t>
            </a:r>
          </a:p>
          <a:p>
            <a:r>
              <a:rPr lang="en-GB" sz="3200" dirty="0"/>
              <a:t>Fostering CT in the Workplace</a:t>
            </a:r>
          </a:p>
          <a:p>
            <a:r>
              <a:rPr lang="en-US" altLang="en-US" sz="3200" dirty="0"/>
              <a:t>Argument, Concept and Mind Maps</a:t>
            </a:r>
          </a:p>
          <a:p>
            <a:r>
              <a:rPr lang="en-AU" sz="3200" dirty="0"/>
              <a:t>Analysing Sources</a:t>
            </a:r>
          </a:p>
          <a:p>
            <a:r>
              <a:rPr lang="en-AU" sz="3200" dirty="0"/>
              <a:t>An RURU example</a:t>
            </a:r>
          </a:p>
          <a:p>
            <a:r>
              <a:rPr lang="en-US" sz="3200" dirty="0"/>
              <a:t>Elevator Pitch practise</a:t>
            </a:r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41 – 58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Activities 7, 8 and 9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questions </a:t>
            </a:r>
            <a:r>
              <a:rPr lang="en-US" dirty="0"/>
              <a:t>7, 8 and 9 </a:t>
            </a:r>
          </a:p>
          <a:p>
            <a:pPr>
              <a:lnSpc>
                <a:spcPct val="150000"/>
              </a:lnSpc>
            </a:pPr>
            <a:r>
              <a:rPr lang="en-AU" dirty="0"/>
              <a:t>Commence AT02 Assessment Task 1 – Elevator Pitch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9 &amp; 10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Causal Relationships</a:t>
            </a:r>
          </a:p>
          <a:p>
            <a:r>
              <a:rPr lang="en-AU" sz="3200" dirty="0"/>
              <a:t>Evaluating Sources of Information</a:t>
            </a:r>
          </a:p>
          <a:p>
            <a:r>
              <a:rPr lang="en-GB" sz="3200" dirty="0"/>
              <a:t>Fostering CT in the Workplace e.g. how to get involved</a:t>
            </a:r>
          </a:p>
          <a:p>
            <a:r>
              <a:rPr lang="en-US" altLang="en-US" sz="3200" dirty="0"/>
              <a:t>Types of CT Maps</a:t>
            </a:r>
          </a:p>
          <a:p>
            <a:r>
              <a:rPr lang="en-AU" sz="3200" dirty="0"/>
              <a:t>Analysing Sources</a:t>
            </a:r>
          </a:p>
          <a:p>
            <a:r>
              <a:rPr lang="en-AU" sz="3200" dirty="0"/>
              <a:t>RURU example</a:t>
            </a:r>
          </a:p>
          <a:p>
            <a:r>
              <a:rPr lang="en-US" sz="3200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30850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DA286F-1D24-4F6A-A0D1-F397FCDBE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b="1" dirty="0"/>
              <a:t>Causal Relationships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E91F65-E2A3-49CE-9D1A-EFE7F7AA3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Showing cause and effect between two (or more) events e.g.</a:t>
            </a:r>
          </a:p>
          <a:p>
            <a:pPr lvl="1"/>
            <a:r>
              <a:rPr lang="en-US" altLang="en-US" dirty="0"/>
              <a:t>COVID causes economic slow-down</a:t>
            </a:r>
          </a:p>
          <a:p>
            <a:pPr lvl="1"/>
            <a:r>
              <a:rPr lang="en-US" altLang="en-US" dirty="0"/>
              <a:t>Coal pays for barista machines</a:t>
            </a:r>
          </a:p>
          <a:p>
            <a:r>
              <a:rPr lang="en-US" altLang="en-US" dirty="0"/>
              <a:t>What connection is there?</a:t>
            </a:r>
          </a:p>
          <a:p>
            <a:r>
              <a:rPr lang="en-US" altLang="en-US" dirty="0"/>
              <a:t>Two important rules:</a:t>
            </a:r>
          </a:p>
          <a:p>
            <a:pPr lvl="1"/>
            <a:r>
              <a:rPr lang="en-US" altLang="en-US" sz="2800" dirty="0"/>
              <a:t>Cause must precede the effect in time</a:t>
            </a:r>
          </a:p>
          <a:p>
            <a:pPr lvl="1"/>
            <a:r>
              <a:rPr lang="en-US" altLang="en-US" sz="2800" dirty="0"/>
              <a:t>Correlation does not prove causation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C9EF0-D376-42E8-AABB-A9AE6FB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0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9E0-82DB-4DC1-85B5-B8F766A0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AU" sz="4800" b="1" dirty="0"/>
              <a:t>Evaluating 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6F46-0428-464F-BA70-99495B53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Can you rely on the information? Look at its:</a:t>
            </a:r>
          </a:p>
          <a:p>
            <a:r>
              <a:rPr lang="en-US" sz="3200" dirty="0"/>
              <a:t>Currency</a:t>
            </a:r>
          </a:p>
          <a:p>
            <a:r>
              <a:rPr lang="en-US" sz="3200" dirty="0"/>
              <a:t>Relevance</a:t>
            </a:r>
          </a:p>
          <a:p>
            <a:r>
              <a:rPr lang="en-US" sz="3200" dirty="0"/>
              <a:t>Authority</a:t>
            </a:r>
          </a:p>
          <a:p>
            <a:r>
              <a:rPr lang="en-US" sz="3200" dirty="0"/>
              <a:t>Accuracy</a:t>
            </a:r>
          </a:p>
          <a:p>
            <a:r>
              <a:rPr lang="en-US" sz="3200" dirty="0"/>
              <a:t>Purpose </a:t>
            </a:r>
          </a:p>
          <a:p>
            <a:pPr marL="0" indent="0">
              <a:buNone/>
            </a:pPr>
            <a:r>
              <a:rPr lang="en-US" sz="2400" dirty="0"/>
              <a:t>- See CRAAP example page 41 in Student Workbook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5002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885214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4800" b="1" dirty="0"/>
              <a:t>Fostering CT in the Workplace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1919536" y="1340768"/>
            <a:ext cx="4038600" cy="4017058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GB" sz="3200" dirty="0"/>
              <a:t>Recognise CT as a developmental process</a:t>
            </a:r>
          </a:p>
          <a:p>
            <a:pPr lvl="1"/>
            <a:r>
              <a:rPr lang="en-GB" dirty="0"/>
              <a:t>Takes time</a:t>
            </a:r>
          </a:p>
          <a:p>
            <a:pPr lvl="1"/>
            <a:r>
              <a:rPr lang="en-GB" dirty="0"/>
              <a:t>&amp; attention</a:t>
            </a:r>
          </a:p>
          <a:p>
            <a:r>
              <a:rPr lang="en-GB" sz="3200" dirty="0"/>
              <a:t>Use thinking opportunities</a:t>
            </a:r>
          </a:p>
          <a:p>
            <a:pPr lvl="1"/>
            <a:r>
              <a:rPr lang="en-GB" sz="2800" dirty="0"/>
              <a:t>Reflection, PD/training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>
          <a:xfrm>
            <a:off x="6168008" y="1340768"/>
            <a:ext cx="4249042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/>
              <a:t>Get involved in class interactions e.g.:</a:t>
            </a:r>
          </a:p>
          <a:p>
            <a:r>
              <a:rPr lang="en-GB" sz="3200" dirty="0"/>
              <a:t>Brainstorms</a:t>
            </a:r>
          </a:p>
          <a:p>
            <a:r>
              <a:rPr lang="en-GB" sz="3200" dirty="0"/>
              <a:t>Discussions</a:t>
            </a:r>
          </a:p>
          <a:p>
            <a:r>
              <a:rPr lang="en-GB" sz="3200" dirty="0"/>
              <a:t>Use ‘maps’</a:t>
            </a:r>
          </a:p>
          <a:p>
            <a:r>
              <a:rPr lang="en-GB" sz="3200" dirty="0"/>
              <a:t>Check the evidence</a:t>
            </a:r>
          </a:p>
          <a:p>
            <a:r>
              <a:rPr lang="en-GB" sz="3200" dirty="0"/>
              <a:t>Learn language of assessment/academia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1" y="5661249"/>
            <a:ext cx="322395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Segoe UI Light" panose="020B0502040204020203" pitchFamily="34" charset="0"/>
              </a:rPr>
              <a:t>What do you do?</a:t>
            </a:r>
          </a:p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Segoe UI Light" panose="020B0502040204020203" pitchFamily="34" charset="0"/>
              </a:rPr>
              <a:t>What could you do?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239272" y="600076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8008" y="587727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800" dirty="0">
                <a:latin typeface="Segoe UI Light" panose="020B0502040204020203" pitchFamily="34" charset="0"/>
              </a:rPr>
              <a:t>Following slides</a:t>
            </a:r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C4DA0-0390-4C20-B36E-63AF0A85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318" y="958082"/>
            <a:ext cx="8501122" cy="6000792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Summarise</a:t>
            </a:r>
            <a:r>
              <a:rPr lang="en-GB" sz="2800" dirty="0"/>
              <a:t> </a:t>
            </a:r>
          </a:p>
          <a:p>
            <a:pPr lvl="1" algn="l"/>
            <a:r>
              <a:rPr lang="en-GB" dirty="0">
                <a:solidFill>
                  <a:schemeClr val="tx1"/>
                </a:solidFill>
              </a:rPr>
              <a:t>Prepare a summary - no more than seven most important points</a:t>
            </a:r>
          </a:p>
          <a:p>
            <a:pPr algn="l"/>
            <a:r>
              <a:rPr lang="en-GB" sz="2800" b="1" dirty="0"/>
              <a:t>Question</a:t>
            </a:r>
            <a:r>
              <a:rPr lang="en-GB" sz="2800" dirty="0"/>
              <a:t> </a:t>
            </a:r>
          </a:p>
          <a:p>
            <a:pPr lvl="1" algn="l"/>
            <a:r>
              <a:rPr lang="en-GB" sz="2400" dirty="0"/>
              <a:t>Prepare at least three substantive questions about the material</a:t>
            </a:r>
          </a:p>
          <a:p>
            <a:pPr algn="l"/>
            <a:r>
              <a:rPr lang="en-GB" sz="2800" b="1" dirty="0"/>
              <a:t>Propose </a:t>
            </a:r>
            <a:endParaRPr lang="en-GB" sz="2800" dirty="0"/>
          </a:p>
          <a:p>
            <a:pPr lvl="1" algn="l"/>
            <a:r>
              <a:rPr lang="en-GB" dirty="0">
                <a:solidFill>
                  <a:schemeClr val="tx1"/>
                </a:solidFill>
              </a:rPr>
              <a:t>List at least three points you agree with and state why</a:t>
            </a:r>
          </a:p>
          <a:p>
            <a:pPr algn="l"/>
            <a:r>
              <a:rPr lang="en-GB" sz="2800" b="1" dirty="0"/>
              <a:t>Critique </a:t>
            </a:r>
            <a:endParaRPr lang="en-GB" sz="2800" dirty="0"/>
          </a:p>
          <a:p>
            <a:pPr lvl="1" algn="l"/>
            <a:r>
              <a:rPr lang="en-GB" sz="2400" dirty="0"/>
              <a:t> </a:t>
            </a:r>
            <a:r>
              <a:rPr lang="en-GB" dirty="0">
                <a:solidFill>
                  <a:schemeClr val="tx1"/>
                </a:solidFill>
              </a:rPr>
              <a:t>List at least two points you disagreed with or found unhelpful and state why</a:t>
            </a:r>
            <a:endParaRPr lang="en-GB" sz="2400" dirty="0"/>
          </a:p>
          <a:p>
            <a:pPr algn="l"/>
            <a:r>
              <a:rPr lang="en-GB" sz="2800" b="1" dirty="0"/>
              <a:t> Find Examples</a:t>
            </a:r>
            <a:endParaRPr lang="en-GB" sz="2800" dirty="0"/>
          </a:p>
          <a:p>
            <a:pPr lvl="1" algn="l"/>
            <a:r>
              <a:rPr lang="en-GB" sz="2400" dirty="0"/>
              <a:t>Give at least three examples of key concepts presented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8995" y="188641"/>
            <a:ext cx="592021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Some things you can 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9206" y="521495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dirty="0">
                <a:latin typeface="Segoe UI Light" panose="020B0502040204020203" pitchFamily="34" charset="0"/>
              </a:rPr>
              <a:t>Angelo (2005)</a:t>
            </a:r>
            <a:endParaRPr lang="en-GB" sz="1400" dirty="0">
              <a:latin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600" y="764704"/>
            <a:ext cx="4104456" cy="79695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800" b="1" dirty="0"/>
              <a:t>Argument Maps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772816"/>
            <a:ext cx="4320480" cy="3657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Provide a visual representation of an argument 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Produce well organised arguments in writing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Allow for evaluation of reasoning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11624" y="5517233"/>
            <a:ext cx="312047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See: www.austhink.org</a:t>
            </a:r>
            <a:r>
              <a:rPr lang="en-GB" sz="240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0347" y="260648"/>
            <a:ext cx="443345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Segoe UI Light" panose="020B0502040204020203" pitchFamily="34" charset="0"/>
              </a:rPr>
              <a:t>4 more things you could do: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888088" y="1340769"/>
            <a:ext cx="3096344" cy="4359389"/>
            <a:chOff x="5292080" y="1484784"/>
            <a:chExt cx="3096344" cy="4359389"/>
          </a:xfrm>
        </p:grpSpPr>
        <p:grpSp>
          <p:nvGrpSpPr>
            <p:cNvPr id="3" name="Group 18"/>
            <p:cNvGrpSpPr/>
            <p:nvPr/>
          </p:nvGrpSpPr>
          <p:grpSpPr>
            <a:xfrm>
              <a:off x="5292080" y="2636912"/>
              <a:ext cx="2844203" cy="3207261"/>
              <a:chOff x="5364088" y="2492896"/>
              <a:chExt cx="2844203" cy="320726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868144" y="3645024"/>
                <a:ext cx="1584408" cy="523220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Segoe UI Light" panose="020B0502040204020203" pitchFamily="34" charset="0"/>
                  </a:rPr>
                  <a:t>Key Point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4088" y="2492896"/>
                <a:ext cx="1067921" cy="461665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latin typeface="Segoe UI Light" panose="020B0502040204020203" pitchFamily="34" charset="0"/>
                  </a:rPr>
                  <a:t>For #1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92280" y="2492896"/>
                <a:ext cx="1116011" cy="461665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latin typeface="Segoe UI Light" panose="020B0502040204020203" pitchFamily="34" charset="0"/>
                  </a:rPr>
                  <a:t>For #2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64088" y="4869160"/>
                <a:ext cx="1228221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latin typeface="Segoe UI Light" panose="020B0502040204020203" pitchFamily="34" charset="0"/>
                  </a:rPr>
                  <a:t>Against </a:t>
                </a:r>
              </a:p>
              <a:p>
                <a:r>
                  <a:rPr lang="en-GB" sz="2400" b="1" dirty="0">
                    <a:latin typeface="Segoe UI Light" panose="020B0502040204020203" pitchFamily="34" charset="0"/>
                  </a:rPr>
                  <a:t>#A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76256" y="4869160"/>
                <a:ext cx="1228221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latin typeface="Segoe UI Light" panose="020B0502040204020203" pitchFamily="34" charset="0"/>
                  </a:rPr>
                  <a:t>Against </a:t>
                </a:r>
              </a:p>
              <a:p>
                <a:r>
                  <a:rPr lang="en-GB" sz="2400" b="1" dirty="0">
                    <a:latin typeface="Segoe UI Light" panose="020B0502040204020203" pitchFamily="34" charset="0"/>
                  </a:rPr>
                  <a:t>#B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6516216" y="2924944"/>
                <a:ext cx="360040" cy="576064"/>
              </a:xfrm>
              <a:prstGeom prst="downArrow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6200000">
                <a:off x="6444208" y="4365104"/>
                <a:ext cx="576064" cy="288032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04248" y="1484784"/>
              <a:ext cx="1584176" cy="461665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Segoe UI Light" panose="020B0502040204020203" pitchFamily="34" charset="0"/>
                </a:rPr>
                <a:t>Against #2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380312" y="2060848"/>
              <a:ext cx="144016" cy="360040"/>
            </a:xfrm>
            <a:prstGeom prst="downArrow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5DB1-ABF6-4460-AEF4-D4B40A4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620688"/>
            <a:ext cx="4968552" cy="940966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accent3">
                    <a:lumMod val="50000"/>
                  </a:schemeClr>
                </a:solidFill>
              </a:rPr>
              <a:t>Concept maps</a:t>
            </a:r>
            <a:endParaRPr lang="en-GB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2132856"/>
            <a:ext cx="7416824" cy="37444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“are graphical tools for organising and representing knowledge. They include concepts, usually enclosed in circles or boxes of some type, and relationships between concepts indicated by a connecting line linking two concepts. Words on the line, referred to as linking words or linking phrases, specify the </a:t>
            </a:r>
            <a:r>
              <a:rPr lang="en-GB" b="1" dirty="0"/>
              <a:t>relationship between the two concepts</a:t>
            </a:r>
            <a:r>
              <a:rPr lang="en-GB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2065" y="5589241"/>
            <a:ext cx="3108543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 </a:t>
            </a:r>
            <a:r>
              <a:rPr lang="en-GB" sz="2400" dirty="0">
                <a:latin typeface="Segoe UI Light" panose="020B0502040204020203" pitchFamily="34" charset="0"/>
              </a:rPr>
              <a:t>Novak &amp; </a:t>
            </a:r>
            <a:r>
              <a:rPr lang="en-GB" sz="2400" dirty="0" err="1">
                <a:latin typeface="Segoe UI Light" panose="020B0502040204020203" pitchFamily="34" charset="0"/>
              </a:rPr>
              <a:t>Canas</a:t>
            </a:r>
            <a:r>
              <a:rPr lang="en-GB" sz="2400" dirty="0">
                <a:latin typeface="Segoe UI Light" panose="020B0502040204020203" pitchFamily="34" charset="0"/>
              </a:rPr>
              <a:t> (2008)</a:t>
            </a:r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520" y="6093297"/>
            <a:ext cx="397237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</a:rPr>
              <a:t>Helps develop understanding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3661" y="260648"/>
            <a:ext cx="42484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851B5-4F6F-475C-BE77-4978E7F6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476672"/>
            <a:ext cx="3600400" cy="926976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accent2">
                    <a:lumMod val="50000"/>
                  </a:schemeClr>
                </a:solidFill>
              </a:rPr>
              <a:t>Mind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412777"/>
            <a:ext cx="6552728" cy="4525963"/>
          </a:xfrm>
        </p:spPr>
        <p:txBody>
          <a:bodyPr/>
          <a:lstStyle/>
          <a:p>
            <a:r>
              <a:rPr lang="en-GB" dirty="0"/>
              <a:t>Show hierarchical relationships around a central idea or key word</a:t>
            </a:r>
          </a:p>
          <a:p>
            <a:r>
              <a:rPr lang="en-GB" dirty="0"/>
              <a:t>Often hand drawn</a:t>
            </a:r>
          </a:p>
          <a:p>
            <a:r>
              <a:rPr lang="en-GB" dirty="0"/>
              <a:t>Useful for planning, generating ideas, seeing connections</a:t>
            </a:r>
          </a:p>
          <a:p>
            <a:r>
              <a:rPr lang="en-GB" dirty="0"/>
              <a:t>An alternative to using lists for planning assignments</a:t>
            </a:r>
          </a:p>
          <a:p>
            <a:pPr lvl="1"/>
            <a:r>
              <a:rPr lang="en-GB" dirty="0"/>
              <a:t>Some people love ‘</a:t>
            </a:r>
            <a:r>
              <a:rPr lang="en-GB" dirty="0" err="1"/>
              <a:t>em</a:t>
            </a:r>
            <a:r>
              <a:rPr lang="en-GB" dirty="0"/>
              <a:t>; others........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75520" y="6093297"/>
            <a:ext cx="563468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</a:rPr>
              <a:t>Helps develop understanding &amp; new ideas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2264" y="6021288"/>
            <a:ext cx="169206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See Tony </a:t>
            </a:r>
            <a:r>
              <a:rPr lang="en-GB" dirty="0" err="1">
                <a:latin typeface="Segoe UI Light" panose="020B0502040204020203" pitchFamily="34" charset="0"/>
              </a:rPr>
              <a:t>Buzan</a:t>
            </a:r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46" name="AutoShape 2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48" name="AutoShape 4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50" name="AutoShape 6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52" name="AutoShape 8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54" name="AutoShape 10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82956" name="AutoShape 12" descr="data:image/jpg;base64,/9j/4AAQSkZJRgABAQAAAQABAAD/2wCEAAkGBhISEBQUExIWFRUWGRkUGBgYFxkaHBsbFRcWFxUaGBccHCYeGB0kGhwXHy8iIycpLS4tGR4yNTAqNSYrLCoBCQoKDgwOGg8PGiwkHyQsKSoqLC4tKiwsLSwsLCwtLywqLS8vKSwsLCwtLCwqLC0uLDAsKSw2LC8sLCksLCwsKf/AABEIAMABBwMBIgACEQEDEQH/xAAcAAEAAwEBAQEBAAAAAAAAAAAABAUGAwECBwj/xABEEAACAgEDAgQDBgMECQEJAAABAgMRAAQSIQUxBhNBUSIyYSNCUnGBkRShsQcWM5IVJENTYnKCwdFUFzRjg6LS4fDx/8QAGgEBAAMBAQEAAAAAAAAAAAAAAAECAwQFBv/EADMRAAIBAgQDBwMDBAMAAAAAAAABAgMRBBIhMUFRYRNxkaGx0fAFgeEycsEUIlJiFSNC/9oADAMBAAIRAxEAPwD9wxjGAMYxgDGMYAxjGAMYxgDGMYAxjGAMYxgDGMYAxjGAMYxgDGMYAxjGAMZ8yyhVLMQqgEkk0ABySSewyon8WadaO7crbdrIC4IYO24kcKoEchJP4D60MAucZA6X1qPUb9l/AQpuubFgiie49DR9wMn4AxjGAMYxgDGMYAxjGAMh9Z15h08kgXcyqSq/ic8Iv6sVH65MyDL05ySRqJVs3Q2UPoLS8EMpemeOFkjaSRNgBJAAZiY1hVy+0C/nJUfQXlzo+uQy2FflQm5Tdr5lbAw9DyOPqMi6vocjggypIDwVlhRgex+7tPcD9sp9d0wxKxZDDzuEsTO0YIUoNyXvhUKWA2cLuvggVFyme26sbHGUfQptQH8t6eFYwVltizG6BLEkMG+IgWSoVSxJfi8yTQYxld4gWQ6d/K3FrXhSVYqHUyBWHIJTcLHPtzWAWOeK4N0Qa4P0Pscxk2s1VL5upjhuOigejYckChukVmQAFw5q2oE0c+OnR7ZIXOpZ9rFnCxTkOTDFHdVRNoW3H8RHN5F0Uzx2ubfGRtJ1BJL2hhX4kZf23AXknJLp3GMYwBjGMAYzN9U8cwQTmJr4Khmo7VsjdZrsoIJI9SAazRqwIscg85VST2Fj3GMZYDKzrPWxBCZFXzNrrGwU/LbAEsQDVXzxxxdDkWeZjxMipNEYlvVSH4BZ2fCNvnSqOG8sNQv1ZR7ULQi5uyK6WX7ctqbmZ0dYoAtv5c3qVpRANlKS3JJcEmlqx0XRZiP8LTwg/iBmfkMDuJKrZ3vf/O3ucsND06LRwvIxLMFaSWU8s20EsT78DsPyHoMaPxVpZFLCUAeYIhu+HcxVHAW+9h1/U1kF3KMdIr7s5aHw9LEXI1JBdt7ERJyf1uhlxAhCgM24juxAF/oOMrtP4q0bi01EbAsqAg+r3tH60f2OddH4g00pAjmViSAAD3JDMK9wQrG+3wnJKOTZYYxjBUYxjAGMYwBjGeOtgjtfHHf9MAqvEPUpYERo0Dlm8qqJpnUiEmjwvmbQx9A18VkD+99StGUPwAsWHchZzFxGCT2F2SLsUG5q0PRz/wCon/zj/wC3Pg9Gf01U4/VD/VMi7KXlyIvTPF8czxoI3Be/iuNkB+2oblc7rEMhtbHHcZfZTt0jUDldVZHbfFGfcdwAfU/ucbtcncQTD6Fo2/nuXF+hGdrdM46qM6NjKn/u7H7VB/syf9qg9BfzL+o9cvVYEWOQecp4/EUZbyp0aBm+HbKBta+4Vxat+V5z8Pz+UZdM5/wOUJPeFrKH/p5U/llU1cyhOKlZPR+T/JZ9R6ikCb3J9gByzE9lUepOViaGfU/FOxjjPaFDRI/+I45P5Ch+ffK/S9Uhk1Mc07hRISmlRr5AKgv2oFiy8n8SKOeDrclf3al4/wDZq9uC/l+xG0nTIohUcar+QH9e+feo1kcdb3VLIUbiBZPYC/XO2Zrxv4eOqSKp/JVHt7HBVqB9RTex+pyXotDopxjdJ6I0DapB3dRwTyw7AWT+3Oefxsf+8T/MPUWPX25yGOgx1Vt2A7/h+T0+76fzvPlvDsJNkNd7u/rt2/0xqWtDmWUcgYAqQQeQQbB/I59Zx0mlWNFRbpRQs3nbJKPoMz3jR9YIkOk+YMS3IHAUkBiSAFNEX6Ej6g6HPDkNXIP5wh8YaifUMHjEYZ2Lk7+5uwOQgPN9s/ffDEjHR6cupRvLUFT3FChftYAP65m9X/Z59kKKPMXQlygG1QVDFB/yA97snLDq/juCNXEbBpQzxbW+EK4Oxd90dvmNEDtshZUb5TeZU4ZW2aTknsXvUeqQ6dQ80ixqWCBmNDc3yi/c5nur/wBocMKtUbvIoa1FUGR5U2s4JonyZjwCPg5qxeb6/qwHEuulZVaPYdOR9qaXbuSJZGSAl6kWTdvWqsg8Tei6rVaqdZodDFBHuLmWUXK29VVyjV8JYKt7RRrNbmscNUlDtHpHm9PDn9jadI6g0sId4/KYFldSSQGjZkamIG5bFhqFgg5kek+K9M2on1Ekm5mPlQxorSOI4yQDtUErubc3NdxltqPA6TyM+pmmlBNiLzGEaj2CjvlH4Y1q9P1UujnUCPeDDNQ4EllFc+x5AY+oI9shtnRRp03TllblKy020423vw4F7qutyaiNkTQTsjqVJdkisMKPqWHH0yAnQZOCvT4oyCSP9bkBG5mZvlTsSzWPah2AGaHr/X49JGrPVswRFLKm4myfiYhRSgnk+ldyMmaPWJKgZDYIB+osA0w+6aI4OScbqR4RXn7mZHh2Y7T/AAumG0gj7aY1tuh8vI5Njsb5vJMPSNSskcgTTgxRmFBch2qxQnkiz8ijv6H3OaISCyLFjuL5/b9Rn1gjP0RH0Zlo+aEv02Fv1uxkjGMko3cYxjBAxjGAMYxgDKKPxlp/NljYlTEwQnhrJLD5UJZflY/EB8Ivtlrq/N48vZ9d+79KrKCfwuzszGPTlmJYkmY97LV8Xwg2bAoG+Qci5VytwO6eN9NtQtvBYCwI3aiULsCwG07VBLEHj887ReK4mmjiCvcm4qSFA2qaDctdMeBxfI4FjIa+GJAbC6RTW2xCx4K7COX9V4PuM7R+HJgb/iEQ2WuOCNTub5msgmz6n1xfoVzvhF+XuXGuhiaNhKFMdfFvqv1vtn5p1OzqFj0kks0bI0dVz5dgvGkjfOvoD6XVm83Q8LREhpmeYj/eMSP8vyj9si9AgEuok1AACD7GGhxtU8sP+ZrP5VmU4uVkcmIpSrNRendvb53lRLBp9SXZlm00sMBSMyJ8MRssJVUGnYMEbngGNSKOfHS5tVDp98erE6QxlivxTtK7tJwzbfMjVR5VEA0C/BoZuZoFcFXUMDwQQCP2OZXq3gFb8zRuYJRyAGIU/T3X+n0yzzLqbTdWmllWbnwf24E3onjCKYrHJ9nNtBYEOF3Hy7QM6r8Y8yIFO4L1zRy+nhV1KsLB4IOflc7wzO0HUYVjmJAM2xRu+6DKAKY7NyrJzt3bhRAOajwzrOpNJ5cyqFBDs5Ubdu2gkLLQcM9spNlUUbiWcBZjNS2LUa8KyvH7riu814xjGXNxjGMAYxjAM34z0OqdYpNOxPlNuaMdzdASICwV3jG4qjnYSbIJUDMF1HqkWjciGPdrHPKsUlXTkvI4VSqASzAyMNx3EXW4jvoP7Q/7QPJvTaZvtTw7j/Z/8K/8f9Pz7e/2ceBfKUanULcrcop+4D6n/iOUbvoj1qGGhQp/1GIX7Y8+r6fO/wCvCH9nlH+J1tyzN8e1jYUnm2/E38hm+AxjLJWOCviJ15Zpv2XRDM14v6dW3UiPzBGCk0dX5kD0XFepUjePyOaXGSylObhLMjKr0N/LU6Z0n07AMkUxPwqSrL5U4tlFhSAwNUORWVL9H2NZh1MB3NIWVEmG5mDBleMhrBHdgTTMPvHL3yX0DEorPpGJZkUW0BPLMi92jJ5Kjle444yZ1XxAkenSaMiQO8artBfcHcBtoXkkLuP6c5BrUf8A6auuez+/UyscYUGtY8bFt5+DUpyBIFBZ7YjmGwSf8L2NZdeE+t7g4lm3O0nwBrBI2JZAKgqC+8hfQUBfczOl+LdPMqktsdkD+WxG7kbioqw7KPmCXR475awauN/kZW79jfyttbkezcZJi3Hgn4/g7YxjBQYxjAGMYwBjGMAYzwmu+ZTrh1f8SWiZAoSkZpAFX4Hv4PMAZy+0fGjLQHIo2IuazKSLxfp2nMILEhihYC0BDBCC3ofMOz8yPxC6PqO53ZW6gSnwbfKO6Q7dm4FIlAUkeb8V93Q0NlGb07pspVViQwgKqNM4HmNtRUJRBYjLBVs/QccDIuUdRcNe4ndZ1rSt/Cwn4j/iuP8AZoe4v8TDj6Dn2u30mlWNFRRSqAB+mcem9MjgTag+pJ5JPqSfU5LwlxYjFp5pbjGMZJoUvifwxHrI6PwyL8j+30PupzE9D8TT9PlOn1Ckxg1XcpfZkPqp71+1ds/UMpfE/hiPWR0fhkX5H9vofdTmM4O+aO55+Kw0m+2o6TXn0ZaaTVpKgeNgytyCO2dSc/L/AAvDrtNqWjUbQP8AEV+UPsw/7EZo9f1mJXCzOZGKvIAB8AWLbv47cbl72c6aMJVI5mrFqGLdSF5RszSt1KIGvMX97/phepRH74/Xj+uY+Pxpp9oKlaIUkblBUOu4Fx934eTknT+K9O+2pEbfe3bIp3bSQ20X8VEHt7Z0dh80Ne2Zr1YEWDeYDx//AGiCENp9MwMp4dxyI/cA+r/0/PL140lR1R2TcCpKEqeRR/X65jeif2W/62fNcNClMB9579CPYevvnNVpyjset9NnhczniHtqlz+cj4/s18EmVhqtQvwA3GG+8fxm+49vc5+sZ8xxhQABQHAA9AM+solYpi8VPE1HOX2XJDGMZJyjGMYAym1fhpCWaFzCz3vCgGN74PmRH4Wv1Io/XLnGC0ZOOxmW6ZMo2tpYZFAjW4X8v4YWLRqInG1QCTwG7EjK3UdBQrX8PqU5LcJEw3nzzvpH5NzE/wDQntm4xkE5k+CMz4ULxK6yRzAySbhuQ8DYi27cjcSpYn1LenYabGMkq7cBjGMEDGMYAxjGAc9RpkddrqGHeiLHGRl6Lpx2gj/yL/4ybjFiGkz4jgVflUD8gB/TPvGMEjGMYAxjGAM8ZqBPtznueEXgGKOrZrJPLncfrfYfkBwBlZ1PpKajbbupCstxsASkoAdSSD8LUORR44IyF4w8P6mTy44nEbwP5qsb5ZRtiPblSC9/UDK2PwxrEjEcc+xY1KRlWIYhP4nyt529iXgsf8B/X2W+CWh5aXFvUstR4RgcyAu/2lHYGUBQEeO1UL+FiNxs8DnjOS+FguqSSNwsYbzGS73MgkVQF2/CqlyeD+nYjt0TpeoTUSSzMGtAgO8tdSO/CFQIloqNoJ+W8pND4R1sTGQTqZNrqOSKE1Sy0Sp+IzWAaNCjXFZVrZ5SU/8AY3CtRsGjlv03W7pI/wAVlT9QVJ/qBn5rD0/qJd1MrKFSr840dwl2hSY+WH2ZL8Eba9by7i6jqdOkBPDqo3PTMrNVNtZ+WH175zYzE06NF1Kieh04TDTrVVTptXZ+oYzM9H8bxyUswEbe/wB0/r939f3zSg32zy6NenWjmpu56FahUoSy1FY9xjGbGIxjGAMqtf4khhm8tzXwhrsdzu2qq3udjtY0oNce4yx1GoWNSzsFUdyTWZ+YfxEyyxaeytASSMyqdpJU+WD8dEkjcOLsZSU0nbiXjBtX4Huq8axp/sZSfL86qUNttvu7ix+FWawCOwuyBkZvEeskCtFpwqttpX37rE5ikDkIQoA+KxzwfTnLaLpMtANPtAG0LEiqAOOASCQOM7L0Yessx/8AmsP6VjNJ8PnmMsVx+eRK0k++NHKlSyq209xuANH6jtnbIcfTFBBDScc8yOf3BPOTMsr8SrtwGMYySBjGMAYxjAGMYwBjGMAYxjAGMqtSgMr3zW3+mZPrfimODUxIaERJRzXZjW037A9/zPsM8+pjlCbhlOinQlU/T3n6DjM3EAJI6/Go4/PnNJnRh66rRzJWMZRykLqnTo5Vt+NoJDjgr7/mPocxUepYttC77NCuCfb4f/zmi8WdR2oIgeW5b/lH/k/0zn4U6VQ85h34X/uc5/8AksQsWsPQtlWsr6nJUpqcrEE6GX/dP+1/0Oenps9E+UQBzZKj+QJP8s2OM9uWLm00rJkLDRvqzJdK0qmQebyD2X7t+l/i/p9M1Twqw2lQR2oix+2UPVdF5b2PlPI+h9ssP9MomnaaQ0qAlzV1XfgZ819Px2IrVp4XFO809Oq6I9KdCEIqVJaP1KrqngaJ7MR8tvbup/TuP0/bKSObW9PPxLuj/wAyfoe6H9vyzzx94yjbRRtpdTtd3VqVtr7QGux3A3Vl94J8SrrNPQV7iVEcvR3Hbybvnt6++erX+iNU/wCpheDvbT+UdsMXVjTtVWaPJ7+JRdV1UeucP9k9ROg02o3Bd5DFWjcMFDE7V3EWALFc36vjTXaWIvqtJujVxCD/AIUhLbth2W8e3hRuElfEByQc0vUPB+mls7dhPqnH/wBPb+WV6+FtVFxDqgV/C44/Y7h/LOaNTE09Kkc3VezMZU8NU1pyy9Je69jtH/aDo/tNxkTy2CMTE7DeQxZAUDBmXa26u20nkc5fanXJHGZGPwgXfvfah6k+2UL9MlRkkXSwPLe93FIS4Vk3WO/ws45HrkbXanUy6iNGgA2jzAhkFMbrduA5r2+uaVMRlVknfuZlTw+Z3bVu9cCz0OhadhNOPrHH6KPSx6t7n/t3dc8QHTuEWLf9nJKaJFCMfRCAPckr9LPGdFfXH7kCj83b+lZ4+i1TfM2n5BU/ZsfhPccnkH2y0HlWkWVnHM9ZLuOD+NtMDR3/AHudhqlIBa/w7iFB9Tng8a6f4bDgGu6Na/FIrGQV8AGw8369hxfq9Ak+I1pfi5b7AckmzfPPIB59c6no0pu2g57/AGA9Tfv785pnf+L8vczyLmvP2J/TOqJOpZLoHadwIPyqw4PurKf198l5SdL6FLp02RyoAWLH7LuW7nhgPbsB2y6S6F9/WsunfgUatxPcYxkkDGMj6/WiKNpCC20XtUWzHsqqPUk0B9TgEjGZzT+NY9gMqOj+WruoG7axfyynoxIbudoA4urGXcHUInLBJFYq2xgGBpvwn2P0wCRjGMAYxjAGMYwDDeLfFo008kYX42VCrFgANwCgkAFqu/T0Ptn591wyTRx/Z7SR5hDRux+IUAAIzZ/bP3rPiaZUUs7BVHJLEAAfUngZySwdOU873Oqlip0ouMeJ+V+EeuzB9NC8bOTIqlgkq0ASQSWjC8Ae/NZ+o/xieX5gYFCu8MDYKkWCD6gjMT4w8SJqCmjiRmZpQGPwK32MsgdYd7AiS4mpwKW1tl3qwDp6QIui0u5lB+Ik2WI+UE/8K0CfWufXM69SGDpNwWr2XNnLUqN6s66WFtXqST2uz9FHYf8AbNsiAAACgOBkPpPTBBGFHJPLH3P/AIybjAYV4eF56ylrJ9SkY2QxjGd5c46vTB0Kn17fQ+mZ1NOrCTTy3slUxNXBFigQffNRlT1rRWN47jv+XvnifU6M4SjjaP64b9Y8TpoT3pvZ+p+edc/selW200okH4HpW/zfKf5Zpv7Luiy6fTSiaMxs0h4YUaVVAP5XeRfGfU9YYYjC5VNyxyBDtdmd1VBuBD7WBNeWQ24CztsjX9E1AfTRN5gltFBcFTuYCmPwkr8wPYkexz6VfVqmLwyV7xdnfiVnUnrCROxjGcpgMquvaZqSaMXJCd1fiU/Ov6jn9MtcZScc8bF4TySuctNqVkRXU2rDcD9M80msSVQ8bq6mwGUgjg0eR9cp9f0rYHHlmXTScyQi7F8sVA+ZT95PX9xlFoNVqtPvMIWaIlpD8zgVZqx9pGxJCkMr7Qqnn4yIhO+kt/mxM4W1jt83N3jMuvjYIB5sTKdhcgcVtiErUHIZjTKCAvwkNfFHL3pfUBNEHCsnLKVarBR2RgdpI7g9jmhmS8YxgDGMYAyI+gsk+bIL9Awr9OMl5zh1CPe1lbaSrUQaI7g12P0yripbgrtR0Qt3dX7H7SNH5W9vNA8Wa9rym6h0fYopFidWeSN7JjEsg277ILRkAtQorbcg5q5JlUqCQCxoX6kAtQ/QE/oc9ZQRRAIP88o6dtYO3mvncRY56SNljUM5dgACxrk1yeAB/LO2Vekcwy+SfkazET6V3T9PTIPi3xFNpvLWCESu4fg3waCxXXoZXQH2FnJpzzrrs+8I0WMyiePVZ6jgZ14YkMthS4jvZ3ssbCmiRR4vOX9/WI+HSsxo0AxINVyDsoqARuPcc8EC80JNhjMpJ4j1x3bNGK2/BzJZO1mBO5FFAiu4J3L27ZzabVuVaaZYlDxyAKRGaQx71YWzMHVpeDVFEuubrKSjq3YGvyh8ZeHhq9M6ecYW2Ooe/hqRdrCRCdrqeO/IIBBBGSG65v4gjaQ+5G1R+p5yo1Bdpv8AWDujQqrBSQqlhx+dEi85K2LUEsivd2vw8eXcVcjh0vp3lQ+VpWZy7s7OxspuVVZUY/EE+HjdzVd80XR+iLAL+Zz3b/sMnwwqopQAPYZ95pHDrP2s9ZeS7lw9Sba3GMYzpJGMYwBgjGMAzvVulqAyugeGQbWUgEUeao8cHkX7ZmotbL0yZTI5k08j7nl3qu4sHtijGlCL3RKAWHcWHwxn9FdAQQRYOUnUuigo6MvmQvwy82OQbBHIIIBBHsM8iFKeCm+zV6cnst4t8ucfQ3clUWu/r+S20WtjmjWSNw6MLVh2Pp/XjO+YEdJ1UMpbRuGDNHEqAALFGHJkaSIyhHJu9yANw3q5I3oz1YyUleLuYtW3PcZB631dNNA0r2QvAUd2Y8Kq/Unj6dzwDld/fSDcl7grJvL7W2g7Y2CXXxMRIvb1IHc1liC/yHqekxO24rT/AIlJVv3Wr/XIP98NLu2hnJIJAEUnNAMKO2jYI2n71irxF4w0rKDvYWoejHJYBXebpfury1fL61kOKejJTa2JP+imHbUS/wDVsb+ZW8kaXTOp5k3D22qOTzdjPOn9UinVmicOFYoSAasUTVjnuORxkrIUEtiXJvcYxjLFRjGMA46jU7K+Fmv8Iv8AfMrP0BS5ZTqlJ80tQPJlLEEfEK2hmA9OSavnNhjKNN7MGGXwzfmBl1BDUBtCqa8ryzZJPa22jsBxzZy/0Uk0cSRpAaQBQXZRwOB8KgAfplwZBdWLPpeVq+IojqPIBs7N+8EFeCwYWD6bTZ7DgHkgGjpy4zfl7EWIHU453eJXZQS1qEHK196zz6jLJOmSA86iQ/Q1X8qOc+nDzZWmPy/JH+Q9f15/f6Za5jQoxu6jvq9NXt81IS4lZ/oh/wD1Mv7j/wAZz/u2pfeZZS9bd24XXerq6vLfGbdhT5E2RV/3djPzNI35uc7Q9EgXtGv68/1ydkfqGtWGJ5HYKqKWJY0AB7kA0P0OTGjTjqorwFkVU/XWTWLAqRslDcd+1lNOz/D2al8s0PQ/UDO3R9OJInZxYmZiR9DdZR6VZC089AeefLTsCwY/CfgG1gsdKCWc2O6WVzX6aHYiqPQVlWs9TXZL1/HqOJn+qfxCQtBHKI3IqKU9iKICsdrbWHH3TYHFE3kDofiowIYtXvXy1X42DEgMF8tXtmkeQg2Wqt28fdJzYTQq6lWAIPcHKvVdDJXapDJwQklmq7bXHxLWIqVPTdea9/XvGx2h8Qady4Eq2jbWviiVVxd1xTLz25rJ5kHuPQd/ftme1nQ1k/xNMTyzHbIGBLMjkkP3+JEI9toyq0XhciTcySALJG6CkckRGQjcxA5O+uzUAADwCL9ouvgwbjGfMb2AaIv0Pf8AXPiefbXws1/hF5duyuSR4esRMWALfCxQko6ralg1OVCmirAkGrH5Z7N1jTpW6eJb21bqPnsp6+oBr3rKeToULKynTv8AFI8rEKgLGTzbDn7wAkYC/pkePwnECT5MpHxfCzoAPMQo1EC/lJA549KzPtY9fB+xNi11fiiCME7iR8QG1SbKXvoVyFAJJBqgc4dC8RPNIUeLZUavuHI3XtlBP3ae1APJ2MfyDoYK7f4ePbzQlYy1ZBpQ1hRYHwih9M6dSTyoWeVmYIpYRxrydoulX1yrqTf6Iv76L38ibLizzqUysbjXkd3HH/8Afzz66fLLIDUtEehUHj3yn6FFOUQPJvjk5WyrEbaBYOt7g3xNyzVYAPGXEenKySbPmQ7gPxK3cZ40qMo4ntL3WzSutbX0tyXe2dCknCxKbTzEglozRsWvY0RY9jRI/U5FHRKbcIdNdKL8v0QqUHb7pVSPbavsMtNNqVcWP1HqD7HPNZq1iRna6X2BJNmgABySTQAHcnPXhShJXi3b9z9zBtrcqoegBCSsMAJIY0G7jt+2RdZ4QSSvs4kNrZW7IQABeQdoIABIo8d8vND1GOZd0bbhwD34JVWog8g0w4+uSc07Jc34si5WaHp7QgrGkSgm6BeufYH5R9Bxlil0Lq/Wu2fWMvGNiLjGMZYgYxjAGctRqVQWxoduxP8AQZ1xkPoDLdT6Xp5pJHCOTIqo2yKmNeYGtyOdyvXP4VPoMk9O6AQu3b5URO4oDy1cC64UAACh6KBzWaDGZunm/U79CD5RAAABQHAz6xjNSRjGVfWuufw7RDy2fzCR8N2AtE0ADfBJ5oUp57YBaZm/E2vZ3GljZCXFyAMRIBYKhRuUMGAbcu9W2BivpnLWeLJHpIIXV3jEqGQdwWPCot7iUUkc0LXdV1nHpXT5FZgWEk792Nny1LM9O24hnXcQtcL8W2txBpKSigWHR9D8aru3iG7egN8jfO31rtZs8cknnL/OOj0ixoEXsP5+5ztkU45Vru9WQhjGM0JGMYwBjGMAYxjAGZbxPqlllghDPTEk7FWSNiwXy1kWuRR3imUgLYPFiH/7QHdpEj053LuVfmblXkA4VSSGjETiv95zQUnJHRujrFTBT/FSoBIeAF5YltoAEd7vlH0u2smk5qCv8ZKVy70EYMhI+VAI17nt3Nkkn8z7551USKd8Vb2Vo13fLvIJj3fTdWTtNAEQKPT+fucaqDehX37H2PocwdJqn/snf7/nbuLZtTOeHNSdQXYSsaEZDFVV7cFiGCARstbSPvcm/S7XW6VpE2TRrKlhiAavaQRuU8EWAa7ZQa2RtPqP4naxAVlkUF6svGKCjcNzkgoAqgkG2JPF9pvE+ldd3nKtFAyuQrKZK2KynkE2K98uoRl/fB2vy/lbeRF2tGUWp8MI0l75Y1uyvltdFmJVGRhsUqQlAdkTnjJ3QtN5DyF5mk3LGotJLHlqVPzEgX3oetn1oaJXB7G/Tj3HfPcvln/l5EaHyjggEdjn1jGaEDGMYAxjGAMYxgDGMYAxjGAMgPBMxBPkgi6O1mIsUa5HcZPxlXG4K9elsQA8p2gVtQBFoenHNZL0+mVBSKAPp/8AvOdcYUEtUBjGMsBjGMAYxjAGMYwBnKcPxsKj3sE/tRzrjIaurAgJ05u28KPZEC/z5+uStPpVQUor3PqfzPrnXGVUIp3RNxjGMuQRdZoBID2sjabAZWB7qyn5hlNH4aVQdyM5ZxIzBw1lX8wAI/Cruo7VFfCPbNHjM+zV7rQm5V+HemLp4fKUNQJa2VVvcb+7xwKH5AZaYxl0QMYxkgYxjAGMYw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pic>
        <p:nvPicPr>
          <p:cNvPr id="82960" name="Picture 16" descr="http://t2.gstatic.com/images?q=tbn:ANd9GcSZD-jaw91ngKZp7AjZhmmY8TKs4MLt6PpjOMalwCrn449C8Wf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148" y="0"/>
            <a:ext cx="3114852" cy="191683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3A0A-089D-4C87-B101-25F42A4C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788</Words>
  <Application>Microsoft Office PowerPoint</Application>
  <PresentationFormat>Widescreen</PresentationFormat>
  <Paragraphs>139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9 &amp; 10 Topics</vt:lpstr>
      <vt:lpstr>Causal Relationships</vt:lpstr>
      <vt:lpstr>Evaluating Sources of Information</vt:lpstr>
      <vt:lpstr>Fostering CT in the Workplace</vt:lpstr>
      <vt:lpstr>PowerPoint Presentation</vt:lpstr>
      <vt:lpstr>Argument Maps</vt:lpstr>
      <vt:lpstr>Concept maps</vt:lpstr>
      <vt:lpstr>Mind maps</vt:lpstr>
      <vt:lpstr>Brainstorming</vt:lpstr>
      <vt:lpstr>Steps in Critical Thinking: Knowing/Analysing Sources</vt:lpstr>
      <vt:lpstr>Elevator Pitch</vt:lpstr>
      <vt:lpstr>In these sessions we looked at:</vt:lpstr>
      <vt:lpstr>Further Reading, Activities and Assessments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Bolton</dc:creator>
  <cp:lastModifiedBy>Richard Pountney</cp:lastModifiedBy>
  <cp:revision>6</cp:revision>
  <dcterms:created xsi:type="dcterms:W3CDTF">2021-08-26T02:07:59Z</dcterms:created>
  <dcterms:modified xsi:type="dcterms:W3CDTF">2022-04-22T05:56:32Z</dcterms:modified>
</cp:coreProperties>
</file>