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4"/>
  </p:notesMasterIdLst>
  <p:handoutMasterIdLst>
    <p:handoutMasterId r:id="rId35"/>
  </p:handoutMasterIdLst>
  <p:sldIdLst>
    <p:sldId id="256" r:id="rId5"/>
    <p:sldId id="264" r:id="rId6"/>
    <p:sldId id="274" r:id="rId7"/>
    <p:sldId id="303" r:id="rId8"/>
    <p:sldId id="293" r:id="rId9"/>
    <p:sldId id="292" r:id="rId10"/>
    <p:sldId id="305" r:id="rId11"/>
    <p:sldId id="317" r:id="rId12"/>
    <p:sldId id="291" r:id="rId13"/>
    <p:sldId id="316" r:id="rId14"/>
    <p:sldId id="304" r:id="rId15"/>
    <p:sldId id="318" r:id="rId16"/>
    <p:sldId id="306" r:id="rId17"/>
    <p:sldId id="307" r:id="rId18"/>
    <p:sldId id="308" r:id="rId19"/>
    <p:sldId id="298" r:id="rId20"/>
    <p:sldId id="296" r:id="rId21"/>
    <p:sldId id="309" r:id="rId22"/>
    <p:sldId id="319" r:id="rId23"/>
    <p:sldId id="312" r:id="rId24"/>
    <p:sldId id="320" r:id="rId25"/>
    <p:sldId id="313" r:id="rId26"/>
    <p:sldId id="321" r:id="rId27"/>
    <p:sldId id="314" r:id="rId28"/>
    <p:sldId id="322" r:id="rId29"/>
    <p:sldId id="294" r:id="rId30"/>
    <p:sldId id="323" r:id="rId31"/>
    <p:sldId id="300"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50D"/>
    <a:srgbClr val="228E34"/>
    <a:srgbClr val="41CF52"/>
    <a:srgbClr val="EA2626"/>
    <a:srgbClr val="E35A1D"/>
    <a:srgbClr val="32B05C"/>
    <a:srgbClr val="7070E6"/>
    <a:srgbClr val="4024E8"/>
    <a:srgbClr val="3D12A8"/>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0" autoAdjust="0"/>
    <p:restoredTop sz="76238" autoAdjust="0"/>
  </p:normalViewPr>
  <p:slideViewPr>
    <p:cSldViewPr snapToGrid="0">
      <p:cViewPr varScale="1">
        <p:scale>
          <a:sx n="94" d="100"/>
          <a:sy n="94" d="100"/>
        </p:scale>
        <p:origin x="456"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07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CF72-63D8-41BF-9641-08FD5E057925}" type="datetimeFigureOut">
              <a:rPr lang="en-AU" smtClean="0"/>
              <a:t>13/03/2022</a:t>
            </a:fld>
            <a:endParaRPr lang="en-A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29C534-9294-4EB2-A34C-35B6E1F26D84}" type="slidenum">
              <a:rPr lang="en-AU" smtClean="0"/>
              <a:t>‹#›</a:t>
            </a:fld>
            <a:endParaRPr lang="en-AU"/>
          </a:p>
        </p:txBody>
      </p:sp>
    </p:spTree>
    <p:extLst>
      <p:ext uri="{BB962C8B-B14F-4D97-AF65-F5344CB8AC3E}">
        <p14:creationId xmlns:p14="http://schemas.microsoft.com/office/powerpoint/2010/main" val="39458583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EECD6A-4CE6-4B88-9AA4-231440D28D88}" type="datetimeFigureOut">
              <a:rPr lang="en-AU" smtClean="0"/>
              <a:t>13/03/2022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32A34F-EFA3-4A4D-801A-A3FDA839E463}" type="slidenum">
              <a:rPr lang="en-AU" smtClean="0"/>
              <a:t>‹#›</a:t>
            </a:fld>
            <a:endParaRPr lang="en-AU"/>
          </a:p>
        </p:txBody>
      </p:sp>
    </p:spTree>
    <p:extLst>
      <p:ext uri="{BB962C8B-B14F-4D97-AF65-F5344CB8AC3E}">
        <p14:creationId xmlns:p14="http://schemas.microsoft.com/office/powerpoint/2010/main" val="289705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10"/>
          </p:nvPr>
        </p:nvSpPr>
        <p:spPr/>
        <p:txBody>
          <a:bodyPr/>
          <a:lstStyle/>
          <a:p>
            <a:fld id="{D732A34F-EFA3-4A4D-801A-A3FDA839E463}" type="slidenum">
              <a:rPr lang="en-AU" smtClean="0"/>
              <a:t>2</a:t>
            </a:fld>
            <a:endParaRPr lang="en-AU"/>
          </a:p>
        </p:txBody>
      </p:sp>
    </p:spTree>
    <p:extLst>
      <p:ext uri="{BB962C8B-B14F-4D97-AF65-F5344CB8AC3E}">
        <p14:creationId xmlns:p14="http://schemas.microsoft.com/office/powerpoint/2010/main" val="2441422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14</a:t>
            </a:fld>
            <a:endParaRPr lang="en-AU"/>
          </a:p>
        </p:txBody>
      </p:sp>
    </p:spTree>
    <p:extLst>
      <p:ext uri="{BB962C8B-B14F-4D97-AF65-F5344CB8AC3E}">
        <p14:creationId xmlns:p14="http://schemas.microsoft.com/office/powerpoint/2010/main" val="293140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15</a:t>
            </a:fld>
            <a:endParaRPr lang="en-AU"/>
          </a:p>
        </p:txBody>
      </p:sp>
    </p:spTree>
    <p:extLst>
      <p:ext uri="{BB962C8B-B14F-4D97-AF65-F5344CB8AC3E}">
        <p14:creationId xmlns:p14="http://schemas.microsoft.com/office/powerpoint/2010/main" val="4171629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sym typeface="Wingdings" panose="05000000000000000000" pitchFamily="2" charset="2"/>
            </a:endParaRPr>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17</a:t>
            </a:fld>
            <a:endParaRPr lang="en-AU"/>
          </a:p>
        </p:txBody>
      </p:sp>
    </p:spTree>
    <p:extLst>
      <p:ext uri="{BB962C8B-B14F-4D97-AF65-F5344CB8AC3E}">
        <p14:creationId xmlns:p14="http://schemas.microsoft.com/office/powerpoint/2010/main" val="3821857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18</a:t>
            </a:fld>
            <a:endParaRPr lang="en-AU"/>
          </a:p>
        </p:txBody>
      </p:sp>
    </p:spTree>
    <p:extLst>
      <p:ext uri="{BB962C8B-B14F-4D97-AF65-F5344CB8AC3E}">
        <p14:creationId xmlns:p14="http://schemas.microsoft.com/office/powerpoint/2010/main" val="1925615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20</a:t>
            </a:fld>
            <a:endParaRPr lang="en-AU"/>
          </a:p>
        </p:txBody>
      </p:sp>
    </p:spTree>
    <p:extLst>
      <p:ext uri="{BB962C8B-B14F-4D97-AF65-F5344CB8AC3E}">
        <p14:creationId xmlns:p14="http://schemas.microsoft.com/office/powerpoint/2010/main" val="2418480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sym typeface="Wingdings" panose="05000000000000000000" pitchFamily="2" charset="2"/>
            </a:endParaRPr>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26</a:t>
            </a:fld>
            <a:endParaRPr lang="en-AU"/>
          </a:p>
        </p:txBody>
      </p:sp>
    </p:spTree>
    <p:extLst>
      <p:ext uri="{BB962C8B-B14F-4D97-AF65-F5344CB8AC3E}">
        <p14:creationId xmlns:p14="http://schemas.microsoft.com/office/powerpoint/2010/main" val="2981609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sym typeface="Wingdings" panose="05000000000000000000" pitchFamily="2" charset="2"/>
            </a:endParaRPr>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28</a:t>
            </a:fld>
            <a:endParaRPr lang="en-AU"/>
          </a:p>
        </p:txBody>
      </p:sp>
    </p:spTree>
    <p:extLst>
      <p:ext uri="{BB962C8B-B14F-4D97-AF65-F5344CB8AC3E}">
        <p14:creationId xmlns:p14="http://schemas.microsoft.com/office/powerpoint/2010/main" val="2981609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4</a:t>
            </a:fld>
            <a:endParaRPr lang="en-AU"/>
          </a:p>
        </p:txBody>
      </p:sp>
    </p:spTree>
    <p:extLst>
      <p:ext uri="{BB962C8B-B14F-4D97-AF65-F5344CB8AC3E}">
        <p14:creationId xmlns:p14="http://schemas.microsoft.com/office/powerpoint/2010/main" val="1287976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5</a:t>
            </a:fld>
            <a:endParaRPr lang="en-AU"/>
          </a:p>
        </p:txBody>
      </p:sp>
    </p:spTree>
    <p:extLst>
      <p:ext uri="{BB962C8B-B14F-4D97-AF65-F5344CB8AC3E}">
        <p14:creationId xmlns:p14="http://schemas.microsoft.com/office/powerpoint/2010/main" val="1161751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6</a:t>
            </a:fld>
            <a:endParaRPr lang="en-AU"/>
          </a:p>
        </p:txBody>
      </p:sp>
    </p:spTree>
    <p:extLst>
      <p:ext uri="{BB962C8B-B14F-4D97-AF65-F5344CB8AC3E}">
        <p14:creationId xmlns:p14="http://schemas.microsoft.com/office/powerpoint/2010/main" val="975388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7</a:t>
            </a:fld>
            <a:endParaRPr lang="en-AU"/>
          </a:p>
        </p:txBody>
      </p:sp>
    </p:spTree>
    <p:extLst>
      <p:ext uri="{BB962C8B-B14F-4D97-AF65-F5344CB8AC3E}">
        <p14:creationId xmlns:p14="http://schemas.microsoft.com/office/powerpoint/2010/main" val="975388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sym typeface="Wingdings" panose="05000000000000000000" pitchFamily="2" charset="2"/>
            </a:endParaRPr>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9</a:t>
            </a:fld>
            <a:endParaRPr lang="en-AU"/>
          </a:p>
        </p:txBody>
      </p:sp>
    </p:spTree>
    <p:extLst>
      <p:ext uri="{BB962C8B-B14F-4D97-AF65-F5344CB8AC3E}">
        <p14:creationId xmlns:p14="http://schemas.microsoft.com/office/powerpoint/2010/main" val="560804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sym typeface="Wingdings" panose="05000000000000000000" pitchFamily="2" charset="2"/>
            </a:endParaRPr>
          </a:p>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10</a:t>
            </a:fld>
            <a:endParaRPr lang="en-AU"/>
          </a:p>
        </p:txBody>
      </p:sp>
    </p:spTree>
    <p:extLst>
      <p:ext uri="{BB962C8B-B14F-4D97-AF65-F5344CB8AC3E}">
        <p14:creationId xmlns:p14="http://schemas.microsoft.com/office/powerpoint/2010/main" val="685981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11</a:t>
            </a:fld>
            <a:endParaRPr lang="en-AU"/>
          </a:p>
        </p:txBody>
      </p:sp>
    </p:spTree>
    <p:extLst>
      <p:ext uri="{BB962C8B-B14F-4D97-AF65-F5344CB8AC3E}">
        <p14:creationId xmlns:p14="http://schemas.microsoft.com/office/powerpoint/2010/main" val="560804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732A34F-EFA3-4A4D-801A-A3FDA839E463}" type="slidenum">
              <a:rPr lang="en-AU" smtClean="0"/>
              <a:t>13</a:t>
            </a:fld>
            <a:endParaRPr lang="en-AU"/>
          </a:p>
        </p:txBody>
      </p:sp>
    </p:spTree>
    <p:extLst>
      <p:ext uri="{BB962C8B-B14F-4D97-AF65-F5344CB8AC3E}">
        <p14:creationId xmlns:p14="http://schemas.microsoft.com/office/powerpoint/2010/main" val="2585128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lumMod val="20000"/>
            <a:lumOff val="80000"/>
            <a:alpha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0" cap="none" spc="0">
                <a:ln w="0"/>
                <a:solidFill>
                  <a:schemeClr val="accent1"/>
                </a:solidFill>
                <a:effectLst>
                  <a:outerShdw blurRad="38100" dist="25400" dir="5400000" algn="ctr" rotWithShape="0">
                    <a:srgbClr val="6E747A">
                      <a:alpha val="43000"/>
                    </a:srgbClr>
                  </a:outerShdw>
                </a:effectLst>
              </a:defRPr>
            </a:lvl1pPr>
          </a:lstStyle>
          <a:p>
            <a:r>
              <a:rPr lang="en-US" dirty="0"/>
              <a:t>Click to edit Master title style</a:t>
            </a:r>
            <a:endParaRPr lang="en-AU"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FA77081B-4EBE-432D-8E8C-3CE4FC1BF9DD}" type="datetimeFigureOut">
              <a:rPr lang="en-AU" smtClean="0"/>
              <a:t>13/03/2022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4B52BBF-DB91-4AF1-AEB2-22BB63D21FBB}" type="slidenum">
              <a:rPr lang="en-AU" smtClean="0"/>
              <a:t>‹#›</a:t>
            </a:fld>
            <a:endParaRPr lang="en-AU"/>
          </a:p>
        </p:txBody>
      </p:sp>
      <p:sp>
        <p:nvSpPr>
          <p:cNvPr id="11" name="Rectangle 10"/>
          <p:cNvSpPr/>
          <p:nvPr userDrawn="1"/>
        </p:nvSpPr>
        <p:spPr>
          <a:xfrm>
            <a:off x="0" y="5932449"/>
            <a:ext cx="12192000" cy="423901"/>
          </a:xfrm>
          <a:prstGeom prst="rect">
            <a:avLst/>
          </a:prstGeom>
          <a:gradFill flip="none" rotWithShape="1">
            <a:gsLst>
              <a:gs pos="25000">
                <a:schemeClr val="tx2">
                  <a:lumMod val="20000"/>
                  <a:lumOff val="80000"/>
                  <a:alpha val="15000"/>
                </a:schemeClr>
              </a:gs>
              <a:gs pos="49000">
                <a:schemeClr val="accent1">
                  <a:lumMod val="45000"/>
                  <a:lumOff val="55000"/>
                </a:schemeClr>
              </a:gs>
              <a:gs pos="69000">
                <a:schemeClr val="accent1">
                  <a:lumMod val="45000"/>
                  <a:lumOff val="55000"/>
                </a:schemeClr>
              </a:gs>
              <a:gs pos="99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2" descr="Image result for south metropolitan TAF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0115" y="234125"/>
            <a:ext cx="3251285" cy="88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70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A77081B-4EBE-432D-8E8C-3CE4FC1BF9DD}" type="datetimeFigureOut">
              <a:rPr lang="en-AU" smtClean="0"/>
              <a:t>13/03/2022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173369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FA77081B-4EBE-432D-8E8C-3CE4FC1BF9DD}" type="datetimeFigureOut">
              <a:rPr lang="en-AU" smtClean="0"/>
              <a:t>13/03/2022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2814651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lumMod val="20000"/>
            <a:lumOff val="80000"/>
            <a:alpha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940179"/>
            <a:ext cx="10290717" cy="1325563"/>
          </a:xfrm>
        </p:spPr>
        <p:txBody>
          <a:bodyPr/>
          <a:lstStyle>
            <a:lvl1pPr>
              <a:defRPr b="0" cap="none" spc="0">
                <a:ln w="0"/>
                <a:solidFill>
                  <a:schemeClr val="accent1"/>
                </a:solidFill>
                <a:effectLst>
                  <a:outerShdw blurRad="38100" dist="25400" dir="5400000" algn="ctr" rotWithShape="0">
                    <a:srgbClr val="6E747A">
                      <a:alpha val="43000"/>
                    </a:srgbClr>
                  </a:outerShdw>
                </a:effectLst>
              </a:defRPr>
            </a:lvl1pPr>
          </a:lstStyle>
          <a:p>
            <a:r>
              <a:rPr lang="en-US" dirty="0"/>
              <a:t>Click to edit Master title style</a:t>
            </a:r>
            <a:endParaRPr lang="en-AU" dirty="0"/>
          </a:p>
        </p:txBody>
      </p:sp>
      <p:sp>
        <p:nvSpPr>
          <p:cNvPr id="3" name="Content Placeholder 2"/>
          <p:cNvSpPr>
            <a:spLocks noGrp="1"/>
          </p:cNvSpPr>
          <p:nvPr>
            <p:ph idx="1"/>
          </p:nvPr>
        </p:nvSpPr>
        <p:spPr>
          <a:xfrm>
            <a:off x="838200" y="2549350"/>
            <a:ext cx="10515600" cy="29370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FA77081B-4EBE-432D-8E8C-3CE4FC1BF9DD}" type="datetimeFigureOut">
              <a:rPr lang="en-AU" smtClean="0"/>
              <a:t>13/03/2022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4B52BBF-DB91-4AF1-AEB2-22BB63D21FBB}" type="slidenum">
              <a:rPr lang="en-AU" smtClean="0"/>
              <a:t>‹#›</a:t>
            </a:fld>
            <a:endParaRPr lang="en-AU"/>
          </a:p>
        </p:txBody>
      </p:sp>
      <p:sp>
        <p:nvSpPr>
          <p:cNvPr id="8" name="Rectangle 7"/>
          <p:cNvSpPr/>
          <p:nvPr userDrawn="1"/>
        </p:nvSpPr>
        <p:spPr>
          <a:xfrm>
            <a:off x="0" y="5932449"/>
            <a:ext cx="12192000" cy="423901"/>
          </a:xfrm>
          <a:prstGeom prst="rect">
            <a:avLst/>
          </a:prstGeom>
          <a:gradFill flip="none" rotWithShape="1">
            <a:gsLst>
              <a:gs pos="25000">
                <a:schemeClr val="tx2">
                  <a:lumMod val="20000"/>
                  <a:lumOff val="80000"/>
                  <a:alpha val="15000"/>
                </a:schemeClr>
              </a:gs>
              <a:gs pos="49000">
                <a:schemeClr val="accent1">
                  <a:lumMod val="45000"/>
                  <a:lumOff val="55000"/>
                </a:schemeClr>
              </a:gs>
              <a:gs pos="69000">
                <a:schemeClr val="accent1">
                  <a:lumMod val="45000"/>
                  <a:lumOff val="55000"/>
                </a:schemeClr>
              </a:gs>
              <a:gs pos="99000">
                <a:schemeClr val="accent1">
                  <a:lumMod val="30000"/>
                  <a:lumOff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2" descr="Image result for south metropolitan TAF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8100" y="95778"/>
            <a:ext cx="1173818" cy="320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69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77081B-4EBE-432D-8E8C-3CE4FC1BF9DD}" type="datetimeFigureOut">
              <a:rPr lang="en-AU" smtClean="0"/>
              <a:t>13/03/2022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163496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A77081B-4EBE-432D-8E8C-3CE4FC1BF9DD}" type="datetimeFigureOut">
              <a:rPr lang="en-AU" smtClean="0"/>
              <a:t>13/03/2022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1984547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FA77081B-4EBE-432D-8E8C-3CE4FC1BF9DD}" type="datetimeFigureOut">
              <a:rPr lang="en-AU" smtClean="0"/>
              <a:t>13/03/2022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275818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A77081B-4EBE-432D-8E8C-3CE4FC1BF9DD}" type="datetimeFigureOut">
              <a:rPr lang="en-AU" smtClean="0"/>
              <a:t>13/03/2022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248143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77081B-4EBE-432D-8E8C-3CE4FC1BF9DD}" type="datetimeFigureOut">
              <a:rPr lang="en-AU" smtClean="0"/>
              <a:t>13/03/2022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378715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77081B-4EBE-432D-8E8C-3CE4FC1BF9DD}" type="datetimeFigureOut">
              <a:rPr lang="en-AU" smtClean="0"/>
              <a:t>13/03/2022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1184807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77081B-4EBE-432D-8E8C-3CE4FC1BF9DD}" type="datetimeFigureOut">
              <a:rPr lang="en-AU" smtClean="0"/>
              <a:t>13/03/2022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4B52BBF-DB91-4AF1-AEB2-22BB63D21FBB}" type="slidenum">
              <a:rPr lang="en-AU" smtClean="0"/>
              <a:t>‹#›</a:t>
            </a:fld>
            <a:endParaRPr lang="en-AU"/>
          </a:p>
        </p:txBody>
      </p:sp>
    </p:spTree>
    <p:extLst>
      <p:ext uri="{BB962C8B-B14F-4D97-AF65-F5344CB8AC3E}">
        <p14:creationId xmlns:p14="http://schemas.microsoft.com/office/powerpoint/2010/main" val="406930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7081B-4EBE-432D-8E8C-3CE4FC1BF9DD}" type="datetimeFigureOut">
              <a:rPr lang="en-AU" smtClean="0"/>
              <a:t>13/03/2022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52BBF-DB91-4AF1-AEB2-22BB63D21FBB}" type="slidenum">
              <a:rPr lang="en-AU" smtClean="0"/>
              <a:t>‹#›</a:t>
            </a:fld>
            <a:endParaRPr lang="en-AU"/>
          </a:p>
        </p:txBody>
      </p:sp>
    </p:spTree>
    <p:extLst>
      <p:ext uri="{BB962C8B-B14F-4D97-AF65-F5344CB8AC3E}">
        <p14:creationId xmlns:p14="http://schemas.microsoft.com/office/powerpoint/2010/main" val="3528817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2155296"/>
            <a:ext cx="9144000" cy="2387600"/>
          </a:xfrm>
        </p:spPr>
        <p:txBody>
          <a:bodyPr>
            <a:normAutofit/>
          </a:bodyPr>
          <a:lstStyle/>
          <a:p>
            <a:r>
              <a:rPr lang="en-US" dirty="0"/>
              <a:t>Decision Statement and Loops</a:t>
            </a:r>
          </a:p>
        </p:txBody>
      </p:sp>
    </p:spTree>
    <p:extLst>
      <p:ext uri="{BB962C8B-B14F-4D97-AF65-F5344CB8AC3E}">
        <p14:creationId xmlns:p14="http://schemas.microsoft.com/office/powerpoint/2010/main" val="2270812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pPr lvl="0"/>
            <a:r>
              <a:rPr lang="en-AU" dirty="0"/>
              <a:t>Indenting the code </a:t>
            </a:r>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p:txBody>
          <a:bodyPr>
            <a:normAutofit lnSpcReduction="10000"/>
          </a:bodyPr>
          <a:lstStyle/>
          <a:p>
            <a:r>
              <a:rPr lang="en-AU" dirty="0"/>
              <a:t>We’ll talk about the different types of conditional statements or loops soon, but one thing to note is that any of them can be nested inside one another.</a:t>
            </a:r>
          </a:p>
          <a:p>
            <a:r>
              <a:rPr lang="en-AU" dirty="0"/>
              <a:t>You could have an if statement and within its statements another if statement, the same happens with your loops, too.</a:t>
            </a:r>
          </a:p>
          <a:p>
            <a:r>
              <a:rPr lang="en-AU" dirty="0"/>
              <a:t>Let’s have a brief look at some nested statements and the indentation involved.</a:t>
            </a:r>
          </a:p>
        </p:txBody>
      </p:sp>
    </p:spTree>
    <p:extLst>
      <p:ext uri="{BB962C8B-B14F-4D97-AF65-F5344CB8AC3E}">
        <p14:creationId xmlns:p14="http://schemas.microsoft.com/office/powerpoint/2010/main" val="4141072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pPr lvl="0"/>
            <a:r>
              <a:rPr lang="en-AU" dirty="0"/>
              <a:t>Indenting the code </a:t>
            </a:r>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a:noFill/>
        </p:spPr>
        <p:txBody>
          <a:bodyPr>
            <a:normAutofit fontScale="62500" lnSpcReduction="20000"/>
          </a:bodyPr>
          <a:lstStyle/>
          <a:p>
            <a:r>
              <a:rPr lang="en-AU" dirty="0"/>
              <a:t>So:</a:t>
            </a:r>
          </a:p>
          <a:p>
            <a:pPr marL="0" indent="0">
              <a:buNone/>
            </a:pPr>
            <a:r>
              <a:rPr lang="en-AU" dirty="0"/>
              <a:t>x=5</a:t>
            </a:r>
          </a:p>
          <a:p>
            <a:pPr marL="0" indent="0">
              <a:buNone/>
            </a:pPr>
            <a:r>
              <a:rPr lang="en-AU" dirty="0"/>
              <a:t>if x == 5:</a:t>
            </a:r>
          </a:p>
          <a:p>
            <a:pPr marL="0" indent="0">
              <a:buNone/>
            </a:pPr>
            <a:r>
              <a:rPr lang="en-AU" dirty="0"/>
              <a:t>	if x &gt;0:</a:t>
            </a:r>
          </a:p>
          <a:p>
            <a:pPr marL="0" indent="0">
              <a:buNone/>
            </a:pPr>
            <a:r>
              <a:rPr lang="en-AU" dirty="0"/>
              <a:t>		print(“x is above 0”)</a:t>
            </a:r>
          </a:p>
          <a:p>
            <a:pPr marL="0" indent="0">
              <a:buNone/>
            </a:pPr>
            <a:r>
              <a:rPr lang="en-AU" dirty="0"/>
              <a:t>	else:</a:t>
            </a:r>
          </a:p>
          <a:p>
            <a:pPr marL="0" indent="0">
              <a:buNone/>
            </a:pPr>
            <a:r>
              <a:rPr lang="en-AU" dirty="0"/>
              <a:t>		print(“x is less than 0”)</a:t>
            </a:r>
          </a:p>
          <a:p>
            <a:pPr marL="0" indent="0">
              <a:buNone/>
            </a:pPr>
            <a:r>
              <a:rPr lang="en-AU" dirty="0"/>
              <a:t>else:</a:t>
            </a:r>
          </a:p>
          <a:p>
            <a:pPr marL="0" indent="0">
              <a:buNone/>
            </a:pPr>
            <a:r>
              <a:rPr lang="en-AU" dirty="0"/>
              <a:t>	print(“x isn’t 5”)</a:t>
            </a:r>
          </a:p>
          <a:p>
            <a:pPr marL="0" indent="0">
              <a:buNone/>
            </a:pPr>
            <a:endParaRPr lang="en-AU" dirty="0"/>
          </a:p>
        </p:txBody>
      </p:sp>
      <p:sp>
        <p:nvSpPr>
          <p:cNvPr id="5" name="Rectangle 4"/>
          <p:cNvSpPr/>
          <p:nvPr/>
        </p:nvSpPr>
        <p:spPr>
          <a:xfrm>
            <a:off x="866273" y="3112168"/>
            <a:ext cx="4251159" cy="2422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1780671" y="3449052"/>
            <a:ext cx="3304675" cy="1427747"/>
          </a:xfrm>
          <a:prstGeom prst="rect">
            <a:avLst/>
          </a:prstGeom>
          <a:noFill/>
          <a:ln>
            <a:solidFill>
              <a:srgbClr val="EA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1780670" y="5053263"/>
            <a:ext cx="3304675" cy="3208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2727158" y="3818021"/>
            <a:ext cx="2197768" cy="344904"/>
          </a:xfrm>
          <a:prstGeom prst="rect">
            <a:avLst/>
          </a:prstGeom>
          <a:noFill/>
          <a:ln>
            <a:solidFill>
              <a:srgbClr val="41CF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2727158" y="4435641"/>
            <a:ext cx="2197768" cy="344904"/>
          </a:xfrm>
          <a:prstGeom prst="rect">
            <a:avLst/>
          </a:prstGeom>
          <a:noFill/>
          <a:ln>
            <a:solidFill>
              <a:srgbClr val="41CF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344603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8C5DA0-8ACA-4233-8C62-7419F35ECFC5}"/>
              </a:ext>
            </a:extLst>
          </p:cNvPr>
          <p:cNvPicPr>
            <a:picLocks noChangeAspect="1"/>
          </p:cNvPicPr>
          <p:nvPr/>
        </p:nvPicPr>
        <p:blipFill>
          <a:blip r:embed="rId2"/>
          <a:stretch>
            <a:fillRect/>
          </a:stretch>
        </p:blipFill>
        <p:spPr>
          <a:xfrm>
            <a:off x="118228" y="1473200"/>
            <a:ext cx="11955543" cy="3465723"/>
          </a:xfrm>
          <a:prstGeom prst="rect">
            <a:avLst/>
          </a:prstGeom>
        </p:spPr>
      </p:pic>
    </p:spTree>
    <p:extLst>
      <p:ext uri="{BB962C8B-B14F-4D97-AF65-F5344CB8AC3E}">
        <p14:creationId xmlns:p14="http://schemas.microsoft.com/office/powerpoint/2010/main" val="239239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pPr lvl="0"/>
            <a:r>
              <a:rPr lang="en-AU" dirty="0"/>
              <a:t>IF-ELSE statements</a:t>
            </a:r>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p:txBody>
          <a:bodyPr>
            <a:normAutofit fontScale="85000" lnSpcReduction="20000"/>
          </a:bodyPr>
          <a:lstStyle/>
          <a:p>
            <a:r>
              <a:rPr lang="en-AU" dirty="0">
                <a:solidFill>
                  <a:srgbClr val="FB950D"/>
                </a:solidFill>
              </a:rPr>
              <a:t>if-else</a:t>
            </a:r>
            <a:r>
              <a:rPr lang="en-AU" dirty="0"/>
              <a:t> statements allow us to give a branching path to our code.</a:t>
            </a:r>
          </a:p>
          <a:p>
            <a:r>
              <a:rPr lang="en-US" altLang="en-US" b="1" dirty="0"/>
              <a:t>if statement</a:t>
            </a:r>
            <a:r>
              <a:rPr lang="en-US" altLang="en-US" dirty="0"/>
              <a:t>: Executes a group of statements only if a certain condition is true.  Otherwise, the statements are skipped.</a:t>
            </a:r>
          </a:p>
          <a:p>
            <a:pPr lvl="1">
              <a:lnSpc>
                <a:spcPct val="80000"/>
              </a:lnSpc>
            </a:pPr>
            <a:endParaRPr lang="en-US" altLang="en-US" sz="700" dirty="0"/>
          </a:p>
          <a:p>
            <a:pPr lvl="1">
              <a:lnSpc>
                <a:spcPct val="80000"/>
              </a:lnSpc>
            </a:pPr>
            <a:r>
              <a:rPr lang="en-US" altLang="en-US" dirty="0"/>
              <a:t>Syntax:</a:t>
            </a:r>
          </a:p>
          <a:p>
            <a:pPr lvl="1">
              <a:lnSpc>
                <a:spcPct val="80000"/>
              </a:lnSpc>
              <a:buFont typeface="Wingdings" panose="05000000000000000000" pitchFamily="2" charset="2"/>
              <a:buNone/>
            </a:pPr>
            <a:r>
              <a:rPr lang="en-US" altLang="en-US" dirty="0"/>
              <a:t>	</a:t>
            </a:r>
            <a:r>
              <a:rPr lang="en-US" altLang="en-US" dirty="0">
                <a:latin typeface="Courier New" panose="02070309020205020404" pitchFamily="49" charset="0"/>
              </a:rPr>
              <a:t>if </a:t>
            </a:r>
            <a:r>
              <a:rPr lang="en-US" altLang="en-US" dirty="0"/>
              <a:t>condition</a:t>
            </a:r>
            <a:r>
              <a:rPr lang="en-US" altLang="en-US" dirty="0">
                <a:latin typeface="Courier New" panose="02070309020205020404" pitchFamily="49" charset="0"/>
              </a:rPr>
              <a:t>:</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dirty="0"/>
              <a:t>statements</a:t>
            </a:r>
            <a:endParaRPr lang="en-US" altLang="en-US" dirty="0">
              <a:latin typeface="Courier New" panose="02070309020205020404" pitchFamily="49" charset="0"/>
            </a:endParaRPr>
          </a:p>
          <a:p>
            <a:pPr>
              <a:lnSpc>
                <a:spcPct val="80000"/>
              </a:lnSpc>
            </a:pPr>
            <a:r>
              <a:rPr lang="en-US" altLang="en-US" dirty="0"/>
              <a:t>Example:</a:t>
            </a:r>
          </a:p>
          <a:p>
            <a:pPr lvl="1">
              <a:lnSpc>
                <a:spcPct val="80000"/>
              </a:lnSpc>
              <a:buFont typeface="Wingdings" panose="05000000000000000000" pitchFamily="2" charset="2"/>
              <a:buNone/>
            </a:pPr>
            <a:r>
              <a:rPr lang="en-US" altLang="en-US" sz="1700" i="1" dirty="0"/>
              <a:t>	gpa = 3.4</a:t>
            </a:r>
          </a:p>
          <a:p>
            <a:pPr lvl="1">
              <a:lnSpc>
                <a:spcPct val="80000"/>
              </a:lnSpc>
              <a:buFont typeface="Wingdings" panose="05000000000000000000" pitchFamily="2" charset="2"/>
              <a:buNone/>
            </a:pPr>
            <a:r>
              <a:rPr lang="en-US" altLang="en-US" sz="1700" b="1" i="1" dirty="0"/>
              <a:t>	if gpa &gt; 2.0:</a:t>
            </a:r>
          </a:p>
          <a:p>
            <a:pPr lvl="1">
              <a:lnSpc>
                <a:spcPct val="80000"/>
              </a:lnSpc>
              <a:buFont typeface="Wingdings" panose="05000000000000000000" pitchFamily="2" charset="2"/>
              <a:buNone/>
            </a:pPr>
            <a:r>
              <a:rPr lang="en-US" altLang="en-US" sz="1700" i="1" dirty="0"/>
              <a:t>	    </a:t>
            </a:r>
            <a:r>
              <a:rPr lang="en-US" altLang="en-US" sz="1700" i="1" dirty="0">
                <a:solidFill>
                  <a:srgbClr val="7030A0"/>
                </a:solidFill>
              </a:rPr>
              <a:t>print</a:t>
            </a:r>
            <a:r>
              <a:rPr lang="en-US" altLang="en-US" sz="1700" i="1" dirty="0"/>
              <a:t>(</a:t>
            </a:r>
            <a:r>
              <a:rPr lang="en-US" altLang="en-US" sz="1700" i="1" dirty="0">
                <a:solidFill>
                  <a:srgbClr val="228E34"/>
                </a:solidFill>
              </a:rPr>
              <a:t>"Your application is accepted.“</a:t>
            </a:r>
            <a:r>
              <a:rPr lang="en-US" altLang="en-US" sz="1700" i="1" dirty="0"/>
              <a:t>)</a:t>
            </a:r>
          </a:p>
          <a:p>
            <a:endParaRPr lang="en-AU" dirty="0"/>
          </a:p>
          <a:p>
            <a:endParaRPr lang="en-AU" dirty="0"/>
          </a:p>
        </p:txBody>
      </p:sp>
      <p:pic>
        <p:nvPicPr>
          <p:cNvPr id="4" name="Picture 3" descr="if_stat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174" y="3322219"/>
            <a:ext cx="2563886" cy="2399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034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IF-ELSE statements</a:t>
            </a:r>
          </a:p>
        </p:txBody>
      </p:sp>
      <p:sp>
        <p:nvSpPr>
          <p:cNvPr id="3" name="Content Placeholder 2"/>
          <p:cNvSpPr>
            <a:spLocks noGrp="1"/>
          </p:cNvSpPr>
          <p:nvPr>
            <p:ph idx="1"/>
          </p:nvPr>
        </p:nvSpPr>
        <p:spPr>
          <a:xfrm>
            <a:off x="725758" y="2015950"/>
            <a:ext cx="10515600" cy="4537250"/>
          </a:xfrm>
        </p:spPr>
        <p:txBody>
          <a:bodyPr>
            <a:normAutofit/>
          </a:bodyPr>
          <a:lstStyle/>
          <a:p>
            <a:r>
              <a:rPr lang="en-US" altLang="en-US" sz="1800" b="1" dirty="0"/>
              <a:t>If-else statement</a:t>
            </a:r>
            <a:r>
              <a:rPr lang="en-US" altLang="en-US" sz="1800" dirty="0"/>
              <a:t>: Executes one block of statements if a certain condition is </a:t>
            </a:r>
            <a:r>
              <a:rPr lang="en-US" altLang="en-US" sz="1800" dirty="0">
                <a:solidFill>
                  <a:srgbClr val="FB950D"/>
                </a:solidFill>
              </a:rPr>
              <a:t>True</a:t>
            </a:r>
            <a:r>
              <a:rPr lang="en-US" altLang="en-US" sz="1800" dirty="0"/>
              <a:t>, and a second block of statements if it is </a:t>
            </a:r>
            <a:r>
              <a:rPr lang="en-US" altLang="en-US" sz="1800" dirty="0">
                <a:solidFill>
                  <a:srgbClr val="FB950D"/>
                </a:solidFill>
              </a:rPr>
              <a:t>False</a:t>
            </a:r>
            <a:r>
              <a:rPr lang="en-US" altLang="en-US" sz="1800" dirty="0"/>
              <a:t>.</a:t>
            </a:r>
            <a:endParaRPr lang="en-US" altLang="en-US" sz="600" dirty="0"/>
          </a:p>
          <a:p>
            <a:pPr>
              <a:lnSpc>
                <a:spcPct val="80000"/>
              </a:lnSpc>
            </a:pPr>
            <a:r>
              <a:rPr lang="en-US" altLang="en-US" sz="2000" dirty="0"/>
              <a:t>Syntax:</a:t>
            </a:r>
          </a:p>
          <a:p>
            <a:pPr lvl="1">
              <a:lnSpc>
                <a:spcPct val="80000"/>
              </a:lnSpc>
              <a:buFont typeface="Wingdings" panose="05000000000000000000" pitchFamily="2" charset="2"/>
              <a:buNone/>
            </a:pPr>
            <a:r>
              <a:rPr lang="en-US" altLang="en-US" sz="1600" dirty="0"/>
              <a:t>	if </a:t>
            </a:r>
            <a:r>
              <a:rPr lang="en-US" altLang="en-US" sz="1600" b="1" i="1" dirty="0"/>
              <a:t>condition</a:t>
            </a:r>
            <a:r>
              <a:rPr lang="en-US" altLang="en-US" sz="1600" dirty="0"/>
              <a:t>:</a:t>
            </a:r>
          </a:p>
          <a:p>
            <a:pPr lvl="1">
              <a:lnSpc>
                <a:spcPct val="80000"/>
              </a:lnSpc>
              <a:buFont typeface="Wingdings" panose="05000000000000000000" pitchFamily="2" charset="2"/>
              <a:buNone/>
            </a:pPr>
            <a:r>
              <a:rPr lang="en-US" altLang="en-US" sz="1600" dirty="0"/>
              <a:t>	    </a:t>
            </a:r>
            <a:r>
              <a:rPr lang="en-US" altLang="en-US" sz="1600" b="1" i="1" dirty="0"/>
              <a:t>statements</a:t>
            </a:r>
            <a:endParaRPr lang="en-US" altLang="en-US" sz="1600" dirty="0"/>
          </a:p>
          <a:p>
            <a:pPr lvl="1">
              <a:lnSpc>
                <a:spcPct val="80000"/>
              </a:lnSpc>
              <a:buFont typeface="Wingdings" panose="05000000000000000000" pitchFamily="2" charset="2"/>
              <a:buNone/>
            </a:pPr>
            <a:r>
              <a:rPr lang="en-US" altLang="en-US" sz="1600" dirty="0"/>
              <a:t>	else:</a:t>
            </a:r>
          </a:p>
          <a:p>
            <a:pPr lvl="1">
              <a:lnSpc>
                <a:spcPct val="80000"/>
              </a:lnSpc>
              <a:buFont typeface="Wingdings" panose="05000000000000000000" pitchFamily="2" charset="2"/>
              <a:buNone/>
            </a:pPr>
            <a:r>
              <a:rPr lang="en-US" altLang="en-US" sz="1600" dirty="0"/>
              <a:t>	    </a:t>
            </a:r>
            <a:r>
              <a:rPr lang="en-US" altLang="en-US" sz="1600" b="1" i="1" dirty="0"/>
              <a:t>statements</a:t>
            </a:r>
            <a:endParaRPr lang="en-US" altLang="en-US" sz="1600" dirty="0"/>
          </a:p>
          <a:p>
            <a:pPr>
              <a:lnSpc>
                <a:spcPct val="80000"/>
              </a:lnSpc>
            </a:pPr>
            <a:r>
              <a:rPr lang="en-US" altLang="en-US" sz="2000" dirty="0"/>
              <a:t>Example</a:t>
            </a:r>
            <a:r>
              <a:rPr lang="en-US" altLang="en-US" sz="1800" dirty="0"/>
              <a:t>:</a:t>
            </a:r>
          </a:p>
          <a:p>
            <a:pPr lvl="1">
              <a:lnSpc>
                <a:spcPct val="80000"/>
              </a:lnSpc>
              <a:buFont typeface="Wingdings" panose="05000000000000000000" pitchFamily="2" charset="2"/>
              <a:buNone/>
            </a:pPr>
            <a:r>
              <a:rPr lang="en-US" altLang="en-US" sz="1600" i="1" dirty="0"/>
              <a:t>	gpa = 1.4</a:t>
            </a:r>
          </a:p>
          <a:p>
            <a:pPr lvl="1">
              <a:lnSpc>
                <a:spcPct val="80000"/>
              </a:lnSpc>
              <a:buFont typeface="Wingdings" panose="05000000000000000000" pitchFamily="2" charset="2"/>
              <a:buNone/>
            </a:pPr>
            <a:r>
              <a:rPr lang="en-US" altLang="en-US" sz="1600" b="1" i="1" dirty="0"/>
              <a:t>	</a:t>
            </a:r>
            <a:r>
              <a:rPr lang="en-US" altLang="en-US" sz="1600" b="1" i="1" dirty="0">
                <a:solidFill>
                  <a:srgbClr val="FB950D"/>
                </a:solidFill>
              </a:rPr>
              <a:t>if</a:t>
            </a:r>
            <a:r>
              <a:rPr lang="en-US" altLang="en-US" sz="1600" b="1" i="1" dirty="0"/>
              <a:t> gpa &gt; 2.0:</a:t>
            </a:r>
          </a:p>
          <a:p>
            <a:pPr lvl="1">
              <a:lnSpc>
                <a:spcPct val="80000"/>
              </a:lnSpc>
              <a:buNone/>
            </a:pPr>
            <a:r>
              <a:rPr lang="en-US" altLang="en-US" sz="1600" b="1" i="1" dirty="0"/>
              <a:t>	    </a:t>
            </a:r>
            <a:r>
              <a:rPr lang="en-US" altLang="en-US" sz="1600" i="1" dirty="0">
                <a:solidFill>
                  <a:srgbClr val="7030A0"/>
                </a:solidFill>
              </a:rPr>
              <a:t>print</a:t>
            </a:r>
            <a:r>
              <a:rPr lang="en-US" altLang="en-US" sz="1600" i="1" dirty="0"/>
              <a:t>(</a:t>
            </a:r>
            <a:r>
              <a:rPr lang="en-US" altLang="en-US" sz="1600" i="1" dirty="0">
                <a:solidFill>
                  <a:srgbClr val="228E34"/>
                </a:solidFill>
              </a:rPr>
              <a:t>"Your application is accepted.“</a:t>
            </a:r>
            <a:r>
              <a:rPr lang="en-US" altLang="en-US" sz="1600" i="1" dirty="0"/>
              <a:t>)</a:t>
            </a:r>
            <a:endParaRPr lang="en-US" altLang="en-US" sz="1600" b="1" i="1" dirty="0"/>
          </a:p>
          <a:p>
            <a:pPr lvl="1">
              <a:lnSpc>
                <a:spcPct val="80000"/>
              </a:lnSpc>
              <a:buFont typeface="Wingdings" panose="05000000000000000000" pitchFamily="2" charset="2"/>
              <a:buNone/>
            </a:pPr>
            <a:r>
              <a:rPr lang="en-US" altLang="en-US" sz="1600" b="1" i="1" dirty="0"/>
              <a:t>	</a:t>
            </a:r>
            <a:r>
              <a:rPr lang="en-US" altLang="en-US" sz="1600" b="1" i="1" dirty="0">
                <a:solidFill>
                  <a:srgbClr val="FB950D"/>
                </a:solidFill>
              </a:rPr>
              <a:t>else</a:t>
            </a:r>
            <a:r>
              <a:rPr lang="en-US" altLang="en-US" sz="1600" b="1" i="1" dirty="0"/>
              <a:t>:</a:t>
            </a:r>
          </a:p>
          <a:p>
            <a:pPr lvl="1">
              <a:lnSpc>
                <a:spcPct val="80000"/>
              </a:lnSpc>
              <a:buFont typeface="Wingdings" panose="05000000000000000000" pitchFamily="2" charset="2"/>
              <a:buNone/>
            </a:pPr>
            <a:r>
              <a:rPr lang="en-US" altLang="en-US" sz="1600" i="1" dirty="0"/>
              <a:t>	    </a:t>
            </a:r>
            <a:r>
              <a:rPr lang="en-US" altLang="en-US" sz="1600" i="1" dirty="0">
                <a:solidFill>
                  <a:srgbClr val="7030A0"/>
                </a:solidFill>
              </a:rPr>
              <a:t>print</a:t>
            </a:r>
            <a:r>
              <a:rPr lang="en-US" altLang="en-US" sz="1600" i="1" dirty="0"/>
              <a:t>(</a:t>
            </a:r>
            <a:r>
              <a:rPr lang="en-US" altLang="en-US" sz="1600" i="1" dirty="0">
                <a:solidFill>
                  <a:srgbClr val="228E34"/>
                </a:solidFill>
              </a:rPr>
              <a:t>"Your application is denied.“</a:t>
            </a:r>
            <a:r>
              <a:rPr lang="en-US" altLang="en-US" sz="1600" i="1" dirty="0"/>
              <a:t>)</a:t>
            </a:r>
            <a:endParaRPr lang="en-US" altLang="en-US" sz="1600" b="1" i="1" dirty="0"/>
          </a:p>
        </p:txBody>
      </p:sp>
      <p:pic>
        <p:nvPicPr>
          <p:cNvPr id="4" name="Picture 3" descr="if_el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0308" y="3113087"/>
            <a:ext cx="3321050" cy="215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231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ELIF clauses</a:t>
            </a:r>
          </a:p>
        </p:txBody>
      </p:sp>
      <p:sp>
        <p:nvSpPr>
          <p:cNvPr id="3" name="Content Placeholder 2"/>
          <p:cNvSpPr>
            <a:spLocks noGrp="1"/>
          </p:cNvSpPr>
          <p:nvPr>
            <p:ph idx="1"/>
          </p:nvPr>
        </p:nvSpPr>
        <p:spPr>
          <a:xfrm>
            <a:off x="725758" y="2015950"/>
            <a:ext cx="10515600" cy="4537250"/>
          </a:xfrm>
        </p:spPr>
        <p:txBody>
          <a:bodyPr>
            <a:normAutofit/>
          </a:bodyPr>
          <a:lstStyle/>
          <a:p>
            <a:pPr>
              <a:lnSpc>
                <a:spcPct val="80000"/>
              </a:lnSpc>
            </a:pPr>
            <a:r>
              <a:rPr lang="en-US" altLang="en-US" sz="1800" dirty="0"/>
              <a:t>Multiple conditions can be chained with </a:t>
            </a:r>
            <a:r>
              <a:rPr lang="en-US" altLang="en-US" sz="1800" b="1" dirty="0"/>
              <a:t>elif</a:t>
            </a:r>
            <a:r>
              <a:rPr lang="en-US" altLang="en-US" sz="1800" dirty="0"/>
              <a:t> ("else if"):</a:t>
            </a:r>
          </a:p>
          <a:p>
            <a:pPr lvl="1">
              <a:lnSpc>
                <a:spcPct val="80000"/>
              </a:lnSpc>
              <a:buFont typeface="Wingdings" panose="05000000000000000000" pitchFamily="2" charset="2"/>
              <a:buNone/>
            </a:pPr>
            <a:r>
              <a:rPr lang="en-US" altLang="en-US" sz="1600" dirty="0"/>
              <a:t>	if </a:t>
            </a:r>
            <a:r>
              <a:rPr lang="en-US" altLang="en-US" sz="1600" b="1" i="1" dirty="0"/>
              <a:t>condition</a:t>
            </a:r>
            <a:r>
              <a:rPr lang="en-US" altLang="en-US" sz="1600" dirty="0"/>
              <a:t>:</a:t>
            </a:r>
          </a:p>
          <a:p>
            <a:pPr lvl="1">
              <a:lnSpc>
                <a:spcPct val="80000"/>
              </a:lnSpc>
              <a:buFont typeface="Wingdings" panose="05000000000000000000" pitchFamily="2" charset="2"/>
              <a:buNone/>
            </a:pPr>
            <a:r>
              <a:rPr lang="en-US" altLang="en-US" sz="1600" dirty="0"/>
              <a:t>	    </a:t>
            </a:r>
            <a:r>
              <a:rPr lang="en-US" altLang="en-US" sz="1600" b="1" i="1" dirty="0"/>
              <a:t>statements</a:t>
            </a:r>
            <a:endParaRPr lang="en-US" altLang="en-US" sz="1600" dirty="0"/>
          </a:p>
          <a:p>
            <a:pPr lvl="1">
              <a:lnSpc>
                <a:spcPct val="80000"/>
              </a:lnSpc>
              <a:buFont typeface="Wingdings" panose="05000000000000000000" pitchFamily="2" charset="2"/>
              <a:buNone/>
            </a:pPr>
            <a:r>
              <a:rPr lang="en-US" altLang="en-US" sz="1600" dirty="0"/>
              <a:t>	elif </a:t>
            </a:r>
            <a:r>
              <a:rPr lang="en-US" altLang="en-US" sz="1600" b="1" i="1" dirty="0"/>
              <a:t>condition</a:t>
            </a:r>
            <a:r>
              <a:rPr lang="en-US" altLang="en-US" sz="1600" dirty="0"/>
              <a:t>:</a:t>
            </a:r>
          </a:p>
          <a:p>
            <a:pPr lvl="1">
              <a:lnSpc>
                <a:spcPct val="80000"/>
              </a:lnSpc>
              <a:buFont typeface="Wingdings" panose="05000000000000000000" pitchFamily="2" charset="2"/>
              <a:buNone/>
            </a:pPr>
            <a:r>
              <a:rPr lang="en-US" altLang="en-US" sz="1600" dirty="0"/>
              <a:t>	    </a:t>
            </a:r>
            <a:r>
              <a:rPr lang="en-US" altLang="en-US" sz="1600" b="1" i="1" dirty="0"/>
              <a:t>statements</a:t>
            </a:r>
            <a:endParaRPr lang="en-US" altLang="en-US" sz="1600" dirty="0"/>
          </a:p>
          <a:p>
            <a:pPr lvl="1">
              <a:lnSpc>
                <a:spcPct val="80000"/>
              </a:lnSpc>
              <a:buFont typeface="Wingdings" panose="05000000000000000000" pitchFamily="2" charset="2"/>
              <a:buNone/>
            </a:pPr>
            <a:r>
              <a:rPr lang="en-US" altLang="en-US" sz="1600" dirty="0"/>
              <a:t>	else:</a:t>
            </a:r>
          </a:p>
          <a:p>
            <a:pPr lvl="1">
              <a:lnSpc>
                <a:spcPct val="80000"/>
              </a:lnSpc>
              <a:buFont typeface="Wingdings" panose="05000000000000000000" pitchFamily="2" charset="2"/>
              <a:buNone/>
            </a:pPr>
            <a:r>
              <a:rPr lang="en-US" altLang="en-US" sz="1600" dirty="0"/>
              <a:t>	    </a:t>
            </a:r>
            <a:r>
              <a:rPr lang="en-US" altLang="en-US" sz="1600" b="1" i="1" dirty="0"/>
              <a:t>statements</a:t>
            </a:r>
            <a:endParaRPr lang="en-US" altLang="en-US" sz="1800" dirty="0"/>
          </a:p>
          <a:p>
            <a:pPr>
              <a:lnSpc>
                <a:spcPct val="80000"/>
              </a:lnSpc>
            </a:pPr>
            <a:r>
              <a:rPr lang="en-US" altLang="en-US" sz="1800" dirty="0"/>
              <a:t>This is called a cascade.</a:t>
            </a:r>
          </a:p>
          <a:p>
            <a:pPr lvl="1">
              <a:lnSpc>
                <a:spcPct val="80000"/>
              </a:lnSpc>
            </a:pPr>
            <a:r>
              <a:rPr lang="en-US" altLang="en-US" sz="1400" dirty="0"/>
              <a:t>You can insert as many </a:t>
            </a:r>
            <a:r>
              <a:rPr lang="en-US" altLang="en-US" sz="1400" dirty="0">
                <a:solidFill>
                  <a:srgbClr val="FB950D"/>
                </a:solidFill>
              </a:rPr>
              <a:t>elif </a:t>
            </a:r>
            <a:r>
              <a:rPr lang="en-US" altLang="en-US" sz="1400" dirty="0"/>
              <a:t>statements as you like between the </a:t>
            </a:r>
            <a:r>
              <a:rPr lang="en-US" altLang="en-US" sz="1400" dirty="0">
                <a:solidFill>
                  <a:srgbClr val="FB950D"/>
                </a:solidFill>
              </a:rPr>
              <a:t>if</a:t>
            </a:r>
            <a:r>
              <a:rPr lang="en-US" altLang="en-US" sz="1400" dirty="0"/>
              <a:t> and </a:t>
            </a:r>
            <a:r>
              <a:rPr lang="en-US" altLang="en-US" sz="1400" dirty="0">
                <a:solidFill>
                  <a:srgbClr val="FB950D"/>
                </a:solidFill>
              </a:rPr>
              <a:t>else</a:t>
            </a:r>
            <a:r>
              <a:rPr lang="en-US" altLang="en-US" sz="1400" dirty="0"/>
              <a:t>.</a:t>
            </a:r>
          </a:p>
          <a:p>
            <a:pPr lvl="1">
              <a:lnSpc>
                <a:spcPct val="80000"/>
              </a:lnSpc>
            </a:pPr>
            <a:r>
              <a:rPr lang="en-US" altLang="en-US" sz="1400" dirty="0"/>
              <a:t>The flowchart would soon become a large set of stairs.</a:t>
            </a:r>
          </a:p>
          <a:p>
            <a:pPr>
              <a:lnSpc>
                <a:spcPct val="80000"/>
              </a:lnSpc>
            </a:pPr>
            <a:r>
              <a:rPr lang="en-US" altLang="en-US" sz="1800" dirty="0"/>
              <a:t>If you have to think of the scenario in terms of “</a:t>
            </a:r>
            <a:r>
              <a:rPr lang="en-US" altLang="en-US" sz="1800" dirty="0">
                <a:solidFill>
                  <a:srgbClr val="FB950D"/>
                </a:solidFill>
              </a:rPr>
              <a:t>otherwise</a:t>
            </a:r>
            <a:r>
              <a:rPr lang="en-US" altLang="en-US" sz="1800" dirty="0"/>
              <a:t>”, you’ll use </a:t>
            </a:r>
            <a:r>
              <a:rPr lang="en-US" altLang="en-US" sz="1800" dirty="0">
                <a:solidFill>
                  <a:srgbClr val="FB950D"/>
                </a:solidFill>
              </a:rPr>
              <a:t>elif</a:t>
            </a:r>
            <a:r>
              <a:rPr lang="en-US" altLang="en-US" sz="1800" dirty="0"/>
              <a:t>:</a:t>
            </a:r>
          </a:p>
          <a:p>
            <a:pPr marL="0" indent="0">
              <a:lnSpc>
                <a:spcPct val="80000"/>
              </a:lnSpc>
              <a:buNone/>
            </a:pPr>
            <a:r>
              <a:rPr lang="en-US" altLang="en-US" sz="1800" dirty="0"/>
              <a:t> 	</a:t>
            </a:r>
            <a:r>
              <a:rPr lang="en-US" altLang="en-US" sz="1800" i="1" dirty="0"/>
              <a:t>“</a:t>
            </a:r>
            <a:r>
              <a:rPr lang="en-US" altLang="en-US" sz="1800" i="1" dirty="0">
                <a:solidFill>
                  <a:srgbClr val="FB950D"/>
                </a:solidFill>
              </a:rPr>
              <a:t>If </a:t>
            </a:r>
            <a:r>
              <a:rPr lang="en-US" altLang="en-US" sz="1800" i="1" dirty="0"/>
              <a:t>this is true, do this; </a:t>
            </a:r>
            <a:r>
              <a:rPr lang="en-US" altLang="en-US" sz="1800" i="1" dirty="0">
                <a:solidFill>
                  <a:srgbClr val="FB950D"/>
                </a:solidFill>
              </a:rPr>
              <a:t>otherwise </a:t>
            </a:r>
            <a:r>
              <a:rPr lang="en-US" altLang="en-US" sz="1800" i="1" dirty="0"/>
              <a:t>if</a:t>
            </a:r>
            <a:r>
              <a:rPr lang="en-US" altLang="en-US" sz="1800" i="1" dirty="0">
                <a:solidFill>
                  <a:srgbClr val="FB950D"/>
                </a:solidFill>
              </a:rPr>
              <a:t> </a:t>
            </a:r>
            <a:r>
              <a:rPr lang="en-US" altLang="en-US" sz="1800" i="1" dirty="0"/>
              <a:t>this is true, do this;</a:t>
            </a:r>
          </a:p>
          <a:p>
            <a:pPr marL="0" indent="0">
              <a:lnSpc>
                <a:spcPct val="80000"/>
              </a:lnSpc>
              <a:buNone/>
            </a:pPr>
            <a:r>
              <a:rPr lang="en-US" altLang="en-US" sz="1800" i="1" dirty="0"/>
              <a:t>	 </a:t>
            </a:r>
            <a:r>
              <a:rPr lang="en-US" altLang="en-US" sz="1800" i="1" dirty="0">
                <a:solidFill>
                  <a:srgbClr val="FB950D"/>
                </a:solidFill>
              </a:rPr>
              <a:t>otherwise </a:t>
            </a:r>
            <a:r>
              <a:rPr lang="en-US" altLang="en-US" sz="1800" i="1" dirty="0"/>
              <a:t>if</a:t>
            </a:r>
            <a:r>
              <a:rPr lang="en-US" altLang="en-US" sz="1800" i="1" dirty="0">
                <a:solidFill>
                  <a:srgbClr val="FB950D"/>
                </a:solidFill>
              </a:rPr>
              <a:t> </a:t>
            </a:r>
            <a:r>
              <a:rPr lang="en-US" altLang="en-US" sz="1800" i="1" dirty="0"/>
              <a:t>this is true, do this; </a:t>
            </a:r>
            <a:r>
              <a:rPr lang="en-US" altLang="en-US" sz="1800" i="1" dirty="0">
                <a:solidFill>
                  <a:srgbClr val="FB950D"/>
                </a:solidFill>
              </a:rPr>
              <a:t>else</a:t>
            </a:r>
            <a:r>
              <a:rPr lang="en-US" altLang="en-US" sz="1800" i="1" dirty="0"/>
              <a:t>, if nothing is true, do this.”</a:t>
            </a:r>
          </a:p>
          <a:p>
            <a:pPr marL="0" indent="0">
              <a:lnSpc>
                <a:spcPct val="80000"/>
              </a:lnSpc>
              <a:buNone/>
            </a:pPr>
            <a:endParaRPr lang="en-US" altLang="en-US" sz="1800" dirty="0"/>
          </a:p>
          <a:p>
            <a:pPr>
              <a:lnSpc>
                <a:spcPct val="80000"/>
              </a:lnSpc>
            </a:pPr>
            <a:endParaRPr lang="en-US" altLang="en-US" sz="1800" dirty="0"/>
          </a:p>
          <a:p>
            <a:pPr>
              <a:lnSpc>
                <a:spcPct val="80000"/>
              </a:lnSpc>
            </a:pPr>
            <a:endParaRPr lang="en-US" altLang="en-US" sz="1800" dirty="0"/>
          </a:p>
        </p:txBody>
      </p:sp>
      <p:pic>
        <p:nvPicPr>
          <p:cNvPr id="4" name="Picture 3" descr="nested_if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3175" y="1265469"/>
            <a:ext cx="4062142" cy="3168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891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2155296"/>
            <a:ext cx="9144000" cy="2387600"/>
          </a:xfrm>
        </p:spPr>
        <p:txBody>
          <a:bodyPr/>
          <a:lstStyle/>
          <a:p>
            <a:r>
              <a:rPr lang="en-AU" b="1" dirty="0"/>
              <a:t>Loops in Python </a:t>
            </a:r>
            <a:r>
              <a:rPr lang="en-AU" dirty="0"/>
              <a:t>	</a:t>
            </a:r>
          </a:p>
        </p:txBody>
      </p:sp>
    </p:spTree>
    <p:extLst>
      <p:ext uri="{BB962C8B-B14F-4D97-AF65-F5344CB8AC3E}">
        <p14:creationId xmlns:p14="http://schemas.microsoft.com/office/powerpoint/2010/main" val="1563854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pPr lvl="0"/>
            <a:r>
              <a:rPr lang="en-AU" dirty="0"/>
              <a:t>WHILE loops</a:t>
            </a:r>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p:txBody>
          <a:bodyPr>
            <a:normAutofit/>
          </a:bodyPr>
          <a:lstStyle/>
          <a:p>
            <a:r>
              <a:rPr lang="en-AU" dirty="0"/>
              <a:t>While loops also use truth statements and conditional execution.</a:t>
            </a:r>
          </a:p>
          <a:p>
            <a:r>
              <a:rPr lang="en-AU" dirty="0"/>
              <a:t>While loops will continue to run their subroutine while a value is true. </a:t>
            </a:r>
          </a:p>
          <a:p>
            <a:r>
              <a:rPr lang="en-AU" dirty="0"/>
              <a:t>If the loop never reaches a False value, it will keep going.</a:t>
            </a:r>
          </a:p>
          <a:p>
            <a:pPr lvl="1"/>
            <a:r>
              <a:rPr lang="en-AU" dirty="0">
                <a:solidFill>
                  <a:srgbClr val="FF0000"/>
                </a:solidFill>
              </a:rPr>
              <a:t>If you get stuck in an infinite loop, hit Ctrl+C</a:t>
            </a:r>
          </a:p>
        </p:txBody>
      </p:sp>
    </p:spTree>
    <p:extLst>
      <p:ext uri="{BB962C8B-B14F-4D97-AF65-F5344CB8AC3E}">
        <p14:creationId xmlns:p14="http://schemas.microsoft.com/office/powerpoint/2010/main" val="1924809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WHILE loops</a:t>
            </a:r>
          </a:p>
        </p:txBody>
      </p:sp>
      <p:sp>
        <p:nvSpPr>
          <p:cNvPr id="3" name="Content Placeholder 2"/>
          <p:cNvSpPr>
            <a:spLocks noGrp="1"/>
          </p:cNvSpPr>
          <p:nvPr>
            <p:ph idx="1"/>
          </p:nvPr>
        </p:nvSpPr>
        <p:spPr>
          <a:xfrm>
            <a:off x="838200" y="1987550"/>
            <a:ext cx="10515600" cy="3695700"/>
          </a:xfrm>
        </p:spPr>
        <p:txBody>
          <a:bodyPr>
            <a:normAutofit fontScale="85000" lnSpcReduction="20000"/>
          </a:bodyPr>
          <a:lstStyle/>
          <a:p>
            <a:r>
              <a:rPr lang="en-US" altLang="en-US" sz="2400" b="1" dirty="0"/>
              <a:t>while loop</a:t>
            </a:r>
            <a:r>
              <a:rPr lang="en-US" altLang="en-US" sz="2400" dirty="0"/>
              <a:t>: Executes a group of statements as long as a condition is True.</a:t>
            </a:r>
          </a:p>
          <a:p>
            <a:pPr lvl="1"/>
            <a:r>
              <a:rPr lang="en-US" altLang="en-US" dirty="0"/>
              <a:t>good for </a:t>
            </a:r>
            <a:r>
              <a:rPr lang="en-US" altLang="en-US" i="1" dirty="0"/>
              <a:t>indefinite loops </a:t>
            </a:r>
            <a:r>
              <a:rPr lang="en-US" altLang="en-US" dirty="0"/>
              <a:t>(repeat an unknown number of times)</a:t>
            </a:r>
            <a:endParaRPr lang="en-US" altLang="en-US" sz="800" dirty="0"/>
          </a:p>
          <a:p>
            <a:r>
              <a:rPr lang="en-US" altLang="en-US" dirty="0"/>
              <a:t>Syntax:</a:t>
            </a:r>
          </a:p>
          <a:p>
            <a:pPr lvl="1">
              <a:buFont typeface="Wingdings" panose="05000000000000000000" pitchFamily="2" charset="2"/>
              <a:buNone/>
            </a:pPr>
            <a:r>
              <a:rPr lang="en-US" altLang="en-US" dirty="0"/>
              <a:t>	while </a:t>
            </a:r>
            <a:r>
              <a:rPr lang="en-US" altLang="en-US" b="1" i="1" dirty="0"/>
              <a:t>condition</a:t>
            </a:r>
            <a:r>
              <a:rPr lang="en-US" altLang="en-US" dirty="0"/>
              <a:t>:</a:t>
            </a:r>
          </a:p>
          <a:p>
            <a:pPr lvl="1">
              <a:buFont typeface="Wingdings" panose="05000000000000000000" pitchFamily="2" charset="2"/>
              <a:buNone/>
            </a:pPr>
            <a:r>
              <a:rPr lang="en-US" altLang="en-US" dirty="0"/>
              <a:t>	    </a:t>
            </a:r>
            <a:r>
              <a:rPr lang="en-US" altLang="en-US" b="1" i="1" dirty="0"/>
              <a:t>statements</a:t>
            </a:r>
            <a:endParaRPr lang="en-US" altLang="en-US" sz="700" dirty="0"/>
          </a:p>
          <a:p>
            <a:r>
              <a:rPr lang="en-US" altLang="en-US" dirty="0"/>
              <a:t>Example:</a:t>
            </a:r>
          </a:p>
          <a:p>
            <a:pPr lvl="1">
              <a:buFont typeface="Wingdings" panose="05000000000000000000" pitchFamily="2" charset="2"/>
              <a:buNone/>
            </a:pPr>
            <a:r>
              <a:rPr lang="en-US" altLang="en-US" i="1" dirty="0"/>
              <a:t>	number = 1</a:t>
            </a:r>
          </a:p>
          <a:p>
            <a:pPr lvl="1">
              <a:buFont typeface="Wingdings" panose="05000000000000000000" pitchFamily="2" charset="2"/>
              <a:buNone/>
            </a:pPr>
            <a:r>
              <a:rPr lang="en-US" altLang="en-US" b="1" i="1" dirty="0"/>
              <a:t>	</a:t>
            </a:r>
            <a:r>
              <a:rPr lang="en-US" altLang="en-US" b="1" i="1" dirty="0">
                <a:solidFill>
                  <a:srgbClr val="FB950D"/>
                </a:solidFill>
              </a:rPr>
              <a:t>while</a:t>
            </a:r>
            <a:r>
              <a:rPr lang="en-US" altLang="en-US" b="1" i="1" dirty="0"/>
              <a:t> number &lt; 200:</a:t>
            </a:r>
          </a:p>
          <a:p>
            <a:pPr lvl="1">
              <a:buFont typeface="Wingdings" panose="05000000000000000000" pitchFamily="2" charset="2"/>
              <a:buNone/>
            </a:pPr>
            <a:r>
              <a:rPr lang="en-US" altLang="en-US" i="1" dirty="0"/>
              <a:t>	    </a:t>
            </a:r>
            <a:r>
              <a:rPr lang="en-US" altLang="en-US" i="1" dirty="0">
                <a:solidFill>
                  <a:srgbClr val="7030A0"/>
                </a:solidFill>
              </a:rPr>
              <a:t>print</a:t>
            </a:r>
            <a:r>
              <a:rPr lang="en-US" altLang="en-US" i="1" dirty="0"/>
              <a:t>(number), </a:t>
            </a:r>
          </a:p>
          <a:p>
            <a:pPr lvl="1">
              <a:buFont typeface="Wingdings" panose="05000000000000000000" pitchFamily="2" charset="2"/>
              <a:buNone/>
            </a:pPr>
            <a:r>
              <a:rPr lang="en-US" altLang="en-US" i="1" dirty="0"/>
              <a:t>	    number = number * 2</a:t>
            </a:r>
            <a:endParaRPr lang="en-US" altLang="en-US" b="1" i="1" dirty="0"/>
          </a:p>
          <a:p>
            <a:pPr lvl="1"/>
            <a:r>
              <a:rPr lang="en-US" altLang="en-US" dirty="0"/>
              <a:t>Output:</a:t>
            </a:r>
          </a:p>
          <a:p>
            <a:pPr lvl="1">
              <a:buFont typeface="Wingdings" panose="05000000000000000000" pitchFamily="2" charset="2"/>
              <a:buNone/>
            </a:pPr>
            <a:r>
              <a:rPr lang="en-US" altLang="en-US" dirty="0"/>
              <a:t>	1 2 4 8 16 32 64 128</a:t>
            </a:r>
          </a:p>
          <a:p>
            <a:endParaRPr lang="en-AU" dirty="0"/>
          </a:p>
        </p:txBody>
      </p:sp>
      <p:pic>
        <p:nvPicPr>
          <p:cNvPr id="4" name="Picture 3" descr="wh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2457450"/>
            <a:ext cx="28956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687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70BB82-1563-4E13-80E8-A651E0991B9F}"/>
              </a:ext>
            </a:extLst>
          </p:cNvPr>
          <p:cNvPicPr>
            <a:picLocks noChangeAspect="1"/>
          </p:cNvPicPr>
          <p:nvPr/>
        </p:nvPicPr>
        <p:blipFill>
          <a:blip r:embed="rId2"/>
          <a:stretch>
            <a:fillRect/>
          </a:stretch>
        </p:blipFill>
        <p:spPr>
          <a:xfrm>
            <a:off x="443169" y="971947"/>
            <a:ext cx="9964541" cy="3410426"/>
          </a:xfrm>
          <a:prstGeom prst="rect">
            <a:avLst/>
          </a:prstGeom>
        </p:spPr>
      </p:pic>
    </p:spTree>
    <p:extLst>
      <p:ext uri="{BB962C8B-B14F-4D97-AF65-F5344CB8AC3E}">
        <p14:creationId xmlns:p14="http://schemas.microsoft.com/office/powerpoint/2010/main" val="437252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6BAAC-4430-4544-9BEB-ADC8C6564E8D}"/>
              </a:ext>
            </a:extLst>
          </p:cNvPr>
          <p:cNvSpPr>
            <a:spLocks noGrp="1"/>
          </p:cNvSpPr>
          <p:nvPr>
            <p:ph type="title"/>
          </p:nvPr>
        </p:nvSpPr>
        <p:spPr/>
        <p:txBody>
          <a:bodyPr/>
          <a:lstStyle/>
          <a:p>
            <a:r>
              <a:rPr lang="en-US" altLang="ko-KR" dirty="0"/>
              <a:t>Session 7</a:t>
            </a:r>
            <a:endParaRPr lang="en-AU" dirty="0"/>
          </a:p>
        </p:txBody>
      </p:sp>
      <p:sp>
        <p:nvSpPr>
          <p:cNvPr id="3" name="Content Placeholder 2">
            <a:extLst>
              <a:ext uri="{FF2B5EF4-FFF2-40B4-BE49-F238E27FC236}">
                <a16:creationId xmlns:a16="http://schemas.microsoft.com/office/drawing/2014/main" id="{E71D7343-1B9A-480E-912A-96DA58DCB51E}"/>
              </a:ext>
            </a:extLst>
          </p:cNvPr>
          <p:cNvSpPr>
            <a:spLocks noGrp="1"/>
          </p:cNvSpPr>
          <p:nvPr>
            <p:ph idx="1"/>
          </p:nvPr>
        </p:nvSpPr>
        <p:spPr>
          <a:xfrm>
            <a:off x="783613" y="2226515"/>
            <a:ext cx="10515600" cy="2937050"/>
          </a:xfrm>
        </p:spPr>
        <p:txBody>
          <a:bodyPr>
            <a:normAutofit fontScale="40000" lnSpcReduction="20000"/>
          </a:bodyPr>
          <a:lstStyle/>
          <a:p>
            <a:r>
              <a:rPr lang="en-AU" b="1" dirty="0"/>
              <a:t>Topic 1: Decision Statements in Python</a:t>
            </a:r>
            <a:endParaRPr lang="en-AU" dirty="0"/>
          </a:p>
          <a:p>
            <a:pPr lvl="0"/>
            <a:r>
              <a:rPr lang="en-AU" dirty="0"/>
              <a:t>Relational operators</a:t>
            </a:r>
          </a:p>
          <a:p>
            <a:pPr lvl="0"/>
            <a:r>
              <a:rPr lang="en-AU" dirty="0"/>
              <a:t>Asking questions and receiving answers</a:t>
            </a:r>
          </a:p>
          <a:p>
            <a:pPr lvl="0"/>
            <a:r>
              <a:rPr lang="en-AU" dirty="0"/>
              <a:t>Conditional execution</a:t>
            </a:r>
          </a:p>
          <a:p>
            <a:pPr lvl="0"/>
            <a:r>
              <a:rPr lang="en-AU" dirty="0"/>
              <a:t>Indenting the code </a:t>
            </a:r>
          </a:p>
          <a:p>
            <a:pPr lvl="0"/>
            <a:r>
              <a:rPr lang="en-AU" dirty="0"/>
              <a:t>IF-ELSE statements</a:t>
            </a:r>
          </a:p>
          <a:p>
            <a:pPr lvl="0"/>
            <a:r>
              <a:rPr lang="en-AU" dirty="0"/>
              <a:t>ELIF clauses </a:t>
            </a:r>
            <a:br>
              <a:rPr lang="en-AU" dirty="0"/>
            </a:br>
            <a:endParaRPr lang="en-AU" dirty="0"/>
          </a:p>
          <a:p>
            <a:r>
              <a:rPr lang="en-AU" b="1" dirty="0"/>
              <a:t>Topic 2: Loops in Python </a:t>
            </a:r>
            <a:endParaRPr lang="en-AU" dirty="0"/>
          </a:p>
          <a:p>
            <a:pPr lvl="0"/>
            <a:r>
              <a:rPr lang="en-AU" dirty="0"/>
              <a:t>WHILE loops</a:t>
            </a:r>
          </a:p>
          <a:p>
            <a:pPr lvl="0"/>
            <a:r>
              <a:rPr lang="en-AU" dirty="0"/>
              <a:t>FOR loops</a:t>
            </a:r>
          </a:p>
          <a:p>
            <a:pPr lvl="0"/>
            <a:r>
              <a:rPr lang="en-AU" dirty="0"/>
              <a:t>Controlling loops with BREAK and CONTINUE </a:t>
            </a:r>
          </a:p>
        </p:txBody>
      </p:sp>
    </p:spTree>
    <p:extLst>
      <p:ext uri="{BB962C8B-B14F-4D97-AF65-F5344CB8AC3E}">
        <p14:creationId xmlns:p14="http://schemas.microsoft.com/office/powerpoint/2010/main" val="422159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FOR loops</a:t>
            </a:r>
          </a:p>
        </p:txBody>
      </p:sp>
      <p:sp>
        <p:nvSpPr>
          <p:cNvPr id="3" name="Content Placeholder 2"/>
          <p:cNvSpPr>
            <a:spLocks noGrp="1"/>
          </p:cNvSpPr>
          <p:nvPr>
            <p:ph idx="1"/>
          </p:nvPr>
        </p:nvSpPr>
        <p:spPr>
          <a:xfrm>
            <a:off x="838200" y="2549349"/>
            <a:ext cx="10515600" cy="3368565"/>
          </a:xfrm>
        </p:spPr>
        <p:txBody>
          <a:bodyPr>
            <a:normAutofit/>
          </a:bodyPr>
          <a:lstStyle/>
          <a:p>
            <a:r>
              <a:rPr lang="en-US" altLang="en-US" sz="1800" b="1" dirty="0"/>
              <a:t>for loop</a:t>
            </a:r>
            <a:r>
              <a:rPr lang="en-US" altLang="en-US" sz="1800" dirty="0"/>
              <a:t>: Repeats a set of statements over a group of values.</a:t>
            </a:r>
            <a:endParaRPr lang="en-US" altLang="en-US" sz="700" dirty="0"/>
          </a:p>
          <a:p>
            <a:pPr lvl="1"/>
            <a:r>
              <a:rPr lang="en-US" altLang="en-US" sz="1600" dirty="0"/>
              <a:t>Syntax:</a:t>
            </a:r>
            <a:endParaRPr lang="en-US" altLang="en-US" sz="700" dirty="0"/>
          </a:p>
          <a:p>
            <a:pPr lvl="1">
              <a:buNone/>
            </a:pPr>
            <a:r>
              <a:rPr lang="en-US" altLang="en-US" sz="1600" dirty="0"/>
              <a:t>	for </a:t>
            </a:r>
            <a:r>
              <a:rPr lang="en-US" altLang="en-US" sz="1600" b="1" dirty="0"/>
              <a:t>variableName</a:t>
            </a:r>
            <a:r>
              <a:rPr lang="en-US" altLang="en-US" sz="1600" dirty="0"/>
              <a:t> in </a:t>
            </a:r>
            <a:r>
              <a:rPr lang="en-US" altLang="en-US" sz="1600" b="1" dirty="0"/>
              <a:t>groupOfValues</a:t>
            </a:r>
            <a:r>
              <a:rPr lang="en-US" altLang="en-US" sz="1600" dirty="0"/>
              <a:t>:</a:t>
            </a:r>
          </a:p>
          <a:p>
            <a:pPr lvl="1">
              <a:buNone/>
            </a:pPr>
            <a:r>
              <a:rPr lang="en-US" altLang="en-US" sz="1600" dirty="0"/>
              <a:t>	    </a:t>
            </a:r>
            <a:r>
              <a:rPr lang="en-US" altLang="en-US" sz="1600" b="1" dirty="0"/>
              <a:t>statements</a:t>
            </a:r>
          </a:p>
          <a:p>
            <a:pPr lvl="1">
              <a:buNone/>
            </a:pPr>
            <a:endParaRPr lang="en-US" altLang="en-US" sz="800" dirty="0"/>
          </a:p>
          <a:p>
            <a:pPr lvl="1"/>
            <a:r>
              <a:rPr lang="en-US" altLang="en-US" sz="1800" dirty="0"/>
              <a:t>We indent the statements to be repeated with tabs or spaces.</a:t>
            </a:r>
          </a:p>
          <a:p>
            <a:pPr lvl="1"/>
            <a:r>
              <a:rPr lang="en-US" altLang="en-US" sz="1800" b="1" dirty="0"/>
              <a:t>variableName</a:t>
            </a:r>
            <a:r>
              <a:rPr lang="en-US" altLang="en-US" sz="1800" dirty="0"/>
              <a:t> gives a name to each value, so you can refer to it in the </a:t>
            </a:r>
            <a:r>
              <a:rPr lang="en-US" altLang="en-US" sz="1800" b="1" dirty="0"/>
              <a:t>statements</a:t>
            </a:r>
            <a:r>
              <a:rPr lang="en-US" altLang="en-US" sz="1800" dirty="0"/>
              <a:t>.</a:t>
            </a:r>
            <a:endParaRPr lang="en-US" altLang="en-US" sz="1000" dirty="0"/>
          </a:p>
          <a:p>
            <a:pPr lvl="1"/>
            <a:r>
              <a:rPr lang="en-US" altLang="en-US" sz="1800" b="1" dirty="0"/>
              <a:t>groupOfValues</a:t>
            </a:r>
            <a:r>
              <a:rPr lang="en-US" altLang="en-US" sz="1800" dirty="0"/>
              <a:t> can be a range of integers, specified with a range function. It can also be a variable, list, tuple, or any iterative data type.</a:t>
            </a:r>
            <a:endParaRPr lang="en-US" altLang="en-US" dirty="0"/>
          </a:p>
          <a:p>
            <a:pPr lvl="1"/>
            <a:r>
              <a:rPr lang="en-US" altLang="en-US" sz="1600" dirty="0"/>
              <a:t>Example:</a:t>
            </a:r>
            <a:endParaRPr lang="en-US" altLang="en-US" sz="700" dirty="0"/>
          </a:p>
          <a:p>
            <a:pPr lvl="2">
              <a:lnSpc>
                <a:spcPct val="70000"/>
              </a:lnSpc>
              <a:buFont typeface="Wingdings" panose="05000000000000000000" pitchFamily="2" charset="2"/>
              <a:buNone/>
            </a:pPr>
            <a:r>
              <a:rPr lang="en-US" altLang="en-US" sz="1300" b="1" i="1" dirty="0"/>
              <a:t>	</a:t>
            </a:r>
            <a:endParaRPr lang="en-US" altLang="en-US" sz="1300" b="1" i="1" dirty="0">
              <a:solidFill>
                <a:srgbClr val="FB950D"/>
              </a:solidFill>
            </a:endParaRPr>
          </a:p>
          <a:p>
            <a:endParaRPr lang="en-AU" dirty="0"/>
          </a:p>
        </p:txBody>
      </p:sp>
    </p:spTree>
    <p:extLst>
      <p:ext uri="{BB962C8B-B14F-4D97-AF65-F5344CB8AC3E}">
        <p14:creationId xmlns:p14="http://schemas.microsoft.com/office/powerpoint/2010/main" val="707344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E3A67F-55C1-4C9D-BD11-0FE134BA7135}"/>
              </a:ext>
            </a:extLst>
          </p:cNvPr>
          <p:cNvPicPr>
            <a:picLocks noChangeAspect="1"/>
          </p:cNvPicPr>
          <p:nvPr/>
        </p:nvPicPr>
        <p:blipFill>
          <a:blip r:embed="rId2"/>
          <a:stretch>
            <a:fillRect/>
          </a:stretch>
        </p:blipFill>
        <p:spPr>
          <a:xfrm>
            <a:off x="1023272" y="1405373"/>
            <a:ext cx="9535856" cy="2848373"/>
          </a:xfrm>
          <a:prstGeom prst="rect">
            <a:avLst/>
          </a:prstGeom>
        </p:spPr>
      </p:pic>
    </p:spTree>
    <p:extLst>
      <p:ext uri="{BB962C8B-B14F-4D97-AF65-F5344CB8AC3E}">
        <p14:creationId xmlns:p14="http://schemas.microsoft.com/office/powerpoint/2010/main" val="2022259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Range</a:t>
            </a:r>
          </a:p>
        </p:txBody>
      </p:sp>
      <p:sp>
        <p:nvSpPr>
          <p:cNvPr id="3" name="Content Placeholder 2"/>
          <p:cNvSpPr>
            <a:spLocks noGrp="1"/>
          </p:cNvSpPr>
          <p:nvPr>
            <p:ph idx="1"/>
          </p:nvPr>
        </p:nvSpPr>
        <p:spPr>
          <a:xfrm>
            <a:off x="838200" y="1917700"/>
            <a:ext cx="10515600" cy="3568700"/>
          </a:xfrm>
        </p:spPr>
        <p:txBody>
          <a:bodyPr>
            <a:normAutofit fontScale="85000" lnSpcReduction="20000"/>
          </a:bodyPr>
          <a:lstStyle/>
          <a:p>
            <a:r>
              <a:rPr lang="en-US" altLang="en-US" dirty="0"/>
              <a:t>The range function specifies a range of integers:</a:t>
            </a:r>
          </a:p>
          <a:p>
            <a:pPr lvl="2"/>
            <a:r>
              <a:rPr lang="en-US" altLang="en-US" dirty="0"/>
              <a:t>range(</a:t>
            </a:r>
            <a:r>
              <a:rPr lang="en-US" altLang="en-US" b="1" i="1" dirty="0"/>
              <a:t>start</a:t>
            </a:r>
            <a:r>
              <a:rPr lang="en-US" altLang="en-US" dirty="0"/>
              <a:t>, </a:t>
            </a:r>
            <a:r>
              <a:rPr lang="en-US" altLang="en-US" b="1" i="1" dirty="0"/>
              <a:t>stop</a:t>
            </a:r>
            <a:r>
              <a:rPr lang="en-US" altLang="en-US" dirty="0"/>
              <a:t>) 	- the integers between </a:t>
            </a:r>
            <a:r>
              <a:rPr lang="en-US" altLang="en-US" b="1" i="1" dirty="0"/>
              <a:t>start</a:t>
            </a:r>
            <a:r>
              <a:rPr lang="en-US" altLang="en-US" dirty="0"/>
              <a:t> (inclusive)  and </a:t>
            </a:r>
            <a:r>
              <a:rPr lang="en-US" altLang="en-US" b="1" i="1" dirty="0"/>
              <a:t>stop</a:t>
            </a:r>
            <a:r>
              <a:rPr lang="en-US" altLang="en-US" dirty="0"/>
              <a:t> (</a:t>
            </a:r>
            <a:r>
              <a:rPr lang="en-US" altLang="en-US" u="sng" dirty="0"/>
              <a:t>exclusive</a:t>
            </a:r>
            <a:r>
              <a:rPr lang="en-US" altLang="en-US" dirty="0"/>
              <a:t>)</a:t>
            </a:r>
            <a:endParaRPr lang="en-US" altLang="en-US" sz="900" dirty="0"/>
          </a:p>
          <a:p>
            <a:pPr lvl="1"/>
            <a:r>
              <a:rPr lang="en-US" altLang="en-US" dirty="0"/>
              <a:t>It can also accept a third value specifying the change between values.</a:t>
            </a:r>
          </a:p>
          <a:p>
            <a:pPr lvl="2"/>
            <a:r>
              <a:rPr lang="en-US" altLang="en-US" dirty="0"/>
              <a:t>range(</a:t>
            </a:r>
            <a:r>
              <a:rPr lang="en-US" altLang="en-US" b="1" i="1" dirty="0"/>
              <a:t>start</a:t>
            </a:r>
            <a:r>
              <a:rPr lang="en-US" altLang="en-US" dirty="0"/>
              <a:t>, </a:t>
            </a:r>
            <a:r>
              <a:rPr lang="en-US" altLang="en-US" b="1" i="1" dirty="0"/>
              <a:t>stop, step</a:t>
            </a:r>
            <a:r>
              <a:rPr lang="en-US" altLang="en-US" dirty="0"/>
              <a:t>) - the integers between </a:t>
            </a:r>
            <a:r>
              <a:rPr lang="en-US" altLang="en-US" b="1" i="1" dirty="0"/>
              <a:t>start</a:t>
            </a:r>
            <a:r>
              <a:rPr lang="en-US" altLang="en-US" dirty="0"/>
              <a:t> (inclusive)  and </a:t>
            </a:r>
            <a:r>
              <a:rPr lang="en-US" altLang="en-US" b="1" i="1" dirty="0"/>
              <a:t>stop</a:t>
            </a:r>
            <a:r>
              <a:rPr lang="en-US" altLang="en-US" dirty="0"/>
              <a:t> (</a:t>
            </a:r>
            <a:r>
              <a:rPr lang="en-US" altLang="en-US" u="sng" dirty="0"/>
              <a:t>exclusive</a:t>
            </a:r>
            <a:r>
              <a:rPr lang="en-US" altLang="en-US" dirty="0"/>
              <a:t>) by </a:t>
            </a:r>
            <a:r>
              <a:rPr lang="en-US" altLang="en-US" b="1" i="1" dirty="0"/>
              <a:t>step</a:t>
            </a:r>
            <a:endParaRPr lang="en-US" altLang="en-US" sz="900" dirty="0"/>
          </a:p>
          <a:p>
            <a:pPr lvl="1"/>
            <a:r>
              <a:rPr lang="en-US" altLang="en-US" dirty="0"/>
              <a:t>Example:</a:t>
            </a:r>
          </a:p>
          <a:p>
            <a:pPr lvl="2">
              <a:lnSpc>
                <a:spcPct val="70000"/>
              </a:lnSpc>
              <a:buFont typeface="Wingdings" panose="05000000000000000000" pitchFamily="2" charset="2"/>
              <a:buNone/>
            </a:pPr>
            <a:r>
              <a:rPr lang="en-US" altLang="en-US" i="1" dirty="0"/>
              <a:t>	</a:t>
            </a:r>
            <a:r>
              <a:rPr lang="en-US" altLang="en-US" i="1" dirty="0">
                <a:solidFill>
                  <a:srgbClr val="FB950D"/>
                </a:solidFill>
              </a:rPr>
              <a:t>for</a:t>
            </a:r>
            <a:r>
              <a:rPr lang="en-US" altLang="en-US" i="1" dirty="0"/>
              <a:t> x </a:t>
            </a:r>
            <a:r>
              <a:rPr lang="en-US" altLang="en-US" i="1" dirty="0">
                <a:solidFill>
                  <a:srgbClr val="FB950D"/>
                </a:solidFill>
              </a:rPr>
              <a:t>in</a:t>
            </a:r>
            <a:r>
              <a:rPr lang="en-US" altLang="en-US" i="1" dirty="0"/>
              <a:t> </a:t>
            </a:r>
            <a:r>
              <a:rPr lang="en-US" altLang="en-US" i="1" dirty="0">
                <a:solidFill>
                  <a:srgbClr val="7030A0"/>
                </a:solidFill>
              </a:rPr>
              <a:t>range</a:t>
            </a:r>
            <a:r>
              <a:rPr lang="en-US" altLang="en-US" i="1" dirty="0"/>
              <a:t>(5, 0, </a:t>
            </a:r>
            <a:r>
              <a:rPr lang="en-US" altLang="en-US" b="1" i="1" dirty="0"/>
              <a:t>-1</a:t>
            </a:r>
            <a:r>
              <a:rPr lang="en-US" altLang="en-US" i="1" dirty="0"/>
              <a:t>):</a:t>
            </a:r>
          </a:p>
          <a:p>
            <a:pPr lvl="2">
              <a:lnSpc>
                <a:spcPct val="70000"/>
              </a:lnSpc>
              <a:buFont typeface="Wingdings" panose="05000000000000000000" pitchFamily="2" charset="2"/>
              <a:buNone/>
            </a:pPr>
            <a:r>
              <a:rPr lang="en-US" altLang="en-US" i="1" dirty="0"/>
              <a:t>	    </a:t>
            </a:r>
            <a:r>
              <a:rPr lang="en-US" altLang="en-US" i="1" dirty="0">
                <a:solidFill>
                  <a:srgbClr val="7030A0"/>
                </a:solidFill>
              </a:rPr>
              <a:t>print</a:t>
            </a:r>
            <a:r>
              <a:rPr lang="en-US" altLang="en-US" i="1" dirty="0"/>
              <a:t>(x)</a:t>
            </a:r>
          </a:p>
          <a:p>
            <a:pPr lvl="2">
              <a:lnSpc>
                <a:spcPct val="70000"/>
              </a:lnSpc>
              <a:buFont typeface="Wingdings" panose="05000000000000000000" pitchFamily="2" charset="2"/>
              <a:buNone/>
            </a:pPr>
            <a:r>
              <a:rPr lang="en-US" altLang="en-US" i="1" dirty="0"/>
              <a:t>	</a:t>
            </a:r>
            <a:r>
              <a:rPr lang="en-US" altLang="en-US" i="1" dirty="0">
                <a:solidFill>
                  <a:srgbClr val="7030A0"/>
                </a:solidFill>
              </a:rPr>
              <a:t>print</a:t>
            </a:r>
            <a:r>
              <a:rPr lang="en-US" altLang="en-US" i="1" dirty="0"/>
              <a:t>(</a:t>
            </a:r>
            <a:r>
              <a:rPr lang="en-US" altLang="en-US" i="1" dirty="0">
                <a:solidFill>
                  <a:srgbClr val="228E34"/>
                </a:solidFill>
              </a:rPr>
              <a:t>"Blastoff!"</a:t>
            </a:r>
            <a:r>
              <a:rPr lang="en-US" altLang="en-US" i="1" dirty="0"/>
              <a:t>)</a:t>
            </a:r>
          </a:p>
          <a:p>
            <a:pPr lvl="2">
              <a:buNone/>
            </a:pPr>
            <a:endParaRPr lang="en-US" altLang="en-US" sz="500" i="1" dirty="0"/>
          </a:p>
          <a:p>
            <a:pPr lvl="2">
              <a:buNone/>
            </a:pPr>
            <a:r>
              <a:rPr lang="en-US" altLang="en-US" i="1" dirty="0"/>
              <a:t>	Output:</a:t>
            </a:r>
          </a:p>
          <a:p>
            <a:pPr lvl="2">
              <a:lnSpc>
                <a:spcPct val="60000"/>
              </a:lnSpc>
              <a:buFont typeface="Wingdings" panose="05000000000000000000" pitchFamily="2" charset="2"/>
              <a:buNone/>
            </a:pPr>
            <a:r>
              <a:rPr lang="en-US" altLang="en-US" i="1" dirty="0"/>
              <a:t>	5</a:t>
            </a:r>
          </a:p>
          <a:p>
            <a:pPr lvl="2">
              <a:lnSpc>
                <a:spcPct val="60000"/>
              </a:lnSpc>
              <a:buFont typeface="Wingdings" panose="05000000000000000000" pitchFamily="2" charset="2"/>
              <a:buNone/>
            </a:pPr>
            <a:r>
              <a:rPr lang="en-US" altLang="en-US" i="1" dirty="0"/>
              <a:t>	4</a:t>
            </a:r>
          </a:p>
          <a:p>
            <a:pPr lvl="2">
              <a:lnSpc>
                <a:spcPct val="60000"/>
              </a:lnSpc>
              <a:buFont typeface="Wingdings" panose="05000000000000000000" pitchFamily="2" charset="2"/>
              <a:buNone/>
            </a:pPr>
            <a:r>
              <a:rPr lang="en-US" altLang="en-US" i="1" dirty="0"/>
              <a:t>	3 </a:t>
            </a:r>
          </a:p>
          <a:p>
            <a:pPr lvl="2">
              <a:lnSpc>
                <a:spcPct val="60000"/>
              </a:lnSpc>
              <a:buFont typeface="Wingdings" panose="05000000000000000000" pitchFamily="2" charset="2"/>
              <a:buNone/>
            </a:pPr>
            <a:r>
              <a:rPr lang="en-US" altLang="en-US" i="1" dirty="0"/>
              <a:t>	2</a:t>
            </a:r>
          </a:p>
          <a:p>
            <a:pPr lvl="2">
              <a:lnSpc>
                <a:spcPct val="60000"/>
              </a:lnSpc>
              <a:buFont typeface="Wingdings" panose="05000000000000000000" pitchFamily="2" charset="2"/>
              <a:buNone/>
            </a:pPr>
            <a:r>
              <a:rPr lang="en-US" altLang="en-US" i="1" dirty="0"/>
              <a:t>	1</a:t>
            </a:r>
          </a:p>
          <a:p>
            <a:pPr lvl="2">
              <a:lnSpc>
                <a:spcPct val="60000"/>
              </a:lnSpc>
              <a:buFont typeface="Wingdings" panose="05000000000000000000" pitchFamily="2" charset="2"/>
              <a:buNone/>
            </a:pPr>
            <a:r>
              <a:rPr lang="en-US" altLang="en-US" i="1" dirty="0"/>
              <a:t>	Blastoff!</a:t>
            </a:r>
          </a:p>
          <a:p>
            <a:pPr lvl="1">
              <a:buNone/>
            </a:pPr>
            <a:endParaRPr lang="en-US" altLang="en-US" sz="800" dirty="0">
              <a:latin typeface="Courier New" panose="02070309020205020404" pitchFamily="49" charset="0"/>
            </a:endParaRPr>
          </a:p>
          <a:p>
            <a:endParaRPr lang="en-AU" dirty="0"/>
          </a:p>
        </p:txBody>
      </p:sp>
    </p:spTree>
    <p:extLst>
      <p:ext uri="{BB962C8B-B14F-4D97-AF65-F5344CB8AC3E}">
        <p14:creationId xmlns:p14="http://schemas.microsoft.com/office/powerpoint/2010/main" val="3707417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E08A1F-DFC6-44A6-9668-2D0197EB316C}"/>
              </a:ext>
            </a:extLst>
          </p:cNvPr>
          <p:cNvPicPr>
            <a:picLocks noChangeAspect="1"/>
          </p:cNvPicPr>
          <p:nvPr/>
        </p:nvPicPr>
        <p:blipFill>
          <a:blip r:embed="rId2"/>
          <a:stretch>
            <a:fillRect/>
          </a:stretch>
        </p:blipFill>
        <p:spPr>
          <a:xfrm>
            <a:off x="1313782" y="847798"/>
            <a:ext cx="9564435" cy="3496163"/>
          </a:xfrm>
          <a:prstGeom prst="rect">
            <a:avLst/>
          </a:prstGeom>
        </p:spPr>
      </p:pic>
    </p:spTree>
    <p:extLst>
      <p:ext uri="{BB962C8B-B14F-4D97-AF65-F5344CB8AC3E}">
        <p14:creationId xmlns:p14="http://schemas.microsoft.com/office/powerpoint/2010/main" val="760989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Cumulative Loops</a:t>
            </a:r>
          </a:p>
        </p:txBody>
      </p:sp>
      <p:sp>
        <p:nvSpPr>
          <p:cNvPr id="3" name="Content Placeholder 2"/>
          <p:cNvSpPr>
            <a:spLocks noGrp="1"/>
          </p:cNvSpPr>
          <p:nvPr>
            <p:ph idx="1"/>
          </p:nvPr>
        </p:nvSpPr>
        <p:spPr/>
        <p:txBody>
          <a:bodyPr>
            <a:normAutofit/>
          </a:bodyPr>
          <a:lstStyle/>
          <a:p>
            <a:r>
              <a:rPr lang="en-US" altLang="en-US" dirty="0"/>
              <a:t>Some loops incrementally compute a value that is initialized outside the loop.  This is sometimes called a </a:t>
            </a:r>
            <a:r>
              <a:rPr lang="en-US" altLang="en-US" i="1" dirty="0"/>
              <a:t>cumulative sum</a:t>
            </a:r>
            <a:r>
              <a:rPr lang="en-US" altLang="en-US" dirty="0"/>
              <a:t>.</a:t>
            </a:r>
          </a:p>
          <a:p>
            <a:pPr lvl="1">
              <a:lnSpc>
                <a:spcPct val="80000"/>
              </a:lnSpc>
              <a:buFont typeface="Wingdings" panose="05000000000000000000" pitchFamily="2" charset="2"/>
              <a:buNone/>
            </a:pPr>
            <a:endParaRPr lang="en-US" altLang="en-US" sz="1600" dirty="0"/>
          </a:p>
          <a:p>
            <a:pPr lvl="1">
              <a:lnSpc>
                <a:spcPct val="80000"/>
              </a:lnSpc>
              <a:buFont typeface="Wingdings" panose="05000000000000000000" pitchFamily="2" charset="2"/>
              <a:buNone/>
            </a:pPr>
            <a:r>
              <a:rPr lang="en-US" altLang="en-US" sz="1600" b="1" i="1" dirty="0"/>
              <a:t>sum = 0</a:t>
            </a:r>
          </a:p>
          <a:p>
            <a:pPr lvl="1">
              <a:lnSpc>
                <a:spcPct val="80000"/>
              </a:lnSpc>
              <a:buFont typeface="Wingdings" panose="05000000000000000000" pitchFamily="2" charset="2"/>
              <a:buNone/>
            </a:pPr>
            <a:r>
              <a:rPr lang="en-US" altLang="en-US" sz="1600" i="1" dirty="0">
                <a:solidFill>
                  <a:srgbClr val="FB950D"/>
                </a:solidFill>
              </a:rPr>
              <a:t>for</a:t>
            </a:r>
            <a:r>
              <a:rPr lang="en-US" altLang="en-US" sz="1600" i="1" dirty="0"/>
              <a:t> i </a:t>
            </a:r>
            <a:r>
              <a:rPr lang="en-US" altLang="en-US" sz="1600" i="1" dirty="0">
                <a:solidFill>
                  <a:srgbClr val="FB950D"/>
                </a:solidFill>
              </a:rPr>
              <a:t>in</a:t>
            </a:r>
            <a:r>
              <a:rPr lang="en-US" altLang="en-US" sz="1600" i="1" dirty="0"/>
              <a:t> </a:t>
            </a:r>
            <a:r>
              <a:rPr lang="en-US" altLang="en-US" sz="1600" i="1" dirty="0">
                <a:solidFill>
                  <a:srgbClr val="7030A0"/>
                </a:solidFill>
              </a:rPr>
              <a:t>range</a:t>
            </a:r>
            <a:r>
              <a:rPr lang="en-US" altLang="en-US" sz="1600" i="1" dirty="0"/>
              <a:t>(1, 11):</a:t>
            </a:r>
          </a:p>
          <a:p>
            <a:pPr lvl="1">
              <a:lnSpc>
                <a:spcPct val="80000"/>
              </a:lnSpc>
              <a:buFont typeface="Wingdings" panose="05000000000000000000" pitchFamily="2" charset="2"/>
              <a:buNone/>
            </a:pPr>
            <a:r>
              <a:rPr lang="en-US" altLang="en-US" sz="1600" i="1" dirty="0"/>
              <a:t>	sum = sum + (i * i)</a:t>
            </a:r>
          </a:p>
          <a:p>
            <a:pPr lvl="1">
              <a:lnSpc>
                <a:spcPct val="80000"/>
              </a:lnSpc>
              <a:buFont typeface="Wingdings" panose="05000000000000000000" pitchFamily="2" charset="2"/>
              <a:buNone/>
            </a:pPr>
            <a:r>
              <a:rPr lang="en-US" altLang="en-US" sz="1600" i="1" dirty="0">
                <a:solidFill>
                  <a:srgbClr val="7030A0"/>
                </a:solidFill>
              </a:rPr>
              <a:t>print</a:t>
            </a:r>
            <a:r>
              <a:rPr lang="en-US" altLang="en-US" sz="1600" i="1" dirty="0"/>
              <a:t>(</a:t>
            </a:r>
            <a:r>
              <a:rPr lang="en-US" altLang="en-US" sz="1600" i="1" dirty="0">
                <a:solidFill>
                  <a:srgbClr val="228E34"/>
                </a:solidFill>
              </a:rPr>
              <a:t>“sum of first 10 squares is"</a:t>
            </a:r>
            <a:r>
              <a:rPr lang="en-US" altLang="en-US" sz="1600" i="1" dirty="0"/>
              <a:t>, sum)</a:t>
            </a:r>
          </a:p>
          <a:p>
            <a:pPr lvl="1">
              <a:lnSpc>
                <a:spcPct val="80000"/>
              </a:lnSpc>
              <a:buFont typeface="Wingdings" panose="05000000000000000000" pitchFamily="2" charset="2"/>
              <a:buNone/>
            </a:pPr>
            <a:endParaRPr lang="en-US" altLang="en-US" sz="1600" i="1" dirty="0"/>
          </a:p>
          <a:p>
            <a:pPr lvl="1">
              <a:lnSpc>
                <a:spcPct val="80000"/>
              </a:lnSpc>
              <a:buFont typeface="Wingdings" panose="05000000000000000000" pitchFamily="2" charset="2"/>
              <a:buNone/>
            </a:pPr>
            <a:r>
              <a:rPr lang="en-US" altLang="en-US" sz="1600" i="1" dirty="0"/>
              <a:t>Output:</a:t>
            </a:r>
          </a:p>
          <a:p>
            <a:pPr lvl="1">
              <a:lnSpc>
                <a:spcPct val="80000"/>
              </a:lnSpc>
              <a:buFont typeface="Wingdings" panose="05000000000000000000" pitchFamily="2" charset="2"/>
              <a:buNone/>
            </a:pPr>
            <a:r>
              <a:rPr lang="en-US" altLang="en-US" sz="1600" i="1" dirty="0"/>
              <a:t>sum of first 10 squares is 385</a:t>
            </a:r>
          </a:p>
        </p:txBody>
      </p:sp>
    </p:spTree>
    <p:extLst>
      <p:ext uri="{BB962C8B-B14F-4D97-AF65-F5344CB8AC3E}">
        <p14:creationId xmlns:p14="http://schemas.microsoft.com/office/powerpoint/2010/main" val="161989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2FD806-16F5-48A6-B481-F10B41686555}"/>
              </a:ext>
            </a:extLst>
          </p:cNvPr>
          <p:cNvPicPr>
            <a:picLocks noChangeAspect="1"/>
          </p:cNvPicPr>
          <p:nvPr/>
        </p:nvPicPr>
        <p:blipFill>
          <a:blip r:embed="rId2"/>
          <a:stretch>
            <a:fillRect/>
          </a:stretch>
        </p:blipFill>
        <p:spPr>
          <a:xfrm>
            <a:off x="851755" y="1590418"/>
            <a:ext cx="10488489" cy="3677163"/>
          </a:xfrm>
          <a:prstGeom prst="rect">
            <a:avLst/>
          </a:prstGeom>
        </p:spPr>
      </p:pic>
    </p:spTree>
    <p:extLst>
      <p:ext uri="{BB962C8B-B14F-4D97-AF65-F5344CB8AC3E}">
        <p14:creationId xmlns:p14="http://schemas.microsoft.com/office/powerpoint/2010/main" val="2241029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pPr lvl="0"/>
            <a:r>
              <a:rPr lang="en-AU" dirty="0"/>
              <a:t>Controlling loops with BREAK and </a:t>
            </a:r>
            <a:r>
              <a:rPr lang="en-AU" sz="4000" dirty="0"/>
              <a:t>CONTINUE</a:t>
            </a:r>
            <a:r>
              <a:rPr lang="en-AU" dirty="0"/>
              <a:t> </a:t>
            </a:r>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p:txBody>
          <a:bodyPr>
            <a:normAutofit fontScale="92500" lnSpcReduction="20000"/>
          </a:bodyPr>
          <a:lstStyle/>
          <a:p>
            <a:r>
              <a:rPr lang="en-AU" dirty="0"/>
              <a:t>The </a:t>
            </a:r>
            <a:r>
              <a:rPr lang="en-AU" dirty="0">
                <a:solidFill>
                  <a:srgbClr val="FB950D"/>
                </a:solidFill>
              </a:rPr>
              <a:t>break</a:t>
            </a:r>
            <a:r>
              <a:rPr lang="en-AU" dirty="0"/>
              <a:t> keyword will exit a loop immediately and end the loop’s operations, too. The program will then continue from the next line after the loop.</a:t>
            </a:r>
          </a:p>
          <a:p>
            <a:r>
              <a:rPr lang="en-AU" dirty="0"/>
              <a:t>So:</a:t>
            </a:r>
          </a:p>
          <a:p>
            <a:pPr marL="457200" lvl="1" indent="0">
              <a:buNone/>
            </a:pPr>
            <a:r>
              <a:rPr lang="en-AU" i="1" dirty="0">
                <a:solidFill>
                  <a:srgbClr val="FB950D"/>
                </a:solidFill>
              </a:rPr>
              <a:t>while True</a:t>
            </a:r>
            <a:r>
              <a:rPr lang="en-AU" i="1" dirty="0"/>
              <a:t>:</a:t>
            </a:r>
          </a:p>
          <a:p>
            <a:pPr marL="457200" lvl="1" indent="0">
              <a:buNone/>
            </a:pPr>
            <a:r>
              <a:rPr lang="en-AU" i="1" dirty="0"/>
              <a:t>	word = </a:t>
            </a:r>
            <a:r>
              <a:rPr lang="en-AU" i="1" dirty="0">
                <a:solidFill>
                  <a:srgbClr val="7030A0"/>
                </a:solidFill>
              </a:rPr>
              <a:t>input</a:t>
            </a:r>
            <a:r>
              <a:rPr lang="en-AU" i="1" dirty="0"/>
              <a:t>(</a:t>
            </a:r>
            <a:r>
              <a:rPr lang="en-AU" i="1" dirty="0">
                <a:solidFill>
                  <a:srgbClr val="228E34"/>
                </a:solidFill>
              </a:rPr>
              <a:t>"Enter ‘a secret word’ to leave the loop: "</a:t>
            </a:r>
            <a:r>
              <a:rPr lang="en-AU" i="1" dirty="0"/>
              <a:t>)</a:t>
            </a:r>
          </a:p>
          <a:p>
            <a:pPr marL="457200" lvl="1" indent="0">
              <a:buNone/>
            </a:pPr>
            <a:r>
              <a:rPr lang="en-AU" i="1" dirty="0"/>
              <a:t>	</a:t>
            </a:r>
            <a:r>
              <a:rPr lang="en-AU" i="1" dirty="0">
                <a:solidFill>
                  <a:srgbClr val="FB950D"/>
                </a:solidFill>
              </a:rPr>
              <a:t>if</a:t>
            </a:r>
            <a:r>
              <a:rPr lang="en-AU" i="1" dirty="0"/>
              <a:t> word == </a:t>
            </a:r>
            <a:r>
              <a:rPr lang="en-AU" i="1" dirty="0">
                <a:solidFill>
                  <a:srgbClr val="228E34"/>
                </a:solidFill>
              </a:rPr>
              <a:t>“a secret word"</a:t>
            </a:r>
            <a:r>
              <a:rPr lang="en-AU" i="1" dirty="0"/>
              <a:t>:</a:t>
            </a:r>
          </a:p>
          <a:p>
            <a:pPr marL="457200" lvl="1" indent="0">
              <a:buNone/>
            </a:pPr>
            <a:r>
              <a:rPr lang="en-AU" i="1" dirty="0"/>
              <a:t>		</a:t>
            </a:r>
            <a:r>
              <a:rPr lang="en-AU" i="1" dirty="0">
                <a:solidFill>
                  <a:srgbClr val="FB950D"/>
                </a:solidFill>
              </a:rPr>
              <a:t>break</a:t>
            </a:r>
          </a:p>
          <a:p>
            <a:pPr marL="457200" lvl="1" indent="0">
              <a:buNone/>
            </a:pPr>
            <a:r>
              <a:rPr lang="en-AU" i="1" dirty="0">
                <a:solidFill>
                  <a:srgbClr val="7030A0"/>
                </a:solidFill>
              </a:rPr>
              <a:t>print</a:t>
            </a:r>
            <a:r>
              <a:rPr lang="en-AU" i="1" dirty="0"/>
              <a:t>(</a:t>
            </a:r>
            <a:r>
              <a:rPr lang="en-AU" i="1" dirty="0">
                <a:solidFill>
                  <a:srgbClr val="228E34"/>
                </a:solidFill>
              </a:rPr>
              <a:t>“You got out of the loop!"</a:t>
            </a:r>
            <a:r>
              <a:rPr lang="en-AU" i="1" dirty="0"/>
              <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485" y="4493063"/>
            <a:ext cx="443865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9656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7648A9-B1B1-43BC-A505-80A565828B48}"/>
              </a:ext>
            </a:extLst>
          </p:cNvPr>
          <p:cNvPicPr>
            <a:picLocks noChangeAspect="1"/>
          </p:cNvPicPr>
          <p:nvPr/>
        </p:nvPicPr>
        <p:blipFill>
          <a:blip r:embed="rId2"/>
          <a:stretch>
            <a:fillRect/>
          </a:stretch>
        </p:blipFill>
        <p:spPr>
          <a:xfrm>
            <a:off x="89649" y="1561839"/>
            <a:ext cx="12012701" cy="3734321"/>
          </a:xfrm>
          <a:prstGeom prst="rect">
            <a:avLst/>
          </a:prstGeom>
        </p:spPr>
      </p:pic>
    </p:spTree>
    <p:extLst>
      <p:ext uri="{BB962C8B-B14F-4D97-AF65-F5344CB8AC3E}">
        <p14:creationId xmlns:p14="http://schemas.microsoft.com/office/powerpoint/2010/main" val="2212352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a:xfrm>
            <a:off x="838200" y="223930"/>
            <a:ext cx="10290717" cy="1325563"/>
          </a:xfrm>
        </p:spPr>
        <p:txBody>
          <a:bodyPr/>
          <a:lstStyle/>
          <a:p>
            <a:pPr lvl="0"/>
            <a:r>
              <a:rPr lang="en-AU" dirty="0"/>
              <a:t>Controlling loops with BREAK and </a:t>
            </a:r>
            <a:r>
              <a:rPr lang="en-AU" sz="4000" dirty="0"/>
              <a:t>CONTINUE</a:t>
            </a:r>
            <a:r>
              <a:rPr lang="en-AU" dirty="0"/>
              <a:t> </a:t>
            </a:r>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a:xfrm>
            <a:off x="613317" y="1613295"/>
            <a:ext cx="10515600" cy="2937050"/>
          </a:xfrm>
        </p:spPr>
        <p:txBody>
          <a:bodyPr>
            <a:normAutofit fontScale="85000" lnSpcReduction="20000"/>
          </a:bodyPr>
          <a:lstStyle/>
          <a:p>
            <a:r>
              <a:rPr lang="en-AU" dirty="0"/>
              <a:t>The </a:t>
            </a:r>
            <a:r>
              <a:rPr lang="en-AU" dirty="0">
                <a:solidFill>
                  <a:srgbClr val="FB950D"/>
                </a:solidFill>
              </a:rPr>
              <a:t>continue</a:t>
            </a:r>
            <a:r>
              <a:rPr lang="en-AU" dirty="0"/>
              <a:t> keyword will cause the loop to stop at that point of code and begin the loop again, acting as though it had reached the end of that cycle (but not executing any code after it).</a:t>
            </a:r>
          </a:p>
          <a:p>
            <a:r>
              <a:rPr lang="en-AU" dirty="0"/>
              <a:t>So:</a:t>
            </a:r>
          </a:p>
          <a:p>
            <a:pPr marL="457200" lvl="1" indent="0">
              <a:buNone/>
            </a:pPr>
            <a:r>
              <a:rPr lang="en-AU" i="1" dirty="0"/>
              <a:t>word = </a:t>
            </a:r>
            <a:r>
              <a:rPr lang="en-AU" i="1" dirty="0">
                <a:solidFill>
                  <a:srgbClr val="7030A0"/>
                </a:solidFill>
              </a:rPr>
              <a:t>input</a:t>
            </a:r>
            <a:r>
              <a:rPr lang="en-AU" i="1" dirty="0"/>
              <a:t>(</a:t>
            </a:r>
            <a:r>
              <a:rPr lang="en-AU" i="1" dirty="0">
                <a:solidFill>
                  <a:srgbClr val="228E34"/>
                </a:solidFill>
              </a:rPr>
              <a:t>"Enter your sentence:"</a:t>
            </a:r>
            <a:r>
              <a:rPr lang="en-AU" i="1" dirty="0"/>
              <a:t>)</a:t>
            </a:r>
          </a:p>
          <a:p>
            <a:pPr marL="457200" lvl="1" indent="0">
              <a:buNone/>
            </a:pPr>
            <a:r>
              <a:rPr lang="en-AU" i="1" dirty="0">
                <a:solidFill>
                  <a:srgbClr val="FB950D"/>
                </a:solidFill>
              </a:rPr>
              <a:t>for</a:t>
            </a:r>
            <a:r>
              <a:rPr lang="en-AU" i="1" dirty="0"/>
              <a:t> letter </a:t>
            </a:r>
            <a:r>
              <a:rPr lang="en-AU" i="1" dirty="0">
                <a:solidFill>
                  <a:srgbClr val="FB950D"/>
                </a:solidFill>
              </a:rPr>
              <a:t>in</a:t>
            </a:r>
            <a:r>
              <a:rPr lang="en-AU" i="1" dirty="0"/>
              <a:t> word:</a:t>
            </a:r>
          </a:p>
          <a:p>
            <a:pPr marL="457200" lvl="1" indent="0">
              <a:buNone/>
            </a:pPr>
            <a:r>
              <a:rPr lang="en-AU" i="1" dirty="0"/>
              <a:t>	</a:t>
            </a:r>
            <a:r>
              <a:rPr lang="en-AU" i="1" dirty="0">
                <a:solidFill>
                  <a:srgbClr val="FB950D"/>
                </a:solidFill>
              </a:rPr>
              <a:t>if</a:t>
            </a:r>
            <a:r>
              <a:rPr lang="en-AU" i="1" dirty="0"/>
              <a:t> letter == </a:t>
            </a:r>
            <a:r>
              <a:rPr lang="en-AU" i="1" dirty="0">
                <a:solidFill>
                  <a:srgbClr val="228E34"/>
                </a:solidFill>
              </a:rPr>
              <a:t>" "</a:t>
            </a:r>
            <a:r>
              <a:rPr lang="en-AU" i="1" dirty="0"/>
              <a:t>:</a:t>
            </a:r>
          </a:p>
          <a:p>
            <a:pPr marL="457200" lvl="1" indent="0">
              <a:buNone/>
            </a:pPr>
            <a:r>
              <a:rPr lang="en-AU" i="1" dirty="0"/>
              <a:t>		</a:t>
            </a:r>
            <a:r>
              <a:rPr lang="en-AU" i="1" dirty="0">
                <a:solidFill>
                  <a:srgbClr val="FB950D"/>
                </a:solidFill>
              </a:rPr>
              <a:t>continue</a:t>
            </a:r>
          </a:p>
          <a:p>
            <a:pPr marL="457200" lvl="1" indent="0">
              <a:buNone/>
            </a:pPr>
            <a:r>
              <a:rPr lang="en-AU" i="1" dirty="0"/>
              <a:t>	</a:t>
            </a:r>
            <a:r>
              <a:rPr lang="en-AU" i="1" dirty="0">
                <a:solidFill>
                  <a:srgbClr val="FB950D"/>
                </a:solidFill>
              </a:rPr>
              <a:t>else</a:t>
            </a:r>
            <a:r>
              <a:rPr lang="en-AU" i="1" dirty="0"/>
              <a:t>:</a:t>
            </a:r>
          </a:p>
          <a:p>
            <a:pPr marL="457200" lvl="1" indent="0">
              <a:buNone/>
            </a:pPr>
            <a:r>
              <a:rPr lang="en-AU" i="1" dirty="0"/>
              <a:t>		</a:t>
            </a:r>
            <a:r>
              <a:rPr lang="en-AU" i="1" dirty="0">
                <a:solidFill>
                  <a:srgbClr val="7030A0"/>
                </a:solidFill>
              </a:rPr>
              <a:t>print</a:t>
            </a:r>
            <a:r>
              <a:rPr lang="en-AU" i="1" dirty="0"/>
              <a:t>(letter, end='')</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214" y="3429000"/>
            <a:ext cx="6099997" cy="465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6BEADB69-6094-41D5-A9AA-238EBFE34310}"/>
              </a:ext>
            </a:extLst>
          </p:cNvPr>
          <p:cNvSpPr txBox="1"/>
          <p:nvPr/>
        </p:nvSpPr>
        <p:spPr>
          <a:xfrm>
            <a:off x="985402" y="4921539"/>
            <a:ext cx="10221196" cy="646331"/>
          </a:xfrm>
          <a:prstGeom prst="rect">
            <a:avLst/>
          </a:prstGeom>
          <a:noFill/>
        </p:spPr>
        <p:txBody>
          <a:bodyPr wrap="none" rtlCol="0">
            <a:spAutoFit/>
          </a:bodyPr>
          <a:lstStyle/>
          <a:p>
            <a:r>
              <a:rPr lang="en-US" b="0" i="0" dirty="0">
                <a:solidFill>
                  <a:schemeClr val="accent3"/>
                </a:solidFill>
                <a:effectLst/>
                <a:latin typeface="urw-din"/>
              </a:rPr>
              <a:t>Python’s print() function comes with a parameter </a:t>
            </a:r>
            <a:r>
              <a:rPr lang="en-US" b="0" i="1" dirty="0">
                <a:solidFill>
                  <a:schemeClr val="accent3"/>
                </a:solidFill>
                <a:effectLst/>
                <a:latin typeface="urw-din"/>
              </a:rPr>
              <a:t>called ‘e</a:t>
            </a:r>
            <a:r>
              <a:rPr lang="en-US" b="0" i="0" dirty="0">
                <a:solidFill>
                  <a:schemeClr val="accent3"/>
                </a:solidFill>
                <a:effectLst/>
                <a:latin typeface="urw-din"/>
              </a:rPr>
              <a:t>nd’. By default, the value of this parameter is ‘\n’,</a:t>
            </a:r>
          </a:p>
          <a:p>
            <a:r>
              <a:rPr lang="en-US" b="0" i="0" dirty="0">
                <a:solidFill>
                  <a:schemeClr val="accent3"/>
                </a:solidFill>
                <a:effectLst/>
                <a:latin typeface="urw-din"/>
              </a:rPr>
              <a:t> i.e. the new line character. You can end a print statement with any character/string using this parameter.</a:t>
            </a:r>
            <a:endParaRPr lang="en-AU" dirty="0">
              <a:solidFill>
                <a:schemeClr val="accent3"/>
              </a:solidFill>
            </a:endParaRPr>
          </a:p>
        </p:txBody>
      </p:sp>
    </p:spTree>
    <p:extLst>
      <p:ext uri="{BB962C8B-B14F-4D97-AF65-F5344CB8AC3E}">
        <p14:creationId xmlns:p14="http://schemas.microsoft.com/office/powerpoint/2010/main" val="1056362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CBDEC1-37C8-4790-84C6-1615044CB883}"/>
              </a:ext>
            </a:extLst>
          </p:cNvPr>
          <p:cNvPicPr>
            <a:picLocks noChangeAspect="1"/>
          </p:cNvPicPr>
          <p:nvPr/>
        </p:nvPicPr>
        <p:blipFill>
          <a:blip r:embed="rId2"/>
          <a:stretch>
            <a:fillRect/>
          </a:stretch>
        </p:blipFill>
        <p:spPr>
          <a:xfrm>
            <a:off x="284939" y="1099812"/>
            <a:ext cx="11622122" cy="4658375"/>
          </a:xfrm>
          <a:prstGeom prst="rect">
            <a:avLst/>
          </a:prstGeom>
        </p:spPr>
      </p:pic>
    </p:spTree>
    <p:extLst>
      <p:ext uri="{BB962C8B-B14F-4D97-AF65-F5344CB8AC3E}">
        <p14:creationId xmlns:p14="http://schemas.microsoft.com/office/powerpoint/2010/main" val="2464246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2155296"/>
            <a:ext cx="9144000" cy="2387600"/>
          </a:xfrm>
        </p:spPr>
        <p:txBody>
          <a:bodyPr/>
          <a:lstStyle/>
          <a:p>
            <a:r>
              <a:rPr lang="en-AU" b="1" dirty="0"/>
              <a:t>Decision Statements in Python</a:t>
            </a:r>
            <a:endParaRPr lang="en-AU" dirty="0"/>
          </a:p>
        </p:txBody>
      </p:sp>
    </p:spTree>
    <p:extLst>
      <p:ext uri="{BB962C8B-B14F-4D97-AF65-F5344CB8AC3E}">
        <p14:creationId xmlns:p14="http://schemas.microsoft.com/office/powerpoint/2010/main" val="55468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pPr lvl="0"/>
            <a:r>
              <a:rPr lang="en-AU" dirty="0"/>
              <a:t>Relational operators</a:t>
            </a:r>
            <a:endParaRPr lang="en-AU" sz="5400" dirty="0"/>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p:txBody>
          <a:bodyPr>
            <a:normAutofit/>
          </a:bodyPr>
          <a:lstStyle/>
          <a:p>
            <a:r>
              <a:rPr lang="en-AU" sz="2400" u="sng" dirty="0"/>
              <a:t>Relational</a:t>
            </a:r>
            <a:r>
              <a:rPr lang="en-AU" sz="2400" dirty="0"/>
              <a:t> operators compare two values and provide information about the relationship they have. These can be combined with logical operators (</a:t>
            </a:r>
            <a:r>
              <a:rPr lang="en-AU" sz="1600" dirty="0"/>
              <a:t>AND/OR/NOT</a:t>
            </a:r>
            <a:r>
              <a:rPr lang="en-AU" sz="2400" dirty="0"/>
              <a:t>).</a:t>
            </a:r>
          </a:p>
        </p:txBody>
      </p:sp>
      <p:pic>
        <p:nvPicPr>
          <p:cNvPr id="4" name="Picture 3">
            <a:extLst>
              <a:ext uri="{FF2B5EF4-FFF2-40B4-BE49-F238E27FC236}">
                <a16:creationId xmlns:a16="http://schemas.microsoft.com/office/drawing/2014/main" id="{9C371C71-D275-4617-9EE9-5AB229D5EB5E}"/>
              </a:ext>
            </a:extLst>
          </p:cNvPr>
          <p:cNvPicPr>
            <a:picLocks noChangeAspect="1"/>
          </p:cNvPicPr>
          <p:nvPr/>
        </p:nvPicPr>
        <p:blipFill>
          <a:blip r:embed="rId3"/>
          <a:stretch>
            <a:fillRect/>
          </a:stretch>
        </p:blipFill>
        <p:spPr>
          <a:xfrm>
            <a:off x="559470" y="3585591"/>
            <a:ext cx="5324976" cy="2184417"/>
          </a:xfrm>
          <a:prstGeom prst="rect">
            <a:avLst/>
          </a:prstGeom>
        </p:spPr>
      </p:pic>
      <p:pic>
        <p:nvPicPr>
          <p:cNvPr id="5" name="Picture 4">
            <a:extLst>
              <a:ext uri="{FF2B5EF4-FFF2-40B4-BE49-F238E27FC236}">
                <a16:creationId xmlns:a16="http://schemas.microsoft.com/office/drawing/2014/main" id="{11870809-9C2C-48AE-A83B-E735B55A1C87}"/>
              </a:ext>
            </a:extLst>
          </p:cNvPr>
          <p:cNvPicPr>
            <a:picLocks noChangeAspect="1"/>
          </p:cNvPicPr>
          <p:nvPr/>
        </p:nvPicPr>
        <p:blipFill>
          <a:blip r:embed="rId4"/>
          <a:stretch>
            <a:fillRect/>
          </a:stretch>
        </p:blipFill>
        <p:spPr>
          <a:xfrm>
            <a:off x="6307555" y="3585591"/>
            <a:ext cx="5467350" cy="1571769"/>
          </a:xfrm>
          <a:prstGeom prst="rect">
            <a:avLst/>
          </a:prstGeom>
        </p:spPr>
      </p:pic>
    </p:spTree>
    <p:extLst>
      <p:ext uri="{BB962C8B-B14F-4D97-AF65-F5344CB8AC3E}">
        <p14:creationId xmlns:p14="http://schemas.microsoft.com/office/powerpoint/2010/main" val="3842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pPr lvl="0"/>
            <a:r>
              <a:rPr lang="en-AU" dirty="0"/>
              <a:t>Asking questions and receiving answers</a:t>
            </a:r>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p:txBody>
          <a:bodyPr>
            <a:normAutofit fontScale="85000" lnSpcReduction="10000"/>
          </a:bodyPr>
          <a:lstStyle/>
          <a:p>
            <a:r>
              <a:rPr lang="en-AU" dirty="0"/>
              <a:t>We can’t talk with our computers normally, </a:t>
            </a:r>
          </a:p>
          <a:p>
            <a:pPr marL="0" indent="0">
              <a:buNone/>
            </a:pPr>
            <a:r>
              <a:rPr lang="en-AU" dirty="0"/>
              <a:t>   but we do have:</a:t>
            </a:r>
          </a:p>
          <a:p>
            <a:pPr lvl="1"/>
            <a:r>
              <a:rPr lang="en-AU" u="sng" dirty="0"/>
              <a:t>Boolean operators</a:t>
            </a:r>
          </a:p>
          <a:p>
            <a:pPr lvl="2"/>
            <a:r>
              <a:rPr lang="en-AU" dirty="0"/>
              <a:t>These work based upon truth statements and their answers.</a:t>
            </a:r>
          </a:p>
          <a:p>
            <a:pPr lvl="2"/>
            <a:r>
              <a:rPr lang="en-AU" dirty="0"/>
              <a:t>They will generally use relational operators to define the relation of the operands in the truth statement.</a:t>
            </a:r>
          </a:p>
          <a:p>
            <a:pPr lvl="2"/>
            <a:r>
              <a:rPr lang="en-AU" dirty="0"/>
              <a:t>Generally: True = yes, False = no.</a:t>
            </a:r>
          </a:p>
          <a:p>
            <a:pPr lvl="1"/>
            <a:r>
              <a:rPr lang="en-AU" dirty="0"/>
              <a:t>So we can:</a:t>
            </a:r>
          </a:p>
          <a:p>
            <a:pPr lvl="2"/>
            <a:r>
              <a:rPr lang="en-AU" dirty="0"/>
              <a:t>Ask the computer a question: a </a:t>
            </a:r>
            <a:r>
              <a:rPr lang="en-AU" dirty="0">
                <a:solidFill>
                  <a:srgbClr val="FB950D"/>
                </a:solidFill>
              </a:rPr>
              <a:t>Truth</a:t>
            </a:r>
            <a:r>
              <a:rPr lang="en-AU" dirty="0"/>
              <a:t> statement</a:t>
            </a:r>
          </a:p>
          <a:p>
            <a:pPr lvl="2"/>
            <a:r>
              <a:rPr lang="en-AU" dirty="0"/>
              <a:t>Receive an answer: </a:t>
            </a:r>
            <a:r>
              <a:rPr lang="en-AU" dirty="0">
                <a:solidFill>
                  <a:srgbClr val="FB950D"/>
                </a:solidFill>
              </a:rPr>
              <a:t>True</a:t>
            </a:r>
            <a:r>
              <a:rPr lang="en-AU" dirty="0"/>
              <a:t> or </a:t>
            </a:r>
            <a:r>
              <a:rPr lang="en-AU" dirty="0">
                <a:solidFill>
                  <a:srgbClr val="FB950D"/>
                </a:solidFill>
              </a:rPr>
              <a:t>False	      </a:t>
            </a:r>
            <a:r>
              <a:rPr lang="en-AU" dirty="0">
                <a:solidFill>
                  <a:srgbClr val="7030A0"/>
                </a:solidFill>
              </a:rPr>
              <a:t>&lt;-Remember, these keywords always begin with a capital.</a:t>
            </a:r>
          </a:p>
        </p:txBody>
      </p:sp>
      <p:pic>
        <p:nvPicPr>
          <p:cNvPr id="4" name="Picture 3"/>
          <p:cNvPicPr>
            <a:picLocks noChangeAspect="1"/>
          </p:cNvPicPr>
          <p:nvPr/>
        </p:nvPicPr>
        <p:blipFill>
          <a:blip r:embed="rId3"/>
          <a:stretch>
            <a:fillRect/>
          </a:stretch>
        </p:blipFill>
        <p:spPr>
          <a:xfrm>
            <a:off x="7870325" y="2027403"/>
            <a:ext cx="2965486" cy="1670514"/>
          </a:xfrm>
          <a:prstGeom prst="rect">
            <a:avLst/>
          </a:prstGeom>
        </p:spPr>
      </p:pic>
    </p:spTree>
    <p:extLst>
      <p:ext uri="{BB962C8B-B14F-4D97-AF65-F5344CB8AC3E}">
        <p14:creationId xmlns:p14="http://schemas.microsoft.com/office/powerpoint/2010/main" val="419605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pPr lvl="0"/>
            <a:r>
              <a:rPr lang="en-AU" dirty="0"/>
              <a:t>Conditional execution</a:t>
            </a:r>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p:txBody>
          <a:bodyPr>
            <a:normAutofit/>
          </a:bodyPr>
          <a:lstStyle/>
          <a:p>
            <a:r>
              <a:rPr lang="en-AU" dirty="0"/>
              <a:t>Conditional execution is the way you can control what code runs and what code doesn’t (this can be based on inputs or certain values within the code).</a:t>
            </a:r>
          </a:p>
          <a:p>
            <a:r>
              <a:rPr lang="en-AU" dirty="0"/>
              <a:t>Conditional statements will only run if their truth value is </a:t>
            </a:r>
            <a:r>
              <a:rPr lang="en-AU" dirty="0">
                <a:solidFill>
                  <a:srgbClr val="FB950D"/>
                </a:solidFill>
              </a:rPr>
              <a:t>True</a:t>
            </a:r>
            <a:r>
              <a:rPr lang="en-AU" dirty="0"/>
              <a:t>.</a:t>
            </a:r>
          </a:p>
        </p:txBody>
      </p:sp>
    </p:spTree>
    <p:extLst>
      <p:ext uri="{BB962C8B-B14F-4D97-AF65-F5344CB8AC3E}">
        <p14:creationId xmlns:p14="http://schemas.microsoft.com/office/powerpoint/2010/main" val="3460117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pPr lvl="0"/>
            <a:r>
              <a:rPr lang="en-AU" dirty="0"/>
              <a:t>Conditional execution</a:t>
            </a:r>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p:txBody>
          <a:bodyPr>
            <a:normAutofit fontScale="85000" lnSpcReduction="20000"/>
          </a:bodyPr>
          <a:lstStyle/>
          <a:p>
            <a:pPr marL="0" indent="0">
              <a:buNone/>
            </a:pPr>
            <a:r>
              <a:rPr lang="en-AU" dirty="0"/>
              <a:t>Let’s try and see what truth (</a:t>
            </a:r>
            <a:r>
              <a:rPr lang="en-AU" dirty="0">
                <a:solidFill>
                  <a:srgbClr val="FB950D"/>
                </a:solidFill>
              </a:rPr>
              <a:t>True</a:t>
            </a:r>
            <a:r>
              <a:rPr lang="en-AU" dirty="0"/>
              <a:t> or </a:t>
            </a:r>
            <a:r>
              <a:rPr lang="en-AU" dirty="0">
                <a:solidFill>
                  <a:srgbClr val="FB950D"/>
                </a:solidFill>
              </a:rPr>
              <a:t>False</a:t>
            </a:r>
            <a:r>
              <a:rPr lang="en-AU" dirty="0"/>
              <a:t>) the following condition statements would give:</a:t>
            </a:r>
          </a:p>
          <a:p>
            <a:pPr marL="0" indent="0">
              <a:buNone/>
            </a:pPr>
            <a:r>
              <a:rPr lang="en-AU" dirty="0"/>
              <a:t>X=5</a:t>
            </a:r>
          </a:p>
          <a:p>
            <a:r>
              <a:rPr lang="en-AU" dirty="0"/>
              <a:t>if X &gt; 3</a:t>
            </a:r>
          </a:p>
          <a:p>
            <a:r>
              <a:rPr lang="en-AU" dirty="0"/>
              <a:t>if X &lt; 2</a:t>
            </a:r>
          </a:p>
          <a:p>
            <a:r>
              <a:rPr lang="en-AU" dirty="0"/>
              <a:t>if X &gt; 3 and X &lt; 2 </a:t>
            </a:r>
          </a:p>
          <a:p>
            <a:r>
              <a:rPr lang="en-AU" dirty="0"/>
              <a:t>if X &gt; 3 or X &lt; 2</a:t>
            </a:r>
          </a:p>
          <a:p>
            <a:r>
              <a:rPr lang="en-AU" dirty="0"/>
              <a:t>if not X &gt; 3</a:t>
            </a:r>
          </a:p>
        </p:txBody>
      </p:sp>
      <p:pic>
        <p:nvPicPr>
          <p:cNvPr id="4" name="Picture 3"/>
          <p:cNvPicPr>
            <a:picLocks noChangeAspect="1"/>
          </p:cNvPicPr>
          <p:nvPr/>
        </p:nvPicPr>
        <p:blipFill>
          <a:blip r:embed="rId3"/>
          <a:stretch>
            <a:fillRect/>
          </a:stretch>
        </p:blipFill>
        <p:spPr>
          <a:xfrm>
            <a:off x="0" y="3585021"/>
            <a:ext cx="951058" cy="865707"/>
          </a:xfrm>
          <a:prstGeom prst="rect">
            <a:avLst/>
          </a:prstGeom>
        </p:spPr>
      </p:pic>
    </p:spTree>
    <p:extLst>
      <p:ext uri="{BB962C8B-B14F-4D97-AF65-F5344CB8AC3E}">
        <p14:creationId xmlns:p14="http://schemas.microsoft.com/office/powerpoint/2010/main" val="270075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86BAA6-ACE1-48CE-B540-FCC5B91953E0}"/>
              </a:ext>
            </a:extLst>
          </p:cNvPr>
          <p:cNvPicPr>
            <a:picLocks noChangeAspect="1"/>
          </p:cNvPicPr>
          <p:nvPr/>
        </p:nvPicPr>
        <p:blipFill>
          <a:blip r:embed="rId2"/>
          <a:stretch>
            <a:fillRect/>
          </a:stretch>
        </p:blipFill>
        <p:spPr>
          <a:xfrm>
            <a:off x="0" y="3471937"/>
            <a:ext cx="4009011" cy="2248214"/>
          </a:xfrm>
          <a:prstGeom prst="rect">
            <a:avLst/>
          </a:prstGeom>
        </p:spPr>
      </p:pic>
      <p:pic>
        <p:nvPicPr>
          <p:cNvPr id="7" name="Picture 6">
            <a:extLst>
              <a:ext uri="{FF2B5EF4-FFF2-40B4-BE49-F238E27FC236}">
                <a16:creationId xmlns:a16="http://schemas.microsoft.com/office/drawing/2014/main" id="{6F3F7658-E349-458D-B96A-6ADEC1A02066}"/>
              </a:ext>
            </a:extLst>
          </p:cNvPr>
          <p:cNvPicPr>
            <a:picLocks noChangeAspect="1"/>
          </p:cNvPicPr>
          <p:nvPr/>
        </p:nvPicPr>
        <p:blipFill>
          <a:blip r:embed="rId3"/>
          <a:stretch>
            <a:fillRect/>
          </a:stretch>
        </p:blipFill>
        <p:spPr>
          <a:xfrm>
            <a:off x="3998851" y="3540759"/>
            <a:ext cx="4009011" cy="2052807"/>
          </a:xfrm>
          <a:prstGeom prst="rect">
            <a:avLst/>
          </a:prstGeom>
        </p:spPr>
      </p:pic>
      <p:pic>
        <p:nvPicPr>
          <p:cNvPr id="9" name="Picture 8">
            <a:extLst>
              <a:ext uri="{FF2B5EF4-FFF2-40B4-BE49-F238E27FC236}">
                <a16:creationId xmlns:a16="http://schemas.microsoft.com/office/drawing/2014/main" id="{5FAB9E03-66F0-4062-894E-679D663AE9D4}"/>
              </a:ext>
            </a:extLst>
          </p:cNvPr>
          <p:cNvPicPr>
            <a:picLocks noChangeAspect="1"/>
          </p:cNvPicPr>
          <p:nvPr/>
        </p:nvPicPr>
        <p:blipFill>
          <a:blip r:embed="rId4"/>
          <a:stretch>
            <a:fillRect/>
          </a:stretch>
        </p:blipFill>
        <p:spPr>
          <a:xfrm>
            <a:off x="7945120" y="3511878"/>
            <a:ext cx="4110756" cy="2110570"/>
          </a:xfrm>
          <a:prstGeom prst="rect">
            <a:avLst/>
          </a:prstGeom>
        </p:spPr>
      </p:pic>
      <p:pic>
        <p:nvPicPr>
          <p:cNvPr id="11" name="Picture 10">
            <a:extLst>
              <a:ext uri="{FF2B5EF4-FFF2-40B4-BE49-F238E27FC236}">
                <a16:creationId xmlns:a16="http://schemas.microsoft.com/office/drawing/2014/main" id="{7CD9FA8F-1D19-4BBB-B358-673624F4A1E3}"/>
              </a:ext>
            </a:extLst>
          </p:cNvPr>
          <p:cNvPicPr>
            <a:picLocks noChangeAspect="1"/>
          </p:cNvPicPr>
          <p:nvPr/>
        </p:nvPicPr>
        <p:blipFill>
          <a:blip r:embed="rId5"/>
          <a:stretch>
            <a:fillRect/>
          </a:stretch>
        </p:blipFill>
        <p:spPr>
          <a:xfrm>
            <a:off x="727905" y="884860"/>
            <a:ext cx="4280975" cy="2052807"/>
          </a:xfrm>
          <a:prstGeom prst="rect">
            <a:avLst/>
          </a:prstGeom>
        </p:spPr>
      </p:pic>
      <p:pic>
        <p:nvPicPr>
          <p:cNvPr id="13" name="Picture 12">
            <a:extLst>
              <a:ext uri="{FF2B5EF4-FFF2-40B4-BE49-F238E27FC236}">
                <a16:creationId xmlns:a16="http://schemas.microsoft.com/office/drawing/2014/main" id="{937E1369-B0A4-49AE-9188-5A7A25E60EB8}"/>
              </a:ext>
            </a:extLst>
          </p:cNvPr>
          <p:cNvPicPr>
            <a:picLocks noChangeAspect="1"/>
          </p:cNvPicPr>
          <p:nvPr/>
        </p:nvPicPr>
        <p:blipFill>
          <a:blip r:embed="rId6"/>
          <a:stretch>
            <a:fillRect/>
          </a:stretch>
        </p:blipFill>
        <p:spPr>
          <a:xfrm>
            <a:off x="5249989" y="989658"/>
            <a:ext cx="5275771" cy="2110570"/>
          </a:xfrm>
          <a:prstGeom prst="rect">
            <a:avLst/>
          </a:prstGeom>
        </p:spPr>
      </p:pic>
    </p:spTree>
    <p:extLst>
      <p:ext uri="{BB962C8B-B14F-4D97-AF65-F5344CB8AC3E}">
        <p14:creationId xmlns:p14="http://schemas.microsoft.com/office/powerpoint/2010/main" val="106060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FD26-1014-4B4B-B473-6F585ADEF897}"/>
              </a:ext>
            </a:extLst>
          </p:cNvPr>
          <p:cNvSpPr>
            <a:spLocks noGrp="1"/>
          </p:cNvSpPr>
          <p:nvPr>
            <p:ph type="title"/>
          </p:nvPr>
        </p:nvSpPr>
        <p:spPr/>
        <p:txBody>
          <a:bodyPr/>
          <a:lstStyle/>
          <a:p>
            <a:pPr lvl="0"/>
            <a:r>
              <a:rPr lang="en-AU" dirty="0"/>
              <a:t>Indenting the code </a:t>
            </a:r>
          </a:p>
        </p:txBody>
      </p:sp>
      <p:sp>
        <p:nvSpPr>
          <p:cNvPr id="3" name="Content Placeholder 2">
            <a:extLst>
              <a:ext uri="{FF2B5EF4-FFF2-40B4-BE49-F238E27FC236}">
                <a16:creationId xmlns:a16="http://schemas.microsoft.com/office/drawing/2014/main" id="{882A5EED-D6D0-4C30-BFE4-260A95E07122}"/>
              </a:ext>
            </a:extLst>
          </p:cNvPr>
          <p:cNvSpPr>
            <a:spLocks noGrp="1"/>
          </p:cNvSpPr>
          <p:nvPr>
            <p:ph idx="1"/>
          </p:nvPr>
        </p:nvSpPr>
        <p:spPr/>
        <p:txBody>
          <a:bodyPr>
            <a:normAutofit lnSpcReduction="10000"/>
          </a:bodyPr>
          <a:lstStyle/>
          <a:p>
            <a:r>
              <a:rPr lang="en-AU" dirty="0"/>
              <a:t>Indentations control the flow and order of your code execution.</a:t>
            </a:r>
          </a:p>
          <a:p>
            <a:pPr lvl="1"/>
            <a:r>
              <a:rPr lang="en-AU" dirty="0"/>
              <a:t>You increase the indentation to begin subroutines/multiline structures.</a:t>
            </a:r>
          </a:p>
          <a:p>
            <a:pPr lvl="2"/>
            <a:r>
              <a:rPr lang="en-AU" dirty="0"/>
              <a:t>Both </a:t>
            </a:r>
            <a:r>
              <a:rPr lang="en-AU" u="sng" dirty="0"/>
              <a:t>tabs</a:t>
            </a:r>
            <a:r>
              <a:rPr lang="en-AU" dirty="0"/>
              <a:t> and </a:t>
            </a:r>
            <a:r>
              <a:rPr lang="en-AU" u="sng" dirty="0"/>
              <a:t>spaces</a:t>
            </a:r>
            <a:r>
              <a:rPr lang="en-AU" dirty="0"/>
              <a:t> can be used for indentation purposes, but be careful, use one type and make sure you’re consistent (tabs are generally easier and more visually pleasing.)</a:t>
            </a:r>
          </a:p>
          <a:p>
            <a:pPr lvl="2"/>
            <a:r>
              <a:rPr lang="en-AU" dirty="0"/>
              <a:t>This occurs after a </a:t>
            </a:r>
            <a:r>
              <a:rPr lang="en-AU" b="1" dirty="0">
                <a:solidFill>
                  <a:srgbClr val="FF0000"/>
                </a:solidFill>
              </a:rPr>
              <a:t>:</a:t>
            </a:r>
            <a:r>
              <a:rPr lang="en-AU" dirty="0"/>
              <a:t> symbol (</a:t>
            </a:r>
            <a:r>
              <a:rPr lang="en-AU" sz="1800" dirty="0"/>
              <a:t>indentation will be automatic by pressing enter after a colon</a:t>
            </a:r>
            <a:r>
              <a:rPr lang="en-AU" dirty="0"/>
              <a:t>).</a:t>
            </a:r>
          </a:p>
          <a:p>
            <a:pPr lvl="1"/>
            <a:r>
              <a:rPr lang="en-AU" dirty="0"/>
              <a:t>You maintain indentations to continue the same subroutine.</a:t>
            </a:r>
          </a:p>
          <a:p>
            <a:pPr lvl="1"/>
            <a:r>
              <a:rPr lang="en-AU" dirty="0"/>
              <a:t>You decrease the indentation to return back out of a subroutine.</a:t>
            </a:r>
          </a:p>
          <a:p>
            <a:pPr lvl="2"/>
            <a:r>
              <a:rPr lang="en-AU" dirty="0"/>
              <a:t>For detailing what should happen after that subroutine runs.</a:t>
            </a:r>
          </a:p>
        </p:txBody>
      </p:sp>
    </p:spTree>
    <p:extLst>
      <p:ext uri="{BB962C8B-B14F-4D97-AF65-F5344CB8AC3E}">
        <p14:creationId xmlns:p14="http://schemas.microsoft.com/office/powerpoint/2010/main" val="2512623519"/>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3A3E758FFF444587CB049DAB999D0B" ma:contentTypeVersion="7" ma:contentTypeDescription="Create a new document." ma:contentTypeScope="" ma:versionID="ec60a0ad8a3e670cccf2787ebc834393">
  <xsd:schema xmlns:xsd="http://www.w3.org/2001/XMLSchema" xmlns:xs="http://www.w3.org/2001/XMLSchema" xmlns:p="http://schemas.microsoft.com/office/2006/metadata/properties" xmlns:ns3="a7bf0f45-c4a8-4eb7-af03-bdffefdcb331" targetNamespace="http://schemas.microsoft.com/office/2006/metadata/properties" ma:root="true" ma:fieldsID="c8f576dbe2973c45ff872aeb990fe676" ns3:_="">
    <xsd:import namespace="a7bf0f45-c4a8-4eb7-af03-bdffefdcb331"/>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bf0f45-c4a8-4eb7-af03-bdffefdcb3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B9ECDC-06E8-48CC-ACB0-C9F70020DCC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8FAFF0F-714D-4213-93B9-B4B26A3B45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bf0f45-c4a8-4eb7-af03-bdffefdcb3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65AB9B-E561-42F8-A206-0EDFC15A5A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1383</Words>
  <Application>Microsoft Office PowerPoint</Application>
  <PresentationFormat>Widescreen</PresentationFormat>
  <Paragraphs>190</Paragraphs>
  <Slides>29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Courier New</vt:lpstr>
      <vt:lpstr>urw-din</vt:lpstr>
      <vt:lpstr>Wingdings</vt:lpstr>
      <vt:lpstr>Office Theme</vt:lpstr>
      <vt:lpstr>Decision Statement and Loops</vt:lpstr>
      <vt:lpstr>Session 7</vt:lpstr>
      <vt:lpstr>Decision Statements in Python</vt:lpstr>
      <vt:lpstr>Relational operators</vt:lpstr>
      <vt:lpstr>Asking questions and receiving answers</vt:lpstr>
      <vt:lpstr>Conditional execution</vt:lpstr>
      <vt:lpstr>Conditional execution</vt:lpstr>
      <vt:lpstr>PowerPoint Presentation</vt:lpstr>
      <vt:lpstr>Indenting the code </vt:lpstr>
      <vt:lpstr>Indenting the code </vt:lpstr>
      <vt:lpstr>Indenting the code </vt:lpstr>
      <vt:lpstr>PowerPoint Presentation</vt:lpstr>
      <vt:lpstr>IF-ELSE statements</vt:lpstr>
      <vt:lpstr>IF-ELSE statements</vt:lpstr>
      <vt:lpstr>ELIF clauses</vt:lpstr>
      <vt:lpstr>Loops in Python  </vt:lpstr>
      <vt:lpstr>WHILE loops</vt:lpstr>
      <vt:lpstr>WHILE loops</vt:lpstr>
      <vt:lpstr>PowerPoint Presentation</vt:lpstr>
      <vt:lpstr>FOR loops</vt:lpstr>
      <vt:lpstr>PowerPoint Presentation</vt:lpstr>
      <vt:lpstr>Range</vt:lpstr>
      <vt:lpstr>PowerPoint Presentation</vt:lpstr>
      <vt:lpstr>Cumulative Loops</vt:lpstr>
      <vt:lpstr>PowerPoint Presentation</vt:lpstr>
      <vt:lpstr>Controlling loops with BREAK and CONTINUE </vt:lpstr>
      <vt:lpstr>PowerPoint Presentation</vt:lpstr>
      <vt:lpstr>Controlling loops with BREAK and CONTINUE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2018-01-10T01:37:12Z</dcterms:created>
  <dcterms:modified xsi:type="dcterms:W3CDTF">2022-03-13T04:49:14Z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0x010100A03A3E758FFF444587CB049DAB999D0B</vt:lpwstr>
  </property>
</Properties>
</file>