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entation.xml" ContentType="application/vnd.openxmlformats-officedocument.presentationml.presentation.main+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62" r:id="rId7"/>
    <p:sldId id="263" r:id="rId8"/>
    <p:sldId id="264" r:id="rId9"/>
    <p:sldId id="268" r:id="rId10"/>
    <p:sldId id="259" r:id="rId11"/>
    <p:sldId id="265" r:id="rId12"/>
    <p:sldId id="266"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autoAdjust="0"/>
    <p:restoredTop sz="94660"/>
  </p:normalViewPr>
  <p:slideViewPr>
    <p:cSldViewPr snapToGrid="0">
      <p:cViewPr varScale="1">
        <p:scale>
          <a:sx n="107" d="100"/>
          <a:sy n="107" d="100"/>
        </p:scale>
        <p:origin x="17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62A516-46EB-4A9A-B74E-7D50531DC3D8}" type="datetimeFigureOut">
              <a:rPr lang="en-AU" smtClean="0"/>
              <a:t>31/3/21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8F93F5E-5A24-4DDA-85E2-A0A24FA0A345}"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72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2A516-46EB-4A9A-B74E-7D50531DC3D8}" type="datetimeFigureOut">
              <a:rPr lang="en-AU" smtClean="0"/>
              <a:t>31/3/21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8F93F5E-5A24-4DDA-85E2-A0A24FA0A345}" type="slidenum">
              <a:rPr lang="en-AU" smtClean="0"/>
              <a:t>‹#›</a:t>
            </a:fld>
            <a:endParaRPr lang="en-AU"/>
          </a:p>
        </p:txBody>
      </p:sp>
    </p:spTree>
    <p:extLst>
      <p:ext uri="{BB962C8B-B14F-4D97-AF65-F5344CB8AC3E}">
        <p14:creationId xmlns:p14="http://schemas.microsoft.com/office/powerpoint/2010/main" val="2697748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2A516-46EB-4A9A-B74E-7D50531DC3D8}" type="datetimeFigureOut">
              <a:rPr lang="en-AU" smtClean="0"/>
              <a:t>31/3/21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8F93F5E-5A24-4DDA-85E2-A0A24FA0A345}" type="slidenum">
              <a:rPr lang="en-AU" smtClean="0"/>
              <a:t>‹#›</a:t>
            </a:fld>
            <a:endParaRPr lang="en-AU"/>
          </a:p>
        </p:txBody>
      </p:sp>
    </p:spTree>
    <p:extLst>
      <p:ext uri="{BB962C8B-B14F-4D97-AF65-F5344CB8AC3E}">
        <p14:creationId xmlns:p14="http://schemas.microsoft.com/office/powerpoint/2010/main" val="3578234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2A516-46EB-4A9A-B74E-7D50531DC3D8}" type="datetimeFigureOut">
              <a:rPr lang="en-AU" smtClean="0"/>
              <a:t>31/3/21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8F93F5E-5A24-4DDA-85E2-A0A24FA0A345}" type="slidenum">
              <a:rPr lang="en-AU" smtClean="0"/>
              <a:t>‹#›</a:t>
            </a:fld>
            <a:endParaRPr lang="en-AU"/>
          </a:p>
        </p:txBody>
      </p:sp>
    </p:spTree>
    <p:extLst>
      <p:ext uri="{BB962C8B-B14F-4D97-AF65-F5344CB8AC3E}">
        <p14:creationId xmlns:p14="http://schemas.microsoft.com/office/powerpoint/2010/main" val="128317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62A516-46EB-4A9A-B74E-7D50531DC3D8}" type="datetimeFigureOut">
              <a:rPr lang="en-AU" smtClean="0"/>
              <a:t>31/3/21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8F93F5E-5A24-4DDA-85E2-A0A24FA0A345}"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1181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62A516-46EB-4A9A-B74E-7D50531DC3D8}" type="datetimeFigureOut">
              <a:rPr lang="en-AU" smtClean="0"/>
              <a:t>31/3/21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8F93F5E-5A24-4DDA-85E2-A0A24FA0A345}" type="slidenum">
              <a:rPr lang="en-AU" smtClean="0"/>
              <a:t>‹#›</a:t>
            </a:fld>
            <a:endParaRPr lang="en-AU"/>
          </a:p>
        </p:txBody>
      </p:sp>
    </p:spTree>
    <p:extLst>
      <p:ext uri="{BB962C8B-B14F-4D97-AF65-F5344CB8AC3E}">
        <p14:creationId xmlns:p14="http://schemas.microsoft.com/office/powerpoint/2010/main" val="1485916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62A516-46EB-4A9A-B74E-7D50531DC3D8}" type="datetimeFigureOut">
              <a:rPr lang="en-AU" smtClean="0"/>
              <a:t>31/3/21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8F93F5E-5A24-4DDA-85E2-A0A24FA0A345}" type="slidenum">
              <a:rPr lang="en-AU" smtClean="0"/>
              <a:t>‹#›</a:t>
            </a:fld>
            <a:endParaRPr lang="en-AU"/>
          </a:p>
        </p:txBody>
      </p:sp>
    </p:spTree>
    <p:extLst>
      <p:ext uri="{BB962C8B-B14F-4D97-AF65-F5344CB8AC3E}">
        <p14:creationId xmlns:p14="http://schemas.microsoft.com/office/powerpoint/2010/main" val="304265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2A516-46EB-4A9A-B74E-7D50531DC3D8}" type="datetimeFigureOut">
              <a:rPr lang="en-AU" smtClean="0"/>
              <a:t>31/3/21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8F93F5E-5A24-4DDA-85E2-A0A24FA0A345}" type="slidenum">
              <a:rPr lang="en-AU" smtClean="0"/>
              <a:t>‹#›</a:t>
            </a:fld>
            <a:endParaRPr lang="en-AU"/>
          </a:p>
        </p:txBody>
      </p:sp>
    </p:spTree>
    <p:extLst>
      <p:ext uri="{BB962C8B-B14F-4D97-AF65-F5344CB8AC3E}">
        <p14:creationId xmlns:p14="http://schemas.microsoft.com/office/powerpoint/2010/main" val="1341423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B62A516-46EB-4A9A-B74E-7D50531DC3D8}" type="datetimeFigureOut">
              <a:rPr lang="en-AU" smtClean="0"/>
              <a:t>31/3/21</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48F93F5E-5A24-4DDA-85E2-A0A24FA0A345}" type="slidenum">
              <a:rPr lang="en-AU" smtClean="0"/>
              <a:t>‹#›</a:t>
            </a:fld>
            <a:endParaRPr lang="en-AU"/>
          </a:p>
        </p:txBody>
      </p:sp>
    </p:spTree>
    <p:extLst>
      <p:ext uri="{BB962C8B-B14F-4D97-AF65-F5344CB8AC3E}">
        <p14:creationId xmlns:p14="http://schemas.microsoft.com/office/powerpoint/2010/main" val="26836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B62A516-46EB-4A9A-B74E-7D50531DC3D8}" type="datetimeFigureOut">
              <a:rPr lang="en-AU" smtClean="0"/>
              <a:t>31/3/21</a:t>
            </a:fld>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93F5E-5A24-4DDA-85E2-A0A24FA0A345}" type="slidenum">
              <a:rPr lang="en-AU" smtClean="0"/>
              <a:t>‹#›</a:t>
            </a:fld>
            <a:endParaRPr lang="en-AU"/>
          </a:p>
        </p:txBody>
      </p:sp>
    </p:spTree>
    <p:extLst>
      <p:ext uri="{BB962C8B-B14F-4D97-AF65-F5344CB8AC3E}">
        <p14:creationId xmlns:p14="http://schemas.microsoft.com/office/powerpoint/2010/main" val="2067552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B62A516-46EB-4A9A-B74E-7D50531DC3D8}" type="datetimeFigureOut">
              <a:rPr lang="en-AU" smtClean="0"/>
              <a:t>31/3/21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8F93F5E-5A24-4DDA-85E2-A0A24FA0A345}" type="slidenum">
              <a:rPr lang="en-AU" smtClean="0"/>
              <a:t>‹#›</a:t>
            </a:fld>
            <a:endParaRPr lang="en-AU"/>
          </a:p>
        </p:txBody>
      </p:sp>
    </p:spTree>
    <p:extLst>
      <p:ext uri="{BB962C8B-B14F-4D97-AF65-F5344CB8AC3E}">
        <p14:creationId xmlns:p14="http://schemas.microsoft.com/office/powerpoint/2010/main" val="2033970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B62A516-46EB-4A9A-B74E-7D50531DC3D8}" type="datetimeFigureOut">
              <a:rPr lang="en-AU" smtClean="0"/>
              <a:t>31/3/21</a:t>
            </a:fld>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F93F5E-5A24-4DDA-85E2-A0A24FA0A345}"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1876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2083" y="1390393"/>
            <a:ext cx="9144000" cy="2387600"/>
          </a:xfrm>
        </p:spPr>
        <p:txBody>
          <a:bodyPr/>
          <a:lstStyle/>
          <a:p>
            <a:pPr algn="ctr"/>
            <a:r>
              <a:rPr lang="en-AU" dirty="0"/>
              <a:t>CODE OF ETHICS</a:t>
            </a:r>
          </a:p>
        </p:txBody>
      </p:sp>
      <p:sp>
        <p:nvSpPr>
          <p:cNvPr id="3" name="Subtitle 2"/>
          <p:cNvSpPr>
            <a:spLocks noGrp="1"/>
          </p:cNvSpPr>
          <p:nvPr>
            <p:ph type="subTitle" idx="1"/>
          </p:nvPr>
        </p:nvSpPr>
        <p:spPr>
          <a:xfrm>
            <a:off x="1167228" y="3993470"/>
            <a:ext cx="9144000" cy="1655762"/>
          </a:xfrm>
        </p:spPr>
        <p:txBody>
          <a:bodyPr/>
          <a:lstStyle/>
          <a:p>
            <a:pPr algn="ctr"/>
            <a:r>
              <a:rPr lang="en-AU" dirty="0"/>
              <a:t>SOLUX Software Inc. Pty Ltd</a:t>
            </a:r>
          </a:p>
          <a:p>
            <a:pPr algn="ctr"/>
            <a:r>
              <a:rPr lang="en-AU" dirty="0"/>
              <a:t>Jeremy </a:t>
            </a:r>
            <a:r>
              <a:rPr lang="en-AU" dirty="0" err="1"/>
              <a:t>TIe</a:t>
            </a:r>
            <a:endParaRPr lang="en-AU" dirty="0"/>
          </a:p>
        </p:txBody>
      </p:sp>
      <p:grpSp>
        <p:nvGrpSpPr>
          <p:cNvPr id="11" name="Group 10"/>
          <p:cNvGrpSpPr/>
          <p:nvPr/>
        </p:nvGrpSpPr>
        <p:grpSpPr>
          <a:xfrm>
            <a:off x="4431359" y="1174916"/>
            <a:ext cx="2615738" cy="1286182"/>
            <a:chOff x="5895819" y="1031390"/>
            <a:chExt cx="2615738" cy="1286182"/>
          </a:xfrm>
        </p:grpSpPr>
        <p:sp>
          <p:nvSpPr>
            <p:cNvPr id="7" name="Oval 4"/>
            <p:cNvSpPr>
              <a:spLocks noChangeArrowheads="1"/>
            </p:cNvSpPr>
            <p:nvPr/>
          </p:nvSpPr>
          <p:spPr bwMode="auto">
            <a:xfrm>
              <a:off x="6643173" y="1031390"/>
              <a:ext cx="1121031" cy="1172303"/>
            </a:xfrm>
            <a:prstGeom prst="ellipse">
              <a:avLst/>
            </a:prstGeom>
            <a:solidFill>
              <a:srgbClr val="FFFF66"/>
            </a:solidFill>
            <a:ln w="76200">
              <a:solidFill>
                <a:srgbClr val="FFFF00"/>
              </a:solidFill>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0" name="Group 9"/>
            <p:cNvGrpSpPr/>
            <p:nvPr/>
          </p:nvGrpSpPr>
          <p:grpSpPr>
            <a:xfrm>
              <a:off x="5895819" y="1512401"/>
              <a:ext cx="2615738" cy="805171"/>
              <a:chOff x="5895819" y="1512401"/>
              <a:chExt cx="2615738" cy="805171"/>
            </a:xfrm>
          </p:grpSpPr>
          <p:sp>
            <p:nvSpPr>
              <p:cNvPr id="6" name="Rectangle 6"/>
              <p:cNvSpPr>
                <a:spLocks noChangeArrowheads="1"/>
              </p:cNvSpPr>
              <p:nvPr/>
            </p:nvSpPr>
            <p:spPr bwMode="auto">
              <a:xfrm>
                <a:off x="5895819" y="1512401"/>
                <a:ext cx="2615738" cy="805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ts val="300"/>
                  </a:spcBef>
                  <a:spcAft>
                    <a:spcPts val="300"/>
                  </a:spcAft>
                  <a:buClrTx/>
                  <a:buSzTx/>
                  <a:buFontTx/>
                  <a:buNone/>
                  <a:tabLst/>
                </a:pPr>
                <a:r>
                  <a:rPr kumimoji="0" lang="en-AU" altLang="en-US" sz="2800" b="1" i="0" u="none" strike="noStrike" cap="none" normalizeH="0" baseline="0" dirty="0">
                    <a:ln>
                      <a:noFill/>
                    </a:ln>
                    <a:solidFill>
                      <a:schemeClr val="accent1"/>
                    </a:solidFill>
                    <a:effectLst/>
                    <a:latin typeface="Corbel" panose="020B0503020204020204" pitchFamily="34" charset="0"/>
                  </a:rPr>
                  <a:t>SOL   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accent1"/>
                  </a:solidFill>
                  <a:effectLst/>
                  <a:latin typeface="Arial" panose="020B0604020202020204" pitchFamily="34" charset="0"/>
                </a:endParaRPr>
              </a:p>
            </p:txBody>
          </p:sp>
          <p:sp>
            <p:nvSpPr>
              <p:cNvPr id="8" name="AutoShape 5"/>
              <p:cNvSpPr>
                <a:spLocks noChangeArrowheads="1"/>
              </p:cNvSpPr>
              <p:nvPr/>
            </p:nvSpPr>
            <p:spPr bwMode="auto">
              <a:xfrm rot="10800000">
                <a:off x="7290772" y="1624300"/>
                <a:ext cx="260670" cy="272592"/>
              </a:xfrm>
              <a:custGeom>
                <a:avLst/>
                <a:gdLst>
                  <a:gd name="G0" fmla="+- 4659 0 0"/>
                  <a:gd name="G1" fmla="+- 8204285 0 0"/>
                  <a:gd name="G2" fmla="+- 0 0 8204285"/>
                  <a:gd name="T0" fmla="*/ 0 256 1"/>
                  <a:gd name="T1" fmla="*/ 180 256 1"/>
                  <a:gd name="G3" fmla="+- 8204285 T0 T1"/>
                  <a:gd name="T2" fmla="*/ 0 256 1"/>
                  <a:gd name="T3" fmla="*/ 90 256 1"/>
                  <a:gd name="G4" fmla="+- 8204285 T2 T3"/>
                  <a:gd name="G5" fmla="*/ G4 2 1"/>
                  <a:gd name="T4" fmla="*/ 90 256 1"/>
                  <a:gd name="T5" fmla="*/ 0 256 1"/>
                  <a:gd name="G6" fmla="+- 8204285 T4 T5"/>
                  <a:gd name="G7" fmla="*/ G6 2 1"/>
                  <a:gd name="G8" fmla="abs 820428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659"/>
                  <a:gd name="G18" fmla="*/ 4659 1 2"/>
                  <a:gd name="G19" fmla="+- G18 5400 0"/>
                  <a:gd name="G20" fmla="cos G19 8204285"/>
                  <a:gd name="G21" fmla="sin G19 8204285"/>
                  <a:gd name="G22" fmla="+- G20 10800 0"/>
                  <a:gd name="G23" fmla="+- G21 10800 0"/>
                  <a:gd name="G24" fmla="+- 10800 0 G20"/>
                  <a:gd name="G25" fmla="+- 4659 10800 0"/>
                  <a:gd name="G26" fmla="?: G9 G17 G25"/>
                  <a:gd name="G27" fmla="?: G9 0 21600"/>
                  <a:gd name="G28" fmla="cos 10800 8204285"/>
                  <a:gd name="G29" fmla="sin 10800 8204285"/>
                  <a:gd name="G30" fmla="sin 4659 8204285"/>
                  <a:gd name="G31" fmla="+- G28 10800 0"/>
                  <a:gd name="G32" fmla="+- G29 10800 0"/>
                  <a:gd name="G33" fmla="+- G30 10800 0"/>
                  <a:gd name="G34" fmla="?: G4 0 G31"/>
                  <a:gd name="G35" fmla="?: 8204285 G34 0"/>
                  <a:gd name="G36" fmla="?: G6 G35 G31"/>
                  <a:gd name="G37" fmla="+- 21600 0 G36"/>
                  <a:gd name="G38" fmla="?: G4 0 G33"/>
                  <a:gd name="G39" fmla="?: 8204285 G38 G32"/>
                  <a:gd name="G40" fmla="?: G6 G39 0"/>
                  <a:gd name="G41" fmla="?: G4 G32 21600"/>
                  <a:gd name="G42" fmla="?: G6 G41 G33"/>
                  <a:gd name="T12" fmla="*/ 10800 w 21600"/>
                  <a:gd name="T13" fmla="*/ 0 h 21600"/>
                  <a:gd name="T14" fmla="*/ 6345 w 21600"/>
                  <a:gd name="T15" fmla="*/ 17117 h 21600"/>
                  <a:gd name="T16" fmla="*/ 10800 w 21600"/>
                  <a:gd name="T17" fmla="*/ 6141 h 21600"/>
                  <a:gd name="T18" fmla="*/ 15255 w 21600"/>
                  <a:gd name="T19" fmla="*/ 17117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8115" y="14607"/>
                    </a:moveTo>
                    <a:cubicBezTo>
                      <a:pt x="6877" y="13734"/>
                      <a:pt x="6141" y="12314"/>
                      <a:pt x="6141" y="10800"/>
                    </a:cubicBezTo>
                    <a:cubicBezTo>
                      <a:pt x="6141" y="8226"/>
                      <a:pt x="8226" y="6141"/>
                      <a:pt x="10800" y="6141"/>
                    </a:cubicBezTo>
                    <a:cubicBezTo>
                      <a:pt x="13373" y="6141"/>
                      <a:pt x="15459" y="8226"/>
                      <a:pt x="15459" y="10800"/>
                    </a:cubicBezTo>
                    <a:cubicBezTo>
                      <a:pt x="15459" y="12314"/>
                      <a:pt x="14722" y="13734"/>
                      <a:pt x="13484" y="14607"/>
                    </a:cubicBezTo>
                    <a:lnTo>
                      <a:pt x="17023" y="19626"/>
                    </a:lnTo>
                    <a:cubicBezTo>
                      <a:pt x="19893" y="17603"/>
                      <a:pt x="21600" y="14311"/>
                      <a:pt x="21600" y="10800"/>
                    </a:cubicBezTo>
                    <a:cubicBezTo>
                      <a:pt x="21600" y="4835"/>
                      <a:pt x="16764" y="0"/>
                      <a:pt x="10800" y="0"/>
                    </a:cubicBezTo>
                    <a:cubicBezTo>
                      <a:pt x="4835" y="0"/>
                      <a:pt x="0" y="4835"/>
                      <a:pt x="0" y="10800"/>
                    </a:cubicBezTo>
                    <a:cubicBezTo>
                      <a:pt x="0" y="14311"/>
                      <a:pt x="1706" y="17603"/>
                      <a:pt x="4576" y="196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solidFill>
                    <a:schemeClr val="accent1"/>
                  </a:solidFill>
                </a:endParaRPr>
              </a:p>
            </p:txBody>
          </p:sp>
        </p:grpSp>
      </p:grpSp>
    </p:spTree>
    <p:extLst>
      <p:ext uri="{BB962C8B-B14F-4D97-AF65-F5344CB8AC3E}">
        <p14:creationId xmlns:p14="http://schemas.microsoft.com/office/powerpoint/2010/main" val="235365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How the code is introduced to staff:</a:t>
            </a:r>
          </a:p>
        </p:txBody>
      </p:sp>
      <p:sp>
        <p:nvSpPr>
          <p:cNvPr id="4" name="Rectangle 3"/>
          <p:cNvSpPr/>
          <p:nvPr/>
        </p:nvSpPr>
        <p:spPr>
          <a:xfrm>
            <a:off x="1204686" y="2136339"/>
            <a:ext cx="9753600" cy="1938992"/>
          </a:xfrm>
          <a:prstGeom prst="rect">
            <a:avLst/>
          </a:prstGeom>
        </p:spPr>
        <p:txBody>
          <a:bodyPr wrap="square">
            <a:spAutoFit/>
          </a:bodyPr>
          <a:lstStyle/>
          <a:p>
            <a:pPr marL="342900" indent="-342900">
              <a:buFont typeface="Arial" panose="020B0604020202020204" pitchFamily="34" charset="0"/>
              <a:buChar char="•"/>
            </a:pPr>
            <a:r>
              <a:rPr lang="en-AU" sz="2400" dirty="0">
                <a:latin typeface="Calibri" panose="020F0502020204030204" pitchFamily="34" charset="0"/>
                <a:ea typeface="Times New Roman" panose="02020603050405020304" pitchFamily="18" charset="0"/>
                <a:cs typeface="Times New Roman" panose="02020603050405020304" pitchFamily="18" charset="0"/>
              </a:rPr>
              <a:t>New staff members would go through an orientation session that tours around the company building. </a:t>
            </a:r>
          </a:p>
          <a:p>
            <a:pPr marL="342900" indent="-342900">
              <a:buFont typeface="Arial" panose="020B0604020202020204" pitchFamily="34" charset="0"/>
              <a:buChar char="•"/>
            </a:pPr>
            <a:r>
              <a:rPr lang="en-AU" sz="2400" dirty="0">
                <a:latin typeface="Calibri" panose="020F0502020204030204" pitchFamily="34" charset="0"/>
                <a:ea typeface="Times New Roman" panose="02020603050405020304" pitchFamily="18" charset="0"/>
                <a:cs typeface="Times New Roman" panose="02020603050405020304" pitchFamily="18" charset="0"/>
              </a:rPr>
              <a:t>Hand out physical copy</a:t>
            </a:r>
          </a:p>
          <a:p>
            <a:pPr marL="342900" indent="-342900">
              <a:buFont typeface="Arial" panose="020B0604020202020204" pitchFamily="34" charset="0"/>
              <a:buChar char="•"/>
            </a:pPr>
            <a:r>
              <a:rPr lang="en-AU" sz="2400" dirty="0">
                <a:latin typeface="Calibri" panose="020F0502020204030204" pitchFamily="34" charset="0"/>
                <a:ea typeface="Times New Roman" panose="02020603050405020304" pitchFamily="18" charset="0"/>
                <a:cs typeface="Times New Roman" panose="02020603050405020304" pitchFamily="18" charset="0"/>
              </a:rPr>
              <a:t>Allow a week after joining company to sign a copy</a:t>
            </a:r>
          </a:p>
          <a:p>
            <a:pPr marL="342900" indent="-342900">
              <a:buFont typeface="Arial" panose="020B0604020202020204" pitchFamily="34" charset="0"/>
              <a:buChar char="•"/>
            </a:pPr>
            <a:r>
              <a:rPr lang="en-AU" sz="2400" dirty="0">
                <a:latin typeface="Calibri" panose="020F0502020204030204" pitchFamily="34" charset="0"/>
                <a:ea typeface="Times New Roman" panose="02020603050405020304" pitchFamily="18" charset="0"/>
                <a:cs typeface="Times New Roman" panose="02020603050405020304" pitchFamily="18" charset="0"/>
              </a:rPr>
              <a:t>Encourage discussion of ethical issue in workplace</a:t>
            </a:r>
            <a:endParaRPr lang="en-AU" sz="2400" dirty="0"/>
          </a:p>
        </p:txBody>
      </p:sp>
    </p:spTree>
    <p:extLst>
      <p:ext uri="{BB962C8B-B14F-4D97-AF65-F5344CB8AC3E}">
        <p14:creationId xmlns:p14="http://schemas.microsoft.com/office/powerpoint/2010/main" val="98932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How the code is enforced:</a:t>
            </a:r>
          </a:p>
        </p:txBody>
      </p:sp>
      <p:sp>
        <p:nvSpPr>
          <p:cNvPr id="4" name="Rectangle 3"/>
          <p:cNvSpPr/>
          <p:nvPr/>
        </p:nvSpPr>
        <p:spPr>
          <a:xfrm>
            <a:off x="1204686" y="2136339"/>
            <a:ext cx="9753600" cy="1569660"/>
          </a:xfrm>
          <a:prstGeom prst="rect">
            <a:avLst/>
          </a:prstGeom>
        </p:spPr>
        <p:txBody>
          <a:bodyPr wrap="square">
            <a:spAutoFit/>
          </a:bodyPr>
          <a:lstStyle/>
          <a:p>
            <a:pPr marL="342900" indent="-342900">
              <a:buFont typeface="Arial" panose="020B0604020202020204" pitchFamily="34" charset="0"/>
              <a:buChar char="•"/>
            </a:pPr>
            <a:r>
              <a:rPr lang="en-AU" sz="2400" dirty="0">
                <a:latin typeface="Calibri" panose="020F0502020204030204" pitchFamily="34" charset="0"/>
                <a:ea typeface="Times New Roman" panose="02020603050405020304" pitchFamily="18" charset="0"/>
                <a:cs typeface="Times New Roman" panose="02020603050405020304" pitchFamily="18" charset="0"/>
              </a:rPr>
              <a:t>Signing a copy of the code</a:t>
            </a:r>
          </a:p>
          <a:p>
            <a:pPr marL="342900" indent="-342900">
              <a:buFont typeface="Arial" panose="020B0604020202020204" pitchFamily="34" charset="0"/>
              <a:buChar char="•"/>
            </a:pPr>
            <a:r>
              <a:rPr lang="en-AU" sz="2400" dirty="0">
                <a:latin typeface="Calibri" panose="020F0502020204030204" pitchFamily="34" charset="0"/>
                <a:ea typeface="Times New Roman" panose="02020603050405020304" pitchFamily="18" charset="0"/>
                <a:cs typeface="Times New Roman" panose="02020603050405020304" pitchFamily="18" charset="0"/>
              </a:rPr>
              <a:t>Having presentations to explain how value relate to company</a:t>
            </a:r>
          </a:p>
          <a:p>
            <a:pPr marL="342900" indent="-342900">
              <a:buFont typeface="Arial" panose="020B0604020202020204" pitchFamily="34" charset="0"/>
              <a:buChar char="•"/>
            </a:pPr>
            <a:r>
              <a:rPr lang="en-AU" sz="2400" dirty="0">
                <a:latin typeface="Calibri" panose="020F0502020204030204" pitchFamily="34" charset="0"/>
                <a:ea typeface="Times New Roman" panose="02020603050405020304" pitchFamily="18" charset="0"/>
                <a:cs typeface="Times New Roman" panose="02020603050405020304" pitchFamily="18" charset="0"/>
              </a:rPr>
              <a:t>Anonymous reporting system</a:t>
            </a:r>
          </a:p>
          <a:p>
            <a:pPr marL="342900" indent="-342900">
              <a:buFont typeface="Arial" panose="020B0604020202020204" pitchFamily="34" charset="0"/>
              <a:buChar char="•"/>
            </a:pPr>
            <a:r>
              <a:rPr lang="en-AU" sz="2400" dirty="0">
                <a:latin typeface="Calibri" panose="020F0502020204030204" pitchFamily="34" charset="0"/>
                <a:ea typeface="Times New Roman" panose="02020603050405020304" pitchFamily="18" charset="0"/>
                <a:cs typeface="Times New Roman" panose="02020603050405020304" pitchFamily="18" charset="0"/>
              </a:rPr>
              <a:t>Have the code visible around the workplace </a:t>
            </a:r>
            <a:endParaRPr lang="en-AU" sz="2400" dirty="0"/>
          </a:p>
        </p:txBody>
      </p:sp>
    </p:spTree>
    <p:extLst>
      <p:ext uri="{BB962C8B-B14F-4D97-AF65-F5344CB8AC3E}">
        <p14:creationId xmlns:p14="http://schemas.microsoft.com/office/powerpoint/2010/main" val="530482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How the code is updated:</a:t>
            </a:r>
          </a:p>
        </p:txBody>
      </p:sp>
      <p:sp>
        <p:nvSpPr>
          <p:cNvPr id="4" name="Rectangle 3"/>
          <p:cNvSpPr/>
          <p:nvPr/>
        </p:nvSpPr>
        <p:spPr>
          <a:xfrm>
            <a:off x="1204686" y="2136339"/>
            <a:ext cx="9753600" cy="1569660"/>
          </a:xfrm>
          <a:prstGeom prst="rect">
            <a:avLst/>
          </a:prstGeom>
        </p:spPr>
        <p:txBody>
          <a:bodyPr wrap="square">
            <a:spAutoFit/>
          </a:bodyPr>
          <a:lstStyle/>
          <a:p>
            <a:pPr marL="342900" indent="-342900">
              <a:buFont typeface="Arial" panose="020B0604020202020204" pitchFamily="34" charset="0"/>
              <a:buChar char="•"/>
            </a:pPr>
            <a:r>
              <a:rPr lang="en-AU" sz="2400" dirty="0">
                <a:latin typeface="Calibri" panose="020F0502020204030204" pitchFamily="34" charset="0"/>
                <a:ea typeface="Times New Roman" panose="02020603050405020304" pitchFamily="18" charset="0"/>
                <a:cs typeface="Times New Roman" panose="02020603050405020304" pitchFamily="18" charset="0"/>
              </a:rPr>
              <a:t>Suggestion box</a:t>
            </a:r>
          </a:p>
          <a:p>
            <a:pPr marL="342900" indent="-342900">
              <a:buFont typeface="Arial" panose="020B0604020202020204" pitchFamily="34" charset="0"/>
              <a:buChar char="•"/>
            </a:pPr>
            <a:r>
              <a:rPr lang="en-AU" sz="2400" dirty="0">
                <a:latin typeface="Calibri" panose="020F0502020204030204" pitchFamily="34" charset="0"/>
                <a:ea typeface="Times New Roman" panose="02020603050405020304" pitchFamily="18" charset="0"/>
                <a:cs typeface="Times New Roman" panose="02020603050405020304" pitchFamily="18" charset="0"/>
              </a:rPr>
              <a:t>Annual meeting </a:t>
            </a:r>
          </a:p>
          <a:p>
            <a:pPr marL="342900" indent="-342900">
              <a:buFont typeface="Arial" panose="020B0604020202020204" pitchFamily="34" charset="0"/>
              <a:buChar char="•"/>
            </a:pPr>
            <a:r>
              <a:rPr lang="en-AU" sz="2400" dirty="0">
                <a:latin typeface="Calibri" panose="020F0502020204030204" pitchFamily="34" charset="0"/>
                <a:ea typeface="Times New Roman" panose="02020603050405020304" pitchFamily="18" charset="0"/>
                <a:cs typeface="Times New Roman" panose="02020603050405020304" pitchFamily="18" charset="0"/>
              </a:rPr>
              <a:t>Committee to observe relevance to social and government priorities</a:t>
            </a:r>
          </a:p>
          <a:p>
            <a:pPr marL="342900" indent="-342900">
              <a:buFont typeface="Arial" panose="020B0604020202020204" pitchFamily="34" charset="0"/>
              <a:buChar char="•"/>
            </a:pPr>
            <a:r>
              <a:rPr lang="en-AU" sz="2400" dirty="0">
                <a:latin typeface="Calibri" panose="020F0502020204030204" pitchFamily="34" charset="0"/>
                <a:ea typeface="Times New Roman" panose="02020603050405020304" pitchFamily="18" charset="0"/>
                <a:cs typeface="Times New Roman" panose="02020603050405020304" pitchFamily="18" charset="0"/>
              </a:rPr>
              <a:t>Responding to feedback</a:t>
            </a:r>
            <a:endParaRPr lang="en-AU" sz="2400" dirty="0"/>
          </a:p>
        </p:txBody>
      </p:sp>
    </p:spTree>
    <p:extLst>
      <p:ext uri="{BB962C8B-B14F-4D97-AF65-F5344CB8AC3E}">
        <p14:creationId xmlns:p14="http://schemas.microsoft.com/office/powerpoint/2010/main" val="387516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How the code is updated:</a:t>
            </a:r>
          </a:p>
        </p:txBody>
      </p:sp>
      <p:sp>
        <p:nvSpPr>
          <p:cNvPr id="4" name="Rectangle 3"/>
          <p:cNvSpPr/>
          <p:nvPr/>
        </p:nvSpPr>
        <p:spPr>
          <a:xfrm>
            <a:off x="1204686" y="2136339"/>
            <a:ext cx="9753600" cy="1569660"/>
          </a:xfrm>
          <a:prstGeom prst="rect">
            <a:avLst/>
          </a:prstGeom>
        </p:spPr>
        <p:txBody>
          <a:bodyPr wrap="square">
            <a:spAutoFit/>
          </a:bodyPr>
          <a:lstStyle/>
          <a:p>
            <a:pPr marL="342900" indent="-342900">
              <a:buFont typeface="Arial" panose="020B0604020202020204" pitchFamily="34" charset="0"/>
              <a:buChar char="•"/>
            </a:pPr>
            <a:r>
              <a:rPr lang="en-AU" sz="2400" dirty="0">
                <a:latin typeface="Calibri" panose="020F0502020204030204" pitchFamily="34" charset="0"/>
                <a:ea typeface="Times New Roman" panose="02020603050405020304" pitchFamily="18" charset="0"/>
                <a:cs typeface="Times New Roman" panose="02020603050405020304" pitchFamily="18" charset="0"/>
              </a:rPr>
              <a:t>Suggestion box</a:t>
            </a:r>
          </a:p>
          <a:p>
            <a:pPr marL="342900" indent="-342900">
              <a:buFont typeface="Arial" panose="020B0604020202020204" pitchFamily="34" charset="0"/>
              <a:buChar char="•"/>
            </a:pPr>
            <a:r>
              <a:rPr lang="en-AU" sz="2400" dirty="0">
                <a:latin typeface="Calibri" panose="020F0502020204030204" pitchFamily="34" charset="0"/>
                <a:ea typeface="Times New Roman" panose="02020603050405020304" pitchFamily="18" charset="0"/>
                <a:cs typeface="Times New Roman" panose="02020603050405020304" pitchFamily="18" charset="0"/>
              </a:rPr>
              <a:t>Annual meetings</a:t>
            </a:r>
          </a:p>
          <a:p>
            <a:pPr marL="342900" indent="-342900">
              <a:buFont typeface="Arial" panose="020B0604020202020204" pitchFamily="34" charset="0"/>
              <a:buChar char="•"/>
            </a:pPr>
            <a:r>
              <a:rPr lang="en-AU" sz="2400" dirty="0">
                <a:latin typeface="Calibri" panose="020F0502020204030204" pitchFamily="34" charset="0"/>
                <a:ea typeface="Times New Roman" panose="02020603050405020304" pitchFamily="18" charset="0"/>
                <a:cs typeface="Times New Roman" panose="02020603050405020304" pitchFamily="18" charset="0"/>
              </a:rPr>
              <a:t>Committee to observe relevance to social and government priorities</a:t>
            </a:r>
          </a:p>
          <a:p>
            <a:pPr marL="342900" indent="-342900">
              <a:buFont typeface="Arial" panose="020B0604020202020204" pitchFamily="34" charset="0"/>
              <a:buChar char="•"/>
            </a:pPr>
            <a:r>
              <a:rPr lang="en-AU" sz="2400" dirty="0">
                <a:latin typeface="Calibri" panose="020F0502020204030204" pitchFamily="34" charset="0"/>
                <a:ea typeface="Times New Roman" panose="02020603050405020304" pitchFamily="18" charset="0"/>
                <a:cs typeface="Times New Roman" panose="02020603050405020304" pitchFamily="18" charset="0"/>
              </a:rPr>
              <a:t>Responding to feedback from interviews on job satisfaction</a:t>
            </a:r>
          </a:p>
        </p:txBody>
      </p:sp>
    </p:spTree>
    <p:extLst>
      <p:ext uri="{BB962C8B-B14F-4D97-AF65-F5344CB8AC3E}">
        <p14:creationId xmlns:p14="http://schemas.microsoft.com/office/powerpoint/2010/main" val="1763372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2251" y="3427791"/>
            <a:ext cx="6711406" cy="911980"/>
          </a:xfrm>
        </p:spPr>
        <p:txBody>
          <a:bodyPr/>
          <a:lstStyle/>
          <a:p>
            <a:pPr algn="ctr"/>
            <a:r>
              <a:rPr lang="en-AU" dirty="0"/>
              <a:t>End of Presentation</a:t>
            </a:r>
          </a:p>
        </p:txBody>
      </p:sp>
      <p:grpSp>
        <p:nvGrpSpPr>
          <p:cNvPr id="4" name="Group 3"/>
          <p:cNvGrpSpPr/>
          <p:nvPr/>
        </p:nvGrpSpPr>
        <p:grpSpPr>
          <a:xfrm>
            <a:off x="4640085" y="1929659"/>
            <a:ext cx="2615738" cy="1286182"/>
            <a:chOff x="5895819" y="1031390"/>
            <a:chExt cx="2615738" cy="1286182"/>
          </a:xfrm>
        </p:grpSpPr>
        <p:sp>
          <p:nvSpPr>
            <p:cNvPr id="5" name="Oval 4"/>
            <p:cNvSpPr>
              <a:spLocks noChangeArrowheads="1"/>
            </p:cNvSpPr>
            <p:nvPr/>
          </p:nvSpPr>
          <p:spPr bwMode="auto">
            <a:xfrm>
              <a:off x="6643173" y="1031390"/>
              <a:ext cx="1121031" cy="1172303"/>
            </a:xfrm>
            <a:prstGeom prst="ellipse">
              <a:avLst/>
            </a:prstGeom>
            <a:solidFill>
              <a:srgbClr val="FFFF66"/>
            </a:solidFill>
            <a:ln w="76200">
              <a:solidFill>
                <a:srgbClr val="FFFF00"/>
              </a:solidFill>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6" name="Group 5"/>
            <p:cNvGrpSpPr/>
            <p:nvPr/>
          </p:nvGrpSpPr>
          <p:grpSpPr>
            <a:xfrm>
              <a:off x="5895819" y="1512401"/>
              <a:ext cx="2615738" cy="805171"/>
              <a:chOff x="5895819" y="1512401"/>
              <a:chExt cx="2615738" cy="805171"/>
            </a:xfrm>
          </p:grpSpPr>
          <p:sp>
            <p:nvSpPr>
              <p:cNvPr id="7" name="Rectangle 6"/>
              <p:cNvSpPr>
                <a:spLocks noChangeArrowheads="1"/>
              </p:cNvSpPr>
              <p:nvPr/>
            </p:nvSpPr>
            <p:spPr bwMode="auto">
              <a:xfrm>
                <a:off x="5895819" y="1512401"/>
                <a:ext cx="2615738" cy="805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ts val="300"/>
                  </a:spcBef>
                  <a:spcAft>
                    <a:spcPts val="300"/>
                  </a:spcAft>
                  <a:buClrTx/>
                  <a:buSzTx/>
                  <a:buFontTx/>
                  <a:buNone/>
                  <a:tabLst/>
                </a:pPr>
                <a:r>
                  <a:rPr kumimoji="0" lang="en-AU" altLang="en-US" sz="2800" b="1" i="0" u="none" strike="noStrike" cap="none" normalizeH="0" baseline="0" dirty="0">
                    <a:ln>
                      <a:noFill/>
                    </a:ln>
                    <a:solidFill>
                      <a:schemeClr val="accent1"/>
                    </a:solidFill>
                    <a:effectLst/>
                    <a:latin typeface="Corbel" panose="020B0503020204020204" pitchFamily="34" charset="0"/>
                  </a:rPr>
                  <a:t>SOL   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accent1"/>
                  </a:solidFill>
                  <a:effectLst/>
                  <a:latin typeface="Arial" panose="020B0604020202020204" pitchFamily="34" charset="0"/>
                </a:endParaRPr>
              </a:p>
            </p:txBody>
          </p:sp>
          <p:sp>
            <p:nvSpPr>
              <p:cNvPr id="8" name="AutoShape 5"/>
              <p:cNvSpPr>
                <a:spLocks noChangeArrowheads="1"/>
              </p:cNvSpPr>
              <p:nvPr/>
            </p:nvSpPr>
            <p:spPr bwMode="auto">
              <a:xfrm rot="10800000">
                <a:off x="7290772" y="1624300"/>
                <a:ext cx="260670" cy="272592"/>
              </a:xfrm>
              <a:custGeom>
                <a:avLst/>
                <a:gdLst>
                  <a:gd name="G0" fmla="+- 4659 0 0"/>
                  <a:gd name="G1" fmla="+- 8204285 0 0"/>
                  <a:gd name="G2" fmla="+- 0 0 8204285"/>
                  <a:gd name="T0" fmla="*/ 0 256 1"/>
                  <a:gd name="T1" fmla="*/ 180 256 1"/>
                  <a:gd name="G3" fmla="+- 8204285 T0 T1"/>
                  <a:gd name="T2" fmla="*/ 0 256 1"/>
                  <a:gd name="T3" fmla="*/ 90 256 1"/>
                  <a:gd name="G4" fmla="+- 8204285 T2 T3"/>
                  <a:gd name="G5" fmla="*/ G4 2 1"/>
                  <a:gd name="T4" fmla="*/ 90 256 1"/>
                  <a:gd name="T5" fmla="*/ 0 256 1"/>
                  <a:gd name="G6" fmla="+- 8204285 T4 T5"/>
                  <a:gd name="G7" fmla="*/ G6 2 1"/>
                  <a:gd name="G8" fmla="abs 820428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659"/>
                  <a:gd name="G18" fmla="*/ 4659 1 2"/>
                  <a:gd name="G19" fmla="+- G18 5400 0"/>
                  <a:gd name="G20" fmla="cos G19 8204285"/>
                  <a:gd name="G21" fmla="sin G19 8204285"/>
                  <a:gd name="G22" fmla="+- G20 10800 0"/>
                  <a:gd name="G23" fmla="+- G21 10800 0"/>
                  <a:gd name="G24" fmla="+- 10800 0 G20"/>
                  <a:gd name="G25" fmla="+- 4659 10800 0"/>
                  <a:gd name="G26" fmla="?: G9 G17 G25"/>
                  <a:gd name="G27" fmla="?: G9 0 21600"/>
                  <a:gd name="G28" fmla="cos 10800 8204285"/>
                  <a:gd name="G29" fmla="sin 10800 8204285"/>
                  <a:gd name="G30" fmla="sin 4659 8204285"/>
                  <a:gd name="G31" fmla="+- G28 10800 0"/>
                  <a:gd name="G32" fmla="+- G29 10800 0"/>
                  <a:gd name="G33" fmla="+- G30 10800 0"/>
                  <a:gd name="G34" fmla="?: G4 0 G31"/>
                  <a:gd name="G35" fmla="?: 8204285 G34 0"/>
                  <a:gd name="G36" fmla="?: G6 G35 G31"/>
                  <a:gd name="G37" fmla="+- 21600 0 G36"/>
                  <a:gd name="G38" fmla="?: G4 0 G33"/>
                  <a:gd name="G39" fmla="?: 8204285 G38 G32"/>
                  <a:gd name="G40" fmla="?: G6 G39 0"/>
                  <a:gd name="G41" fmla="?: G4 G32 21600"/>
                  <a:gd name="G42" fmla="?: G6 G41 G33"/>
                  <a:gd name="T12" fmla="*/ 10800 w 21600"/>
                  <a:gd name="T13" fmla="*/ 0 h 21600"/>
                  <a:gd name="T14" fmla="*/ 6345 w 21600"/>
                  <a:gd name="T15" fmla="*/ 17117 h 21600"/>
                  <a:gd name="T16" fmla="*/ 10800 w 21600"/>
                  <a:gd name="T17" fmla="*/ 6141 h 21600"/>
                  <a:gd name="T18" fmla="*/ 15255 w 21600"/>
                  <a:gd name="T19" fmla="*/ 17117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8115" y="14607"/>
                    </a:moveTo>
                    <a:cubicBezTo>
                      <a:pt x="6877" y="13734"/>
                      <a:pt x="6141" y="12314"/>
                      <a:pt x="6141" y="10800"/>
                    </a:cubicBezTo>
                    <a:cubicBezTo>
                      <a:pt x="6141" y="8226"/>
                      <a:pt x="8226" y="6141"/>
                      <a:pt x="10800" y="6141"/>
                    </a:cubicBezTo>
                    <a:cubicBezTo>
                      <a:pt x="13373" y="6141"/>
                      <a:pt x="15459" y="8226"/>
                      <a:pt x="15459" y="10800"/>
                    </a:cubicBezTo>
                    <a:cubicBezTo>
                      <a:pt x="15459" y="12314"/>
                      <a:pt x="14722" y="13734"/>
                      <a:pt x="13484" y="14607"/>
                    </a:cubicBezTo>
                    <a:lnTo>
                      <a:pt x="17023" y="19626"/>
                    </a:lnTo>
                    <a:cubicBezTo>
                      <a:pt x="19893" y="17603"/>
                      <a:pt x="21600" y="14311"/>
                      <a:pt x="21600" y="10800"/>
                    </a:cubicBezTo>
                    <a:cubicBezTo>
                      <a:pt x="21600" y="4835"/>
                      <a:pt x="16764" y="0"/>
                      <a:pt x="10800" y="0"/>
                    </a:cubicBezTo>
                    <a:cubicBezTo>
                      <a:pt x="4835" y="0"/>
                      <a:pt x="0" y="4835"/>
                      <a:pt x="0" y="10800"/>
                    </a:cubicBezTo>
                    <a:cubicBezTo>
                      <a:pt x="0" y="14311"/>
                      <a:pt x="1706" y="17603"/>
                      <a:pt x="4576" y="196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solidFill>
                    <a:schemeClr val="accent1"/>
                  </a:solidFill>
                </a:endParaRPr>
              </a:p>
            </p:txBody>
          </p:sp>
        </p:grpSp>
      </p:grpSp>
    </p:spTree>
    <p:extLst>
      <p:ext uri="{BB962C8B-B14F-4D97-AF65-F5344CB8AC3E}">
        <p14:creationId xmlns:p14="http://schemas.microsoft.com/office/powerpoint/2010/main" val="3025634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Introduction</a:t>
            </a:r>
          </a:p>
        </p:txBody>
      </p:sp>
      <p:sp>
        <p:nvSpPr>
          <p:cNvPr id="3" name="Content Placeholder 2"/>
          <p:cNvSpPr>
            <a:spLocks noGrp="1"/>
          </p:cNvSpPr>
          <p:nvPr>
            <p:ph idx="1"/>
          </p:nvPr>
        </p:nvSpPr>
        <p:spPr/>
        <p:txBody>
          <a:bodyPr/>
          <a:lstStyle/>
          <a:p>
            <a:r>
              <a:rPr lang="en-AU" b="1" dirty="0"/>
              <a:t>Code of ethics values are:</a:t>
            </a:r>
          </a:p>
          <a:p>
            <a:endParaRPr lang="en-AU" dirty="0"/>
          </a:p>
          <a:p>
            <a:pPr marL="0" indent="0">
              <a:buNone/>
            </a:pP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2361302382"/>
              </p:ext>
            </p:extLst>
          </p:nvPr>
        </p:nvGraphicFramePr>
        <p:xfrm>
          <a:off x="1425609" y="2257265"/>
          <a:ext cx="3114307" cy="2514537"/>
        </p:xfrm>
        <a:graphic>
          <a:graphicData uri="http://schemas.openxmlformats.org/drawingml/2006/table">
            <a:tbl>
              <a:tblPr firstRow="1" firstCol="1" bandRow="1">
                <a:tableStyleId>{5C22544A-7EE6-4342-B048-85BDC9FD1C3A}</a:tableStyleId>
              </a:tblPr>
              <a:tblGrid>
                <a:gridCol w="3114307">
                  <a:extLst>
                    <a:ext uri="{9D8B030D-6E8A-4147-A177-3AD203B41FA5}">
                      <a16:colId xmlns:a16="http://schemas.microsoft.com/office/drawing/2014/main" val="23421616"/>
                    </a:ext>
                  </a:extLst>
                </a:gridCol>
              </a:tblGrid>
              <a:tr h="0">
                <a:tc>
                  <a:txBody>
                    <a:bodyPr/>
                    <a:lstStyle/>
                    <a:p>
                      <a:pPr algn="ctr">
                        <a:lnSpc>
                          <a:spcPct val="110000"/>
                        </a:lnSpc>
                        <a:spcBef>
                          <a:spcPts val="300"/>
                        </a:spcBef>
                        <a:spcAft>
                          <a:spcPts val="300"/>
                        </a:spcAft>
                      </a:pPr>
                      <a:r>
                        <a:rPr lang="en-AU" sz="2000" dirty="0">
                          <a:effectLst/>
                        </a:rPr>
                        <a:t>Compassionate Conduct</a:t>
                      </a:r>
                      <a:endParaRPr lang="en-A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224337"/>
                  </a:ext>
                </a:extLst>
              </a:tr>
              <a:tr h="0">
                <a:tc>
                  <a:txBody>
                    <a:bodyPr/>
                    <a:lstStyle/>
                    <a:p>
                      <a:pPr algn="ctr">
                        <a:lnSpc>
                          <a:spcPct val="110000"/>
                        </a:lnSpc>
                        <a:spcBef>
                          <a:spcPts val="300"/>
                        </a:spcBef>
                        <a:spcAft>
                          <a:spcPts val="300"/>
                        </a:spcAft>
                      </a:pPr>
                      <a:r>
                        <a:rPr lang="en-AU" sz="2000" dirty="0">
                          <a:effectLst/>
                        </a:rPr>
                        <a:t>Integrity and Honesty</a:t>
                      </a:r>
                      <a:endParaRPr lang="en-A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3307049"/>
                  </a:ext>
                </a:extLst>
              </a:tr>
              <a:tr h="0">
                <a:tc>
                  <a:txBody>
                    <a:bodyPr/>
                    <a:lstStyle/>
                    <a:p>
                      <a:pPr algn="ctr">
                        <a:lnSpc>
                          <a:spcPct val="110000"/>
                        </a:lnSpc>
                        <a:spcBef>
                          <a:spcPts val="300"/>
                        </a:spcBef>
                        <a:spcAft>
                          <a:spcPts val="300"/>
                        </a:spcAft>
                      </a:pPr>
                      <a:r>
                        <a:rPr lang="en-AU" sz="2000" dirty="0">
                          <a:effectLst/>
                        </a:rPr>
                        <a:t>Life-long Learning</a:t>
                      </a:r>
                      <a:endParaRPr lang="en-A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8141345"/>
                  </a:ext>
                </a:extLst>
              </a:tr>
              <a:tr h="0">
                <a:tc>
                  <a:txBody>
                    <a:bodyPr/>
                    <a:lstStyle/>
                    <a:p>
                      <a:pPr algn="ctr">
                        <a:lnSpc>
                          <a:spcPct val="110000"/>
                        </a:lnSpc>
                        <a:spcBef>
                          <a:spcPts val="300"/>
                        </a:spcBef>
                        <a:spcAft>
                          <a:spcPts val="300"/>
                        </a:spcAft>
                      </a:pPr>
                      <a:r>
                        <a:rPr lang="en-AU" sz="2000" dirty="0">
                          <a:effectLst/>
                        </a:rPr>
                        <a:t>Providing Genuine Value</a:t>
                      </a:r>
                      <a:endParaRPr lang="en-A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97311"/>
                  </a:ext>
                </a:extLst>
              </a:tr>
              <a:tr h="0">
                <a:tc>
                  <a:txBody>
                    <a:bodyPr/>
                    <a:lstStyle/>
                    <a:p>
                      <a:pPr algn="ctr">
                        <a:lnSpc>
                          <a:spcPct val="110000"/>
                        </a:lnSpc>
                        <a:spcBef>
                          <a:spcPts val="300"/>
                        </a:spcBef>
                        <a:spcAft>
                          <a:spcPts val="300"/>
                        </a:spcAft>
                      </a:pPr>
                      <a:r>
                        <a:rPr lang="en-AU" sz="2000" dirty="0">
                          <a:effectLst/>
                        </a:rPr>
                        <a:t>Resilience and Responsiveness</a:t>
                      </a:r>
                      <a:endParaRPr lang="en-A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5167446"/>
                  </a:ext>
                </a:extLst>
              </a:tr>
              <a:tr h="0">
                <a:tc>
                  <a:txBody>
                    <a:bodyPr/>
                    <a:lstStyle/>
                    <a:p>
                      <a:pPr algn="ctr">
                        <a:lnSpc>
                          <a:spcPct val="110000"/>
                        </a:lnSpc>
                        <a:spcBef>
                          <a:spcPts val="300"/>
                        </a:spcBef>
                        <a:spcAft>
                          <a:spcPts val="300"/>
                        </a:spcAft>
                      </a:pPr>
                      <a:r>
                        <a:rPr lang="en-AU" sz="2000" dirty="0">
                          <a:effectLst/>
                        </a:rPr>
                        <a:t>Environmental Awareness</a:t>
                      </a:r>
                      <a:endParaRPr lang="en-AU" sz="1100" dirty="0">
                        <a:effectLst/>
                      </a:endParaRPr>
                    </a:p>
                    <a:p>
                      <a:pPr>
                        <a:lnSpc>
                          <a:spcPct val="110000"/>
                        </a:lnSpc>
                        <a:spcBef>
                          <a:spcPts val="300"/>
                        </a:spcBef>
                        <a:spcAft>
                          <a:spcPts val="300"/>
                        </a:spcAft>
                      </a:pPr>
                      <a:r>
                        <a:rPr lang="en-AU" sz="1100" dirty="0">
                          <a:effectLst/>
                        </a:rPr>
                        <a:t> </a:t>
                      </a:r>
                      <a:endParaRPr lang="en-A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9608072"/>
                  </a:ext>
                </a:extLst>
              </a:tr>
            </a:tbl>
          </a:graphicData>
        </a:graphic>
      </p:graphicFrame>
      <p:sp>
        <p:nvSpPr>
          <p:cNvPr id="5" name="Right Arrow 4"/>
          <p:cNvSpPr/>
          <p:nvPr/>
        </p:nvSpPr>
        <p:spPr>
          <a:xfrm>
            <a:off x="4676775" y="2924175"/>
            <a:ext cx="1209675" cy="857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p:cNvSpPr txBox="1"/>
          <p:nvPr/>
        </p:nvSpPr>
        <p:spPr>
          <a:xfrm>
            <a:off x="6008914" y="2061029"/>
            <a:ext cx="4862286" cy="2862322"/>
          </a:xfrm>
          <a:prstGeom prst="rect">
            <a:avLst/>
          </a:prstGeom>
          <a:noFill/>
        </p:spPr>
        <p:txBody>
          <a:bodyPr wrap="square" rtlCol="0">
            <a:spAutoFit/>
          </a:bodyPr>
          <a:lstStyle/>
          <a:p>
            <a:r>
              <a:rPr lang="en-AU" sz="2000" b="1" dirty="0"/>
              <a:t>SOLUX’s code of ethics aims to create a workplace which is respectful and pleasant. All members will uphold the code of ethics no matter what cultural background or skill level. Every member deserves to feel proud and valued for their contribution. Our company’s purpose is to create software that positively impacts our customers and offers real benefits to end users.</a:t>
            </a:r>
            <a:endParaRPr lang="en-AU" sz="2000" dirty="0"/>
          </a:p>
        </p:txBody>
      </p:sp>
    </p:spTree>
    <p:extLst>
      <p:ext uri="{BB962C8B-B14F-4D97-AF65-F5344CB8AC3E}">
        <p14:creationId xmlns:p14="http://schemas.microsoft.com/office/powerpoint/2010/main" val="116071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Compassionate Conduct</a:t>
            </a:r>
          </a:p>
        </p:txBody>
      </p:sp>
      <p:graphicFrame>
        <p:nvGraphicFramePr>
          <p:cNvPr id="10" name="Table 9"/>
          <p:cNvGraphicFramePr>
            <a:graphicFrameLocks noGrp="1"/>
          </p:cNvGraphicFramePr>
          <p:nvPr>
            <p:extLst>
              <p:ext uri="{D42A27DB-BD31-4B8C-83A1-F6EECF244321}">
                <p14:modId xmlns:p14="http://schemas.microsoft.com/office/powerpoint/2010/main" val="2398297527"/>
              </p:ext>
            </p:extLst>
          </p:nvPr>
        </p:nvGraphicFramePr>
        <p:xfrm>
          <a:off x="1425609" y="2257265"/>
          <a:ext cx="3114307" cy="2514537"/>
        </p:xfrm>
        <a:graphic>
          <a:graphicData uri="http://schemas.openxmlformats.org/drawingml/2006/table">
            <a:tbl>
              <a:tblPr firstRow="1" firstCol="1" bandRow="1">
                <a:tableStyleId>{5C22544A-7EE6-4342-B048-85BDC9FD1C3A}</a:tableStyleId>
              </a:tblPr>
              <a:tblGrid>
                <a:gridCol w="3114307">
                  <a:extLst>
                    <a:ext uri="{9D8B030D-6E8A-4147-A177-3AD203B41FA5}">
                      <a16:colId xmlns:a16="http://schemas.microsoft.com/office/drawing/2014/main" val="23421616"/>
                    </a:ext>
                  </a:extLst>
                </a:gridCol>
              </a:tblGrid>
              <a:tr h="0">
                <a:tc>
                  <a:txBody>
                    <a:bodyPr/>
                    <a:lstStyle/>
                    <a:p>
                      <a:pPr algn="ctr">
                        <a:lnSpc>
                          <a:spcPct val="110000"/>
                        </a:lnSpc>
                        <a:spcBef>
                          <a:spcPts val="300"/>
                        </a:spcBef>
                        <a:spcAft>
                          <a:spcPts val="300"/>
                        </a:spcAft>
                      </a:pPr>
                      <a:r>
                        <a:rPr lang="en-AU" sz="2000" dirty="0">
                          <a:effectLst/>
                        </a:rPr>
                        <a:t>Compassionate Conduct</a:t>
                      </a:r>
                      <a:endParaRPr lang="en-A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224337"/>
                  </a:ext>
                </a:extLst>
              </a:tr>
              <a:tr h="0">
                <a:tc>
                  <a:txBody>
                    <a:bodyPr/>
                    <a:lstStyle/>
                    <a:p>
                      <a:pPr algn="ctr">
                        <a:lnSpc>
                          <a:spcPct val="110000"/>
                        </a:lnSpc>
                        <a:spcBef>
                          <a:spcPts val="300"/>
                        </a:spcBef>
                        <a:spcAft>
                          <a:spcPts val="300"/>
                        </a:spcAft>
                      </a:pPr>
                      <a:r>
                        <a:rPr lang="en-AU" sz="2000" dirty="0">
                          <a:solidFill>
                            <a:schemeClr val="accent1">
                              <a:lumMod val="60000"/>
                              <a:lumOff val="40000"/>
                            </a:schemeClr>
                          </a:solidFill>
                          <a:effectLst/>
                        </a:rPr>
                        <a:t>Integrity and Honesty</a:t>
                      </a:r>
                      <a:endParaRPr lang="en-AU" sz="11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3307049"/>
                  </a:ext>
                </a:extLst>
              </a:tr>
              <a:tr h="0">
                <a:tc>
                  <a:txBody>
                    <a:bodyPr/>
                    <a:lstStyle/>
                    <a:p>
                      <a:pPr algn="ctr">
                        <a:lnSpc>
                          <a:spcPct val="110000"/>
                        </a:lnSpc>
                        <a:spcBef>
                          <a:spcPts val="300"/>
                        </a:spcBef>
                        <a:spcAft>
                          <a:spcPts val="300"/>
                        </a:spcAft>
                      </a:pPr>
                      <a:r>
                        <a:rPr lang="en-AU" sz="2000" dirty="0">
                          <a:solidFill>
                            <a:schemeClr val="accent1">
                              <a:lumMod val="60000"/>
                              <a:lumOff val="40000"/>
                            </a:schemeClr>
                          </a:solidFill>
                          <a:effectLst/>
                        </a:rPr>
                        <a:t>Life-long Learning</a:t>
                      </a:r>
                      <a:endParaRPr lang="en-AU" sz="11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8141345"/>
                  </a:ext>
                </a:extLst>
              </a:tr>
              <a:tr h="0">
                <a:tc>
                  <a:txBody>
                    <a:bodyPr/>
                    <a:lstStyle/>
                    <a:p>
                      <a:pPr algn="ctr">
                        <a:lnSpc>
                          <a:spcPct val="110000"/>
                        </a:lnSpc>
                        <a:spcBef>
                          <a:spcPts val="300"/>
                        </a:spcBef>
                        <a:spcAft>
                          <a:spcPts val="300"/>
                        </a:spcAft>
                      </a:pPr>
                      <a:r>
                        <a:rPr lang="en-AU" sz="2000" dirty="0">
                          <a:solidFill>
                            <a:schemeClr val="accent1">
                              <a:lumMod val="60000"/>
                              <a:lumOff val="40000"/>
                            </a:schemeClr>
                          </a:solidFill>
                          <a:effectLst/>
                        </a:rPr>
                        <a:t>Providing Genuine Value</a:t>
                      </a:r>
                      <a:endParaRPr lang="en-AU" sz="11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97311"/>
                  </a:ext>
                </a:extLst>
              </a:tr>
              <a:tr h="0">
                <a:tc>
                  <a:txBody>
                    <a:bodyPr/>
                    <a:lstStyle/>
                    <a:p>
                      <a:pPr algn="ctr">
                        <a:lnSpc>
                          <a:spcPct val="110000"/>
                        </a:lnSpc>
                        <a:spcBef>
                          <a:spcPts val="300"/>
                        </a:spcBef>
                        <a:spcAft>
                          <a:spcPts val="300"/>
                        </a:spcAft>
                      </a:pPr>
                      <a:r>
                        <a:rPr lang="en-AU" sz="2000" dirty="0">
                          <a:solidFill>
                            <a:schemeClr val="accent1">
                              <a:lumMod val="60000"/>
                              <a:lumOff val="40000"/>
                            </a:schemeClr>
                          </a:solidFill>
                          <a:effectLst/>
                        </a:rPr>
                        <a:t>Resilience and Responsiveness</a:t>
                      </a:r>
                      <a:endParaRPr lang="en-AU" sz="11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5167446"/>
                  </a:ext>
                </a:extLst>
              </a:tr>
              <a:tr h="0">
                <a:tc>
                  <a:txBody>
                    <a:bodyPr/>
                    <a:lstStyle/>
                    <a:p>
                      <a:pPr algn="ctr">
                        <a:lnSpc>
                          <a:spcPct val="110000"/>
                        </a:lnSpc>
                        <a:spcBef>
                          <a:spcPts val="300"/>
                        </a:spcBef>
                        <a:spcAft>
                          <a:spcPts val="300"/>
                        </a:spcAft>
                      </a:pPr>
                      <a:r>
                        <a:rPr lang="en-AU" sz="2000" dirty="0">
                          <a:solidFill>
                            <a:schemeClr val="accent1">
                              <a:lumMod val="60000"/>
                              <a:lumOff val="40000"/>
                            </a:schemeClr>
                          </a:solidFill>
                          <a:effectLst/>
                        </a:rPr>
                        <a:t>Environmental Awareness</a:t>
                      </a:r>
                      <a:endParaRPr lang="en-AU" sz="1100" dirty="0">
                        <a:solidFill>
                          <a:schemeClr val="accent1">
                            <a:lumMod val="60000"/>
                            <a:lumOff val="40000"/>
                          </a:schemeClr>
                        </a:solidFill>
                        <a:effectLst/>
                      </a:endParaRPr>
                    </a:p>
                    <a:p>
                      <a:pPr>
                        <a:lnSpc>
                          <a:spcPct val="110000"/>
                        </a:lnSpc>
                        <a:spcBef>
                          <a:spcPts val="300"/>
                        </a:spcBef>
                        <a:spcAft>
                          <a:spcPts val="300"/>
                        </a:spcAft>
                      </a:pPr>
                      <a:r>
                        <a:rPr lang="en-AU" sz="1100" dirty="0">
                          <a:solidFill>
                            <a:schemeClr val="accent1">
                              <a:lumMod val="60000"/>
                              <a:lumOff val="40000"/>
                            </a:schemeClr>
                          </a:solidFill>
                          <a:effectLst/>
                        </a:rPr>
                        <a:t> </a:t>
                      </a:r>
                      <a:endParaRPr lang="en-AU" sz="11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9608072"/>
                  </a:ext>
                </a:extLst>
              </a:tr>
            </a:tbl>
          </a:graphicData>
        </a:graphic>
      </p:graphicFrame>
      <p:sp>
        <p:nvSpPr>
          <p:cNvPr id="12" name="TextBox 11"/>
          <p:cNvSpPr txBox="1"/>
          <p:nvPr/>
        </p:nvSpPr>
        <p:spPr>
          <a:xfrm>
            <a:off x="5631543" y="2133600"/>
            <a:ext cx="4862286" cy="3416320"/>
          </a:xfrm>
          <a:prstGeom prst="rect">
            <a:avLst/>
          </a:prstGeom>
          <a:noFill/>
        </p:spPr>
        <p:txBody>
          <a:bodyPr wrap="square" rtlCol="0">
            <a:spAutoFit/>
          </a:bodyPr>
          <a:lstStyle/>
          <a:p>
            <a:r>
              <a:rPr lang="en-AU" sz="2400" b="1" dirty="0"/>
              <a:t>We will create software that makes the lives of people easier, better and does no harm. Our workplace should also be a positively improved throughout the development process. We will be compassionate in all our decisions and fairly balance the needs of the company with the welfare of all employees.</a:t>
            </a:r>
            <a:endParaRPr lang="en-AU" sz="2400" dirty="0"/>
          </a:p>
        </p:txBody>
      </p:sp>
    </p:spTree>
    <p:extLst>
      <p:ext uri="{BB962C8B-B14F-4D97-AF65-F5344CB8AC3E}">
        <p14:creationId xmlns:p14="http://schemas.microsoft.com/office/powerpoint/2010/main" val="3534367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Integrity and Honesty</a:t>
            </a:r>
          </a:p>
        </p:txBody>
      </p:sp>
      <p:graphicFrame>
        <p:nvGraphicFramePr>
          <p:cNvPr id="10" name="Table 9"/>
          <p:cNvGraphicFramePr>
            <a:graphicFrameLocks noGrp="1"/>
          </p:cNvGraphicFramePr>
          <p:nvPr>
            <p:extLst>
              <p:ext uri="{D42A27DB-BD31-4B8C-83A1-F6EECF244321}">
                <p14:modId xmlns:p14="http://schemas.microsoft.com/office/powerpoint/2010/main" val="4280783371"/>
              </p:ext>
            </p:extLst>
          </p:nvPr>
        </p:nvGraphicFramePr>
        <p:xfrm>
          <a:off x="1425609" y="2257265"/>
          <a:ext cx="3114307" cy="2514537"/>
        </p:xfrm>
        <a:graphic>
          <a:graphicData uri="http://schemas.openxmlformats.org/drawingml/2006/table">
            <a:tbl>
              <a:tblPr firstRow="1" firstCol="1" bandRow="1">
                <a:tableStyleId>{5C22544A-7EE6-4342-B048-85BDC9FD1C3A}</a:tableStyleId>
              </a:tblPr>
              <a:tblGrid>
                <a:gridCol w="3114307">
                  <a:extLst>
                    <a:ext uri="{9D8B030D-6E8A-4147-A177-3AD203B41FA5}">
                      <a16:colId xmlns:a16="http://schemas.microsoft.com/office/drawing/2014/main" val="23421616"/>
                    </a:ext>
                  </a:extLst>
                </a:gridCol>
              </a:tblGrid>
              <a:tr h="0">
                <a:tc>
                  <a:txBody>
                    <a:bodyPr/>
                    <a:lstStyle/>
                    <a:p>
                      <a:pPr algn="ctr">
                        <a:lnSpc>
                          <a:spcPct val="110000"/>
                        </a:lnSpc>
                        <a:spcBef>
                          <a:spcPts val="300"/>
                        </a:spcBef>
                        <a:spcAft>
                          <a:spcPts val="300"/>
                        </a:spcAft>
                      </a:pPr>
                      <a:r>
                        <a:rPr lang="en-AU" sz="2000" dirty="0">
                          <a:solidFill>
                            <a:schemeClr val="accent1">
                              <a:lumMod val="60000"/>
                              <a:lumOff val="40000"/>
                            </a:schemeClr>
                          </a:solidFill>
                          <a:effectLst/>
                        </a:rPr>
                        <a:t>Compassionate Conduct</a:t>
                      </a:r>
                      <a:endParaRPr lang="en-AU" sz="11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224337"/>
                  </a:ext>
                </a:extLst>
              </a:tr>
              <a:tr h="0">
                <a:tc>
                  <a:txBody>
                    <a:bodyPr/>
                    <a:lstStyle/>
                    <a:p>
                      <a:pPr algn="ctr">
                        <a:lnSpc>
                          <a:spcPct val="110000"/>
                        </a:lnSpc>
                        <a:spcBef>
                          <a:spcPts val="300"/>
                        </a:spcBef>
                        <a:spcAft>
                          <a:spcPts val="300"/>
                        </a:spcAft>
                      </a:pPr>
                      <a:r>
                        <a:rPr lang="en-AU" sz="2000" dirty="0">
                          <a:solidFill>
                            <a:schemeClr val="bg1"/>
                          </a:solidFill>
                          <a:effectLst/>
                        </a:rPr>
                        <a:t>Integrity and Honesty</a:t>
                      </a:r>
                      <a:endParaRPr lang="en-AU" sz="1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3307049"/>
                  </a:ext>
                </a:extLst>
              </a:tr>
              <a:tr h="0">
                <a:tc>
                  <a:txBody>
                    <a:bodyPr/>
                    <a:lstStyle/>
                    <a:p>
                      <a:pPr algn="ctr">
                        <a:lnSpc>
                          <a:spcPct val="110000"/>
                        </a:lnSpc>
                        <a:spcBef>
                          <a:spcPts val="300"/>
                        </a:spcBef>
                        <a:spcAft>
                          <a:spcPts val="300"/>
                        </a:spcAft>
                      </a:pPr>
                      <a:r>
                        <a:rPr lang="en-AU" sz="2000" dirty="0">
                          <a:solidFill>
                            <a:schemeClr val="accent1">
                              <a:lumMod val="60000"/>
                              <a:lumOff val="40000"/>
                            </a:schemeClr>
                          </a:solidFill>
                          <a:effectLst/>
                        </a:rPr>
                        <a:t>Life-long Learning</a:t>
                      </a:r>
                      <a:endParaRPr lang="en-AU" sz="11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8141345"/>
                  </a:ext>
                </a:extLst>
              </a:tr>
              <a:tr h="0">
                <a:tc>
                  <a:txBody>
                    <a:bodyPr/>
                    <a:lstStyle/>
                    <a:p>
                      <a:pPr algn="ctr">
                        <a:lnSpc>
                          <a:spcPct val="110000"/>
                        </a:lnSpc>
                        <a:spcBef>
                          <a:spcPts val="300"/>
                        </a:spcBef>
                        <a:spcAft>
                          <a:spcPts val="300"/>
                        </a:spcAft>
                      </a:pPr>
                      <a:r>
                        <a:rPr lang="en-AU" sz="2000" dirty="0">
                          <a:solidFill>
                            <a:schemeClr val="accent1">
                              <a:lumMod val="60000"/>
                              <a:lumOff val="40000"/>
                            </a:schemeClr>
                          </a:solidFill>
                          <a:effectLst/>
                        </a:rPr>
                        <a:t>Providing Genuine Value</a:t>
                      </a:r>
                      <a:endParaRPr lang="en-AU" sz="11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97311"/>
                  </a:ext>
                </a:extLst>
              </a:tr>
              <a:tr h="0">
                <a:tc>
                  <a:txBody>
                    <a:bodyPr/>
                    <a:lstStyle/>
                    <a:p>
                      <a:pPr algn="ctr">
                        <a:lnSpc>
                          <a:spcPct val="110000"/>
                        </a:lnSpc>
                        <a:spcBef>
                          <a:spcPts val="300"/>
                        </a:spcBef>
                        <a:spcAft>
                          <a:spcPts val="300"/>
                        </a:spcAft>
                      </a:pPr>
                      <a:r>
                        <a:rPr lang="en-AU" sz="2000" dirty="0">
                          <a:solidFill>
                            <a:schemeClr val="accent1">
                              <a:lumMod val="60000"/>
                              <a:lumOff val="40000"/>
                            </a:schemeClr>
                          </a:solidFill>
                          <a:effectLst/>
                        </a:rPr>
                        <a:t>Resilience and Responsiveness</a:t>
                      </a:r>
                      <a:endParaRPr lang="en-AU" sz="11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5167446"/>
                  </a:ext>
                </a:extLst>
              </a:tr>
              <a:tr h="0">
                <a:tc>
                  <a:txBody>
                    <a:bodyPr/>
                    <a:lstStyle/>
                    <a:p>
                      <a:pPr algn="ctr">
                        <a:lnSpc>
                          <a:spcPct val="110000"/>
                        </a:lnSpc>
                        <a:spcBef>
                          <a:spcPts val="300"/>
                        </a:spcBef>
                        <a:spcAft>
                          <a:spcPts val="300"/>
                        </a:spcAft>
                      </a:pPr>
                      <a:r>
                        <a:rPr lang="en-AU" sz="2000" dirty="0">
                          <a:solidFill>
                            <a:schemeClr val="accent1">
                              <a:lumMod val="60000"/>
                              <a:lumOff val="40000"/>
                            </a:schemeClr>
                          </a:solidFill>
                          <a:effectLst/>
                        </a:rPr>
                        <a:t>Environmental Awareness</a:t>
                      </a:r>
                      <a:endParaRPr lang="en-AU" sz="1100" dirty="0">
                        <a:solidFill>
                          <a:schemeClr val="accent1">
                            <a:lumMod val="60000"/>
                            <a:lumOff val="40000"/>
                          </a:schemeClr>
                        </a:solidFill>
                        <a:effectLst/>
                      </a:endParaRPr>
                    </a:p>
                    <a:p>
                      <a:pPr>
                        <a:lnSpc>
                          <a:spcPct val="110000"/>
                        </a:lnSpc>
                        <a:spcBef>
                          <a:spcPts val="300"/>
                        </a:spcBef>
                        <a:spcAft>
                          <a:spcPts val="300"/>
                        </a:spcAft>
                      </a:pPr>
                      <a:r>
                        <a:rPr lang="en-AU" sz="1100" dirty="0">
                          <a:solidFill>
                            <a:schemeClr val="accent1">
                              <a:lumMod val="60000"/>
                              <a:lumOff val="40000"/>
                            </a:schemeClr>
                          </a:solidFill>
                          <a:effectLst/>
                        </a:rPr>
                        <a:t> </a:t>
                      </a:r>
                      <a:endParaRPr lang="en-AU" sz="11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9608072"/>
                  </a:ext>
                </a:extLst>
              </a:tr>
            </a:tbl>
          </a:graphicData>
        </a:graphic>
      </p:graphicFrame>
      <p:sp>
        <p:nvSpPr>
          <p:cNvPr id="12" name="TextBox 11"/>
          <p:cNvSpPr txBox="1"/>
          <p:nvPr/>
        </p:nvSpPr>
        <p:spPr>
          <a:xfrm>
            <a:off x="5631543" y="2133600"/>
            <a:ext cx="4862286" cy="2677656"/>
          </a:xfrm>
          <a:prstGeom prst="rect">
            <a:avLst/>
          </a:prstGeom>
          <a:noFill/>
        </p:spPr>
        <p:txBody>
          <a:bodyPr wrap="square" rtlCol="0">
            <a:spAutoFit/>
          </a:bodyPr>
          <a:lstStyle/>
          <a:p>
            <a:r>
              <a:rPr lang="en-AU" sz="2400" b="1" dirty="0"/>
              <a:t>We will truthfully communicate within the company so that we can foster trust that allows peaceful dialogue should conflicts arise.  We will defend our integrity against corruption and prevent the erosion of our values.</a:t>
            </a:r>
            <a:endParaRPr lang="en-AU" sz="3200" dirty="0"/>
          </a:p>
        </p:txBody>
      </p:sp>
    </p:spTree>
    <p:extLst>
      <p:ext uri="{BB962C8B-B14F-4D97-AF65-F5344CB8AC3E}">
        <p14:creationId xmlns:p14="http://schemas.microsoft.com/office/powerpoint/2010/main" val="1597096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Life Long Learning</a:t>
            </a:r>
          </a:p>
        </p:txBody>
      </p:sp>
      <p:graphicFrame>
        <p:nvGraphicFramePr>
          <p:cNvPr id="10" name="Table 9"/>
          <p:cNvGraphicFramePr>
            <a:graphicFrameLocks noGrp="1"/>
          </p:cNvGraphicFramePr>
          <p:nvPr>
            <p:extLst>
              <p:ext uri="{D42A27DB-BD31-4B8C-83A1-F6EECF244321}">
                <p14:modId xmlns:p14="http://schemas.microsoft.com/office/powerpoint/2010/main" val="1343105632"/>
              </p:ext>
            </p:extLst>
          </p:nvPr>
        </p:nvGraphicFramePr>
        <p:xfrm>
          <a:off x="1425609" y="2257265"/>
          <a:ext cx="3114307" cy="2557272"/>
        </p:xfrm>
        <a:graphic>
          <a:graphicData uri="http://schemas.openxmlformats.org/drawingml/2006/table">
            <a:tbl>
              <a:tblPr firstRow="1" firstCol="1" bandRow="1">
                <a:tableStyleId>{5C22544A-7EE6-4342-B048-85BDC9FD1C3A}</a:tableStyleId>
              </a:tblPr>
              <a:tblGrid>
                <a:gridCol w="3114307">
                  <a:extLst>
                    <a:ext uri="{9D8B030D-6E8A-4147-A177-3AD203B41FA5}">
                      <a16:colId xmlns:a16="http://schemas.microsoft.com/office/drawing/2014/main" val="23421616"/>
                    </a:ext>
                  </a:extLst>
                </a:gridCol>
              </a:tblGrid>
              <a:tr h="0">
                <a:tc>
                  <a:txBody>
                    <a:bodyPr/>
                    <a:lstStyle/>
                    <a:p>
                      <a:pPr algn="ctr">
                        <a:lnSpc>
                          <a:spcPct val="110000"/>
                        </a:lnSpc>
                        <a:spcBef>
                          <a:spcPts val="300"/>
                        </a:spcBef>
                        <a:spcAft>
                          <a:spcPts val="300"/>
                        </a:spcAft>
                      </a:pPr>
                      <a:r>
                        <a:rPr lang="en-AU" sz="2000" dirty="0">
                          <a:solidFill>
                            <a:schemeClr val="accent1">
                              <a:lumMod val="60000"/>
                              <a:lumOff val="40000"/>
                            </a:schemeClr>
                          </a:solidFill>
                          <a:effectLst/>
                        </a:rPr>
                        <a:t>Compassionate Conduct</a:t>
                      </a:r>
                      <a:endParaRPr lang="en-AU" sz="11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224337"/>
                  </a:ext>
                </a:extLst>
              </a:tr>
              <a:tr h="0">
                <a:tc>
                  <a:txBody>
                    <a:bodyPr/>
                    <a:lstStyle/>
                    <a:p>
                      <a:pPr algn="ctr">
                        <a:lnSpc>
                          <a:spcPct val="110000"/>
                        </a:lnSpc>
                        <a:spcBef>
                          <a:spcPts val="300"/>
                        </a:spcBef>
                        <a:spcAft>
                          <a:spcPts val="300"/>
                        </a:spcAft>
                      </a:pPr>
                      <a:r>
                        <a:rPr lang="en-AU" sz="2000" dirty="0">
                          <a:solidFill>
                            <a:schemeClr val="accent1">
                              <a:lumMod val="60000"/>
                              <a:lumOff val="40000"/>
                            </a:schemeClr>
                          </a:solidFill>
                          <a:effectLst/>
                        </a:rPr>
                        <a:t>Integrity and Honesty</a:t>
                      </a:r>
                      <a:endParaRPr lang="en-AU" sz="11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3307049"/>
                  </a:ext>
                </a:extLst>
              </a:tr>
              <a:tr h="0">
                <a:tc>
                  <a:txBody>
                    <a:bodyPr/>
                    <a:lstStyle/>
                    <a:p>
                      <a:pPr algn="ctr">
                        <a:lnSpc>
                          <a:spcPct val="110000"/>
                        </a:lnSpc>
                        <a:spcBef>
                          <a:spcPts val="300"/>
                        </a:spcBef>
                        <a:spcAft>
                          <a:spcPts val="300"/>
                        </a:spcAft>
                      </a:pPr>
                      <a:r>
                        <a:rPr lang="en-AU" sz="2000" dirty="0">
                          <a:solidFill>
                            <a:schemeClr val="bg1"/>
                          </a:solidFill>
                          <a:effectLst/>
                        </a:rPr>
                        <a:t>Life-long Learning</a:t>
                      </a:r>
                      <a:endParaRPr lang="en-AU" sz="1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8141345"/>
                  </a:ext>
                </a:extLst>
              </a:tr>
              <a:tr h="0">
                <a:tc>
                  <a:txBody>
                    <a:bodyPr/>
                    <a:lstStyle/>
                    <a:p>
                      <a:pPr algn="ctr">
                        <a:lnSpc>
                          <a:spcPct val="110000"/>
                        </a:lnSpc>
                        <a:spcBef>
                          <a:spcPts val="300"/>
                        </a:spcBef>
                        <a:spcAft>
                          <a:spcPts val="300"/>
                        </a:spcAft>
                      </a:pPr>
                      <a:r>
                        <a:rPr lang="en-AU" sz="2000" dirty="0">
                          <a:solidFill>
                            <a:schemeClr val="accent1">
                              <a:lumMod val="60000"/>
                              <a:lumOff val="40000"/>
                            </a:schemeClr>
                          </a:solidFill>
                          <a:effectLst/>
                        </a:rPr>
                        <a:t>Providing Genuine Value</a:t>
                      </a:r>
                      <a:endParaRPr lang="en-AU" sz="11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97311"/>
                  </a:ext>
                </a:extLst>
              </a:tr>
              <a:tr h="0">
                <a:tc>
                  <a:txBody>
                    <a:bodyPr/>
                    <a:lstStyle/>
                    <a:p>
                      <a:pPr algn="ctr">
                        <a:lnSpc>
                          <a:spcPct val="110000"/>
                        </a:lnSpc>
                        <a:spcBef>
                          <a:spcPts val="300"/>
                        </a:spcBef>
                        <a:spcAft>
                          <a:spcPts val="300"/>
                        </a:spcAft>
                      </a:pPr>
                      <a:r>
                        <a:rPr lang="en-AU" sz="2000" dirty="0">
                          <a:solidFill>
                            <a:schemeClr val="accent1">
                              <a:lumMod val="60000"/>
                              <a:lumOff val="40000"/>
                            </a:schemeClr>
                          </a:solidFill>
                          <a:effectLst/>
                        </a:rPr>
                        <a:t>Resilience and Responsiveness</a:t>
                      </a:r>
                      <a:endParaRPr lang="en-AU" sz="11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5167446"/>
                  </a:ext>
                </a:extLst>
              </a:tr>
              <a:tr h="0">
                <a:tc>
                  <a:txBody>
                    <a:bodyPr/>
                    <a:lstStyle/>
                    <a:p>
                      <a:pPr algn="ctr">
                        <a:lnSpc>
                          <a:spcPct val="110000"/>
                        </a:lnSpc>
                        <a:spcBef>
                          <a:spcPts val="300"/>
                        </a:spcBef>
                        <a:spcAft>
                          <a:spcPts val="300"/>
                        </a:spcAft>
                      </a:pPr>
                      <a:r>
                        <a:rPr lang="en-AU" sz="2000" dirty="0">
                          <a:solidFill>
                            <a:schemeClr val="accent1">
                              <a:lumMod val="60000"/>
                              <a:lumOff val="40000"/>
                            </a:schemeClr>
                          </a:solidFill>
                          <a:effectLst/>
                        </a:rPr>
                        <a:t>Environmental Awareness</a:t>
                      </a:r>
                      <a:endParaRPr lang="en-AU" sz="1100" dirty="0">
                        <a:solidFill>
                          <a:schemeClr val="accent1">
                            <a:lumMod val="60000"/>
                            <a:lumOff val="40000"/>
                          </a:schemeClr>
                        </a:solidFill>
                        <a:effectLst/>
                      </a:endParaRPr>
                    </a:p>
                    <a:p>
                      <a:pPr>
                        <a:lnSpc>
                          <a:spcPct val="110000"/>
                        </a:lnSpc>
                        <a:spcBef>
                          <a:spcPts val="300"/>
                        </a:spcBef>
                        <a:spcAft>
                          <a:spcPts val="300"/>
                        </a:spcAft>
                      </a:pPr>
                      <a:r>
                        <a:rPr lang="en-AU" sz="1100" dirty="0">
                          <a:solidFill>
                            <a:schemeClr val="accent1">
                              <a:lumMod val="60000"/>
                              <a:lumOff val="40000"/>
                            </a:schemeClr>
                          </a:solidFill>
                          <a:effectLst/>
                        </a:rPr>
                        <a:t> </a:t>
                      </a:r>
                      <a:endParaRPr lang="en-AU" sz="11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9608072"/>
                  </a:ext>
                </a:extLst>
              </a:tr>
            </a:tbl>
          </a:graphicData>
        </a:graphic>
      </p:graphicFrame>
      <p:sp>
        <p:nvSpPr>
          <p:cNvPr id="12" name="TextBox 11"/>
          <p:cNvSpPr txBox="1"/>
          <p:nvPr/>
        </p:nvSpPr>
        <p:spPr>
          <a:xfrm>
            <a:off x="5631543" y="2133600"/>
            <a:ext cx="4862286" cy="2677656"/>
          </a:xfrm>
          <a:prstGeom prst="rect">
            <a:avLst/>
          </a:prstGeom>
          <a:noFill/>
        </p:spPr>
        <p:txBody>
          <a:bodyPr wrap="square" rtlCol="0">
            <a:spAutoFit/>
          </a:bodyPr>
          <a:lstStyle/>
          <a:p>
            <a:r>
              <a:rPr lang="en-AU" sz="2400" b="1" dirty="0"/>
              <a:t>We will pursue knowledge with interest and commit to life-long learning. We will value education of each other and strive to advance our collective skills in way that encourages technological discovery and career development. </a:t>
            </a:r>
            <a:endParaRPr lang="en-AU" sz="3200" dirty="0"/>
          </a:p>
        </p:txBody>
      </p:sp>
    </p:spTree>
    <p:extLst>
      <p:ext uri="{BB962C8B-B14F-4D97-AF65-F5344CB8AC3E}">
        <p14:creationId xmlns:p14="http://schemas.microsoft.com/office/powerpoint/2010/main" val="385508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Provide Genuine Value</a:t>
            </a:r>
          </a:p>
        </p:txBody>
      </p:sp>
      <p:graphicFrame>
        <p:nvGraphicFramePr>
          <p:cNvPr id="10" name="Table 9"/>
          <p:cNvGraphicFramePr>
            <a:graphicFrameLocks noGrp="1"/>
          </p:cNvGraphicFramePr>
          <p:nvPr>
            <p:extLst>
              <p:ext uri="{D42A27DB-BD31-4B8C-83A1-F6EECF244321}">
                <p14:modId xmlns:p14="http://schemas.microsoft.com/office/powerpoint/2010/main" val="165144108"/>
              </p:ext>
            </p:extLst>
          </p:nvPr>
        </p:nvGraphicFramePr>
        <p:xfrm>
          <a:off x="1425609" y="2257265"/>
          <a:ext cx="3114307" cy="2574036"/>
        </p:xfrm>
        <a:graphic>
          <a:graphicData uri="http://schemas.openxmlformats.org/drawingml/2006/table">
            <a:tbl>
              <a:tblPr firstRow="1" firstCol="1" bandRow="1">
                <a:tableStyleId>{5C22544A-7EE6-4342-B048-85BDC9FD1C3A}</a:tableStyleId>
              </a:tblPr>
              <a:tblGrid>
                <a:gridCol w="3114307">
                  <a:extLst>
                    <a:ext uri="{9D8B030D-6E8A-4147-A177-3AD203B41FA5}">
                      <a16:colId xmlns:a16="http://schemas.microsoft.com/office/drawing/2014/main" val="23421616"/>
                    </a:ext>
                  </a:extLst>
                </a:gridCol>
              </a:tblGrid>
              <a:tr h="0">
                <a:tc>
                  <a:txBody>
                    <a:bodyPr/>
                    <a:lstStyle/>
                    <a:p>
                      <a:pPr algn="ctr">
                        <a:lnSpc>
                          <a:spcPct val="110000"/>
                        </a:lnSpc>
                        <a:spcBef>
                          <a:spcPts val="300"/>
                        </a:spcBef>
                        <a:spcAft>
                          <a:spcPts val="300"/>
                        </a:spcAft>
                      </a:pPr>
                      <a:r>
                        <a:rPr lang="en-AU" sz="2000" dirty="0">
                          <a:solidFill>
                            <a:schemeClr val="accent1">
                              <a:lumMod val="60000"/>
                              <a:lumOff val="40000"/>
                            </a:schemeClr>
                          </a:solidFill>
                          <a:effectLst/>
                        </a:rPr>
                        <a:t>Compassionate Conduct</a:t>
                      </a:r>
                      <a:endParaRPr lang="en-AU" sz="11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224337"/>
                  </a:ext>
                </a:extLst>
              </a:tr>
              <a:tr h="0">
                <a:tc>
                  <a:txBody>
                    <a:bodyPr/>
                    <a:lstStyle/>
                    <a:p>
                      <a:pPr algn="ctr">
                        <a:lnSpc>
                          <a:spcPct val="110000"/>
                        </a:lnSpc>
                        <a:spcBef>
                          <a:spcPts val="300"/>
                        </a:spcBef>
                        <a:spcAft>
                          <a:spcPts val="300"/>
                        </a:spcAft>
                      </a:pPr>
                      <a:r>
                        <a:rPr lang="en-AU" sz="2000" dirty="0">
                          <a:solidFill>
                            <a:schemeClr val="accent1">
                              <a:lumMod val="60000"/>
                              <a:lumOff val="40000"/>
                            </a:schemeClr>
                          </a:solidFill>
                          <a:effectLst/>
                        </a:rPr>
                        <a:t>Integrity and Honesty</a:t>
                      </a:r>
                      <a:endParaRPr lang="en-AU" sz="11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3307049"/>
                  </a:ext>
                </a:extLst>
              </a:tr>
              <a:tr h="0">
                <a:tc>
                  <a:txBody>
                    <a:bodyPr/>
                    <a:lstStyle/>
                    <a:p>
                      <a:pPr algn="ctr">
                        <a:lnSpc>
                          <a:spcPct val="110000"/>
                        </a:lnSpc>
                        <a:spcBef>
                          <a:spcPts val="300"/>
                        </a:spcBef>
                        <a:spcAft>
                          <a:spcPts val="300"/>
                        </a:spcAft>
                      </a:pPr>
                      <a:r>
                        <a:rPr lang="en-AU" sz="2000" dirty="0">
                          <a:solidFill>
                            <a:schemeClr val="accent1">
                              <a:lumMod val="60000"/>
                              <a:lumOff val="40000"/>
                            </a:schemeClr>
                          </a:solidFill>
                          <a:effectLst/>
                        </a:rPr>
                        <a:t>Life-long Learning</a:t>
                      </a:r>
                      <a:endParaRPr lang="en-AU" sz="11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8141345"/>
                  </a:ext>
                </a:extLst>
              </a:tr>
              <a:tr h="0">
                <a:tc>
                  <a:txBody>
                    <a:bodyPr/>
                    <a:lstStyle/>
                    <a:p>
                      <a:pPr algn="ctr">
                        <a:lnSpc>
                          <a:spcPct val="110000"/>
                        </a:lnSpc>
                        <a:spcBef>
                          <a:spcPts val="300"/>
                        </a:spcBef>
                        <a:spcAft>
                          <a:spcPts val="300"/>
                        </a:spcAft>
                      </a:pPr>
                      <a:r>
                        <a:rPr lang="en-AU" sz="2000" dirty="0">
                          <a:solidFill>
                            <a:schemeClr val="bg1"/>
                          </a:solidFill>
                          <a:effectLst/>
                        </a:rPr>
                        <a:t>Providing Genuine Value</a:t>
                      </a:r>
                      <a:endParaRPr lang="en-AU" sz="1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97311"/>
                  </a:ext>
                </a:extLst>
              </a:tr>
              <a:tr h="0">
                <a:tc>
                  <a:txBody>
                    <a:bodyPr/>
                    <a:lstStyle/>
                    <a:p>
                      <a:pPr algn="ctr">
                        <a:lnSpc>
                          <a:spcPct val="110000"/>
                        </a:lnSpc>
                        <a:spcBef>
                          <a:spcPts val="300"/>
                        </a:spcBef>
                        <a:spcAft>
                          <a:spcPts val="300"/>
                        </a:spcAft>
                      </a:pPr>
                      <a:r>
                        <a:rPr lang="en-AU" sz="2000" dirty="0">
                          <a:solidFill>
                            <a:schemeClr val="accent1">
                              <a:lumMod val="60000"/>
                              <a:lumOff val="40000"/>
                            </a:schemeClr>
                          </a:solidFill>
                          <a:effectLst/>
                        </a:rPr>
                        <a:t>Resilience and Responsiveness</a:t>
                      </a:r>
                      <a:endParaRPr lang="en-AU" sz="11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5167446"/>
                  </a:ext>
                </a:extLst>
              </a:tr>
              <a:tr h="0">
                <a:tc>
                  <a:txBody>
                    <a:bodyPr/>
                    <a:lstStyle/>
                    <a:p>
                      <a:pPr algn="ctr">
                        <a:lnSpc>
                          <a:spcPct val="110000"/>
                        </a:lnSpc>
                        <a:spcBef>
                          <a:spcPts val="300"/>
                        </a:spcBef>
                        <a:spcAft>
                          <a:spcPts val="300"/>
                        </a:spcAft>
                      </a:pPr>
                      <a:r>
                        <a:rPr lang="en-AU" sz="2000" dirty="0">
                          <a:solidFill>
                            <a:schemeClr val="accent1">
                              <a:lumMod val="60000"/>
                              <a:lumOff val="40000"/>
                            </a:schemeClr>
                          </a:solidFill>
                          <a:effectLst/>
                        </a:rPr>
                        <a:t>Environmental Awareness</a:t>
                      </a:r>
                      <a:endParaRPr lang="en-AU" sz="1100" dirty="0">
                        <a:solidFill>
                          <a:schemeClr val="accent1">
                            <a:lumMod val="60000"/>
                            <a:lumOff val="40000"/>
                          </a:schemeClr>
                        </a:solidFill>
                        <a:effectLst/>
                      </a:endParaRPr>
                    </a:p>
                    <a:p>
                      <a:pPr>
                        <a:lnSpc>
                          <a:spcPct val="110000"/>
                        </a:lnSpc>
                        <a:spcBef>
                          <a:spcPts val="300"/>
                        </a:spcBef>
                        <a:spcAft>
                          <a:spcPts val="300"/>
                        </a:spcAft>
                      </a:pPr>
                      <a:r>
                        <a:rPr lang="en-AU" sz="1100" dirty="0">
                          <a:solidFill>
                            <a:schemeClr val="accent1">
                              <a:lumMod val="60000"/>
                              <a:lumOff val="40000"/>
                            </a:schemeClr>
                          </a:solidFill>
                          <a:effectLst/>
                        </a:rPr>
                        <a:t> </a:t>
                      </a:r>
                      <a:endParaRPr lang="en-AU" sz="11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9608072"/>
                  </a:ext>
                </a:extLst>
              </a:tr>
            </a:tbl>
          </a:graphicData>
        </a:graphic>
      </p:graphicFrame>
      <p:sp>
        <p:nvSpPr>
          <p:cNvPr id="12" name="TextBox 11"/>
          <p:cNvSpPr txBox="1"/>
          <p:nvPr/>
        </p:nvSpPr>
        <p:spPr>
          <a:xfrm>
            <a:off x="5631543" y="2133600"/>
            <a:ext cx="4862286" cy="1938992"/>
          </a:xfrm>
          <a:prstGeom prst="rect">
            <a:avLst/>
          </a:prstGeom>
          <a:noFill/>
        </p:spPr>
        <p:txBody>
          <a:bodyPr wrap="square" rtlCol="0">
            <a:spAutoFit/>
          </a:bodyPr>
          <a:lstStyle/>
          <a:p>
            <a:r>
              <a:rPr lang="en-AU" sz="2400" b="1" dirty="0"/>
              <a:t>We will seek to truly understand the needs of the customers so that we will not sell unwanted product. Our impact must also be long lasting and genuinely beneficial for the end user.</a:t>
            </a:r>
            <a:endParaRPr lang="en-AU" sz="3200" dirty="0"/>
          </a:p>
        </p:txBody>
      </p:sp>
    </p:spTree>
    <p:extLst>
      <p:ext uri="{BB962C8B-B14F-4D97-AF65-F5344CB8AC3E}">
        <p14:creationId xmlns:p14="http://schemas.microsoft.com/office/powerpoint/2010/main" val="11051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Resilience and Responsiveness</a:t>
            </a:r>
          </a:p>
        </p:txBody>
      </p:sp>
      <p:graphicFrame>
        <p:nvGraphicFramePr>
          <p:cNvPr id="10" name="Table 9"/>
          <p:cNvGraphicFramePr>
            <a:graphicFrameLocks noGrp="1"/>
          </p:cNvGraphicFramePr>
          <p:nvPr>
            <p:extLst>
              <p:ext uri="{D42A27DB-BD31-4B8C-83A1-F6EECF244321}">
                <p14:modId xmlns:p14="http://schemas.microsoft.com/office/powerpoint/2010/main" val="3785567515"/>
              </p:ext>
            </p:extLst>
          </p:nvPr>
        </p:nvGraphicFramePr>
        <p:xfrm>
          <a:off x="1425609" y="2257265"/>
          <a:ext cx="3114307" cy="2574036"/>
        </p:xfrm>
        <a:graphic>
          <a:graphicData uri="http://schemas.openxmlformats.org/drawingml/2006/table">
            <a:tbl>
              <a:tblPr firstRow="1" firstCol="1" bandRow="1">
                <a:tableStyleId>{5C22544A-7EE6-4342-B048-85BDC9FD1C3A}</a:tableStyleId>
              </a:tblPr>
              <a:tblGrid>
                <a:gridCol w="3114307">
                  <a:extLst>
                    <a:ext uri="{9D8B030D-6E8A-4147-A177-3AD203B41FA5}">
                      <a16:colId xmlns:a16="http://schemas.microsoft.com/office/drawing/2014/main" val="23421616"/>
                    </a:ext>
                  </a:extLst>
                </a:gridCol>
              </a:tblGrid>
              <a:tr h="0">
                <a:tc>
                  <a:txBody>
                    <a:bodyPr/>
                    <a:lstStyle/>
                    <a:p>
                      <a:pPr algn="ctr">
                        <a:lnSpc>
                          <a:spcPct val="110000"/>
                        </a:lnSpc>
                        <a:spcBef>
                          <a:spcPts val="300"/>
                        </a:spcBef>
                        <a:spcAft>
                          <a:spcPts val="300"/>
                        </a:spcAft>
                      </a:pPr>
                      <a:r>
                        <a:rPr lang="en-AU" sz="2000" dirty="0">
                          <a:solidFill>
                            <a:schemeClr val="accent1">
                              <a:lumMod val="60000"/>
                              <a:lumOff val="40000"/>
                            </a:schemeClr>
                          </a:solidFill>
                          <a:effectLst/>
                        </a:rPr>
                        <a:t>Compassionate Conduct</a:t>
                      </a:r>
                      <a:endParaRPr lang="en-AU" sz="11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224337"/>
                  </a:ext>
                </a:extLst>
              </a:tr>
              <a:tr h="0">
                <a:tc>
                  <a:txBody>
                    <a:bodyPr/>
                    <a:lstStyle/>
                    <a:p>
                      <a:pPr algn="ctr">
                        <a:lnSpc>
                          <a:spcPct val="110000"/>
                        </a:lnSpc>
                        <a:spcBef>
                          <a:spcPts val="300"/>
                        </a:spcBef>
                        <a:spcAft>
                          <a:spcPts val="300"/>
                        </a:spcAft>
                      </a:pPr>
                      <a:r>
                        <a:rPr lang="en-AU" sz="2000" dirty="0">
                          <a:solidFill>
                            <a:schemeClr val="accent1">
                              <a:lumMod val="60000"/>
                              <a:lumOff val="40000"/>
                            </a:schemeClr>
                          </a:solidFill>
                          <a:effectLst/>
                        </a:rPr>
                        <a:t>Integrity and Honesty</a:t>
                      </a:r>
                      <a:endParaRPr lang="en-AU" sz="11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3307049"/>
                  </a:ext>
                </a:extLst>
              </a:tr>
              <a:tr h="0">
                <a:tc>
                  <a:txBody>
                    <a:bodyPr/>
                    <a:lstStyle/>
                    <a:p>
                      <a:pPr algn="ctr">
                        <a:lnSpc>
                          <a:spcPct val="110000"/>
                        </a:lnSpc>
                        <a:spcBef>
                          <a:spcPts val="300"/>
                        </a:spcBef>
                        <a:spcAft>
                          <a:spcPts val="300"/>
                        </a:spcAft>
                      </a:pPr>
                      <a:r>
                        <a:rPr lang="en-AU" sz="2000" dirty="0">
                          <a:solidFill>
                            <a:schemeClr val="accent1">
                              <a:lumMod val="60000"/>
                              <a:lumOff val="40000"/>
                            </a:schemeClr>
                          </a:solidFill>
                          <a:effectLst/>
                        </a:rPr>
                        <a:t>Life-long Learning</a:t>
                      </a:r>
                      <a:endParaRPr lang="en-AU" sz="11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8141345"/>
                  </a:ext>
                </a:extLst>
              </a:tr>
              <a:tr h="0">
                <a:tc>
                  <a:txBody>
                    <a:bodyPr/>
                    <a:lstStyle/>
                    <a:p>
                      <a:pPr algn="ctr">
                        <a:lnSpc>
                          <a:spcPct val="110000"/>
                        </a:lnSpc>
                        <a:spcBef>
                          <a:spcPts val="300"/>
                        </a:spcBef>
                        <a:spcAft>
                          <a:spcPts val="300"/>
                        </a:spcAft>
                      </a:pPr>
                      <a:r>
                        <a:rPr lang="en-AU" sz="2000" dirty="0">
                          <a:solidFill>
                            <a:schemeClr val="accent1">
                              <a:lumMod val="60000"/>
                              <a:lumOff val="40000"/>
                            </a:schemeClr>
                          </a:solidFill>
                          <a:effectLst/>
                        </a:rPr>
                        <a:t>Providing Genuine Value</a:t>
                      </a:r>
                      <a:endParaRPr lang="en-AU" sz="11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97311"/>
                  </a:ext>
                </a:extLst>
              </a:tr>
              <a:tr h="0">
                <a:tc>
                  <a:txBody>
                    <a:bodyPr/>
                    <a:lstStyle/>
                    <a:p>
                      <a:pPr algn="ctr">
                        <a:lnSpc>
                          <a:spcPct val="110000"/>
                        </a:lnSpc>
                        <a:spcBef>
                          <a:spcPts val="300"/>
                        </a:spcBef>
                        <a:spcAft>
                          <a:spcPts val="300"/>
                        </a:spcAft>
                      </a:pPr>
                      <a:r>
                        <a:rPr lang="en-AU" sz="2000" dirty="0">
                          <a:solidFill>
                            <a:schemeClr val="bg1"/>
                          </a:solidFill>
                          <a:effectLst/>
                        </a:rPr>
                        <a:t>Resilience and Responsiveness</a:t>
                      </a:r>
                      <a:endParaRPr lang="en-AU" sz="1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5167446"/>
                  </a:ext>
                </a:extLst>
              </a:tr>
              <a:tr h="0">
                <a:tc>
                  <a:txBody>
                    <a:bodyPr/>
                    <a:lstStyle/>
                    <a:p>
                      <a:pPr algn="ctr">
                        <a:lnSpc>
                          <a:spcPct val="110000"/>
                        </a:lnSpc>
                        <a:spcBef>
                          <a:spcPts val="300"/>
                        </a:spcBef>
                        <a:spcAft>
                          <a:spcPts val="300"/>
                        </a:spcAft>
                      </a:pPr>
                      <a:r>
                        <a:rPr lang="en-AU" sz="2000" dirty="0">
                          <a:solidFill>
                            <a:schemeClr val="accent1">
                              <a:lumMod val="60000"/>
                              <a:lumOff val="40000"/>
                            </a:schemeClr>
                          </a:solidFill>
                          <a:effectLst/>
                        </a:rPr>
                        <a:t>Environmental Awareness</a:t>
                      </a:r>
                      <a:endParaRPr lang="en-AU" sz="1100" dirty="0">
                        <a:solidFill>
                          <a:schemeClr val="accent1">
                            <a:lumMod val="60000"/>
                            <a:lumOff val="40000"/>
                          </a:schemeClr>
                        </a:solidFill>
                        <a:effectLst/>
                      </a:endParaRPr>
                    </a:p>
                    <a:p>
                      <a:pPr>
                        <a:lnSpc>
                          <a:spcPct val="110000"/>
                        </a:lnSpc>
                        <a:spcBef>
                          <a:spcPts val="300"/>
                        </a:spcBef>
                        <a:spcAft>
                          <a:spcPts val="300"/>
                        </a:spcAft>
                      </a:pPr>
                      <a:r>
                        <a:rPr lang="en-AU" sz="1100" dirty="0">
                          <a:solidFill>
                            <a:schemeClr val="accent1">
                              <a:lumMod val="60000"/>
                              <a:lumOff val="40000"/>
                            </a:schemeClr>
                          </a:solidFill>
                          <a:effectLst/>
                        </a:rPr>
                        <a:t> </a:t>
                      </a:r>
                      <a:endParaRPr lang="en-AU" sz="11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9608072"/>
                  </a:ext>
                </a:extLst>
              </a:tr>
            </a:tbl>
          </a:graphicData>
        </a:graphic>
      </p:graphicFrame>
      <p:sp>
        <p:nvSpPr>
          <p:cNvPr id="12" name="TextBox 11"/>
          <p:cNvSpPr txBox="1"/>
          <p:nvPr/>
        </p:nvSpPr>
        <p:spPr>
          <a:xfrm>
            <a:off x="5631543" y="2133600"/>
            <a:ext cx="4862286" cy="2308324"/>
          </a:xfrm>
          <a:prstGeom prst="rect">
            <a:avLst/>
          </a:prstGeom>
          <a:noFill/>
        </p:spPr>
        <p:txBody>
          <a:bodyPr wrap="square" rtlCol="0">
            <a:spAutoFit/>
          </a:bodyPr>
          <a:lstStyle/>
          <a:p>
            <a:r>
              <a:rPr lang="en-AU" sz="2400" b="1" dirty="0"/>
              <a:t>We will quickly respond to customer needs and ensure that we can put aside difference in times of stress. We will also be prepared to change and adapt to new technologies that may arise.</a:t>
            </a:r>
            <a:endParaRPr lang="en-AU" sz="4000" dirty="0"/>
          </a:p>
        </p:txBody>
      </p:sp>
    </p:spTree>
    <p:extLst>
      <p:ext uri="{BB962C8B-B14F-4D97-AF65-F5344CB8AC3E}">
        <p14:creationId xmlns:p14="http://schemas.microsoft.com/office/powerpoint/2010/main" val="3362756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Environmental Awareness</a:t>
            </a:r>
          </a:p>
        </p:txBody>
      </p:sp>
      <p:graphicFrame>
        <p:nvGraphicFramePr>
          <p:cNvPr id="10" name="Table 9"/>
          <p:cNvGraphicFramePr>
            <a:graphicFrameLocks noGrp="1"/>
          </p:cNvGraphicFramePr>
          <p:nvPr>
            <p:extLst>
              <p:ext uri="{D42A27DB-BD31-4B8C-83A1-F6EECF244321}">
                <p14:modId xmlns:p14="http://schemas.microsoft.com/office/powerpoint/2010/main" val="29085825"/>
              </p:ext>
            </p:extLst>
          </p:nvPr>
        </p:nvGraphicFramePr>
        <p:xfrm>
          <a:off x="1425609" y="2257265"/>
          <a:ext cx="3114307" cy="2581593"/>
        </p:xfrm>
        <a:graphic>
          <a:graphicData uri="http://schemas.openxmlformats.org/drawingml/2006/table">
            <a:tbl>
              <a:tblPr firstRow="1" firstCol="1" bandRow="1">
                <a:tableStyleId>{5C22544A-7EE6-4342-B048-85BDC9FD1C3A}</a:tableStyleId>
              </a:tblPr>
              <a:tblGrid>
                <a:gridCol w="3114307">
                  <a:extLst>
                    <a:ext uri="{9D8B030D-6E8A-4147-A177-3AD203B41FA5}">
                      <a16:colId xmlns:a16="http://schemas.microsoft.com/office/drawing/2014/main" val="23421616"/>
                    </a:ext>
                  </a:extLst>
                </a:gridCol>
              </a:tblGrid>
              <a:tr h="0">
                <a:tc>
                  <a:txBody>
                    <a:bodyPr/>
                    <a:lstStyle/>
                    <a:p>
                      <a:pPr algn="ctr">
                        <a:lnSpc>
                          <a:spcPct val="110000"/>
                        </a:lnSpc>
                        <a:spcBef>
                          <a:spcPts val="300"/>
                        </a:spcBef>
                        <a:spcAft>
                          <a:spcPts val="300"/>
                        </a:spcAft>
                      </a:pPr>
                      <a:r>
                        <a:rPr lang="en-AU" sz="2000" dirty="0">
                          <a:solidFill>
                            <a:schemeClr val="accent1">
                              <a:lumMod val="60000"/>
                              <a:lumOff val="40000"/>
                            </a:schemeClr>
                          </a:solidFill>
                          <a:effectLst/>
                        </a:rPr>
                        <a:t>Compassionate Conduct</a:t>
                      </a:r>
                      <a:endParaRPr lang="en-AU" sz="11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224337"/>
                  </a:ext>
                </a:extLst>
              </a:tr>
              <a:tr h="0">
                <a:tc>
                  <a:txBody>
                    <a:bodyPr/>
                    <a:lstStyle/>
                    <a:p>
                      <a:pPr algn="ctr">
                        <a:lnSpc>
                          <a:spcPct val="110000"/>
                        </a:lnSpc>
                        <a:spcBef>
                          <a:spcPts val="300"/>
                        </a:spcBef>
                        <a:spcAft>
                          <a:spcPts val="300"/>
                        </a:spcAft>
                      </a:pPr>
                      <a:r>
                        <a:rPr lang="en-AU" sz="2000" dirty="0">
                          <a:solidFill>
                            <a:schemeClr val="accent1">
                              <a:lumMod val="60000"/>
                              <a:lumOff val="40000"/>
                            </a:schemeClr>
                          </a:solidFill>
                          <a:effectLst/>
                        </a:rPr>
                        <a:t>Integrity and Honesty</a:t>
                      </a:r>
                      <a:endParaRPr lang="en-AU" sz="11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3307049"/>
                  </a:ext>
                </a:extLst>
              </a:tr>
              <a:tr h="0">
                <a:tc>
                  <a:txBody>
                    <a:bodyPr/>
                    <a:lstStyle/>
                    <a:p>
                      <a:pPr algn="ctr">
                        <a:lnSpc>
                          <a:spcPct val="110000"/>
                        </a:lnSpc>
                        <a:spcBef>
                          <a:spcPts val="300"/>
                        </a:spcBef>
                        <a:spcAft>
                          <a:spcPts val="300"/>
                        </a:spcAft>
                      </a:pPr>
                      <a:r>
                        <a:rPr lang="en-AU" sz="2000" dirty="0">
                          <a:solidFill>
                            <a:schemeClr val="accent1">
                              <a:lumMod val="60000"/>
                              <a:lumOff val="40000"/>
                            </a:schemeClr>
                          </a:solidFill>
                          <a:effectLst/>
                        </a:rPr>
                        <a:t>Life-long Learning</a:t>
                      </a:r>
                      <a:endParaRPr lang="en-AU" sz="11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8141345"/>
                  </a:ext>
                </a:extLst>
              </a:tr>
              <a:tr h="0">
                <a:tc>
                  <a:txBody>
                    <a:bodyPr/>
                    <a:lstStyle/>
                    <a:p>
                      <a:pPr algn="ctr">
                        <a:lnSpc>
                          <a:spcPct val="110000"/>
                        </a:lnSpc>
                        <a:spcBef>
                          <a:spcPts val="300"/>
                        </a:spcBef>
                        <a:spcAft>
                          <a:spcPts val="300"/>
                        </a:spcAft>
                      </a:pPr>
                      <a:r>
                        <a:rPr lang="en-AU" sz="2000" dirty="0">
                          <a:solidFill>
                            <a:schemeClr val="accent1">
                              <a:lumMod val="60000"/>
                              <a:lumOff val="40000"/>
                            </a:schemeClr>
                          </a:solidFill>
                          <a:effectLst/>
                        </a:rPr>
                        <a:t>Providing Genuine Value</a:t>
                      </a:r>
                      <a:endParaRPr lang="en-AU" sz="11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97311"/>
                  </a:ext>
                </a:extLst>
              </a:tr>
              <a:tr h="0">
                <a:tc>
                  <a:txBody>
                    <a:bodyPr/>
                    <a:lstStyle/>
                    <a:p>
                      <a:pPr algn="ctr">
                        <a:lnSpc>
                          <a:spcPct val="110000"/>
                        </a:lnSpc>
                        <a:spcBef>
                          <a:spcPts val="300"/>
                        </a:spcBef>
                        <a:spcAft>
                          <a:spcPts val="300"/>
                        </a:spcAft>
                      </a:pPr>
                      <a:r>
                        <a:rPr lang="en-AU" sz="2000" dirty="0">
                          <a:solidFill>
                            <a:schemeClr val="accent1">
                              <a:lumMod val="60000"/>
                              <a:lumOff val="40000"/>
                            </a:schemeClr>
                          </a:solidFill>
                          <a:effectLst/>
                        </a:rPr>
                        <a:t>Resilience and Responsiveness</a:t>
                      </a:r>
                      <a:endParaRPr lang="en-AU" sz="11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5167446"/>
                  </a:ext>
                </a:extLst>
              </a:tr>
              <a:tr h="0">
                <a:tc>
                  <a:txBody>
                    <a:bodyPr/>
                    <a:lstStyle/>
                    <a:p>
                      <a:pPr algn="ctr">
                        <a:lnSpc>
                          <a:spcPct val="110000"/>
                        </a:lnSpc>
                        <a:spcBef>
                          <a:spcPts val="300"/>
                        </a:spcBef>
                        <a:spcAft>
                          <a:spcPts val="300"/>
                        </a:spcAft>
                      </a:pPr>
                      <a:r>
                        <a:rPr lang="en-AU" sz="2000" dirty="0">
                          <a:solidFill>
                            <a:schemeClr val="bg1"/>
                          </a:solidFill>
                          <a:effectLst/>
                        </a:rPr>
                        <a:t>Environmental Awareness</a:t>
                      </a:r>
                      <a:endParaRPr lang="en-AU" sz="1100" dirty="0">
                        <a:solidFill>
                          <a:schemeClr val="bg1"/>
                        </a:solidFill>
                        <a:effectLst/>
                      </a:endParaRPr>
                    </a:p>
                    <a:p>
                      <a:pPr>
                        <a:lnSpc>
                          <a:spcPct val="110000"/>
                        </a:lnSpc>
                        <a:spcBef>
                          <a:spcPts val="300"/>
                        </a:spcBef>
                        <a:spcAft>
                          <a:spcPts val="300"/>
                        </a:spcAft>
                      </a:pPr>
                      <a:r>
                        <a:rPr lang="en-AU" sz="1100" dirty="0">
                          <a:solidFill>
                            <a:schemeClr val="bg1"/>
                          </a:solidFill>
                          <a:effectLst/>
                        </a:rPr>
                        <a:t> </a:t>
                      </a:r>
                      <a:endParaRPr lang="en-AU" sz="1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9608072"/>
                  </a:ext>
                </a:extLst>
              </a:tr>
            </a:tbl>
          </a:graphicData>
        </a:graphic>
      </p:graphicFrame>
      <p:sp>
        <p:nvSpPr>
          <p:cNvPr id="12" name="TextBox 11"/>
          <p:cNvSpPr txBox="1"/>
          <p:nvPr/>
        </p:nvSpPr>
        <p:spPr>
          <a:xfrm>
            <a:off x="5631543" y="2133600"/>
            <a:ext cx="4862286" cy="3046988"/>
          </a:xfrm>
          <a:prstGeom prst="rect">
            <a:avLst/>
          </a:prstGeom>
          <a:noFill/>
        </p:spPr>
        <p:txBody>
          <a:bodyPr wrap="square" rtlCol="0">
            <a:spAutoFit/>
          </a:bodyPr>
          <a:lstStyle/>
          <a:p>
            <a:r>
              <a:rPr lang="en-AU" sz="2400" b="1" dirty="0"/>
              <a:t>We will understand the greater impact our work has on the external environment and seek to consume what is only necessary for the operation of the company and minimise waste generated from our activities. We will also value the presence nature in our workplace.</a:t>
            </a:r>
            <a:endParaRPr lang="en-AU" sz="4800" dirty="0"/>
          </a:p>
        </p:txBody>
      </p:sp>
    </p:spTree>
    <p:extLst>
      <p:ext uri="{BB962C8B-B14F-4D97-AF65-F5344CB8AC3E}">
        <p14:creationId xmlns:p14="http://schemas.microsoft.com/office/powerpoint/2010/main" val="1378008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Employee Grievance procedure</a:t>
            </a:r>
          </a:p>
        </p:txBody>
      </p:sp>
      <p:sp>
        <p:nvSpPr>
          <p:cNvPr id="4" name="Rectangle 3"/>
          <p:cNvSpPr/>
          <p:nvPr/>
        </p:nvSpPr>
        <p:spPr>
          <a:xfrm>
            <a:off x="1204686" y="2136339"/>
            <a:ext cx="9753600" cy="2677656"/>
          </a:xfrm>
          <a:prstGeom prst="rect">
            <a:avLst/>
          </a:prstGeom>
        </p:spPr>
        <p:txBody>
          <a:bodyPr wrap="square">
            <a:spAutoFit/>
          </a:bodyPr>
          <a:lstStyle/>
          <a:p>
            <a:pPr marL="342900" indent="-342900">
              <a:buFont typeface="Arial" panose="020B0604020202020204" pitchFamily="34" charset="0"/>
              <a:buChar char="•"/>
            </a:pPr>
            <a:r>
              <a:rPr lang="en-AU" sz="2400" dirty="0">
                <a:latin typeface="Calibri" panose="020F0502020204030204" pitchFamily="34" charset="0"/>
                <a:ea typeface="Times New Roman" panose="02020603050405020304" pitchFamily="18" charset="0"/>
                <a:cs typeface="Times New Roman" panose="02020603050405020304" pitchFamily="18" charset="0"/>
              </a:rPr>
              <a:t>Focus on respect and dignity</a:t>
            </a:r>
          </a:p>
          <a:p>
            <a:pPr marL="342900" indent="-342900">
              <a:buFont typeface="Arial" panose="020B0604020202020204" pitchFamily="34" charset="0"/>
              <a:buChar char="•"/>
            </a:pPr>
            <a:r>
              <a:rPr lang="en-AU" sz="2400" dirty="0">
                <a:latin typeface="Calibri" panose="020F0502020204030204" pitchFamily="34" charset="0"/>
                <a:ea typeface="Times New Roman" panose="02020603050405020304" pitchFamily="18" charset="0"/>
                <a:cs typeface="Times New Roman" panose="02020603050405020304" pitchFamily="18" charset="0"/>
              </a:rPr>
              <a:t>Encourage matters to be dealt with as soon as possible</a:t>
            </a:r>
          </a:p>
          <a:p>
            <a:pPr marL="342900" indent="-342900">
              <a:buFont typeface="Arial" panose="020B0604020202020204" pitchFamily="34" charset="0"/>
              <a:buChar char="•"/>
            </a:pPr>
            <a:r>
              <a:rPr lang="en-AU" sz="2400" dirty="0">
                <a:latin typeface="Calibri" panose="020F0502020204030204" pitchFamily="34" charset="0"/>
                <a:ea typeface="Times New Roman" panose="02020603050405020304" pitchFamily="18" charset="0"/>
                <a:cs typeface="Times New Roman" panose="02020603050405020304" pitchFamily="18" charset="0"/>
              </a:rPr>
              <a:t>Supervisor meeting</a:t>
            </a:r>
          </a:p>
          <a:p>
            <a:pPr marL="342900" indent="-342900">
              <a:buFont typeface="Arial" panose="020B0604020202020204" pitchFamily="34" charset="0"/>
              <a:buChar char="•"/>
            </a:pPr>
            <a:r>
              <a:rPr lang="en-AU" sz="2400" dirty="0">
                <a:latin typeface="Calibri" panose="020F0502020204030204" pitchFamily="34" charset="0"/>
                <a:ea typeface="Times New Roman" panose="02020603050405020304" pitchFamily="18" charset="0"/>
                <a:cs typeface="Times New Roman" panose="02020603050405020304" pitchFamily="18" charset="0"/>
              </a:rPr>
              <a:t>Investigation period</a:t>
            </a:r>
          </a:p>
          <a:p>
            <a:pPr marL="342900" indent="-342900">
              <a:buFont typeface="Arial" panose="020B0604020202020204" pitchFamily="34" charset="0"/>
              <a:buChar char="•"/>
            </a:pPr>
            <a:r>
              <a:rPr lang="en-AU" sz="2400" dirty="0">
                <a:latin typeface="Calibri" panose="020F0502020204030204" pitchFamily="34" charset="0"/>
                <a:cs typeface="Times New Roman" panose="02020603050405020304" pitchFamily="18" charset="0"/>
              </a:rPr>
              <a:t>Formal 10 minute peer to peer hearing with mediation</a:t>
            </a:r>
          </a:p>
          <a:p>
            <a:pPr marL="342900" indent="-342900">
              <a:buFont typeface="Arial" panose="020B0604020202020204" pitchFamily="34" charset="0"/>
              <a:buChar char="•"/>
            </a:pPr>
            <a:r>
              <a:rPr lang="en-AU" sz="2400" dirty="0">
                <a:latin typeface="Calibri" panose="020F0502020204030204" pitchFamily="34" charset="0"/>
                <a:cs typeface="Times New Roman" panose="02020603050405020304" pitchFamily="18" charset="0"/>
              </a:rPr>
              <a:t>Appeals: 21 days</a:t>
            </a:r>
          </a:p>
          <a:p>
            <a:pPr marL="342900" indent="-342900">
              <a:buFont typeface="Arial" panose="020B0604020202020204" pitchFamily="34" charset="0"/>
              <a:buChar char="•"/>
            </a:pPr>
            <a:r>
              <a:rPr lang="en-AU" sz="2400" dirty="0">
                <a:latin typeface="Calibri" panose="020F0502020204030204" pitchFamily="34" charset="0"/>
                <a:cs typeface="Times New Roman" panose="02020603050405020304" pitchFamily="18" charset="0"/>
              </a:rPr>
              <a:t>Maintain confidentiality</a:t>
            </a:r>
            <a:endParaRPr lang="en-AU" sz="2400" dirty="0"/>
          </a:p>
        </p:txBody>
      </p:sp>
    </p:spTree>
    <p:extLst>
      <p:ext uri="{BB962C8B-B14F-4D97-AF65-F5344CB8AC3E}">
        <p14:creationId xmlns:p14="http://schemas.microsoft.com/office/powerpoint/2010/main" val="356229445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957F55A69F654AA3252E2C9A1E9598" ma:contentTypeVersion="11" ma:contentTypeDescription="Create a new document." ma:contentTypeScope="" ma:versionID="12bafecc36c09a10ab010f4f3ac10b9f">
  <xsd:schema xmlns:xsd="http://www.w3.org/2001/XMLSchema" xmlns:xs="http://www.w3.org/2001/XMLSchema" xmlns:p="http://schemas.microsoft.com/office/2006/metadata/properties" xmlns:ns2="d47a411c-4273-473d-a040-f7736f373771" xmlns:ns3="4a180b99-88d1-4064-9650-04e070978a5b" targetNamespace="http://schemas.microsoft.com/office/2006/metadata/properties" ma:root="true" ma:fieldsID="458c874044a293bbea8cc0f81b608eff" ns2:_="" ns3:_="">
    <xsd:import namespace="d47a411c-4273-473d-a040-f7736f373771"/>
    <xsd:import namespace="4a180b99-88d1-4064-9650-04e070978a5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7a411c-4273-473d-a040-f7736f3737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a180b99-88d1-4064-9650-04e070978a5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358E43A-8A83-4D90-9A7D-D5EB60849E77}"/>
</file>

<file path=customXml/itemProps2.xml><?xml version="1.0" encoding="utf-8"?>
<ds:datastoreItem xmlns:ds="http://schemas.openxmlformats.org/officeDocument/2006/customXml" ds:itemID="{C187449F-79E4-439B-87F3-CC0EDD4DCA51}"/>
</file>

<file path=customXml/itemProps3.xml><?xml version="1.0" encoding="utf-8"?>
<ds:datastoreItem xmlns:ds="http://schemas.openxmlformats.org/officeDocument/2006/customXml" ds:itemID="{3B5A39B0-7057-4057-917F-DAD0CE7DE7E4}"/>
</file>

<file path=docProps/app.xml><?xml version="1.0" encoding="utf-8"?>
<Properties xmlns="http://schemas.openxmlformats.org/officeDocument/2006/extended-properties" xmlns:vt="http://schemas.openxmlformats.org/officeDocument/2006/docPropsVTypes">
  <Template>Retrospect</Template>
  <TotalTime>43</TotalTime>
  <Words>622</Words>
  <Application>Microsoft Macintosh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Corbel</vt:lpstr>
      <vt:lpstr>Retrospect</vt:lpstr>
      <vt:lpstr>CODE OF ETHICS</vt:lpstr>
      <vt:lpstr>Introduction</vt:lpstr>
      <vt:lpstr>Compassionate Conduct</vt:lpstr>
      <vt:lpstr>Integrity and Honesty</vt:lpstr>
      <vt:lpstr>Life Long Learning</vt:lpstr>
      <vt:lpstr>Provide Genuine Value</vt:lpstr>
      <vt:lpstr>Resilience and Responsiveness</vt:lpstr>
      <vt:lpstr>Environmental Awareness</vt:lpstr>
      <vt:lpstr>Employee Grievance procedure</vt:lpstr>
      <vt:lpstr>How the code is introduced to staff:</vt:lpstr>
      <vt:lpstr>How the code is enforced:</vt:lpstr>
      <vt:lpstr>How the code is updated:</vt:lpstr>
      <vt:lpstr>How the code is updated: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OF ETHICS</dc:title>
  <dc:creator>Jeremy Tie</dc:creator>
  <cp:lastModifiedBy>Charles Hauxby</cp:lastModifiedBy>
  <cp:revision>6</cp:revision>
  <dcterms:created xsi:type="dcterms:W3CDTF">2018-03-08T08:15:23Z</dcterms:created>
  <dcterms:modified xsi:type="dcterms:W3CDTF">2021-03-31T03:41:24Z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0x01010031957F55A69F654AA3252E2C9A1E9598</vt:lpwstr>
  </property>
</Properties>
</file>