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73" r:id="rId4"/>
    <p:sldId id="274" r:id="rId5"/>
    <p:sldId id="266" r:id="rId6"/>
    <p:sldId id="267" r:id="rId7"/>
    <p:sldId id="269" r:id="rId8"/>
    <p:sldId id="271" r:id="rId9"/>
    <p:sldId id="270" r:id="rId10"/>
    <p:sldId id="275" r:id="rId11"/>
    <p:sldId id="276" r:id="rId12"/>
    <p:sldId id="272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2626"/>
    <a:srgbClr val="41CF52"/>
    <a:srgbClr val="32B05C"/>
    <a:srgbClr val="228E34"/>
    <a:srgbClr val="7070E6"/>
    <a:srgbClr val="4024E8"/>
    <a:srgbClr val="3D12A8"/>
    <a:srgbClr val="FB950D"/>
    <a:srgbClr val="E35A1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76238" autoAdjust="0"/>
  </p:normalViewPr>
  <p:slideViewPr>
    <p:cSldViewPr snapToGrid="0">
      <p:cViewPr varScale="1">
        <p:scale>
          <a:sx n="63" d="100"/>
          <a:sy n="63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CF72-63D8-41BF-9641-08FD5E057925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9C534-9294-4EB2-A34C-35B6E1F26D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858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CD6A-4CE6-4B88-9AA4-231440D28D88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A34F-EFA3-4A4D-801A-A3FDA839E4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0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422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254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04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18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python garbage collection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algorithm is very useful to open up space in the memory.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Garbage collection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implemented in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 two ways: reference counting and generational. When the reference count of an object reaches 0, reference counting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garbage collection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algorithm cleans up the object immediately.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24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Coherence – Clear, clarity, consistent</a:t>
            </a:r>
            <a:endParaRPr lang="en-AU" dirty="0"/>
          </a:p>
          <a:p>
            <a:r>
              <a:rPr lang="en-AU" dirty="0"/>
              <a:t>Power – Big Data Processing, Cyber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64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 type declarations -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python uses Dynamic Typing (Duck Typing to be precise) and hence you need not declare a variable. It is a programming and style approach the Developers of Python have chosen. Being a high level language this approach fits into Pythons philosophy of easy readable code. 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u="none" strike="noStrike" cap="none" normalizeH="0" baseline="0" dirty="0">
                <a:ln>
                  <a:noFill/>
                </a:ln>
                <a:effectLst/>
              </a:rPr>
              <a:t>High-level data types and operations -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Everything in Python programming is an object, and each object has its own unique identity (a type and a value). There are many native (built-in) data types available in Python. Numbers: An are integers (such as 1, 2, 3…), floats (such as 2.6, 4.8, etc.), fractions (such as ½. ¾, etc.), or even complex numbers.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7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676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80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591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2A34F-EFA3-4A4D-801A-A3FDA839E46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07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Rectangle 10"/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2" descr="Image result for south metropolitan TAF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5" y="234125"/>
            <a:ext cx="3251285" cy="88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65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0179"/>
            <a:ext cx="10290717" cy="1325563"/>
          </a:xfrm>
        </p:spPr>
        <p:txBody>
          <a:bodyPr/>
          <a:lstStyle>
            <a:lvl1pPr>
              <a:defRPr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9350"/>
            <a:ext cx="10515600" cy="2937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0" y="5932449"/>
            <a:ext cx="12192000" cy="423901"/>
          </a:xfrm>
          <a:prstGeom prst="rect">
            <a:avLst/>
          </a:prstGeom>
          <a:gradFill flip="none" rotWithShape="1">
            <a:gsLst>
              <a:gs pos="25000">
                <a:schemeClr val="tx2">
                  <a:lumMod val="20000"/>
                  <a:lumOff val="80000"/>
                  <a:alpha val="1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2" descr="Image result for south metropolitan TAF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00" y="95778"/>
            <a:ext cx="1173818" cy="3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9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96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45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18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43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71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80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81B-4EBE-432D-8E8C-3CE4FC1BF9DD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30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081B-4EBE-432D-8E8C-3CE4FC1BF9DD}" type="datetimeFigureOut">
              <a:rPr lang="en-AU" smtClean="0"/>
              <a:t>30/01/2022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52BBF-DB91-4AF1-AEB2-22BB63D21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81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155296"/>
            <a:ext cx="9144000" cy="2387600"/>
          </a:xfrm>
        </p:spPr>
        <p:txBody>
          <a:bodyPr/>
          <a:lstStyle/>
          <a:p>
            <a:r>
              <a:rPr lang="en-AU" dirty="0"/>
              <a:t>Introduction to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22708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5C1C-40CD-49A7-870A-A557211C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Popular uses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2806-BDF3-46E7-86ED-7C4233DB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3337"/>
            <a:ext cx="10515600" cy="345306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Video games:</a:t>
            </a:r>
          </a:p>
          <a:p>
            <a:pPr lvl="1"/>
            <a:r>
              <a:rPr lang="en-US" altLang="en-US" dirty="0"/>
              <a:t>Civilization IV</a:t>
            </a:r>
          </a:p>
          <a:p>
            <a:pPr lvl="1"/>
            <a:r>
              <a:rPr lang="en-US" altLang="en-US" dirty="0"/>
              <a:t>EVE Online</a:t>
            </a:r>
          </a:p>
          <a:p>
            <a:pPr lvl="1"/>
            <a:r>
              <a:rPr lang="en-US" altLang="en-US" dirty="0"/>
              <a:t>The Sims 4</a:t>
            </a:r>
          </a:p>
          <a:p>
            <a:r>
              <a:rPr lang="en-US" altLang="en-US" dirty="0"/>
              <a:t>Commercial uses:</a:t>
            </a:r>
          </a:p>
          <a:p>
            <a:pPr lvl="1"/>
            <a:r>
              <a:rPr lang="en-US" altLang="en-US" dirty="0" err="1"/>
              <a:t>Youtube</a:t>
            </a:r>
            <a:endParaRPr lang="en-US" altLang="en-US" dirty="0"/>
          </a:p>
          <a:p>
            <a:pPr lvl="1"/>
            <a:r>
              <a:rPr lang="en-US" altLang="en-US" dirty="0"/>
              <a:t>Google</a:t>
            </a:r>
          </a:p>
          <a:p>
            <a:pPr lvl="1"/>
            <a:r>
              <a:rPr lang="en-US" altLang="en-US" dirty="0"/>
              <a:t>Reddit</a:t>
            </a:r>
          </a:p>
          <a:p>
            <a:r>
              <a:rPr lang="en-US" altLang="en-US" dirty="0"/>
              <a:t>Other applications</a:t>
            </a:r>
          </a:p>
          <a:p>
            <a:pPr lvl="1"/>
            <a:r>
              <a:rPr lang="en-US" altLang="en-US" dirty="0"/>
              <a:t>Dropbox</a:t>
            </a:r>
          </a:p>
          <a:p>
            <a:pPr lvl="1"/>
            <a:r>
              <a:rPr lang="en-US" altLang="en-US" dirty="0"/>
              <a:t>Blender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407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5C1C-40CD-49A7-870A-A557211C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Popular uses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2806-BDF3-46E7-86ED-7C4233DB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3337"/>
            <a:ext cx="10515600" cy="3453063"/>
          </a:xfrm>
        </p:spPr>
        <p:txBody>
          <a:bodyPr>
            <a:normAutofit/>
          </a:bodyPr>
          <a:lstStyle/>
          <a:p>
            <a:r>
              <a:rPr lang="en-US" altLang="en-US" dirty="0"/>
              <a:t>Cyber Security</a:t>
            </a:r>
          </a:p>
          <a:p>
            <a:pPr lvl="1"/>
            <a:r>
              <a:rPr lang="en-US" altLang="en-US" dirty="0"/>
              <a:t>Python is widely used as the language for penetration testing, attack automation, scripting automation to generate data or to facilitate vulnerabilities.</a:t>
            </a:r>
          </a:p>
          <a:p>
            <a:pPr lvl="1"/>
            <a:r>
              <a:rPr lang="en-US" altLang="en-US" dirty="0"/>
              <a:t>Having a grasp on Python and continuing your learning after will definitely help in your journey.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642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F77-332D-4A94-B807-8C44533D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 </a:t>
            </a:r>
          </a:p>
        </p:txBody>
      </p:sp>
      <p:pic>
        <p:nvPicPr>
          <p:cNvPr id="4" name="Picture 6" descr="Image result for python logo">
            <a:extLst>
              <a:ext uri="{FF2B5EF4-FFF2-40B4-BE49-F238E27FC236}">
                <a16:creationId xmlns:a16="http://schemas.microsoft.com/office/drawing/2014/main" id="{B0922D9A-9718-4F1F-A344-18A7CB6F4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36" y="2012552"/>
            <a:ext cx="3640164" cy="364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python logo old">
            <a:extLst>
              <a:ext uri="{FF2B5EF4-FFF2-40B4-BE49-F238E27FC236}">
                <a16:creationId xmlns:a16="http://schemas.microsoft.com/office/drawing/2014/main" id="{8BAA3B65-0581-4AD6-A928-E5A3EDF98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58" y="2408987"/>
            <a:ext cx="2850279" cy="268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96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BAAC-4430-4544-9BEB-ADC8C656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History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7343-1B9A-480E-912A-96DA58DCB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13" y="2226515"/>
            <a:ext cx="10515600" cy="2937050"/>
          </a:xfrm>
        </p:spPr>
        <p:txBody>
          <a:bodyPr>
            <a:normAutofit/>
          </a:bodyPr>
          <a:lstStyle/>
          <a:p>
            <a:r>
              <a:rPr lang="en-US" altLang="ko-KR" dirty="0"/>
              <a:t>Born on 20</a:t>
            </a:r>
            <a:r>
              <a:rPr lang="en-US" altLang="ko-KR" baseline="30000" dirty="0"/>
              <a:t>th</a:t>
            </a:r>
            <a:r>
              <a:rPr lang="en-US" altLang="ko-KR" dirty="0"/>
              <a:t> February 1991, by </a:t>
            </a:r>
            <a:r>
              <a:rPr lang="en-AU" dirty="0"/>
              <a:t>Guido van Rossum</a:t>
            </a:r>
            <a:endParaRPr lang="en-US" altLang="ko-KR" dirty="0"/>
          </a:p>
          <a:p>
            <a:r>
              <a:rPr lang="en-AU" dirty="0"/>
              <a:t>Interpreted high-level programming language for general-purpose programming</a:t>
            </a:r>
          </a:p>
          <a:p>
            <a:r>
              <a:rPr lang="en-AU" dirty="0"/>
              <a:t>Python has a design philosophy that emphasizes</a:t>
            </a:r>
            <a:r>
              <a:rPr lang="en-AU" u="sng" dirty="0"/>
              <a:t> code readability</a:t>
            </a:r>
            <a:r>
              <a:rPr lang="en-AU" dirty="0"/>
              <a:t>, and a syntax that allows programmers to express concepts in </a:t>
            </a:r>
            <a:r>
              <a:rPr lang="en-AU" u="sng" dirty="0"/>
              <a:t>fewer lines of code</a:t>
            </a:r>
            <a:r>
              <a:rPr lang="en-AU" dirty="0"/>
              <a:t>, </a:t>
            </a:r>
            <a:r>
              <a:rPr lang="en-AU" u="sng" dirty="0"/>
              <a:t>notably using significant whitespace</a:t>
            </a:r>
            <a:r>
              <a:rPr lang="en-AU" dirty="0"/>
              <a:t>. </a:t>
            </a:r>
          </a:p>
        </p:txBody>
      </p:sp>
      <p:pic>
        <p:nvPicPr>
          <p:cNvPr id="4" name="Picture 6" descr="Image result for python logo">
            <a:extLst>
              <a:ext uri="{FF2B5EF4-FFF2-40B4-BE49-F238E27FC236}">
                <a16:creationId xmlns:a16="http://schemas.microsoft.com/office/drawing/2014/main" id="{9904149E-C29A-43D4-BE4A-F22C1E15A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mage result for python logo old">
            <a:extLst>
              <a:ext uri="{FF2B5EF4-FFF2-40B4-BE49-F238E27FC236}">
                <a16:creationId xmlns:a16="http://schemas.microsoft.com/office/drawing/2014/main" id="{D3D77B4F-18AE-4A9B-AA26-66915FA9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619" y="179459"/>
            <a:ext cx="1491631" cy="140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5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BAAC-4430-4544-9BEB-ADC8C656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History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7343-1B9A-480E-912A-96DA58DCB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13" y="2226515"/>
            <a:ext cx="10515600" cy="293705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On the origins of Python, Van Rossum wrote in 1996:</a:t>
            </a:r>
          </a:p>
          <a:p>
            <a:r>
              <a:rPr lang="en-AU" i="1" dirty="0"/>
              <a:t>...In December 1989, I was looking for a "hobby" programming project that would keep me occupied during the week around Christmas. My office ... would be closed, but I had a home computer, and not much else on my hands. I decided to write an interpreter for the new scripting language I had been thinking about lately: a descendant of ABC that would appeal to Unix/C hackers. I chose Python as a working title for the project, being in a slightly irreverent mood (and a big fan of Monty Python's Flying Circus).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587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5134-1434-4203-97B6-435F826B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History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0733-5367-47C2-B489-A939D78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b="1" dirty="0"/>
              <a:t>Python 2.0 </a:t>
            </a:r>
            <a:r>
              <a:rPr lang="en-AU" dirty="0"/>
              <a:t>was released on 16 October 2000 and had many major new features, </a:t>
            </a:r>
            <a:r>
              <a:rPr lang="en-AU" u="sng" dirty="0"/>
              <a:t>including a cycle-detecting garbage collector and support for Unicode</a:t>
            </a:r>
            <a:r>
              <a:rPr lang="en-AU" dirty="0"/>
              <a:t>. With this release, the development process became more transparent and community-backed.</a:t>
            </a:r>
          </a:p>
          <a:p>
            <a:r>
              <a:rPr lang="en-AU" b="1" dirty="0"/>
              <a:t>Python 3.0 </a:t>
            </a:r>
            <a:r>
              <a:rPr lang="en-AU" dirty="0"/>
              <a:t>(initially called Python 3000 or py3k) was released on 3 December 2008 after a long testing period. It is a major revision of the language that is not backward-compatible with previous versions. However, many of its major features have been backported to the backward-compatible Python 2.6.x and 2.7.x version series.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650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928F-52BB-433B-A0AE-5F5EED53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0C51-EDA4-4B99-A8D1-62E61900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742"/>
            <a:ext cx="10515600" cy="29370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Coherence</a:t>
            </a:r>
          </a:p>
          <a:p>
            <a:pPr lvl="1"/>
            <a:r>
              <a:rPr lang="en-US" altLang="en-US" dirty="0"/>
              <a:t>not hard to read, write and maintain</a:t>
            </a:r>
          </a:p>
          <a:p>
            <a:r>
              <a:rPr lang="en-US" altLang="en-US" dirty="0"/>
              <a:t>Power</a:t>
            </a:r>
          </a:p>
          <a:p>
            <a:r>
              <a:rPr lang="en-US" altLang="en-US" dirty="0"/>
              <a:t>Scope</a:t>
            </a:r>
          </a:p>
          <a:p>
            <a:pPr lvl="1"/>
            <a:r>
              <a:rPr lang="en-US" altLang="en-US" dirty="0"/>
              <a:t>rapid development + large systems</a:t>
            </a:r>
          </a:p>
          <a:p>
            <a:r>
              <a:rPr lang="en-US" altLang="en-US" dirty="0"/>
              <a:t>Objects</a:t>
            </a:r>
          </a:p>
          <a:p>
            <a:r>
              <a:rPr lang="en-US" altLang="en-US" dirty="0"/>
              <a:t>Integration</a:t>
            </a:r>
          </a:p>
          <a:p>
            <a:pPr lvl="1"/>
            <a:r>
              <a:rPr lang="en-US" altLang="en-US" dirty="0"/>
              <a:t>hybrid systems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659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3234-2A96-4E99-BC32-FCDA8A1B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Features</a:t>
            </a:r>
          </a:p>
        </p:txBody>
      </p:sp>
      <p:graphicFrame>
        <p:nvGraphicFramePr>
          <p:cNvPr id="4" name="Group 71">
            <a:extLst>
              <a:ext uri="{FF2B5EF4-FFF2-40B4-BE49-F238E27FC236}">
                <a16:creationId xmlns:a16="http://schemas.microsoft.com/office/drawing/2014/main" id="{4D52C108-5D5D-44C7-951E-7B71D7376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16533"/>
              </p:ext>
            </p:extLst>
          </p:nvPr>
        </p:nvGraphicFramePr>
        <p:xfrm>
          <a:off x="1132667" y="2080389"/>
          <a:ext cx="10367075" cy="35661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880811">
                  <a:extLst>
                    <a:ext uri="{9D8B030D-6E8A-4147-A177-3AD203B41FA5}">
                      <a16:colId xmlns:a16="http://schemas.microsoft.com/office/drawing/2014/main" val="309783067"/>
                    </a:ext>
                  </a:extLst>
                </a:gridCol>
                <a:gridCol w="5486264">
                  <a:extLst>
                    <a:ext uri="{9D8B030D-6E8A-4147-A177-3AD203B41FA5}">
                      <a16:colId xmlns:a16="http://schemas.microsoft.com/office/drawing/2014/main" val="2752429897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 compiling or linking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rapid development cycle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23008297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 type declarations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simpler, shorter, more flexible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110672417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automatic memory management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garbage collection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10212036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high-level data types and operations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fast development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1133183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object-oriented programming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code structuring and reuse, C++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69202160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embedding and extending in C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mixed language systems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03729345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classes, modules, exceptions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"programming-in-the-large" support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64143146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dynamic loading of C modules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simplified extensions, smaller binaries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45576452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dynamic reloading of C modules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programs can be modified without stopping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73338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81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3234-2A96-4E99-BC32-FCDA8A1B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Features</a:t>
            </a:r>
          </a:p>
        </p:txBody>
      </p:sp>
      <p:graphicFrame>
        <p:nvGraphicFramePr>
          <p:cNvPr id="4" name="Group 71">
            <a:extLst>
              <a:ext uri="{FF2B5EF4-FFF2-40B4-BE49-F238E27FC236}">
                <a16:creationId xmlns:a16="http://schemas.microsoft.com/office/drawing/2014/main" id="{4D52C108-5D5D-44C7-951E-7B71D7376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26524"/>
              </p:ext>
            </p:extLst>
          </p:nvPr>
        </p:nvGraphicFramePr>
        <p:xfrm>
          <a:off x="1132667" y="2080389"/>
          <a:ext cx="10367075" cy="30784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880811">
                  <a:extLst>
                    <a:ext uri="{9D8B030D-6E8A-4147-A177-3AD203B41FA5}">
                      <a16:colId xmlns:a16="http://schemas.microsoft.com/office/drawing/2014/main" val="309783067"/>
                    </a:ext>
                  </a:extLst>
                </a:gridCol>
                <a:gridCol w="5486264">
                  <a:extLst>
                    <a:ext uri="{9D8B030D-6E8A-4147-A177-3AD203B41FA5}">
                      <a16:colId xmlns:a16="http://schemas.microsoft.com/office/drawing/2014/main" val="2752429897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universal "first-class" object model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fewer restrictions and rules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23008297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run-time program construction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handles unforeseen needs, end-user coding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110672417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interactive, dynamic nature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incremental development and testing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10212036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access to interpreter information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metaprogramming, introspective objects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1133183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wide portability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cross-platform programming without ports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69202160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compilation to portable byte-code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execution speed, protecting source code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03729345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built-in interfaces to external services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system tools, GUIs, persistence, databases, etc.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64143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63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061A-21D8-48AE-9A62-81BDBDE6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F6ED-CE36-497D-B275-55AF4075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684"/>
            <a:ext cx="10515600" cy="332071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modules: Python source files or C extensions</a:t>
            </a:r>
          </a:p>
          <a:p>
            <a:pPr lvl="1"/>
            <a:r>
              <a:rPr lang="en-US" altLang="en-US" dirty="0"/>
              <a:t>import, top-level via from, reload</a:t>
            </a:r>
          </a:p>
          <a:p>
            <a:r>
              <a:rPr lang="en-US" altLang="en-US" dirty="0"/>
              <a:t>statements</a:t>
            </a:r>
          </a:p>
          <a:p>
            <a:pPr lvl="1"/>
            <a:r>
              <a:rPr lang="en-US" altLang="en-US" dirty="0"/>
              <a:t>control flow</a:t>
            </a:r>
          </a:p>
          <a:p>
            <a:pPr lvl="1"/>
            <a:r>
              <a:rPr lang="en-US" altLang="en-US" dirty="0"/>
              <a:t>create objects</a:t>
            </a:r>
          </a:p>
          <a:p>
            <a:pPr lvl="1"/>
            <a:r>
              <a:rPr lang="en-US" altLang="en-US" i="1" dirty="0"/>
              <a:t>indentation matters </a:t>
            </a:r>
            <a:r>
              <a:rPr lang="en-US" altLang="en-US" dirty="0"/>
              <a:t>– instead of {}</a:t>
            </a:r>
          </a:p>
          <a:p>
            <a:r>
              <a:rPr lang="en-US" altLang="en-US" dirty="0"/>
              <a:t>objects</a:t>
            </a:r>
          </a:p>
          <a:p>
            <a:pPr lvl="1"/>
            <a:r>
              <a:rPr lang="en-US" altLang="en-US" dirty="0"/>
              <a:t>everything is an object</a:t>
            </a:r>
          </a:p>
          <a:p>
            <a:pPr lvl="1"/>
            <a:r>
              <a:rPr lang="en-US" altLang="en-US" dirty="0"/>
              <a:t>automatically reclaimed when no longer needed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338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2613-D84A-4761-BB9E-CF3FC2C2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we use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7F1E-15BF-4EAD-A72D-CC664DF1D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9589"/>
            <a:ext cx="10515600" cy="3788232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400" dirty="0"/>
              <a:t>Shell tools</a:t>
            </a:r>
          </a:p>
          <a:p>
            <a:pPr lvl="1"/>
            <a:r>
              <a:rPr lang="en-US" altLang="en-US" sz="1700" dirty="0"/>
              <a:t>System admin tools, command line programs</a:t>
            </a:r>
          </a:p>
          <a:p>
            <a:r>
              <a:rPr lang="en-US" altLang="en-US" sz="2400" dirty="0"/>
              <a:t>Extension-language work</a:t>
            </a:r>
          </a:p>
          <a:p>
            <a:pPr lvl="1"/>
            <a:r>
              <a:rPr lang="en-US" altLang="en-US" sz="1700" dirty="0"/>
              <a:t>Used to extend the original application</a:t>
            </a:r>
          </a:p>
          <a:p>
            <a:r>
              <a:rPr lang="en-US" altLang="en-US" sz="2400" dirty="0"/>
              <a:t>Rapid prototyping and development</a:t>
            </a:r>
          </a:p>
          <a:p>
            <a:pPr lvl="1"/>
            <a:r>
              <a:rPr lang="en-US" altLang="en-US" sz="1600" dirty="0"/>
              <a:t>Quick and iterative creation</a:t>
            </a:r>
          </a:p>
          <a:p>
            <a:r>
              <a:rPr lang="en-US" altLang="en-US" sz="2400" dirty="0"/>
              <a:t>Language-based modules</a:t>
            </a:r>
          </a:p>
          <a:p>
            <a:pPr lvl="1"/>
            <a:r>
              <a:rPr lang="en-US" altLang="en-US" sz="1600" dirty="0"/>
              <a:t>instead of special-purpose parsers</a:t>
            </a:r>
          </a:p>
          <a:p>
            <a:r>
              <a:rPr lang="en-US" altLang="en-US" sz="2400" dirty="0"/>
              <a:t>Graphical user interfaces</a:t>
            </a:r>
          </a:p>
          <a:p>
            <a:r>
              <a:rPr lang="en-US" altLang="en-US" sz="2400" dirty="0"/>
              <a:t>Database access</a:t>
            </a:r>
          </a:p>
          <a:p>
            <a:r>
              <a:rPr lang="en-US" altLang="en-US" sz="2400" dirty="0"/>
              <a:t>Distributed programming</a:t>
            </a:r>
          </a:p>
          <a:p>
            <a:pPr lvl="1"/>
            <a:r>
              <a:rPr lang="en-US" altLang="en-US" sz="1600" dirty="0"/>
              <a:t>Writing programs that can coordinate over networked/distributed computer systems</a:t>
            </a:r>
          </a:p>
          <a:p>
            <a:r>
              <a:rPr lang="en-US" altLang="en-US" sz="2400" dirty="0"/>
              <a:t>Internet scripting</a:t>
            </a:r>
          </a:p>
          <a:p>
            <a:pPr lvl="1"/>
            <a:r>
              <a:rPr lang="en-US" altLang="en-US" sz="1500" dirty="0"/>
              <a:t>Generally server-side scripting</a:t>
            </a:r>
          </a:p>
        </p:txBody>
      </p:sp>
    </p:spTree>
    <p:extLst>
      <p:ext uri="{BB962C8B-B14F-4D97-AF65-F5344CB8AC3E}">
        <p14:creationId xmlns:p14="http://schemas.microsoft.com/office/powerpoint/2010/main" val="293562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Office PowerPoint</Application>
  <PresentationFormat>Widescreen</PresentationFormat>
  <Paragraphs>114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Roboto</vt:lpstr>
      <vt:lpstr>Tahoma</vt:lpstr>
      <vt:lpstr>Wingdings</vt:lpstr>
      <vt:lpstr>Office Theme</vt:lpstr>
      <vt:lpstr>Introduction to Python Programming</vt:lpstr>
      <vt:lpstr>Python History</vt:lpstr>
      <vt:lpstr>Python History</vt:lpstr>
      <vt:lpstr>Python History</vt:lpstr>
      <vt:lpstr>Python Philosophy</vt:lpstr>
      <vt:lpstr>Python Features</vt:lpstr>
      <vt:lpstr>Python Features</vt:lpstr>
      <vt:lpstr>Python Structure </vt:lpstr>
      <vt:lpstr>Why we use Python</vt:lpstr>
      <vt:lpstr>Popular uses of Python</vt:lpstr>
      <vt:lpstr>Popular uses of Python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2018-01-10T01:37:12Z</dcterms:created>
  <dcterms:modified xsi:type="dcterms:W3CDTF">2022-01-30T07:50:55Z</dcterms:modified>
</cp:coreProperties>
</file>