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89" r:id="rId14"/>
    <p:sldId id="290" r:id="rId15"/>
    <p:sldId id="291" r:id="rId16"/>
    <p:sldId id="276"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626"/>
    <a:srgbClr val="41CF52"/>
    <a:srgbClr val="32B05C"/>
    <a:srgbClr val="228E34"/>
    <a:srgbClr val="7070E6"/>
    <a:srgbClr val="4024E8"/>
    <a:srgbClr val="3D12A8"/>
    <a:srgbClr val="FB950D"/>
    <a:srgbClr val="E35A1D"/>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6238" autoAdjust="0"/>
  </p:normalViewPr>
  <p:slideViewPr>
    <p:cSldViewPr snapToGrid="0">
      <p:cViewPr varScale="1">
        <p:scale>
          <a:sx n="94" d="100"/>
          <a:sy n="94" d="100"/>
        </p:scale>
        <p:origin x="11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CF72-63D8-41BF-9641-08FD5E057925}" type="datetimeFigureOut">
              <a:rPr lang="en-AU" smtClean="0"/>
              <a:t>24/07/2022</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9C534-9294-4EB2-A34C-35B6E1F26D84}" type="slidenum">
              <a:rPr lang="en-AU" smtClean="0"/>
              <a:t>‹#›</a:t>
            </a:fld>
            <a:endParaRPr lang="en-AU"/>
          </a:p>
        </p:txBody>
      </p:sp>
    </p:spTree>
    <p:extLst>
      <p:ext uri="{BB962C8B-B14F-4D97-AF65-F5344CB8AC3E}">
        <p14:creationId xmlns:p14="http://schemas.microsoft.com/office/powerpoint/2010/main" val="394585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ECD6A-4CE6-4B88-9AA4-231440D28D88}" type="datetimeFigureOut">
              <a:rPr lang="en-AU" smtClean="0"/>
              <a:t>24/07/2022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2A34F-EFA3-4A4D-801A-A3FDA839E463}" type="slidenum">
              <a:rPr lang="en-AU" smtClean="0"/>
              <a:t>‹#›</a:t>
            </a:fld>
            <a:endParaRPr lang="en-AU"/>
          </a:p>
        </p:txBody>
      </p:sp>
    </p:spTree>
    <p:extLst>
      <p:ext uri="{BB962C8B-B14F-4D97-AF65-F5344CB8AC3E}">
        <p14:creationId xmlns:p14="http://schemas.microsoft.com/office/powerpoint/2010/main" val="289705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244142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323505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296376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390606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307501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85067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383056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20</a:t>
            </a:fld>
            <a:endParaRPr lang="en-AU"/>
          </a:p>
        </p:txBody>
      </p:sp>
    </p:spTree>
    <p:extLst>
      <p:ext uri="{BB962C8B-B14F-4D97-AF65-F5344CB8AC3E}">
        <p14:creationId xmlns:p14="http://schemas.microsoft.com/office/powerpoint/2010/main" val="3364365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24/07/2022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11" name="Rectangle 10"/>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115" y="234125"/>
            <a:ext cx="3251285" cy="8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0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24/07/2022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733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24/07/2022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81465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40179"/>
            <a:ext cx="10290717" cy="1325563"/>
          </a:xfrm>
        </p:spPr>
        <p:txBody>
          <a:bodyPr/>
          <a:lstStyle>
            <a:lvl1pPr>
              <a:defRPr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Content Placeholder 2"/>
          <p:cNvSpPr>
            <a:spLocks noGrp="1"/>
          </p:cNvSpPr>
          <p:nvPr>
            <p:ph idx="1"/>
          </p:nvPr>
        </p:nvSpPr>
        <p:spPr>
          <a:xfrm>
            <a:off x="838200" y="2549350"/>
            <a:ext cx="10515600" cy="2937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FA77081B-4EBE-432D-8E8C-3CE4FC1BF9DD}" type="datetimeFigureOut">
              <a:rPr lang="en-AU" smtClean="0"/>
              <a:t>24/07/2022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8" name="Rectangle 7"/>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100" y="95778"/>
            <a:ext cx="1173818" cy="3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7081B-4EBE-432D-8E8C-3CE4FC1BF9DD}" type="datetimeFigureOut">
              <a:rPr lang="en-AU" smtClean="0"/>
              <a:t>24/07/2022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63496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A77081B-4EBE-432D-8E8C-3CE4FC1BF9DD}" type="datetimeFigureOut">
              <a:rPr lang="en-AU" smtClean="0"/>
              <a:t>24/07/2022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98454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A77081B-4EBE-432D-8E8C-3CE4FC1BF9DD}" type="datetimeFigureOut">
              <a:rPr lang="en-AU" smtClean="0"/>
              <a:t>24/07/2022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75818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A77081B-4EBE-432D-8E8C-3CE4FC1BF9DD}" type="datetimeFigureOut">
              <a:rPr lang="en-AU" smtClean="0"/>
              <a:t>24/07/2022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4814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081B-4EBE-432D-8E8C-3CE4FC1BF9DD}" type="datetimeFigureOut">
              <a:rPr lang="en-AU" smtClean="0"/>
              <a:t>24/07/2022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37871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24/07/2022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1848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24/07/2022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406930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081B-4EBE-432D-8E8C-3CE4FC1BF9DD}" type="datetimeFigureOut">
              <a:rPr lang="en-AU" smtClean="0"/>
              <a:t>24/07/2022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52BBF-DB91-4AF1-AEB2-22BB63D21FBB}" type="slidenum">
              <a:rPr lang="en-AU" smtClean="0"/>
              <a:t>‹#›</a:t>
            </a:fld>
            <a:endParaRPr lang="en-AU"/>
          </a:p>
        </p:txBody>
      </p:sp>
    </p:spTree>
    <p:extLst>
      <p:ext uri="{BB962C8B-B14F-4D97-AF65-F5344CB8AC3E}">
        <p14:creationId xmlns:p14="http://schemas.microsoft.com/office/powerpoint/2010/main" val="352881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02815" y="2644048"/>
            <a:ext cx="9144000" cy="984448"/>
          </a:xfrm>
        </p:spPr>
        <p:txBody>
          <a:bodyPr/>
          <a:lstStyle/>
          <a:p>
            <a:r>
              <a:rPr lang="en-AU" dirty="0"/>
              <a:t>Pseudocode</a:t>
            </a:r>
          </a:p>
        </p:txBody>
      </p:sp>
    </p:spTree>
    <p:extLst>
      <p:ext uri="{BB962C8B-B14F-4D97-AF65-F5344CB8AC3E}">
        <p14:creationId xmlns:p14="http://schemas.microsoft.com/office/powerpoint/2010/main" val="22708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326D-96AE-4FE7-AD0B-3C141F5A0996}"/>
              </a:ext>
            </a:extLst>
          </p:cNvPr>
          <p:cNvSpPr>
            <a:spLocks noGrp="1"/>
          </p:cNvSpPr>
          <p:nvPr>
            <p:ph type="title"/>
          </p:nvPr>
        </p:nvSpPr>
        <p:spPr/>
        <p:txBody>
          <a:bodyPr/>
          <a:lstStyle/>
          <a:p>
            <a:r>
              <a:rPr lang="en-AU" dirty="0"/>
              <a:t>Rule Four: End Multiline Structures</a:t>
            </a:r>
          </a:p>
        </p:txBody>
      </p:sp>
      <p:sp>
        <p:nvSpPr>
          <p:cNvPr id="3" name="Content Placeholder 2">
            <a:extLst>
              <a:ext uri="{FF2B5EF4-FFF2-40B4-BE49-F238E27FC236}">
                <a16:creationId xmlns:a16="http://schemas.microsoft.com/office/drawing/2014/main" id="{AD5A3834-C489-4C47-B5C0-BCEF043838F5}"/>
              </a:ext>
            </a:extLst>
          </p:cNvPr>
          <p:cNvSpPr>
            <a:spLocks noGrp="1"/>
          </p:cNvSpPr>
          <p:nvPr>
            <p:ph idx="1"/>
          </p:nvPr>
        </p:nvSpPr>
        <p:spPr/>
        <p:txBody>
          <a:bodyPr>
            <a:normAutofit lnSpcReduction="10000"/>
          </a:bodyPr>
          <a:lstStyle/>
          <a:p>
            <a:r>
              <a:rPr lang="en-AU" dirty="0"/>
              <a:t>When we look back to our Indentation example, you can see that the multiline structure is started with IF, provides varying results based on the condition with ELSE and ends with ENDIF. </a:t>
            </a:r>
          </a:p>
          <a:p>
            <a:r>
              <a:rPr lang="en-AU" dirty="0"/>
              <a:t>This allows the reader to see when your methods end</a:t>
            </a:r>
          </a:p>
          <a:p>
            <a:r>
              <a:rPr lang="en-AU" dirty="0"/>
              <a:t>The same rule applies for WHILE and ENDWHILE, FOR and ENDFOR etc… </a:t>
            </a:r>
          </a:p>
          <a:p>
            <a:r>
              <a:rPr lang="en-AU" dirty="0"/>
              <a:t>This rule is commonly forgotten</a:t>
            </a:r>
          </a:p>
        </p:txBody>
      </p:sp>
    </p:spTree>
    <p:extLst>
      <p:ext uri="{BB962C8B-B14F-4D97-AF65-F5344CB8AC3E}">
        <p14:creationId xmlns:p14="http://schemas.microsoft.com/office/powerpoint/2010/main" val="58398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985A-F062-4E0A-AAB5-436DB0AEB3DF}"/>
              </a:ext>
            </a:extLst>
          </p:cNvPr>
          <p:cNvSpPr>
            <a:spLocks noGrp="1"/>
          </p:cNvSpPr>
          <p:nvPr>
            <p:ph type="title"/>
          </p:nvPr>
        </p:nvSpPr>
        <p:spPr/>
        <p:txBody>
          <a:bodyPr/>
          <a:lstStyle/>
          <a:p>
            <a:r>
              <a:rPr lang="en-AU" dirty="0"/>
              <a:t>Rule Five: Language Independence</a:t>
            </a:r>
          </a:p>
        </p:txBody>
      </p:sp>
      <p:sp>
        <p:nvSpPr>
          <p:cNvPr id="3" name="Content Placeholder 2">
            <a:extLst>
              <a:ext uri="{FF2B5EF4-FFF2-40B4-BE49-F238E27FC236}">
                <a16:creationId xmlns:a16="http://schemas.microsoft.com/office/drawing/2014/main" id="{7261302C-1273-44D9-87D5-9A71DF9E23D9}"/>
              </a:ext>
            </a:extLst>
          </p:cNvPr>
          <p:cNvSpPr>
            <a:spLocks noGrp="1"/>
          </p:cNvSpPr>
          <p:nvPr>
            <p:ph idx="1"/>
          </p:nvPr>
        </p:nvSpPr>
        <p:spPr/>
        <p:txBody>
          <a:bodyPr>
            <a:normAutofit fontScale="92500" lnSpcReduction="20000"/>
          </a:bodyPr>
          <a:lstStyle/>
          <a:p>
            <a:r>
              <a:rPr lang="en-AU" dirty="0"/>
              <a:t>As pseudocode is intended to be </a:t>
            </a:r>
            <a:r>
              <a:rPr lang="en-AU" b="1" u="sng" dirty="0"/>
              <a:t>plain English</a:t>
            </a:r>
            <a:r>
              <a:rPr lang="en-AU" dirty="0"/>
              <a:t> you must resist the urge to write in the language you are studying or comfortable with.</a:t>
            </a:r>
          </a:p>
          <a:p>
            <a:r>
              <a:rPr lang="en-AU" dirty="0"/>
              <a:t>If you write in plain English this will save you time.</a:t>
            </a:r>
          </a:p>
          <a:p>
            <a:r>
              <a:rPr lang="en-AU" dirty="0"/>
              <a:t>The purpose of this is to enable you to describe a logic plan to develop a program, you are not actually programming it in python (or any other language).</a:t>
            </a:r>
          </a:p>
          <a:p>
            <a:r>
              <a:rPr lang="en-AU" dirty="0"/>
              <a:t>Quite literally think “what is this line going to do?” and write it using the rules.</a:t>
            </a:r>
          </a:p>
          <a:p>
            <a:pPr marL="0" indent="0">
              <a:buNone/>
            </a:pPr>
            <a:endParaRPr lang="en-AU" dirty="0"/>
          </a:p>
        </p:txBody>
      </p:sp>
    </p:spTree>
    <p:extLst>
      <p:ext uri="{BB962C8B-B14F-4D97-AF65-F5344CB8AC3E}">
        <p14:creationId xmlns:p14="http://schemas.microsoft.com/office/powerpoint/2010/main" val="145061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lstStyle/>
          <a:p>
            <a:r>
              <a:rPr lang="en-AU" dirty="0"/>
              <a:t>Pseudocode Structure and Flow Charts	</a:t>
            </a:r>
          </a:p>
        </p:txBody>
      </p:sp>
    </p:spTree>
    <p:extLst>
      <p:ext uri="{BB962C8B-B14F-4D97-AF65-F5344CB8AC3E}">
        <p14:creationId xmlns:p14="http://schemas.microsoft.com/office/powerpoint/2010/main" val="55468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409D-11AA-496C-B89F-088C43B0F918}"/>
              </a:ext>
            </a:extLst>
          </p:cNvPr>
          <p:cNvSpPr>
            <a:spLocks noGrp="1"/>
          </p:cNvSpPr>
          <p:nvPr>
            <p:ph type="title"/>
          </p:nvPr>
        </p:nvSpPr>
        <p:spPr/>
        <p:txBody>
          <a:bodyPr/>
          <a:lstStyle/>
          <a:p>
            <a:r>
              <a:rPr lang="en-AU" dirty="0"/>
              <a:t>Flowchart Legend</a:t>
            </a:r>
          </a:p>
        </p:txBody>
      </p:sp>
      <p:sp>
        <p:nvSpPr>
          <p:cNvPr id="3" name="Content Placeholder 2">
            <a:extLst>
              <a:ext uri="{FF2B5EF4-FFF2-40B4-BE49-F238E27FC236}">
                <a16:creationId xmlns:a16="http://schemas.microsoft.com/office/drawing/2014/main" id="{5FFBFA44-0154-49DA-A201-8932098D3376}"/>
              </a:ext>
            </a:extLst>
          </p:cNvPr>
          <p:cNvSpPr>
            <a:spLocks noGrp="1"/>
          </p:cNvSpPr>
          <p:nvPr>
            <p:ph idx="1"/>
          </p:nvPr>
        </p:nvSpPr>
        <p:spPr/>
        <p:txBody>
          <a:bodyPr>
            <a:normAutofit fontScale="92500" lnSpcReduction="20000"/>
          </a:bodyPr>
          <a:lstStyle/>
          <a:p>
            <a:r>
              <a:rPr lang="en-AU" dirty="0"/>
              <a:t>Flowcharts use special shapes to represent different types of actions or steps in a process. </a:t>
            </a:r>
          </a:p>
          <a:p>
            <a:r>
              <a:rPr lang="en-AU" dirty="0"/>
              <a:t>Lines and arrows show the sequence of the steps, and the relationships among them. </a:t>
            </a:r>
          </a:p>
          <a:p>
            <a:pPr lvl="1"/>
            <a:r>
              <a:rPr lang="en-AU" dirty="0"/>
              <a:t>These are known as flowchart symbols.</a:t>
            </a:r>
          </a:p>
          <a:p>
            <a:r>
              <a:rPr lang="en-AU" dirty="0"/>
              <a:t>The type of diagram dictates the flowchart symbols that are used. For example, a data flow diagram may contain an </a:t>
            </a:r>
            <a:r>
              <a:rPr lang="en-AU" dirty="0" err="1"/>
              <a:t>Input/Output</a:t>
            </a:r>
            <a:r>
              <a:rPr lang="en-AU" dirty="0"/>
              <a:t> Symbol (also known as an I/O Symbol), but you wouldn't expect to see it in most process flow diagrams.</a:t>
            </a:r>
          </a:p>
          <a:p>
            <a:endParaRPr lang="en-AU" dirty="0"/>
          </a:p>
        </p:txBody>
      </p:sp>
    </p:spTree>
    <p:extLst>
      <p:ext uri="{BB962C8B-B14F-4D97-AF65-F5344CB8AC3E}">
        <p14:creationId xmlns:p14="http://schemas.microsoft.com/office/powerpoint/2010/main" val="197878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409D-11AA-496C-B89F-088C43B0F918}"/>
              </a:ext>
            </a:extLst>
          </p:cNvPr>
          <p:cNvSpPr>
            <a:spLocks noGrp="1"/>
          </p:cNvSpPr>
          <p:nvPr>
            <p:ph type="title"/>
          </p:nvPr>
        </p:nvSpPr>
        <p:spPr>
          <a:xfrm>
            <a:off x="684088" y="557211"/>
            <a:ext cx="10290717" cy="1325563"/>
          </a:xfrm>
        </p:spPr>
        <p:txBody>
          <a:bodyPr/>
          <a:lstStyle/>
          <a:p>
            <a:r>
              <a:rPr lang="en-AU" dirty="0"/>
              <a:t>Flowchart Legend</a:t>
            </a:r>
          </a:p>
        </p:txBody>
      </p:sp>
      <p:pic>
        <p:nvPicPr>
          <p:cNvPr id="1026" name="Picture 2" descr="Basic flowchart symbols">
            <a:extLst>
              <a:ext uri="{FF2B5EF4-FFF2-40B4-BE49-F238E27FC236}">
                <a16:creationId xmlns:a16="http://schemas.microsoft.com/office/drawing/2014/main" id="{08F86B19-2ED9-40DA-8E8C-54381BCE2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211" y="557211"/>
            <a:ext cx="5489305" cy="5170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2481" y="1695236"/>
            <a:ext cx="4839128" cy="4231928"/>
          </a:xfrm>
          <a:prstGeom prst="rect">
            <a:avLst/>
          </a:prstGeom>
          <a:noFill/>
        </p:spPr>
        <p:txBody>
          <a:bodyPr wrap="square" rtlCol="0">
            <a:spAutoFit/>
          </a:bodyPr>
          <a:lstStyle/>
          <a:p>
            <a:r>
              <a:rPr lang="en-AU" sz="1500" b="1" dirty="0"/>
              <a:t>Start/End: </a:t>
            </a:r>
            <a:r>
              <a:rPr lang="en-AU" sz="1500" dirty="0"/>
              <a:t>There should be a singular start and (generally) singular end in each diagram.</a:t>
            </a:r>
          </a:p>
          <a:p>
            <a:endParaRPr lang="en-AU" sz="1500" dirty="0"/>
          </a:p>
          <a:p>
            <a:r>
              <a:rPr lang="en-AU" sz="1500" b="1" dirty="0"/>
              <a:t>Arrows: </a:t>
            </a:r>
            <a:r>
              <a:rPr lang="en-AU" sz="1500" dirty="0"/>
              <a:t>Fairly self explanatory, must show correct direction, must be an arrow and not a line.</a:t>
            </a:r>
          </a:p>
          <a:p>
            <a:endParaRPr lang="en-AU" sz="1500" dirty="0"/>
          </a:p>
          <a:p>
            <a:r>
              <a:rPr lang="en-AU" sz="1500" b="1" dirty="0"/>
              <a:t>Input/Output: </a:t>
            </a:r>
            <a:r>
              <a:rPr lang="en-AU" sz="1500" dirty="0"/>
              <a:t>Sometimes referred to as the Data shape (e.g. in Visio). Show when data is being input to the system or output from the system (i.e. a user inputting their name, or a result/message being output to the user).</a:t>
            </a:r>
          </a:p>
          <a:p>
            <a:endParaRPr lang="en-AU" sz="1500" dirty="0"/>
          </a:p>
          <a:p>
            <a:r>
              <a:rPr lang="en-AU" sz="1500" b="1" dirty="0"/>
              <a:t>Process: </a:t>
            </a:r>
            <a:r>
              <a:rPr lang="en-AU" sz="1500" dirty="0"/>
              <a:t>Is the act of the system/program doing something (e.g. assigning a variable a value or doing a calculation).</a:t>
            </a:r>
          </a:p>
          <a:p>
            <a:endParaRPr lang="en-AU" sz="1500" dirty="0"/>
          </a:p>
          <a:p>
            <a:r>
              <a:rPr lang="en-AU" sz="1500" b="1" dirty="0"/>
              <a:t>Decision: </a:t>
            </a:r>
            <a:r>
              <a:rPr lang="en-AU" sz="1500" dirty="0"/>
              <a:t>A branching path in the flowchart which</a:t>
            </a:r>
            <a:r>
              <a:rPr lang="en-AU" sz="1500" u="sng" dirty="0"/>
              <a:t> should only be a yes/no question</a:t>
            </a:r>
            <a:r>
              <a:rPr lang="en-AU" sz="1500" dirty="0"/>
              <a:t> with arrows that are labelled so show which path is for yes or no.</a:t>
            </a:r>
          </a:p>
          <a:p>
            <a:endParaRPr lang="en-AU" sz="1400" dirty="0"/>
          </a:p>
        </p:txBody>
      </p:sp>
    </p:spTree>
    <p:extLst>
      <p:ext uri="{BB962C8B-B14F-4D97-AF65-F5344CB8AC3E}">
        <p14:creationId xmlns:p14="http://schemas.microsoft.com/office/powerpoint/2010/main" val="235363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Visio flowcharts</a:t>
            </a:r>
          </a:p>
        </p:txBody>
      </p:sp>
      <p:sp>
        <p:nvSpPr>
          <p:cNvPr id="3" name="Content Placeholder 2"/>
          <p:cNvSpPr>
            <a:spLocks noGrp="1"/>
          </p:cNvSpPr>
          <p:nvPr>
            <p:ph idx="1"/>
          </p:nvPr>
        </p:nvSpPr>
        <p:spPr>
          <a:xfrm>
            <a:off x="838200" y="2549350"/>
            <a:ext cx="5901647" cy="2937050"/>
          </a:xfrm>
        </p:spPr>
        <p:txBody>
          <a:bodyPr/>
          <a:lstStyle/>
          <a:p>
            <a:r>
              <a:rPr lang="en-AU" dirty="0"/>
              <a:t>SMTafe students have access to onthehub (generally from weeks 2-4 onwards, check your student emails!).</a:t>
            </a:r>
          </a:p>
          <a:p>
            <a:r>
              <a:rPr lang="en-AU" dirty="0"/>
              <a:t>To set up </a:t>
            </a:r>
            <a:r>
              <a:rPr lang="en-AU" dirty="0" err="1"/>
              <a:t>visio</a:t>
            </a:r>
            <a:r>
              <a:rPr lang="en-AU" dirty="0"/>
              <a:t> to use flowchart shapes, see the diagram.</a:t>
            </a:r>
          </a:p>
        </p:txBody>
      </p:sp>
      <p:pic>
        <p:nvPicPr>
          <p:cNvPr id="6" name="Picture 5"/>
          <p:cNvPicPr>
            <a:picLocks noChangeAspect="1"/>
          </p:cNvPicPr>
          <p:nvPr/>
        </p:nvPicPr>
        <p:blipFill>
          <a:blip r:embed="rId3"/>
          <a:stretch>
            <a:fillRect/>
          </a:stretch>
        </p:blipFill>
        <p:spPr>
          <a:xfrm>
            <a:off x="6811767" y="595066"/>
            <a:ext cx="4876800" cy="5238297"/>
          </a:xfrm>
          <a:prstGeom prst="rect">
            <a:avLst/>
          </a:prstGeom>
        </p:spPr>
      </p:pic>
    </p:spTree>
    <p:extLst>
      <p:ext uri="{BB962C8B-B14F-4D97-AF65-F5344CB8AC3E}">
        <p14:creationId xmlns:p14="http://schemas.microsoft.com/office/powerpoint/2010/main" val="861617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5900-4486-469A-B0FA-B26FF70A79F7}"/>
              </a:ext>
            </a:extLst>
          </p:cNvPr>
          <p:cNvSpPr>
            <a:spLocks noGrp="1"/>
          </p:cNvSpPr>
          <p:nvPr>
            <p:ph type="title"/>
          </p:nvPr>
        </p:nvSpPr>
        <p:spPr/>
        <p:txBody>
          <a:bodyPr/>
          <a:lstStyle/>
          <a:p>
            <a:r>
              <a:rPr lang="en-AU" dirty="0"/>
              <a:t>Structures</a:t>
            </a:r>
          </a:p>
        </p:txBody>
      </p:sp>
      <p:sp>
        <p:nvSpPr>
          <p:cNvPr id="3" name="Content Placeholder 2">
            <a:extLst>
              <a:ext uri="{FF2B5EF4-FFF2-40B4-BE49-F238E27FC236}">
                <a16:creationId xmlns:a16="http://schemas.microsoft.com/office/drawing/2014/main" id="{0727D539-A9E0-4D9B-A30A-E2DC3042115B}"/>
              </a:ext>
            </a:extLst>
          </p:cNvPr>
          <p:cNvSpPr>
            <a:spLocks noGrp="1"/>
          </p:cNvSpPr>
          <p:nvPr>
            <p:ph idx="1"/>
          </p:nvPr>
        </p:nvSpPr>
        <p:spPr/>
        <p:txBody>
          <a:bodyPr/>
          <a:lstStyle/>
          <a:p>
            <a:r>
              <a:rPr lang="en-AU" dirty="0"/>
              <a:t>Throughout this section we are going to review the structures which you will use in pseudocode and your developed programs</a:t>
            </a:r>
          </a:p>
          <a:p>
            <a:r>
              <a:rPr lang="en-AU" dirty="0"/>
              <a:t>To assist in your understanding I will also include the flow charts</a:t>
            </a:r>
          </a:p>
        </p:txBody>
      </p:sp>
    </p:spTree>
    <p:extLst>
      <p:ext uri="{BB962C8B-B14F-4D97-AF65-F5344CB8AC3E}">
        <p14:creationId xmlns:p14="http://schemas.microsoft.com/office/powerpoint/2010/main" val="295597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985A-F062-4E0A-AAB5-436DB0AEB3DF}"/>
              </a:ext>
            </a:extLst>
          </p:cNvPr>
          <p:cNvSpPr>
            <a:spLocks noGrp="1"/>
          </p:cNvSpPr>
          <p:nvPr>
            <p:ph type="title"/>
          </p:nvPr>
        </p:nvSpPr>
        <p:spPr/>
        <p:txBody>
          <a:bodyPr/>
          <a:lstStyle/>
          <a:p>
            <a:r>
              <a:rPr lang="en-AU" dirty="0"/>
              <a:t>Selection Structure</a:t>
            </a:r>
          </a:p>
        </p:txBody>
      </p:sp>
      <p:sp>
        <p:nvSpPr>
          <p:cNvPr id="3" name="Content Placeholder 2">
            <a:extLst>
              <a:ext uri="{FF2B5EF4-FFF2-40B4-BE49-F238E27FC236}">
                <a16:creationId xmlns:a16="http://schemas.microsoft.com/office/drawing/2014/main" id="{7261302C-1273-44D9-87D5-9A71DF9E23D9}"/>
              </a:ext>
            </a:extLst>
          </p:cNvPr>
          <p:cNvSpPr>
            <a:spLocks noGrp="1"/>
          </p:cNvSpPr>
          <p:nvPr>
            <p:ph idx="1"/>
          </p:nvPr>
        </p:nvSpPr>
        <p:spPr>
          <a:xfrm>
            <a:off x="725758" y="1963751"/>
            <a:ext cx="10515600" cy="1726088"/>
          </a:xfrm>
        </p:spPr>
        <p:txBody>
          <a:bodyPr>
            <a:normAutofit lnSpcReduction="10000"/>
          </a:bodyPr>
          <a:lstStyle/>
          <a:p>
            <a:r>
              <a:rPr lang="en-AU" dirty="0"/>
              <a:t>Selection is as simple as yes or no. Do we have an amount less than 100? If Yes we have an interest rate of .06, if no, we have an interest rate of .10. </a:t>
            </a:r>
          </a:p>
          <a:p>
            <a:r>
              <a:rPr lang="en-AU" dirty="0"/>
              <a:t>In Pseudocode this looks something like:</a:t>
            </a:r>
          </a:p>
          <a:p>
            <a:endParaRPr lang="en-AU" dirty="0"/>
          </a:p>
        </p:txBody>
      </p:sp>
      <p:sp>
        <p:nvSpPr>
          <p:cNvPr id="4" name="Text Box 20">
            <a:extLst>
              <a:ext uri="{FF2B5EF4-FFF2-40B4-BE49-F238E27FC236}">
                <a16:creationId xmlns:a16="http://schemas.microsoft.com/office/drawing/2014/main" id="{CACA4042-8F0D-494B-9ED7-54CC04F27674}"/>
              </a:ext>
            </a:extLst>
          </p:cNvPr>
          <p:cNvSpPr txBox="1">
            <a:spLocks noChangeArrowheads="1"/>
          </p:cNvSpPr>
          <p:nvPr/>
        </p:nvSpPr>
        <p:spPr bwMode="auto">
          <a:xfrm>
            <a:off x="4434017" y="3672651"/>
            <a:ext cx="5105400" cy="222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5000"/>
              </a:lnSpc>
              <a:spcBef>
                <a:spcPct val="50000"/>
              </a:spcBef>
            </a:pPr>
            <a:r>
              <a:rPr lang="en-US" altLang="en-US" sz="2400" b="1" dirty="0"/>
              <a:t>IF amount &lt; 100</a:t>
            </a:r>
          </a:p>
          <a:p>
            <a:pPr lvl="1">
              <a:lnSpc>
                <a:spcPct val="75000"/>
              </a:lnSpc>
              <a:spcBef>
                <a:spcPct val="50000"/>
              </a:spcBef>
            </a:pPr>
            <a:r>
              <a:rPr lang="en-US" altLang="en-US" sz="2400" b="1" dirty="0" err="1"/>
              <a:t>interestRate</a:t>
            </a:r>
            <a:r>
              <a:rPr lang="en-US" altLang="en-US" sz="2400" b="1" dirty="0"/>
              <a:t> = .06</a:t>
            </a:r>
          </a:p>
          <a:p>
            <a:pPr>
              <a:lnSpc>
                <a:spcPct val="75000"/>
              </a:lnSpc>
              <a:spcBef>
                <a:spcPct val="50000"/>
              </a:spcBef>
            </a:pPr>
            <a:r>
              <a:rPr lang="en-US" altLang="en-US" sz="2400" b="1" dirty="0"/>
              <a:t>ELSE</a:t>
            </a:r>
          </a:p>
          <a:p>
            <a:pPr lvl="1">
              <a:lnSpc>
                <a:spcPct val="75000"/>
              </a:lnSpc>
              <a:spcBef>
                <a:spcPct val="50000"/>
              </a:spcBef>
            </a:pPr>
            <a:r>
              <a:rPr lang="en-US" altLang="en-US" sz="2400" b="1" dirty="0"/>
              <a:t>Interest Rate = .10</a:t>
            </a:r>
          </a:p>
          <a:p>
            <a:pPr>
              <a:lnSpc>
                <a:spcPct val="75000"/>
              </a:lnSpc>
              <a:spcBef>
                <a:spcPct val="50000"/>
              </a:spcBef>
            </a:pPr>
            <a:r>
              <a:rPr lang="en-US" altLang="en-US" sz="2400" b="1" dirty="0"/>
              <a:t>ENDIF</a:t>
            </a:r>
          </a:p>
        </p:txBody>
      </p:sp>
    </p:spTree>
    <p:extLst>
      <p:ext uri="{BB962C8B-B14F-4D97-AF65-F5344CB8AC3E}">
        <p14:creationId xmlns:p14="http://schemas.microsoft.com/office/powerpoint/2010/main" val="39959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985A-F062-4E0A-AAB5-436DB0AEB3DF}"/>
              </a:ext>
            </a:extLst>
          </p:cNvPr>
          <p:cNvSpPr>
            <a:spLocks noGrp="1"/>
          </p:cNvSpPr>
          <p:nvPr>
            <p:ph type="title"/>
          </p:nvPr>
        </p:nvSpPr>
        <p:spPr/>
        <p:txBody>
          <a:bodyPr/>
          <a:lstStyle/>
          <a:p>
            <a:r>
              <a:rPr lang="en-AU" dirty="0"/>
              <a:t>Selection Structure</a:t>
            </a:r>
          </a:p>
        </p:txBody>
      </p:sp>
      <p:sp>
        <p:nvSpPr>
          <p:cNvPr id="3" name="Content Placeholder 2">
            <a:extLst>
              <a:ext uri="{FF2B5EF4-FFF2-40B4-BE49-F238E27FC236}">
                <a16:creationId xmlns:a16="http://schemas.microsoft.com/office/drawing/2014/main" id="{7261302C-1273-44D9-87D5-9A71DF9E23D9}"/>
              </a:ext>
            </a:extLst>
          </p:cNvPr>
          <p:cNvSpPr>
            <a:spLocks noGrp="1"/>
          </p:cNvSpPr>
          <p:nvPr>
            <p:ph idx="1"/>
          </p:nvPr>
        </p:nvSpPr>
        <p:spPr>
          <a:xfrm>
            <a:off x="838200" y="2265742"/>
            <a:ext cx="10515600" cy="1726088"/>
          </a:xfrm>
        </p:spPr>
        <p:txBody>
          <a:bodyPr>
            <a:normAutofit/>
          </a:bodyPr>
          <a:lstStyle/>
          <a:p>
            <a:r>
              <a:rPr lang="en-AU" dirty="0"/>
              <a:t>If we look at the flow chart and the pseudocode – can you see the correspondence? </a:t>
            </a:r>
          </a:p>
        </p:txBody>
      </p:sp>
      <p:sp>
        <p:nvSpPr>
          <p:cNvPr id="4" name="Text Box 20">
            <a:extLst>
              <a:ext uri="{FF2B5EF4-FFF2-40B4-BE49-F238E27FC236}">
                <a16:creationId xmlns:a16="http://schemas.microsoft.com/office/drawing/2014/main" id="{CACA4042-8F0D-494B-9ED7-54CC04F27674}"/>
              </a:ext>
            </a:extLst>
          </p:cNvPr>
          <p:cNvSpPr txBox="1">
            <a:spLocks noChangeArrowheads="1"/>
          </p:cNvSpPr>
          <p:nvPr/>
        </p:nvSpPr>
        <p:spPr bwMode="auto">
          <a:xfrm>
            <a:off x="8090361" y="3544535"/>
            <a:ext cx="5105400" cy="222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5000"/>
              </a:lnSpc>
              <a:spcBef>
                <a:spcPct val="50000"/>
              </a:spcBef>
            </a:pPr>
            <a:r>
              <a:rPr lang="en-US" altLang="en-US" sz="2400" b="1" dirty="0"/>
              <a:t>IF amount &lt; 100</a:t>
            </a:r>
          </a:p>
          <a:p>
            <a:pPr lvl="1">
              <a:lnSpc>
                <a:spcPct val="75000"/>
              </a:lnSpc>
              <a:spcBef>
                <a:spcPct val="50000"/>
              </a:spcBef>
            </a:pPr>
            <a:r>
              <a:rPr lang="en-US" altLang="en-US" sz="2400" b="1" dirty="0" err="1"/>
              <a:t>interestRate</a:t>
            </a:r>
            <a:r>
              <a:rPr lang="en-US" altLang="en-US" sz="2400" b="1" dirty="0"/>
              <a:t> = .06</a:t>
            </a:r>
          </a:p>
          <a:p>
            <a:pPr>
              <a:lnSpc>
                <a:spcPct val="75000"/>
              </a:lnSpc>
              <a:spcBef>
                <a:spcPct val="50000"/>
              </a:spcBef>
            </a:pPr>
            <a:r>
              <a:rPr lang="en-US" altLang="en-US" sz="2400" b="1" dirty="0"/>
              <a:t>ELSE</a:t>
            </a:r>
          </a:p>
          <a:p>
            <a:pPr lvl="1">
              <a:lnSpc>
                <a:spcPct val="75000"/>
              </a:lnSpc>
              <a:spcBef>
                <a:spcPct val="50000"/>
              </a:spcBef>
            </a:pPr>
            <a:r>
              <a:rPr lang="en-US" altLang="en-US" sz="2400" b="1" dirty="0" err="1"/>
              <a:t>InterestRate</a:t>
            </a:r>
            <a:r>
              <a:rPr lang="en-US" altLang="en-US" sz="2400" b="1" dirty="0"/>
              <a:t> = .10</a:t>
            </a:r>
          </a:p>
          <a:p>
            <a:pPr>
              <a:lnSpc>
                <a:spcPct val="75000"/>
              </a:lnSpc>
              <a:spcBef>
                <a:spcPct val="50000"/>
              </a:spcBef>
            </a:pPr>
            <a:r>
              <a:rPr lang="en-US" altLang="en-US" sz="2400" b="1" dirty="0"/>
              <a:t>ENDIF</a:t>
            </a:r>
          </a:p>
        </p:txBody>
      </p:sp>
      <p:sp>
        <p:nvSpPr>
          <p:cNvPr id="19" name="Text Box 21">
            <a:extLst>
              <a:ext uri="{FF2B5EF4-FFF2-40B4-BE49-F238E27FC236}">
                <a16:creationId xmlns:a16="http://schemas.microsoft.com/office/drawing/2014/main" id="{72F5D6E1-DAB9-4F38-825F-BD11AEDE5AAE}"/>
              </a:ext>
            </a:extLst>
          </p:cNvPr>
          <p:cNvSpPr txBox="1">
            <a:spLocks noChangeArrowheads="1"/>
          </p:cNvSpPr>
          <p:nvPr/>
        </p:nvSpPr>
        <p:spPr bwMode="auto">
          <a:xfrm>
            <a:off x="6998934" y="4335360"/>
            <a:ext cx="759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ym typeface="Wingdings" panose="05000000000000000000" pitchFamily="2" charset="2"/>
              </a:rPr>
              <a:t></a:t>
            </a:r>
            <a:endParaRPr lang="en-US" altLang="en-US" sz="3600" dirty="0"/>
          </a:p>
        </p:txBody>
      </p:sp>
      <p:pic>
        <p:nvPicPr>
          <p:cNvPr id="23" name="Picture 22"/>
          <p:cNvPicPr>
            <a:picLocks noChangeAspect="1"/>
          </p:cNvPicPr>
          <p:nvPr/>
        </p:nvPicPr>
        <p:blipFill>
          <a:blip r:embed="rId3"/>
          <a:stretch>
            <a:fillRect/>
          </a:stretch>
        </p:blipFill>
        <p:spPr>
          <a:xfrm>
            <a:off x="2235248" y="3169548"/>
            <a:ext cx="4763686" cy="2787152"/>
          </a:xfrm>
          <a:prstGeom prst="rect">
            <a:avLst/>
          </a:prstGeom>
        </p:spPr>
      </p:pic>
    </p:spTree>
    <p:extLst>
      <p:ext uri="{BB962C8B-B14F-4D97-AF65-F5344CB8AC3E}">
        <p14:creationId xmlns:p14="http://schemas.microsoft.com/office/powerpoint/2010/main" val="306248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D6E-D286-41E3-B087-6F79359C4832}"/>
              </a:ext>
            </a:extLst>
          </p:cNvPr>
          <p:cNvSpPr>
            <a:spLocks noGrp="1"/>
          </p:cNvSpPr>
          <p:nvPr>
            <p:ph type="title"/>
          </p:nvPr>
        </p:nvSpPr>
        <p:spPr/>
        <p:txBody>
          <a:bodyPr/>
          <a:lstStyle/>
          <a:p>
            <a:r>
              <a:rPr lang="en-AU" dirty="0"/>
              <a:t>Looping Structure</a:t>
            </a:r>
          </a:p>
        </p:txBody>
      </p:sp>
      <p:sp>
        <p:nvSpPr>
          <p:cNvPr id="3" name="Content Placeholder 2">
            <a:extLst>
              <a:ext uri="{FF2B5EF4-FFF2-40B4-BE49-F238E27FC236}">
                <a16:creationId xmlns:a16="http://schemas.microsoft.com/office/drawing/2014/main" id="{8FB7E2F1-F479-4096-A836-824B73A61F87}"/>
              </a:ext>
            </a:extLst>
          </p:cNvPr>
          <p:cNvSpPr>
            <a:spLocks noGrp="1"/>
          </p:cNvSpPr>
          <p:nvPr>
            <p:ph idx="1"/>
          </p:nvPr>
        </p:nvSpPr>
        <p:spPr/>
        <p:txBody>
          <a:bodyPr/>
          <a:lstStyle/>
          <a:p>
            <a:r>
              <a:rPr lang="en-AU" dirty="0"/>
              <a:t>Loops can be a bit confusing especially when you attempt to depict looping in flow charts.</a:t>
            </a:r>
          </a:p>
          <a:p>
            <a:pPr lvl="1"/>
            <a:r>
              <a:rPr lang="en-AU" dirty="0"/>
              <a:t>This is due to the use of the diamond as a control symbol</a:t>
            </a:r>
          </a:p>
          <a:p>
            <a:r>
              <a:rPr lang="en-AU" dirty="0"/>
              <a:t>Thankfully pseudocode does not require a control symbol, and we can use specific keywords such as WHILE/ENDWHILE and REPEAT/UNTIL</a:t>
            </a:r>
          </a:p>
          <a:p>
            <a:r>
              <a:rPr lang="en-AU" dirty="0"/>
              <a:t>Lets take a look at both of these.</a:t>
            </a:r>
          </a:p>
        </p:txBody>
      </p:sp>
    </p:spTree>
    <p:extLst>
      <p:ext uri="{BB962C8B-B14F-4D97-AF65-F5344CB8AC3E}">
        <p14:creationId xmlns:p14="http://schemas.microsoft.com/office/powerpoint/2010/main" val="179104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838200" y="406401"/>
            <a:ext cx="10290717" cy="1036319"/>
          </a:xfrm>
        </p:spPr>
        <p:txBody>
          <a:bodyPr/>
          <a:lstStyle/>
          <a:p>
            <a:r>
              <a:rPr lang="en-US" altLang="ko-KR" dirty="0"/>
              <a:t>Some Programming Concepts</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783613" y="1442720"/>
            <a:ext cx="10515600" cy="4475101"/>
          </a:xfrm>
        </p:spPr>
        <p:txBody>
          <a:bodyPr>
            <a:normAutofit/>
          </a:bodyPr>
          <a:lstStyle/>
          <a:p>
            <a:pPr marL="457200" lvl="1" indent="0">
              <a:buNone/>
            </a:pPr>
            <a:r>
              <a:rPr lang="en-AU" sz="1400" b="1" u="sng" dirty="0"/>
              <a:t>Flowcharts</a:t>
            </a:r>
            <a:r>
              <a:rPr lang="en-AU" b="1" u="sng" dirty="0"/>
              <a:t> </a:t>
            </a:r>
          </a:p>
          <a:p>
            <a:pPr marL="457200" lvl="1" indent="0">
              <a:buNone/>
            </a:pPr>
            <a:endParaRPr lang="en-AU" dirty="0"/>
          </a:p>
          <a:p>
            <a:pPr marL="457200" lvl="1" indent="0">
              <a:buNone/>
            </a:pPr>
            <a:r>
              <a:rPr lang="en-US" sz="1400" dirty="0"/>
              <a:t>A flowchart is a diagram that depicts a process, system or computer algorithm. They are widely used in multiple fields to document, study, plan, improve and communicate often complex processes in clear, easy-to-understand diagrams.</a:t>
            </a:r>
          </a:p>
          <a:p>
            <a:pPr marL="457200" lvl="1" indent="0">
              <a:buNone/>
            </a:pPr>
            <a:endParaRPr lang="en-AU" sz="1400" dirty="0">
              <a:solidFill>
                <a:srgbClr val="202124"/>
              </a:solidFill>
              <a:latin typeface="arial" panose="020B0604020202020204" pitchFamily="34" charset="0"/>
            </a:endParaRPr>
          </a:p>
          <a:p>
            <a:pPr lvl="2"/>
            <a:r>
              <a:rPr lang="en-AU" sz="1400" dirty="0"/>
              <a:t>First design tool</a:t>
            </a:r>
          </a:p>
          <a:p>
            <a:pPr lvl="2"/>
            <a:r>
              <a:rPr lang="en-AU" sz="1400" dirty="0"/>
              <a:t>Difficult to reflect programming</a:t>
            </a:r>
          </a:p>
          <a:p>
            <a:pPr marL="457200" lvl="1" indent="0">
              <a:buNone/>
            </a:pPr>
            <a:r>
              <a:rPr lang="en-AU" sz="1400" b="1" u="sng" dirty="0"/>
              <a:t>Pseudocode</a:t>
            </a:r>
          </a:p>
          <a:p>
            <a:pPr marL="457200" lvl="1" indent="0">
              <a:buNone/>
            </a:pPr>
            <a:endParaRPr lang="en-AU" sz="1400" b="1" u="sng" dirty="0"/>
          </a:p>
          <a:p>
            <a:pPr marL="457200" lvl="1" indent="0">
              <a:buNone/>
            </a:pPr>
            <a:r>
              <a:rPr lang="en-US" sz="1100" b="0" i="0" dirty="0">
                <a:solidFill>
                  <a:srgbClr val="202124"/>
                </a:solidFill>
                <a:effectLst/>
                <a:latin typeface="arial" panose="020B0604020202020204" pitchFamily="34" charset="0"/>
              </a:rPr>
              <a:t>Pseudocode is </a:t>
            </a:r>
            <a:r>
              <a:rPr lang="en-US" sz="1100" b="1" i="0" dirty="0">
                <a:solidFill>
                  <a:srgbClr val="202124"/>
                </a:solidFill>
                <a:effectLst/>
                <a:latin typeface="arial" panose="020B0604020202020204" pitchFamily="34" charset="0"/>
              </a:rPr>
              <a:t>an informal way of programming description that does not require any strict programming language syntax or underlying technology considerations</a:t>
            </a:r>
            <a:r>
              <a:rPr lang="en-US" sz="1100" b="0" i="0" dirty="0">
                <a:solidFill>
                  <a:srgbClr val="202124"/>
                </a:solidFill>
                <a:effectLst/>
                <a:latin typeface="arial" panose="020B0604020202020204" pitchFamily="34" charset="0"/>
              </a:rPr>
              <a:t>. It is used for creating an outline or a rough draft of a program. Pseudocode summarizes a program's flow but excludes underlying details.</a:t>
            </a:r>
            <a:endParaRPr lang="en-AU" sz="1400" b="1" u="sng" dirty="0"/>
          </a:p>
          <a:p>
            <a:pPr marL="457200" lvl="1" indent="0">
              <a:buNone/>
            </a:pPr>
            <a:endParaRPr lang="en-AU" sz="1400" b="1" u="sng" dirty="0"/>
          </a:p>
          <a:p>
            <a:pPr lvl="2"/>
            <a:r>
              <a:rPr lang="en-AU" sz="1400" dirty="0"/>
              <a:t>New way of reflecting programming</a:t>
            </a:r>
          </a:p>
          <a:p>
            <a:pPr lvl="2"/>
            <a:r>
              <a:rPr lang="en-AU" sz="1400" dirty="0"/>
              <a:t>More similar to actual programming</a:t>
            </a:r>
          </a:p>
          <a:p>
            <a:pPr lvl="2"/>
            <a:r>
              <a:rPr lang="en-AU" sz="1400" dirty="0"/>
              <a:t>Can be difficult to follow if you’re new to it.</a:t>
            </a:r>
          </a:p>
        </p:txBody>
      </p:sp>
    </p:spTree>
    <p:extLst>
      <p:ext uri="{BB962C8B-B14F-4D97-AF65-F5344CB8AC3E}">
        <p14:creationId xmlns:p14="http://schemas.microsoft.com/office/powerpoint/2010/main" val="422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006-9034-42B4-8EC9-63FF6C12ED6E}"/>
              </a:ext>
            </a:extLst>
          </p:cNvPr>
          <p:cNvSpPr>
            <a:spLocks noGrp="1"/>
          </p:cNvSpPr>
          <p:nvPr>
            <p:ph type="title"/>
          </p:nvPr>
        </p:nvSpPr>
        <p:spPr>
          <a:xfrm>
            <a:off x="1828801" y="245153"/>
            <a:ext cx="10290717" cy="1325563"/>
          </a:xfrm>
        </p:spPr>
        <p:txBody>
          <a:bodyPr/>
          <a:lstStyle/>
          <a:p>
            <a:r>
              <a:rPr lang="en-AU" dirty="0"/>
              <a:t>Looping Structure: WHILE/ENDWHILE</a:t>
            </a:r>
          </a:p>
        </p:txBody>
      </p:sp>
      <p:sp>
        <p:nvSpPr>
          <p:cNvPr id="24" name="Rectangle 23">
            <a:extLst>
              <a:ext uri="{FF2B5EF4-FFF2-40B4-BE49-F238E27FC236}">
                <a16:creationId xmlns:a16="http://schemas.microsoft.com/office/drawing/2014/main" id="{EF3C22DC-3B81-450C-8E86-132F8409D7F2}"/>
              </a:ext>
            </a:extLst>
          </p:cNvPr>
          <p:cNvSpPr/>
          <p:nvPr/>
        </p:nvSpPr>
        <p:spPr>
          <a:xfrm>
            <a:off x="6175918" y="1240853"/>
            <a:ext cx="6096000" cy="2031325"/>
          </a:xfrm>
          <a:prstGeom prst="rect">
            <a:avLst/>
          </a:prstGeom>
        </p:spPr>
        <p:txBody>
          <a:bodyPr>
            <a:spAutoFit/>
          </a:bodyPr>
          <a:lstStyle/>
          <a:p>
            <a:pPr>
              <a:lnSpc>
                <a:spcPct val="75000"/>
              </a:lnSpc>
              <a:spcBef>
                <a:spcPct val="50000"/>
              </a:spcBef>
            </a:pPr>
            <a:r>
              <a:rPr lang="en-US" altLang="en-US" b="1" dirty="0"/>
              <a:t>count = 0</a:t>
            </a:r>
          </a:p>
          <a:p>
            <a:pPr>
              <a:lnSpc>
                <a:spcPct val="75000"/>
              </a:lnSpc>
              <a:spcBef>
                <a:spcPct val="50000"/>
              </a:spcBef>
            </a:pPr>
            <a:r>
              <a:rPr lang="en-US" altLang="en-US" b="1" dirty="0"/>
              <a:t>WHILE count &lt; 10</a:t>
            </a:r>
          </a:p>
          <a:p>
            <a:pPr lvl="1">
              <a:lnSpc>
                <a:spcPct val="75000"/>
              </a:lnSpc>
              <a:spcBef>
                <a:spcPct val="50000"/>
              </a:spcBef>
            </a:pPr>
            <a:r>
              <a:rPr lang="en-US" altLang="en-US" b="1" dirty="0"/>
              <a:t>ADD 1 to count</a:t>
            </a:r>
          </a:p>
          <a:p>
            <a:pPr lvl="1">
              <a:lnSpc>
                <a:spcPct val="75000"/>
              </a:lnSpc>
              <a:spcBef>
                <a:spcPct val="50000"/>
              </a:spcBef>
            </a:pPr>
            <a:r>
              <a:rPr lang="en-US" altLang="en-US" b="1" dirty="0"/>
              <a:t>WRITE count</a:t>
            </a:r>
          </a:p>
          <a:p>
            <a:pPr>
              <a:lnSpc>
                <a:spcPct val="75000"/>
              </a:lnSpc>
              <a:spcBef>
                <a:spcPct val="50000"/>
              </a:spcBef>
            </a:pPr>
            <a:r>
              <a:rPr lang="en-US" altLang="en-US" b="1" dirty="0"/>
              <a:t>ENDWHILE</a:t>
            </a:r>
          </a:p>
          <a:p>
            <a:pPr>
              <a:lnSpc>
                <a:spcPct val="75000"/>
              </a:lnSpc>
              <a:spcBef>
                <a:spcPct val="50000"/>
              </a:spcBef>
            </a:pPr>
            <a:r>
              <a:rPr lang="en-US" altLang="en-US" b="1" dirty="0"/>
              <a:t>WRITE </a:t>
            </a:r>
            <a:r>
              <a:rPr lang="en-US" altLang="en-US" b="1" i="1" dirty="0"/>
              <a:t>“The End”</a:t>
            </a:r>
          </a:p>
        </p:txBody>
      </p:sp>
      <p:sp>
        <p:nvSpPr>
          <p:cNvPr id="25" name="Text Box 41">
            <a:extLst>
              <a:ext uri="{FF2B5EF4-FFF2-40B4-BE49-F238E27FC236}">
                <a16:creationId xmlns:a16="http://schemas.microsoft.com/office/drawing/2014/main" id="{BDEDD950-40E6-49E4-8DF0-305E46A2D9DB}"/>
              </a:ext>
            </a:extLst>
          </p:cNvPr>
          <p:cNvSpPr txBox="1">
            <a:spLocks noChangeArrowheads="1"/>
          </p:cNvSpPr>
          <p:nvPr/>
        </p:nvSpPr>
        <p:spPr bwMode="auto">
          <a:xfrm>
            <a:off x="6286499" y="3671772"/>
            <a:ext cx="4724400" cy="357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lang="en-US" altLang="en-US" sz="1800" b="1" u="sng" dirty="0"/>
              <a:t>Mainline</a:t>
            </a:r>
          </a:p>
          <a:p>
            <a:pPr>
              <a:lnSpc>
                <a:spcPct val="75000"/>
              </a:lnSpc>
              <a:spcBef>
                <a:spcPct val="50000"/>
              </a:spcBef>
            </a:pPr>
            <a:r>
              <a:rPr lang="en-US" altLang="en-US" sz="1800" b="1" dirty="0"/>
              <a:t>count = 0</a:t>
            </a:r>
          </a:p>
          <a:p>
            <a:pPr>
              <a:lnSpc>
                <a:spcPct val="75000"/>
              </a:lnSpc>
              <a:spcBef>
                <a:spcPct val="50000"/>
              </a:spcBef>
            </a:pPr>
            <a:r>
              <a:rPr lang="en-US" altLang="en-US" sz="1800" b="1" dirty="0"/>
              <a:t>WHILE count &lt; 10</a:t>
            </a:r>
          </a:p>
          <a:p>
            <a:pPr lvl="1">
              <a:lnSpc>
                <a:spcPct val="75000"/>
              </a:lnSpc>
              <a:spcBef>
                <a:spcPct val="50000"/>
              </a:spcBef>
            </a:pPr>
            <a:r>
              <a:rPr lang="en-US" altLang="en-US" sz="1800" b="1" dirty="0"/>
              <a:t>DO Process</a:t>
            </a:r>
          </a:p>
          <a:p>
            <a:pPr>
              <a:lnSpc>
                <a:spcPct val="75000"/>
              </a:lnSpc>
              <a:spcBef>
                <a:spcPct val="50000"/>
              </a:spcBef>
            </a:pPr>
            <a:r>
              <a:rPr lang="en-US" altLang="en-US" sz="1800" b="1" dirty="0"/>
              <a:t>ENDWHILE</a:t>
            </a:r>
          </a:p>
          <a:p>
            <a:pPr>
              <a:lnSpc>
                <a:spcPct val="75000"/>
              </a:lnSpc>
              <a:spcBef>
                <a:spcPct val="50000"/>
              </a:spcBef>
            </a:pPr>
            <a:r>
              <a:rPr lang="en-US" altLang="en-US" sz="1800" b="1" dirty="0"/>
              <a:t>WRITE </a:t>
            </a:r>
            <a:r>
              <a:rPr lang="en-US" altLang="en-US" sz="1800" b="1" i="1" dirty="0"/>
              <a:t>“The End”</a:t>
            </a:r>
          </a:p>
          <a:p>
            <a:pPr>
              <a:lnSpc>
                <a:spcPct val="75000"/>
              </a:lnSpc>
              <a:spcBef>
                <a:spcPct val="50000"/>
              </a:spcBef>
            </a:pPr>
            <a:endParaRPr lang="en-US" altLang="en-US" sz="900" b="1" i="1" dirty="0"/>
          </a:p>
          <a:p>
            <a:pPr>
              <a:lnSpc>
                <a:spcPct val="75000"/>
              </a:lnSpc>
              <a:spcBef>
                <a:spcPct val="50000"/>
              </a:spcBef>
            </a:pPr>
            <a:r>
              <a:rPr lang="en-US" altLang="en-US" sz="1800" b="1" u="sng" dirty="0"/>
              <a:t>Process</a:t>
            </a:r>
          </a:p>
          <a:p>
            <a:pPr>
              <a:lnSpc>
                <a:spcPct val="75000"/>
              </a:lnSpc>
              <a:spcBef>
                <a:spcPct val="50000"/>
              </a:spcBef>
            </a:pPr>
            <a:r>
              <a:rPr lang="en-US" altLang="en-US" sz="1800" b="1" dirty="0"/>
              <a:t>ADD 1 to count</a:t>
            </a:r>
          </a:p>
          <a:p>
            <a:pPr>
              <a:lnSpc>
                <a:spcPct val="75000"/>
              </a:lnSpc>
              <a:spcBef>
                <a:spcPct val="50000"/>
              </a:spcBef>
            </a:pPr>
            <a:r>
              <a:rPr lang="en-US" altLang="en-US" sz="1800" b="1" dirty="0"/>
              <a:t>WRITE count</a:t>
            </a:r>
          </a:p>
          <a:p>
            <a:pPr>
              <a:lnSpc>
                <a:spcPct val="75000"/>
              </a:lnSpc>
              <a:spcBef>
                <a:spcPct val="50000"/>
              </a:spcBef>
            </a:pPr>
            <a:endParaRPr lang="en-US" altLang="en-US" sz="1800" b="1" dirty="0"/>
          </a:p>
        </p:txBody>
      </p:sp>
      <p:sp>
        <p:nvSpPr>
          <p:cNvPr id="26" name="Line 42">
            <a:extLst>
              <a:ext uri="{FF2B5EF4-FFF2-40B4-BE49-F238E27FC236}">
                <a16:creationId xmlns:a16="http://schemas.microsoft.com/office/drawing/2014/main" id="{1C7BD7DF-0289-4CA0-9D0B-ECFB9E376B81}"/>
              </a:ext>
            </a:extLst>
          </p:cNvPr>
          <p:cNvSpPr>
            <a:spLocks noChangeShapeType="1"/>
          </p:cNvSpPr>
          <p:nvPr/>
        </p:nvSpPr>
        <p:spPr bwMode="auto">
          <a:xfrm>
            <a:off x="6096000" y="3418703"/>
            <a:ext cx="54864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27" name="Text Box 21">
            <a:extLst>
              <a:ext uri="{FF2B5EF4-FFF2-40B4-BE49-F238E27FC236}">
                <a16:creationId xmlns:a16="http://schemas.microsoft.com/office/drawing/2014/main" id="{2D2DAE5A-D4DF-4F3B-AD6B-9FB239E8D183}"/>
              </a:ext>
            </a:extLst>
          </p:cNvPr>
          <p:cNvSpPr txBox="1">
            <a:spLocks noChangeArrowheads="1"/>
          </p:cNvSpPr>
          <p:nvPr/>
        </p:nvSpPr>
        <p:spPr bwMode="auto">
          <a:xfrm>
            <a:off x="4883381" y="1938708"/>
            <a:ext cx="759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ym typeface="Wingdings" panose="05000000000000000000" pitchFamily="2" charset="2"/>
              </a:rPr>
              <a:t></a:t>
            </a:r>
            <a:endParaRPr lang="en-US" altLang="en-US" sz="3600" dirty="0"/>
          </a:p>
        </p:txBody>
      </p:sp>
      <p:sp>
        <p:nvSpPr>
          <p:cNvPr id="28" name="Text Box 21">
            <a:extLst>
              <a:ext uri="{FF2B5EF4-FFF2-40B4-BE49-F238E27FC236}">
                <a16:creationId xmlns:a16="http://schemas.microsoft.com/office/drawing/2014/main" id="{4247DB23-B865-437E-A334-98003F9F9F45}"/>
              </a:ext>
            </a:extLst>
          </p:cNvPr>
          <p:cNvSpPr txBox="1">
            <a:spLocks noChangeArrowheads="1"/>
          </p:cNvSpPr>
          <p:nvPr/>
        </p:nvSpPr>
        <p:spPr bwMode="auto">
          <a:xfrm>
            <a:off x="4969474" y="4658185"/>
            <a:ext cx="759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ym typeface="Wingdings" panose="05000000000000000000" pitchFamily="2" charset="2"/>
              </a:rPr>
              <a:t></a:t>
            </a:r>
            <a:endParaRPr lang="en-US" altLang="en-US" sz="3600" dirty="0"/>
          </a:p>
        </p:txBody>
      </p:sp>
      <p:sp>
        <p:nvSpPr>
          <p:cNvPr id="29" name="Text Box 43">
            <a:extLst>
              <a:ext uri="{FF2B5EF4-FFF2-40B4-BE49-F238E27FC236}">
                <a16:creationId xmlns:a16="http://schemas.microsoft.com/office/drawing/2014/main" id="{763A34E3-1C33-4EF3-9075-5538F285D5C5}"/>
              </a:ext>
            </a:extLst>
          </p:cNvPr>
          <p:cNvSpPr txBox="1">
            <a:spLocks noChangeArrowheads="1"/>
          </p:cNvSpPr>
          <p:nvPr/>
        </p:nvSpPr>
        <p:spPr bwMode="auto">
          <a:xfrm>
            <a:off x="4804319" y="4288853"/>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Modular</a:t>
            </a:r>
          </a:p>
        </p:txBody>
      </p:sp>
      <p:sp>
        <p:nvSpPr>
          <p:cNvPr id="30" name="Text Box 43">
            <a:extLst>
              <a:ext uri="{FF2B5EF4-FFF2-40B4-BE49-F238E27FC236}">
                <a16:creationId xmlns:a16="http://schemas.microsoft.com/office/drawing/2014/main" id="{E46F8194-B239-465A-9C79-4E4D51FF51DC}"/>
              </a:ext>
            </a:extLst>
          </p:cNvPr>
          <p:cNvSpPr txBox="1">
            <a:spLocks noChangeArrowheads="1"/>
          </p:cNvSpPr>
          <p:nvPr/>
        </p:nvSpPr>
        <p:spPr bwMode="auto">
          <a:xfrm>
            <a:off x="4610099" y="1523044"/>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Pseudocode</a:t>
            </a:r>
          </a:p>
        </p:txBody>
      </p:sp>
      <p:pic>
        <p:nvPicPr>
          <p:cNvPr id="34" name="Picture 33"/>
          <p:cNvPicPr>
            <a:picLocks noChangeAspect="1"/>
          </p:cNvPicPr>
          <p:nvPr/>
        </p:nvPicPr>
        <p:blipFill>
          <a:blip r:embed="rId3"/>
          <a:stretch>
            <a:fillRect/>
          </a:stretch>
        </p:blipFill>
        <p:spPr>
          <a:xfrm>
            <a:off x="1074233" y="1240853"/>
            <a:ext cx="3714602" cy="4698800"/>
          </a:xfrm>
          <a:prstGeom prst="rect">
            <a:avLst/>
          </a:prstGeom>
        </p:spPr>
      </p:pic>
    </p:spTree>
    <p:extLst>
      <p:ext uri="{BB962C8B-B14F-4D97-AF65-F5344CB8AC3E}">
        <p14:creationId xmlns:p14="http://schemas.microsoft.com/office/powerpoint/2010/main" val="434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1+#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7" grpId="0" autoUpdateAnimBg="0"/>
      <p:bldP spid="28" grpId="0" autoUpdateAnimBg="0"/>
      <p:bldP spid="29" grpId="0" autoUpdateAnimBg="0"/>
      <p:bldP spid="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006-9034-42B4-8EC9-63FF6C12ED6E}"/>
              </a:ext>
            </a:extLst>
          </p:cNvPr>
          <p:cNvSpPr>
            <a:spLocks noGrp="1"/>
          </p:cNvSpPr>
          <p:nvPr>
            <p:ph type="title"/>
          </p:nvPr>
        </p:nvSpPr>
        <p:spPr>
          <a:xfrm>
            <a:off x="2708190" y="243261"/>
            <a:ext cx="10290717" cy="1325563"/>
          </a:xfrm>
        </p:spPr>
        <p:txBody>
          <a:bodyPr/>
          <a:lstStyle/>
          <a:p>
            <a:r>
              <a:rPr lang="en-AU" dirty="0"/>
              <a:t>Looping Structure: REPEAT/UNTIL</a:t>
            </a:r>
          </a:p>
        </p:txBody>
      </p:sp>
      <p:sp>
        <p:nvSpPr>
          <p:cNvPr id="24" name="Rectangle 23">
            <a:extLst>
              <a:ext uri="{FF2B5EF4-FFF2-40B4-BE49-F238E27FC236}">
                <a16:creationId xmlns:a16="http://schemas.microsoft.com/office/drawing/2014/main" id="{EF3C22DC-3B81-450C-8E86-132F8409D7F2}"/>
              </a:ext>
            </a:extLst>
          </p:cNvPr>
          <p:cNvSpPr/>
          <p:nvPr/>
        </p:nvSpPr>
        <p:spPr>
          <a:xfrm>
            <a:off x="6902907" y="1103870"/>
            <a:ext cx="6096000" cy="2031325"/>
          </a:xfrm>
          <a:prstGeom prst="rect">
            <a:avLst/>
          </a:prstGeom>
        </p:spPr>
        <p:txBody>
          <a:bodyPr>
            <a:spAutoFit/>
          </a:bodyPr>
          <a:lstStyle/>
          <a:p>
            <a:pPr>
              <a:lnSpc>
                <a:spcPct val="75000"/>
              </a:lnSpc>
              <a:spcBef>
                <a:spcPct val="50000"/>
              </a:spcBef>
            </a:pPr>
            <a:r>
              <a:rPr lang="en-US" altLang="en-US" b="1" dirty="0"/>
              <a:t>count = 0</a:t>
            </a:r>
          </a:p>
          <a:p>
            <a:pPr>
              <a:lnSpc>
                <a:spcPct val="75000"/>
              </a:lnSpc>
              <a:spcBef>
                <a:spcPct val="50000"/>
              </a:spcBef>
            </a:pPr>
            <a:r>
              <a:rPr lang="en-US" altLang="en-US" b="1" dirty="0"/>
              <a:t>REPEAT</a:t>
            </a:r>
          </a:p>
          <a:p>
            <a:pPr lvl="1">
              <a:lnSpc>
                <a:spcPct val="75000"/>
              </a:lnSpc>
              <a:spcBef>
                <a:spcPct val="50000"/>
              </a:spcBef>
            </a:pPr>
            <a:r>
              <a:rPr lang="en-US" altLang="en-US" b="1" dirty="0"/>
              <a:t>ADD 1 to count</a:t>
            </a:r>
          </a:p>
          <a:p>
            <a:pPr lvl="1">
              <a:lnSpc>
                <a:spcPct val="75000"/>
              </a:lnSpc>
              <a:spcBef>
                <a:spcPct val="50000"/>
              </a:spcBef>
            </a:pPr>
            <a:r>
              <a:rPr lang="en-US" altLang="en-US" b="1" dirty="0"/>
              <a:t>WRITE count</a:t>
            </a:r>
          </a:p>
          <a:p>
            <a:pPr>
              <a:lnSpc>
                <a:spcPct val="75000"/>
              </a:lnSpc>
              <a:spcBef>
                <a:spcPct val="50000"/>
              </a:spcBef>
            </a:pPr>
            <a:r>
              <a:rPr lang="en-US" altLang="en-US" b="1" dirty="0"/>
              <a:t>UNTIL count &gt;= 10</a:t>
            </a:r>
          </a:p>
          <a:p>
            <a:pPr>
              <a:lnSpc>
                <a:spcPct val="75000"/>
              </a:lnSpc>
              <a:spcBef>
                <a:spcPct val="50000"/>
              </a:spcBef>
            </a:pPr>
            <a:r>
              <a:rPr lang="en-US" altLang="en-US" b="1" dirty="0"/>
              <a:t>WRITE </a:t>
            </a:r>
            <a:r>
              <a:rPr lang="en-US" altLang="en-US" b="1" i="1" dirty="0"/>
              <a:t>“The End”</a:t>
            </a:r>
          </a:p>
        </p:txBody>
      </p:sp>
      <p:sp>
        <p:nvSpPr>
          <p:cNvPr id="25" name="Text Box 41">
            <a:extLst>
              <a:ext uri="{FF2B5EF4-FFF2-40B4-BE49-F238E27FC236}">
                <a16:creationId xmlns:a16="http://schemas.microsoft.com/office/drawing/2014/main" id="{BDEDD950-40E6-49E4-8DF0-305E46A2D9DB}"/>
              </a:ext>
            </a:extLst>
          </p:cNvPr>
          <p:cNvSpPr txBox="1">
            <a:spLocks noChangeArrowheads="1"/>
          </p:cNvSpPr>
          <p:nvPr/>
        </p:nvSpPr>
        <p:spPr bwMode="auto">
          <a:xfrm>
            <a:off x="6945179" y="3550173"/>
            <a:ext cx="4724400" cy="357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lang="en-US" altLang="en-US" b="1" u="sng" dirty="0"/>
              <a:t>Mainline</a:t>
            </a:r>
          </a:p>
          <a:p>
            <a:pPr>
              <a:lnSpc>
                <a:spcPct val="75000"/>
              </a:lnSpc>
              <a:spcBef>
                <a:spcPct val="50000"/>
              </a:spcBef>
            </a:pPr>
            <a:r>
              <a:rPr lang="en-US" altLang="en-US" b="1" dirty="0"/>
              <a:t>count = 0</a:t>
            </a:r>
          </a:p>
          <a:p>
            <a:pPr>
              <a:lnSpc>
                <a:spcPct val="75000"/>
              </a:lnSpc>
              <a:spcBef>
                <a:spcPct val="50000"/>
              </a:spcBef>
            </a:pPr>
            <a:r>
              <a:rPr lang="en-US" altLang="en-US" b="1" dirty="0"/>
              <a:t>REPEAT</a:t>
            </a:r>
          </a:p>
          <a:p>
            <a:pPr lvl="1">
              <a:lnSpc>
                <a:spcPct val="75000"/>
              </a:lnSpc>
              <a:spcBef>
                <a:spcPct val="50000"/>
              </a:spcBef>
            </a:pPr>
            <a:r>
              <a:rPr lang="en-US" altLang="en-US" b="1" dirty="0"/>
              <a:t>DO Process</a:t>
            </a:r>
          </a:p>
          <a:p>
            <a:pPr>
              <a:lnSpc>
                <a:spcPct val="75000"/>
              </a:lnSpc>
              <a:spcBef>
                <a:spcPct val="50000"/>
              </a:spcBef>
            </a:pPr>
            <a:r>
              <a:rPr lang="en-US" altLang="en-US" b="1" dirty="0"/>
              <a:t>UNTIL count &gt;= 10</a:t>
            </a:r>
          </a:p>
          <a:p>
            <a:pPr>
              <a:lnSpc>
                <a:spcPct val="75000"/>
              </a:lnSpc>
              <a:spcBef>
                <a:spcPct val="50000"/>
              </a:spcBef>
            </a:pPr>
            <a:r>
              <a:rPr lang="en-US" altLang="en-US" b="1" dirty="0"/>
              <a:t>WRITE </a:t>
            </a:r>
            <a:r>
              <a:rPr lang="en-US" altLang="en-US" b="1" i="1" dirty="0"/>
              <a:t>“The End”</a:t>
            </a:r>
          </a:p>
          <a:p>
            <a:pPr>
              <a:lnSpc>
                <a:spcPct val="75000"/>
              </a:lnSpc>
              <a:spcBef>
                <a:spcPct val="50000"/>
              </a:spcBef>
            </a:pPr>
            <a:endParaRPr lang="en-US" altLang="en-US" sz="900" b="1" i="1" dirty="0"/>
          </a:p>
          <a:p>
            <a:pPr>
              <a:lnSpc>
                <a:spcPct val="75000"/>
              </a:lnSpc>
              <a:spcBef>
                <a:spcPct val="50000"/>
              </a:spcBef>
            </a:pPr>
            <a:r>
              <a:rPr lang="en-US" altLang="en-US" b="1" u="sng" dirty="0"/>
              <a:t>Process</a:t>
            </a:r>
          </a:p>
          <a:p>
            <a:pPr>
              <a:lnSpc>
                <a:spcPct val="75000"/>
              </a:lnSpc>
              <a:spcBef>
                <a:spcPct val="50000"/>
              </a:spcBef>
            </a:pPr>
            <a:r>
              <a:rPr lang="en-US" altLang="en-US" b="1" dirty="0"/>
              <a:t>ADD 1 to count</a:t>
            </a:r>
          </a:p>
          <a:p>
            <a:pPr>
              <a:lnSpc>
                <a:spcPct val="75000"/>
              </a:lnSpc>
              <a:spcBef>
                <a:spcPct val="50000"/>
              </a:spcBef>
            </a:pPr>
            <a:r>
              <a:rPr lang="en-US" altLang="en-US" b="1" dirty="0"/>
              <a:t>WRITE count</a:t>
            </a:r>
          </a:p>
          <a:p>
            <a:pPr>
              <a:lnSpc>
                <a:spcPct val="75000"/>
              </a:lnSpc>
              <a:spcBef>
                <a:spcPct val="50000"/>
              </a:spcBef>
            </a:pPr>
            <a:endParaRPr lang="en-US" altLang="en-US" b="1" dirty="0"/>
          </a:p>
        </p:txBody>
      </p:sp>
      <p:sp>
        <p:nvSpPr>
          <p:cNvPr id="26" name="Line 42">
            <a:extLst>
              <a:ext uri="{FF2B5EF4-FFF2-40B4-BE49-F238E27FC236}">
                <a16:creationId xmlns:a16="http://schemas.microsoft.com/office/drawing/2014/main" id="{1C7BD7DF-0289-4CA0-9D0B-ECFB9E376B81}"/>
              </a:ext>
            </a:extLst>
          </p:cNvPr>
          <p:cNvSpPr>
            <a:spLocks noChangeShapeType="1"/>
          </p:cNvSpPr>
          <p:nvPr/>
        </p:nvSpPr>
        <p:spPr bwMode="auto">
          <a:xfrm>
            <a:off x="6560635" y="3394170"/>
            <a:ext cx="54864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27" name="Text Box 21">
            <a:extLst>
              <a:ext uri="{FF2B5EF4-FFF2-40B4-BE49-F238E27FC236}">
                <a16:creationId xmlns:a16="http://schemas.microsoft.com/office/drawing/2014/main" id="{2D2DAE5A-D4DF-4F3B-AD6B-9FB239E8D183}"/>
              </a:ext>
            </a:extLst>
          </p:cNvPr>
          <p:cNvSpPr txBox="1">
            <a:spLocks noChangeArrowheads="1"/>
          </p:cNvSpPr>
          <p:nvPr/>
        </p:nvSpPr>
        <p:spPr bwMode="auto">
          <a:xfrm>
            <a:off x="5157517" y="1796368"/>
            <a:ext cx="759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ym typeface="Wingdings" panose="05000000000000000000" pitchFamily="2" charset="2"/>
              </a:rPr>
              <a:t></a:t>
            </a:r>
            <a:endParaRPr lang="en-US" altLang="en-US" sz="3600" dirty="0"/>
          </a:p>
        </p:txBody>
      </p:sp>
      <p:sp>
        <p:nvSpPr>
          <p:cNvPr id="28" name="Text Box 21">
            <a:extLst>
              <a:ext uri="{FF2B5EF4-FFF2-40B4-BE49-F238E27FC236}">
                <a16:creationId xmlns:a16="http://schemas.microsoft.com/office/drawing/2014/main" id="{4247DB23-B865-437E-A334-98003F9F9F45}"/>
              </a:ext>
            </a:extLst>
          </p:cNvPr>
          <p:cNvSpPr txBox="1">
            <a:spLocks noChangeArrowheads="1"/>
          </p:cNvSpPr>
          <p:nvPr/>
        </p:nvSpPr>
        <p:spPr bwMode="auto">
          <a:xfrm>
            <a:off x="5243610" y="4515845"/>
            <a:ext cx="759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ym typeface="Wingdings" panose="05000000000000000000" pitchFamily="2" charset="2"/>
              </a:rPr>
              <a:t></a:t>
            </a:r>
            <a:endParaRPr lang="en-US" altLang="en-US" sz="3600" dirty="0"/>
          </a:p>
        </p:txBody>
      </p:sp>
      <p:sp>
        <p:nvSpPr>
          <p:cNvPr id="29" name="Text Box 43">
            <a:extLst>
              <a:ext uri="{FF2B5EF4-FFF2-40B4-BE49-F238E27FC236}">
                <a16:creationId xmlns:a16="http://schemas.microsoft.com/office/drawing/2014/main" id="{763A34E3-1C33-4EF3-9075-5538F285D5C5}"/>
              </a:ext>
            </a:extLst>
          </p:cNvPr>
          <p:cNvSpPr txBox="1">
            <a:spLocks noChangeArrowheads="1"/>
          </p:cNvSpPr>
          <p:nvPr/>
        </p:nvSpPr>
        <p:spPr bwMode="auto">
          <a:xfrm>
            <a:off x="5078455" y="4146513"/>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Modular</a:t>
            </a:r>
          </a:p>
        </p:txBody>
      </p:sp>
      <p:sp>
        <p:nvSpPr>
          <p:cNvPr id="30" name="Text Box 43">
            <a:extLst>
              <a:ext uri="{FF2B5EF4-FFF2-40B4-BE49-F238E27FC236}">
                <a16:creationId xmlns:a16="http://schemas.microsoft.com/office/drawing/2014/main" id="{E46F8194-B239-465A-9C79-4E4D51FF51DC}"/>
              </a:ext>
            </a:extLst>
          </p:cNvPr>
          <p:cNvSpPr txBox="1">
            <a:spLocks noChangeArrowheads="1"/>
          </p:cNvSpPr>
          <p:nvPr/>
        </p:nvSpPr>
        <p:spPr bwMode="auto">
          <a:xfrm>
            <a:off x="4884235" y="1380704"/>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Pseudocode</a:t>
            </a:r>
          </a:p>
        </p:txBody>
      </p:sp>
      <p:pic>
        <p:nvPicPr>
          <p:cNvPr id="4" name="Picture 3"/>
          <p:cNvPicPr>
            <a:picLocks noChangeAspect="1"/>
          </p:cNvPicPr>
          <p:nvPr/>
        </p:nvPicPr>
        <p:blipFill>
          <a:blip r:embed="rId2"/>
          <a:stretch>
            <a:fillRect/>
          </a:stretch>
        </p:blipFill>
        <p:spPr>
          <a:xfrm>
            <a:off x="1183411" y="1121868"/>
            <a:ext cx="1603466" cy="5528039"/>
          </a:xfrm>
          <a:prstGeom prst="rect">
            <a:avLst/>
          </a:prstGeom>
        </p:spPr>
      </p:pic>
    </p:spTree>
    <p:extLst>
      <p:ext uri="{BB962C8B-B14F-4D97-AF65-F5344CB8AC3E}">
        <p14:creationId xmlns:p14="http://schemas.microsoft.com/office/powerpoint/2010/main" val="21901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1+#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7" grpId="0" autoUpdateAnimBg="0"/>
      <p:bldP spid="28" grpId="0" autoUpdateAnimBg="0"/>
      <p:bldP spid="29" grpId="0" autoUpdateAnimBg="0"/>
      <p:bldP spid="3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BF3C-DDA1-4D64-99A7-4344C977DFF1}"/>
              </a:ext>
            </a:extLst>
          </p:cNvPr>
          <p:cNvSpPr>
            <a:spLocks noGrp="1"/>
          </p:cNvSpPr>
          <p:nvPr>
            <p:ph type="title"/>
          </p:nvPr>
        </p:nvSpPr>
        <p:spPr/>
        <p:txBody>
          <a:bodyPr/>
          <a:lstStyle/>
          <a:p>
            <a:r>
              <a:rPr lang="en-AU" dirty="0"/>
              <a:t>Comparing Pseudocode and Flowcharts</a:t>
            </a:r>
          </a:p>
        </p:txBody>
      </p:sp>
      <p:sp>
        <p:nvSpPr>
          <p:cNvPr id="3" name="Content Placeholder 2">
            <a:extLst>
              <a:ext uri="{FF2B5EF4-FFF2-40B4-BE49-F238E27FC236}">
                <a16:creationId xmlns:a16="http://schemas.microsoft.com/office/drawing/2014/main" id="{0B2C179C-279E-459B-9F89-1D610B4DF556}"/>
              </a:ext>
            </a:extLst>
          </p:cNvPr>
          <p:cNvSpPr>
            <a:spLocks noGrp="1"/>
          </p:cNvSpPr>
          <p:nvPr>
            <p:ph idx="1"/>
          </p:nvPr>
        </p:nvSpPr>
        <p:spPr>
          <a:xfrm>
            <a:off x="838200" y="2338220"/>
            <a:ext cx="5686168" cy="3579601"/>
          </a:xfrm>
        </p:spPr>
        <p:txBody>
          <a:bodyPr>
            <a:normAutofit lnSpcReduction="10000"/>
          </a:bodyPr>
          <a:lstStyle/>
          <a:p>
            <a:r>
              <a:rPr lang="en-AU" dirty="0"/>
              <a:t>Flowchart Advantages:</a:t>
            </a:r>
          </a:p>
          <a:p>
            <a:pPr lvl="1"/>
            <a:r>
              <a:rPr lang="en-AU" dirty="0"/>
              <a:t>UML Standardised(Unified </a:t>
            </a:r>
            <a:r>
              <a:rPr lang="en-AU" dirty="0" err="1"/>
              <a:t>Modeling</a:t>
            </a:r>
            <a:r>
              <a:rPr lang="en-AU"/>
              <a:t> Language)</a:t>
            </a:r>
            <a:endParaRPr lang="en-AU" dirty="0"/>
          </a:p>
          <a:p>
            <a:pPr lvl="1"/>
            <a:r>
              <a:rPr lang="en-AU" dirty="0"/>
              <a:t>Visual</a:t>
            </a:r>
          </a:p>
          <a:p>
            <a:r>
              <a:rPr lang="en-AU" dirty="0"/>
              <a:t>Flowchart Disadvantages</a:t>
            </a:r>
          </a:p>
          <a:p>
            <a:pPr lvl="1"/>
            <a:r>
              <a:rPr lang="en-AU" dirty="0"/>
              <a:t>Difficult to modify</a:t>
            </a:r>
          </a:p>
          <a:p>
            <a:pPr lvl="1"/>
            <a:r>
              <a:rPr lang="en-AU" dirty="0"/>
              <a:t>No structured design elements</a:t>
            </a:r>
          </a:p>
          <a:p>
            <a:pPr lvl="1"/>
            <a:r>
              <a:rPr lang="en-AU" dirty="0"/>
              <a:t>Generally require special software (e.g. Visio)</a:t>
            </a:r>
          </a:p>
        </p:txBody>
      </p:sp>
      <p:sp>
        <p:nvSpPr>
          <p:cNvPr id="4" name="Content Placeholder 2">
            <a:extLst>
              <a:ext uri="{FF2B5EF4-FFF2-40B4-BE49-F238E27FC236}">
                <a16:creationId xmlns:a16="http://schemas.microsoft.com/office/drawing/2014/main" id="{B622FF6B-ABB5-4F01-9759-0ADA1B8914DA}"/>
              </a:ext>
            </a:extLst>
          </p:cNvPr>
          <p:cNvSpPr txBox="1">
            <a:spLocks/>
          </p:cNvSpPr>
          <p:nvPr/>
        </p:nvSpPr>
        <p:spPr>
          <a:xfrm>
            <a:off x="6524368" y="2338220"/>
            <a:ext cx="5686168" cy="357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Pseudocode Advantages:</a:t>
            </a:r>
          </a:p>
          <a:p>
            <a:pPr lvl="1"/>
            <a:r>
              <a:rPr lang="en-AU" dirty="0"/>
              <a:t>Easy to modify</a:t>
            </a:r>
          </a:p>
          <a:p>
            <a:pPr lvl="1"/>
            <a:r>
              <a:rPr lang="en-AU" dirty="0"/>
              <a:t>Structured concepts</a:t>
            </a:r>
          </a:p>
          <a:p>
            <a:pPr lvl="1"/>
            <a:r>
              <a:rPr lang="en-AU" dirty="0"/>
              <a:t>No special software requirement</a:t>
            </a:r>
          </a:p>
          <a:p>
            <a:r>
              <a:rPr lang="en-AU" dirty="0"/>
              <a:t>Pseudocode Disadvantages</a:t>
            </a:r>
          </a:p>
          <a:p>
            <a:pPr lvl="1"/>
            <a:r>
              <a:rPr lang="en-AU" dirty="0"/>
              <a:t>No visual (can be hard to follow)</a:t>
            </a:r>
          </a:p>
          <a:p>
            <a:pPr lvl="1"/>
            <a:r>
              <a:rPr lang="en-AU" dirty="0"/>
              <a:t>No accepted standards (can vary between organisations) </a:t>
            </a:r>
          </a:p>
        </p:txBody>
      </p:sp>
    </p:spTree>
    <p:extLst>
      <p:ext uri="{BB962C8B-B14F-4D97-AF65-F5344CB8AC3E}">
        <p14:creationId xmlns:p14="http://schemas.microsoft.com/office/powerpoint/2010/main" val="418319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lstStyle/>
          <a:p>
            <a:r>
              <a:rPr lang="en-AU" dirty="0"/>
              <a:t>Data, Variables, Calculation and Selection</a:t>
            </a:r>
          </a:p>
        </p:txBody>
      </p:sp>
    </p:spTree>
    <p:extLst>
      <p:ext uri="{BB962C8B-B14F-4D97-AF65-F5344CB8AC3E}">
        <p14:creationId xmlns:p14="http://schemas.microsoft.com/office/powerpoint/2010/main" val="272779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9985-E1D1-4296-B467-7B0941345E72}"/>
              </a:ext>
            </a:extLst>
          </p:cNvPr>
          <p:cNvSpPr>
            <a:spLocks noGrp="1"/>
          </p:cNvSpPr>
          <p:nvPr>
            <p:ph type="title"/>
          </p:nvPr>
        </p:nvSpPr>
        <p:spPr/>
        <p:txBody>
          <a:bodyPr/>
          <a:lstStyle/>
          <a:p>
            <a:r>
              <a:rPr lang="en-AU" dirty="0"/>
              <a:t>How to Show Data Access</a:t>
            </a:r>
          </a:p>
        </p:txBody>
      </p:sp>
      <p:sp>
        <p:nvSpPr>
          <p:cNvPr id="3" name="Content Placeholder 2">
            <a:extLst>
              <a:ext uri="{FF2B5EF4-FFF2-40B4-BE49-F238E27FC236}">
                <a16:creationId xmlns:a16="http://schemas.microsoft.com/office/drawing/2014/main" id="{983A6CB9-B96F-4D60-8556-FAD44D8A98E5}"/>
              </a:ext>
            </a:extLst>
          </p:cNvPr>
          <p:cNvSpPr>
            <a:spLocks noGrp="1"/>
          </p:cNvSpPr>
          <p:nvPr>
            <p:ph idx="1"/>
          </p:nvPr>
        </p:nvSpPr>
        <p:spPr/>
        <p:txBody>
          <a:bodyPr/>
          <a:lstStyle/>
          <a:p>
            <a:r>
              <a:rPr lang="en-AU" dirty="0"/>
              <a:t>In pseudocode, we still need to show the access and transition of data. This can be achieved with the READ statement</a:t>
            </a:r>
          </a:p>
          <a:p>
            <a:r>
              <a:rPr lang="en-AU" dirty="0"/>
              <a:t>READ depicts us telling the computer to get a value from an input device and store it in a memory location.</a:t>
            </a:r>
          </a:p>
          <a:p>
            <a:pPr marL="0" indent="0">
              <a:buNone/>
            </a:pPr>
            <a:endParaRPr lang="en-AU" dirty="0"/>
          </a:p>
        </p:txBody>
      </p:sp>
    </p:spTree>
    <p:extLst>
      <p:ext uri="{BB962C8B-B14F-4D97-AF65-F5344CB8AC3E}">
        <p14:creationId xmlns:p14="http://schemas.microsoft.com/office/powerpoint/2010/main" val="28164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1F7A-31C1-4AEC-9F5A-1B7EB14AD5E0}"/>
              </a:ext>
            </a:extLst>
          </p:cNvPr>
          <p:cNvSpPr>
            <a:spLocks noGrp="1"/>
          </p:cNvSpPr>
          <p:nvPr>
            <p:ph type="title"/>
          </p:nvPr>
        </p:nvSpPr>
        <p:spPr/>
        <p:txBody>
          <a:bodyPr/>
          <a:lstStyle/>
          <a:p>
            <a:r>
              <a:rPr lang="en-AU" dirty="0"/>
              <a:t>Memory Locations	</a:t>
            </a:r>
          </a:p>
        </p:txBody>
      </p:sp>
      <p:sp>
        <p:nvSpPr>
          <p:cNvPr id="3" name="Content Placeholder 2">
            <a:extLst>
              <a:ext uri="{FF2B5EF4-FFF2-40B4-BE49-F238E27FC236}">
                <a16:creationId xmlns:a16="http://schemas.microsoft.com/office/drawing/2014/main" id="{E73194A0-74EB-4775-A8A0-3F4A969F4CA2}"/>
              </a:ext>
            </a:extLst>
          </p:cNvPr>
          <p:cNvSpPr>
            <a:spLocks noGrp="1"/>
          </p:cNvSpPr>
          <p:nvPr>
            <p:ph idx="1"/>
          </p:nvPr>
        </p:nvSpPr>
        <p:spPr/>
        <p:txBody>
          <a:bodyPr/>
          <a:lstStyle/>
          <a:p>
            <a:r>
              <a:rPr lang="en-AU" dirty="0"/>
              <a:t>These are identified by their addresses</a:t>
            </a:r>
          </a:p>
          <a:p>
            <a:r>
              <a:rPr lang="en-AU" dirty="0"/>
              <a:t>They are generally given names such as field names or variable names</a:t>
            </a:r>
          </a:p>
          <a:p>
            <a:r>
              <a:rPr lang="en-AU" dirty="0"/>
              <a:t>These names must use descriptive words such as </a:t>
            </a:r>
            <a:r>
              <a:rPr lang="en-AU" b="1" dirty="0" err="1"/>
              <a:t>TCPPort</a:t>
            </a:r>
            <a:r>
              <a:rPr lang="en-AU" dirty="0"/>
              <a:t> instead of the actual port number </a:t>
            </a:r>
            <a:r>
              <a:rPr lang="en-AU" b="1" dirty="0"/>
              <a:t>1024</a:t>
            </a:r>
            <a:endParaRPr lang="en-AU" dirty="0"/>
          </a:p>
        </p:txBody>
      </p:sp>
    </p:spTree>
    <p:extLst>
      <p:ext uri="{BB962C8B-B14F-4D97-AF65-F5344CB8AC3E}">
        <p14:creationId xmlns:p14="http://schemas.microsoft.com/office/powerpoint/2010/main" val="367745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83C-14DE-4AC0-8960-F3B1483B8441}"/>
              </a:ext>
            </a:extLst>
          </p:cNvPr>
          <p:cNvSpPr>
            <a:spLocks noGrp="1"/>
          </p:cNvSpPr>
          <p:nvPr>
            <p:ph type="title"/>
          </p:nvPr>
        </p:nvSpPr>
        <p:spPr/>
        <p:txBody>
          <a:bodyPr/>
          <a:lstStyle/>
          <a:p>
            <a:r>
              <a:rPr lang="en-AU" dirty="0"/>
              <a:t>Variables</a:t>
            </a:r>
          </a:p>
        </p:txBody>
      </p:sp>
      <p:sp>
        <p:nvSpPr>
          <p:cNvPr id="3" name="Content Placeholder 2">
            <a:extLst>
              <a:ext uri="{FF2B5EF4-FFF2-40B4-BE49-F238E27FC236}">
                <a16:creationId xmlns:a16="http://schemas.microsoft.com/office/drawing/2014/main" id="{E3D8283D-A360-4A0E-A570-342876752540}"/>
              </a:ext>
            </a:extLst>
          </p:cNvPr>
          <p:cNvSpPr>
            <a:spLocks noGrp="1"/>
          </p:cNvSpPr>
          <p:nvPr>
            <p:ph idx="1"/>
          </p:nvPr>
        </p:nvSpPr>
        <p:spPr/>
        <p:txBody>
          <a:bodyPr/>
          <a:lstStyle/>
          <a:p>
            <a:r>
              <a:rPr lang="en-AU" dirty="0"/>
              <a:t>Used to store information to be referenced and used by programs</a:t>
            </a:r>
          </a:p>
          <a:p>
            <a:r>
              <a:rPr lang="en-AU" dirty="0"/>
              <a:t>Provide a means of labelling data with a descriptive name</a:t>
            </a:r>
          </a:p>
          <a:p>
            <a:r>
              <a:rPr lang="en-AU" dirty="0"/>
              <a:t>Also have their own unique set of rules</a:t>
            </a:r>
          </a:p>
          <a:p>
            <a:endParaRPr lang="en-AU" dirty="0"/>
          </a:p>
        </p:txBody>
      </p:sp>
    </p:spTree>
    <p:extLst>
      <p:ext uri="{BB962C8B-B14F-4D97-AF65-F5344CB8AC3E}">
        <p14:creationId xmlns:p14="http://schemas.microsoft.com/office/powerpoint/2010/main" val="347111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B463-24E7-4A41-8D01-35E3B1652F36}"/>
              </a:ext>
            </a:extLst>
          </p:cNvPr>
          <p:cNvSpPr>
            <a:spLocks noGrp="1"/>
          </p:cNvSpPr>
          <p:nvPr>
            <p:ph type="title"/>
          </p:nvPr>
        </p:nvSpPr>
        <p:spPr/>
        <p:txBody>
          <a:bodyPr/>
          <a:lstStyle/>
          <a:p>
            <a:r>
              <a:rPr lang="en-AU" dirty="0"/>
              <a:t>Variable Rules	</a:t>
            </a:r>
          </a:p>
        </p:txBody>
      </p:sp>
      <p:sp>
        <p:nvSpPr>
          <p:cNvPr id="3" name="Content Placeholder 2">
            <a:extLst>
              <a:ext uri="{FF2B5EF4-FFF2-40B4-BE49-F238E27FC236}">
                <a16:creationId xmlns:a16="http://schemas.microsoft.com/office/drawing/2014/main" id="{D7C6CBAC-21B0-4560-84C1-7F1F63F6D255}"/>
              </a:ext>
            </a:extLst>
          </p:cNvPr>
          <p:cNvSpPr>
            <a:spLocks noGrp="1"/>
          </p:cNvSpPr>
          <p:nvPr>
            <p:ph idx="1"/>
          </p:nvPr>
        </p:nvSpPr>
        <p:spPr/>
        <p:txBody>
          <a:bodyPr/>
          <a:lstStyle/>
          <a:p>
            <a:r>
              <a:rPr lang="en-AU" dirty="0"/>
              <a:t>Begin with lowercase letters or </a:t>
            </a:r>
            <a:r>
              <a:rPr lang="en-AU" dirty="0" err="1"/>
              <a:t>camelCasing</a:t>
            </a:r>
            <a:r>
              <a:rPr lang="en-AU" dirty="0"/>
              <a:t>/</a:t>
            </a:r>
            <a:r>
              <a:rPr lang="en-AU" dirty="0" err="1"/>
              <a:t>PascalCasing</a:t>
            </a:r>
            <a:endParaRPr lang="en-AU" dirty="0"/>
          </a:p>
          <a:p>
            <a:pPr lvl="1"/>
            <a:r>
              <a:rPr lang="en-AU" dirty="0"/>
              <a:t>Additional words must begin with a capital</a:t>
            </a:r>
          </a:p>
          <a:p>
            <a:r>
              <a:rPr lang="en-AU" dirty="0"/>
              <a:t>Contain no spaces</a:t>
            </a:r>
          </a:p>
          <a:p>
            <a:r>
              <a:rPr lang="en-AU" dirty="0"/>
              <a:t>Unique names within code and no use of keywords</a:t>
            </a:r>
          </a:p>
          <a:p>
            <a:r>
              <a:rPr lang="en-AU" dirty="0"/>
              <a:t>Consistent use of names </a:t>
            </a:r>
          </a:p>
          <a:p>
            <a:pPr lvl="1"/>
            <a:r>
              <a:rPr lang="en-AU" dirty="0"/>
              <a:t>E.G.  </a:t>
            </a:r>
            <a:r>
              <a:rPr lang="en-AU" dirty="0" err="1"/>
              <a:t>myName</a:t>
            </a:r>
            <a:r>
              <a:rPr lang="en-AU" dirty="0"/>
              <a:t>, </a:t>
            </a:r>
            <a:r>
              <a:rPr lang="en-AU" dirty="0" err="1"/>
              <a:t>myAge</a:t>
            </a:r>
            <a:r>
              <a:rPr lang="en-AU" dirty="0"/>
              <a:t>, </a:t>
            </a:r>
            <a:r>
              <a:rPr lang="en-AU" dirty="0" err="1"/>
              <a:t>myGender</a:t>
            </a:r>
            <a:r>
              <a:rPr lang="en-AU" dirty="0"/>
              <a:t>, </a:t>
            </a:r>
            <a:r>
              <a:rPr lang="en-AU" dirty="0" err="1"/>
              <a:t>myAddress</a:t>
            </a:r>
            <a:endParaRPr lang="en-AU" dirty="0"/>
          </a:p>
          <a:p>
            <a:pPr lvl="1"/>
            <a:endParaRPr lang="en-AU" dirty="0"/>
          </a:p>
        </p:txBody>
      </p:sp>
    </p:spTree>
    <p:extLst>
      <p:ext uri="{BB962C8B-B14F-4D97-AF65-F5344CB8AC3E}">
        <p14:creationId xmlns:p14="http://schemas.microsoft.com/office/powerpoint/2010/main" val="337276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65D-A47F-41A2-B94D-E83A1CDC6D92}"/>
              </a:ext>
            </a:extLst>
          </p:cNvPr>
          <p:cNvSpPr>
            <a:spLocks noGrp="1"/>
          </p:cNvSpPr>
          <p:nvPr>
            <p:ph type="title"/>
          </p:nvPr>
        </p:nvSpPr>
        <p:spPr/>
        <p:txBody>
          <a:bodyPr/>
          <a:lstStyle/>
          <a:p>
            <a:r>
              <a:rPr lang="en-AU" dirty="0"/>
              <a:t>Fields: Calculation and Selection</a:t>
            </a:r>
          </a:p>
        </p:txBody>
      </p:sp>
      <p:sp>
        <p:nvSpPr>
          <p:cNvPr id="3" name="Content Placeholder 2">
            <a:extLst>
              <a:ext uri="{FF2B5EF4-FFF2-40B4-BE49-F238E27FC236}">
                <a16:creationId xmlns:a16="http://schemas.microsoft.com/office/drawing/2014/main" id="{E63CA9BF-92EC-409A-B48E-6EB8C8949A3B}"/>
              </a:ext>
            </a:extLst>
          </p:cNvPr>
          <p:cNvSpPr>
            <a:spLocks noGrp="1"/>
          </p:cNvSpPr>
          <p:nvPr>
            <p:ph idx="1"/>
          </p:nvPr>
        </p:nvSpPr>
        <p:spPr>
          <a:xfrm>
            <a:off x="838200" y="2265742"/>
            <a:ext cx="3165389" cy="2937050"/>
          </a:xfrm>
        </p:spPr>
        <p:txBody>
          <a:bodyPr>
            <a:normAutofit lnSpcReduction="10000"/>
          </a:bodyPr>
          <a:lstStyle/>
          <a:p>
            <a:pPr marL="0" indent="0" algn="ctr">
              <a:buNone/>
            </a:pPr>
            <a:r>
              <a:rPr lang="en-AU" b="1" dirty="0"/>
              <a:t>Calculations</a:t>
            </a:r>
          </a:p>
          <a:p>
            <a:pPr marL="0" indent="0">
              <a:buNone/>
            </a:pPr>
            <a:r>
              <a:rPr lang="en-AU" dirty="0"/>
              <a:t>+ Add</a:t>
            </a:r>
          </a:p>
          <a:p>
            <a:pPr>
              <a:buFontTx/>
              <a:buChar char="-"/>
            </a:pPr>
            <a:r>
              <a:rPr lang="en-AU" dirty="0"/>
              <a:t>Subtract</a:t>
            </a:r>
          </a:p>
          <a:p>
            <a:pPr marL="0" indent="0">
              <a:buNone/>
            </a:pPr>
            <a:r>
              <a:rPr lang="en-AU" dirty="0"/>
              <a:t>* Multiply</a:t>
            </a:r>
            <a:br>
              <a:rPr lang="en-AU" dirty="0"/>
            </a:br>
            <a:r>
              <a:rPr lang="en-AU" dirty="0"/>
              <a:t>/ Divide</a:t>
            </a:r>
            <a:br>
              <a:rPr lang="en-AU" dirty="0"/>
            </a:br>
            <a:r>
              <a:rPr lang="en-AU" dirty="0"/>
              <a:t>** or ^ Exponential</a:t>
            </a:r>
            <a:br>
              <a:rPr lang="en-AU" dirty="0"/>
            </a:br>
            <a:r>
              <a:rPr lang="en-AU" dirty="0"/>
              <a:t>( ) grouping</a:t>
            </a:r>
          </a:p>
        </p:txBody>
      </p:sp>
      <p:sp>
        <p:nvSpPr>
          <p:cNvPr id="4" name="Content Placeholder 2">
            <a:extLst>
              <a:ext uri="{FF2B5EF4-FFF2-40B4-BE49-F238E27FC236}">
                <a16:creationId xmlns:a16="http://schemas.microsoft.com/office/drawing/2014/main" id="{83AF5C4D-DB42-4CE8-9B57-7CC21803E7A9}"/>
              </a:ext>
            </a:extLst>
          </p:cNvPr>
          <p:cNvSpPr txBox="1">
            <a:spLocks/>
          </p:cNvSpPr>
          <p:nvPr/>
        </p:nvSpPr>
        <p:spPr>
          <a:xfrm>
            <a:off x="6394221" y="2463449"/>
            <a:ext cx="4569941" cy="34543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AU" b="1" dirty="0"/>
              <a:t>Selection</a:t>
            </a:r>
          </a:p>
          <a:p>
            <a:pPr marL="0" indent="0">
              <a:buFont typeface="Arial" panose="020B0604020202020204" pitchFamily="34" charset="0"/>
              <a:buNone/>
            </a:pPr>
            <a:r>
              <a:rPr lang="en-AU" dirty="0"/>
              <a:t>&gt;   Greater than</a:t>
            </a:r>
          </a:p>
          <a:p>
            <a:pPr marL="0" indent="0">
              <a:buFont typeface="Arial" panose="020B0604020202020204" pitchFamily="34" charset="0"/>
              <a:buNone/>
            </a:pPr>
            <a:r>
              <a:rPr lang="en-AU" dirty="0"/>
              <a:t>&lt;   Less than</a:t>
            </a:r>
          </a:p>
          <a:p>
            <a:pPr marL="0" indent="0">
              <a:buFont typeface="Arial" panose="020B0604020202020204" pitchFamily="34" charset="0"/>
              <a:buNone/>
            </a:pPr>
            <a:r>
              <a:rPr lang="en-AU" dirty="0"/>
              <a:t>=   Equal to</a:t>
            </a:r>
          </a:p>
          <a:p>
            <a:pPr marL="0" indent="0">
              <a:buFont typeface="Arial" panose="020B0604020202020204" pitchFamily="34" charset="0"/>
              <a:buNone/>
            </a:pPr>
            <a:r>
              <a:rPr lang="en-AU" dirty="0"/>
              <a:t>&gt;= Greater than or equal to</a:t>
            </a:r>
          </a:p>
          <a:p>
            <a:pPr marL="0" indent="0">
              <a:buFont typeface="Arial" panose="020B0604020202020204" pitchFamily="34" charset="0"/>
              <a:buNone/>
            </a:pPr>
            <a:r>
              <a:rPr lang="en-AU" dirty="0"/>
              <a:t>&lt;= Less than or equal to</a:t>
            </a:r>
          </a:p>
          <a:p>
            <a:pPr marL="0" indent="0">
              <a:buFont typeface="Arial" panose="020B0604020202020204" pitchFamily="34" charset="0"/>
              <a:buNone/>
            </a:pPr>
            <a:r>
              <a:rPr lang="en-AU" dirty="0"/>
              <a:t>&lt;&gt; Not equal to</a:t>
            </a:r>
          </a:p>
        </p:txBody>
      </p:sp>
    </p:spTree>
    <p:extLst>
      <p:ext uri="{BB962C8B-B14F-4D97-AF65-F5344CB8AC3E}">
        <p14:creationId xmlns:p14="http://schemas.microsoft.com/office/powerpoint/2010/main" val="335475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DCAA-C94A-468D-AD26-EF5432D9C190}"/>
              </a:ext>
            </a:extLst>
          </p:cNvPr>
          <p:cNvSpPr>
            <a:spLocks noGrp="1"/>
          </p:cNvSpPr>
          <p:nvPr>
            <p:ph type="title"/>
          </p:nvPr>
        </p:nvSpPr>
        <p:spPr/>
        <p:txBody>
          <a:bodyPr/>
          <a:lstStyle/>
          <a:p>
            <a:r>
              <a:rPr lang="en-AU" dirty="0"/>
              <a:t>Questions? </a:t>
            </a:r>
          </a:p>
        </p:txBody>
      </p:sp>
      <p:pic>
        <p:nvPicPr>
          <p:cNvPr id="4" name="Picture 3" descr="Image result for python logo">
            <a:extLst>
              <a:ext uri="{FF2B5EF4-FFF2-40B4-BE49-F238E27FC236}">
                <a16:creationId xmlns:a16="http://schemas.microsoft.com/office/drawing/2014/main" id="{B0922D9A-9718-4F1F-A344-18A7CB6F4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930" y="2053761"/>
            <a:ext cx="3640164" cy="36401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hon logo old">
            <a:extLst>
              <a:ext uri="{FF2B5EF4-FFF2-40B4-BE49-F238E27FC236}">
                <a16:creationId xmlns:a16="http://schemas.microsoft.com/office/drawing/2014/main" id="{8BAA3B65-0581-4AD6-A928-E5A3EDF98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52" y="2450196"/>
            <a:ext cx="2850279" cy="268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4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Pseudocode Rules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92500" lnSpcReduction="10000"/>
          </a:bodyPr>
          <a:lstStyle/>
          <a:p>
            <a:pPr marL="514350" indent="-514350">
              <a:buFont typeface="+mj-lt"/>
              <a:buAutoNum type="arabicPeriod"/>
            </a:pPr>
            <a:r>
              <a:rPr lang="en-AU" dirty="0"/>
              <a:t>Like regular code – write one statement per line</a:t>
            </a:r>
          </a:p>
          <a:p>
            <a:pPr marL="514350" indent="-514350">
              <a:buFont typeface="+mj-lt"/>
              <a:buAutoNum type="arabicPeriod"/>
            </a:pPr>
            <a:r>
              <a:rPr lang="en-AU" dirty="0"/>
              <a:t>Use CAPITALISATION and </a:t>
            </a:r>
            <a:r>
              <a:rPr lang="en-AU" dirty="0" err="1"/>
              <a:t>camelCasing</a:t>
            </a:r>
            <a:r>
              <a:rPr lang="en-AU" dirty="0"/>
              <a:t> where necessary</a:t>
            </a:r>
          </a:p>
          <a:p>
            <a:pPr marL="514350" indent="-514350">
              <a:buFont typeface="+mj-lt"/>
              <a:buAutoNum type="arabicPeriod"/>
            </a:pPr>
            <a:r>
              <a:rPr lang="en-AU" dirty="0"/>
              <a:t>Indentation </a:t>
            </a:r>
          </a:p>
          <a:p>
            <a:pPr lvl="1"/>
            <a:r>
              <a:rPr lang="en-AU" dirty="0"/>
              <a:t>This shows hierarchy and will get you used to programming</a:t>
            </a:r>
          </a:p>
          <a:p>
            <a:pPr marL="514350" indent="-514350">
              <a:buFont typeface="+mj-lt"/>
              <a:buAutoNum type="arabicPeriod"/>
            </a:pPr>
            <a:r>
              <a:rPr lang="en-AU" dirty="0"/>
              <a:t>End multiline structures</a:t>
            </a:r>
          </a:p>
          <a:p>
            <a:pPr marL="514350" indent="-514350">
              <a:buFont typeface="+mj-lt"/>
              <a:buAutoNum type="arabicPeriod"/>
            </a:pPr>
            <a:r>
              <a:rPr lang="en-AU" dirty="0"/>
              <a:t>Keep statements language independent </a:t>
            </a:r>
          </a:p>
          <a:p>
            <a:pPr lvl="1"/>
            <a:r>
              <a:rPr lang="en-AU" dirty="0"/>
              <a:t>This is not a program, its </a:t>
            </a:r>
            <a:r>
              <a:rPr lang="en-AU" b="1" u="sng" dirty="0"/>
              <a:t>plain English</a:t>
            </a:r>
            <a:endParaRPr lang="en-AU" dirty="0"/>
          </a:p>
        </p:txBody>
      </p:sp>
    </p:spTree>
    <p:extLst>
      <p:ext uri="{BB962C8B-B14F-4D97-AF65-F5344CB8AC3E}">
        <p14:creationId xmlns:p14="http://schemas.microsoft.com/office/powerpoint/2010/main" val="6165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FC09-50D6-4391-A556-8B98228A096E}"/>
              </a:ext>
            </a:extLst>
          </p:cNvPr>
          <p:cNvSpPr>
            <a:spLocks noGrp="1"/>
          </p:cNvSpPr>
          <p:nvPr>
            <p:ph type="title"/>
          </p:nvPr>
        </p:nvSpPr>
        <p:spPr>
          <a:xfrm>
            <a:off x="838200" y="940179"/>
            <a:ext cx="10290717" cy="1325563"/>
          </a:xfrm>
        </p:spPr>
        <p:txBody>
          <a:bodyPr/>
          <a:lstStyle/>
          <a:p>
            <a:r>
              <a:rPr lang="en-AU" dirty="0"/>
              <a:t>Rule One: One Statement Per Line</a:t>
            </a:r>
          </a:p>
        </p:txBody>
      </p:sp>
      <p:sp>
        <p:nvSpPr>
          <p:cNvPr id="3" name="Content Placeholder 2">
            <a:extLst>
              <a:ext uri="{FF2B5EF4-FFF2-40B4-BE49-F238E27FC236}">
                <a16:creationId xmlns:a16="http://schemas.microsoft.com/office/drawing/2014/main" id="{A62DD882-5142-44ED-AEAC-0C088FB8B404}"/>
              </a:ext>
            </a:extLst>
          </p:cNvPr>
          <p:cNvSpPr>
            <a:spLocks noGrp="1"/>
          </p:cNvSpPr>
          <p:nvPr>
            <p:ph idx="1"/>
          </p:nvPr>
        </p:nvSpPr>
        <p:spPr>
          <a:xfrm>
            <a:off x="838200" y="2549350"/>
            <a:ext cx="10515600" cy="1325563"/>
          </a:xfrm>
        </p:spPr>
        <p:txBody>
          <a:bodyPr/>
          <a:lstStyle/>
          <a:p>
            <a:r>
              <a:rPr lang="en-AU" dirty="0"/>
              <a:t>Express just one action for the computer</a:t>
            </a:r>
          </a:p>
          <a:p>
            <a:r>
              <a:rPr lang="en-AU" dirty="0"/>
              <a:t>An organised task list will correspond to a line of code</a:t>
            </a:r>
          </a:p>
        </p:txBody>
      </p:sp>
      <p:sp>
        <p:nvSpPr>
          <p:cNvPr id="6" name="Text Box 4">
            <a:extLst>
              <a:ext uri="{FF2B5EF4-FFF2-40B4-BE49-F238E27FC236}">
                <a16:creationId xmlns:a16="http://schemas.microsoft.com/office/drawing/2014/main" id="{888A782B-028C-4DD6-8BF3-83CE12CFEBED}"/>
              </a:ext>
            </a:extLst>
          </p:cNvPr>
          <p:cNvSpPr txBox="1">
            <a:spLocks noChangeArrowheads="1"/>
          </p:cNvSpPr>
          <p:nvPr/>
        </p:nvSpPr>
        <p:spPr bwMode="auto">
          <a:xfrm>
            <a:off x="838200" y="3578289"/>
            <a:ext cx="4001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b="1" u="sng" dirty="0"/>
              <a:t>Task List</a:t>
            </a:r>
          </a:p>
          <a:p>
            <a:pPr>
              <a:spcBef>
                <a:spcPct val="50000"/>
              </a:spcBef>
            </a:pPr>
            <a:r>
              <a:rPr lang="en-US" altLang="en-US" b="1" dirty="0"/>
              <a:t>Read name, hours worked, rate of pay</a:t>
            </a:r>
          </a:p>
          <a:p>
            <a:pPr>
              <a:spcBef>
                <a:spcPct val="50000"/>
              </a:spcBef>
            </a:pPr>
            <a:r>
              <a:rPr lang="en-US" altLang="en-US" b="1" dirty="0"/>
              <a:t>Perform calculations</a:t>
            </a:r>
          </a:p>
          <a:p>
            <a:pPr lvl="1">
              <a:spcBef>
                <a:spcPct val="50000"/>
              </a:spcBef>
            </a:pPr>
            <a:r>
              <a:rPr lang="en-US" altLang="en-US" b="1" dirty="0"/>
              <a:t>gross = hours worked * rate of pay</a:t>
            </a:r>
          </a:p>
          <a:p>
            <a:pPr>
              <a:spcBef>
                <a:spcPct val="50000"/>
              </a:spcBef>
            </a:pPr>
            <a:r>
              <a:rPr lang="en-US" altLang="en-US" b="1" dirty="0"/>
              <a:t>Write name, hours worked, gross</a:t>
            </a:r>
          </a:p>
        </p:txBody>
      </p:sp>
      <p:sp>
        <p:nvSpPr>
          <p:cNvPr id="7" name="Text Box 5">
            <a:extLst>
              <a:ext uri="{FF2B5EF4-FFF2-40B4-BE49-F238E27FC236}">
                <a16:creationId xmlns:a16="http://schemas.microsoft.com/office/drawing/2014/main" id="{9E19FF05-B5B7-40DA-AF0F-78BBD87CC29A}"/>
              </a:ext>
            </a:extLst>
          </p:cNvPr>
          <p:cNvSpPr txBox="1">
            <a:spLocks noChangeArrowheads="1"/>
          </p:cNvSpPr>
          <p:nvPr/>
        </p:nvSpPr>
        <p:spPr bwMode="auto">
          <a:xfrm>
            <a:off x="5790171" y="3578289"/>
            <a:ext cx="4001529"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800" b="1" u="sng" dirty="0"/>
              <a:t>Pseudocode</a:t>
            </a:r>
          </a:p>
          <a:p>
            <a:pPr>
              <a:spcBef>
                <a:spcPct val="50000"/>
              </a:spcBef>
            </a:pPr>
            <a:r>
              <a:rPr lang="en-US" altLang="en-US" sz="2000" b="1" dirty="0"/>
              <a:t>READ name, </a:t>
            </a:r>
            <a:r>
              <a:rPr lang="en-US" altLang="en-US" sz="2000" b="1" dirty="0" err="1"/>
              <a:t>hoursWorked</a:t>
            </a:r>
            <a:r>
              <a:rPr lang="en-US" altLang="en-US" sz="2000" b="1" dirty="0"/>
              <a:t>, </a:t>
            </a:r>
            <a:r>
              <a:rPr lang="en-US" altLang="en-US" sz="2000" b="1" dirty="0" err="1"/>
              <a:t>payRate</a:t>
            </a:r>
            <a:endParaRPr lang="en-US" altLang="en-US" sz="2000" b="1" dirty="0"/>
          </a:p>
          <a:p>
            <a:pPr>
              <a:spcBef>
                <a:spcPct val="50000"/>
              </a:spcBef>
            </a:pPr>
            <a:r>
              <a:rPr lang="en-US" altLang="en-US" sz="2000" b="1" dirty="0"/>
              <a:t>gross = </a:t>
            </a:r>
            <a:r>
              <a:rPr lang="en-US" altLang="en-US" sz="2000" b="1" dirty="0" err="1"/>
              <a:t>hoursWorked</a:t>
            </a:r>
            <a:r>
              <a:rPr lang="en-US" altLang="en-US" sz="2000" b="1" dirty="0"/>
              <a:t> * </a:t>
            </a:r>
            <a:r>
              <a:rPr lang="en-US" altLang="en-US" sz="2000" b="1" dirty="0" err="1"/>
              <a:t>payRate</a:t>
            </a:r>
            <a:endParaRPr lang="en-US" altLang="en-US" sz="2000" b="1" dirty="0"/>
          </a:p>
          <a:p>
            <a:pPr>
              <a:spcBef>
                <a:spcPct val="50000"/>
              </a:spcBef>
            </a:pPr>
            <a:r>
              <a:rPr lang="en-US" altLang="en-US" sz="2000" b="1" dirty="0"/>
              <a:t>WRITE name, </a:t>
            </a:r>
            <a:r>
              <a:rPr lang="en-US" altLang="en-US" sz="2000" b="1" dirty="0" err="1"/>
              <a:t>hoursWorked</a:t>
            </a:r>
            <a:r>
              <a:rPr lang="en-US" altLang="en-US" sz="2000" b="1" dirty="0"/>
              <a:t>, gross</a:t>
            </a:r>
          </a:p>
        </p:txBody>
      </p:sp>
    </p:spTree>
    <p:extLst>
      <p:ext uri="{BB962C8B-B14F-4D97-AF65-F5344CB8AC3E}">
        <p14:creationId xmlns:p14="http://schemas.microsoft.com/office/powerpoint/2010/main" val="152201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1716-70D9-42A7-946C-DC0900C56C52}"/>
              </a:ext>
            </a:extLst>
          </p:cNvPr>
          <p:cNvSpPr>
            <a:spLocks noGrp="1"/>
          </p:cNvSpPr>
          <p:nvPr>
            <p:ph type="title"/>
          </p:nvPr>
        </p:nvSpPr>
        <p:spPr/>
        <p:txBody>
          <a:bodyPr>
            <a:normAutofit/>
          </a:bodyPr>
          <a:lstStyle/>
          <a:p>
            <a:r>
              <a:rPr lang="en-AU" sz="3200" dirty="0"/>
              <a:t>Rule Two: CAPITALISATION and </a:t>
            </a:r>
            <a:r>
              <a:rPr lang="en-AU" sz="3200" dirty="0" err="1"/>
              <a:t>camelCasing</a:t>
            </a:r>
            <a:endParaRPr lang="en-AU" sz="3200" dirty="0"/>
          </a:p>
        </p:txBody>
      </p:sp>
      <p:sp>
        <p:nvSpPr>
          <p:cNvPr id="3" name="Content Placeholder 2">
            <a:extLst>
              <a:ext uri="{FF2B5EF4-FFF2-40B4-BE49-F238E27FC236}">
                <a16:creationId xmlns:a16="http://schemas.microsoft.com/office/drawing/2014/main" id="{85C5A656-0493-499C-9D0E-65736F3BF500}"/>
              </a:ext>
            </a:extLst>
          </p:cNvPr>
          <p:cNvSpPr>
            <a:spLocks noGrp="1"/>
          </p:cNvSpPr>
          <p:nvPr>
            <p:ph idx="1"/>
          </p:nvPr>
        </p:nvSpPr>
        <p:spPr/>
        <p:txBody>
          <a:bodyPr>
            <a:normAutofit lnSpcReduction="10000"/>
          </a:bodyPr>
          <a:lstStyle/>
          <a:p>
            <a:r>
              <a:rPr lang="en-AU" dirty="0"/>
              <a:t>Within Pseudocode you should remember to CAPITALISE your key words</a:t>
            </a:r>
          </a:p>
          <a:p>
            <a:pPr lvl="1"/>
            <a:r>
              <a:rPr lang="en-AU" dirty="0"/>
              <a:t>This enables the reader to identify the functions being used</a:t>
            </a:r>
          </a:p>
          <a:p>
            <a:r>
              <a:rPr lang="en-AU" dirty="0"/>
              <a:t>Where necessary also use </a:t>
            </a:r>
            <a:r>
              <a:rPr lang="en-AU" dirty="0" err="1"/>
              <a:t>camelCasing</a:t>
            </a:r>
            <a:r>
              <a:rPr lang="en-AU" dirty="0"/>
              <a:t> (or </a:t>
            </a:r>
            <a:r>
              <a:rPr lang="en-AU" dirty="0" err="1"/>
              <a:t>PascalCasing</a:t>
            </a:r>
            <a:r>
              <a:rPr lang="en-AU" dirty="0"/>
              <a:t>) to identify the name of a variable.</a:t>
            </a:r>
          </a:p>
          <a:p>
            <a:r>
              <a:rPr lang="en-AU" dirty="0"/>
              <a:t>Some keyword examples include READ, WRITE, IF, ELSE, ENDIF, WHILE, ENDWHLE</a:t>
            </a:r>
          </a:p>
        </p:txBody>
      </p:sp>
    </p:spTree>
    <p:extLst>
      <p:ext uri="{BB962C8B-B14F-4D97-AF65-F5344CB8AC3E}">
        <p14:creationId xmlns:p14="http://schemas.microsoft.com/office/powerpoint/2010/main" val="18510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1716-70D9-42A7-946C-DC0900C56C52}"/>
              </a:ext>
            </a:extLst>
          </p:cNvPr>
          <p:cNvSpPr>
            <a:spLocks noGrp="1"/>
          </p:cNvSpPr>
          <p:nvPr>
            <p:ph type="title"/>
          </p:nvPr>
        </p:nvSpPr>
        <p:spPr/>
        <p:txBody>
          <a:bodyPr/>
          <a:lstStyle/>
          <a:p>
            <a:r>
              <a:rPr lang="en-AU" dirty="0"/>
              <a:t>Rule Two: CAPITALISATION and </a:t>
            </a:r>
            <a:r>
              <a:rPr lang="en-AU" dirty="0" err="1"/>
              <a:t>camelCasing</a:t>
            </a:r>
            <a:endParaRPr lang="en-AU" dirty="0"/>
          </a:p>
        </p:txBody>
      </p:sp>
      <p:sp>
        <p:nvSpPr>
          <p:cNvPr id="3" name="Content Placeholder 2">
            <a:extLst>
              <a:ext uri="{FF2B5EF4-FFF2-40B4-BE49-F238E27FC236}">
                <a16:creationId xmlns:a16="http://schemas.microsoft.com/office/drawing/2014/main" id="{85C5A656-0493-499C-9D0E-65736F3BF500}"/>
              </a:ext>
            </a:extLst>
          </p:cNvPr>
          <p:cNvSpPr>
            <a:spLocks noGrp="1"/>
          </p:cNvSpPr>
          <p:nvPr>
            <p:ph idx="1"/>
          </p:nvPr>
        </p:nvSpPr>
        <p:spPr/>
        <p:txBody>
          <a:bodyPr>
            <a:normAutofit/>
          </a:bodyPr>
          <a:lstStyle/>
          <a:p>
            <a:pPr marL="0" indent="0">
              <a:buNone/>
            </a:pPr>
            <a:r>
              <a:rPr lang="en-AU" dirty="0"/>
              <a:t>The following example provides evidence of CAPITALISATION and </a:t>
            </a:r>
            <a:r>
              <a:rPr lang="en-AU" dirty="0" err="1"/>
              <a:t>camelCasing</a:t>
            </a:r>
            <a:endParaRPr lang="en-AU" dirty="0"/>
          </a:p>
          <a:p>
            <a:pPr marL="0" indent="0">
              <a:buNone/>
            </a:pPr>
            <a:endParaRPr lang="en-AU" dirty="0"/>
          </a:p>
          <a:p>
            <a:pPr marL="0" indent="0">
              <a:buNone/>
            </a:pPr>
            <a:endParaRPr lang="en-AU" dirty="0"/>
          </a:p>
        </p:txBody>
      </p:sp>
      <p:sp>
        <p:nvSpPr>
          <p:cNvPr id="4" name="Text Box 5">
            <a:extLst>
              <a:ext uri="{FF2B5EF4-FFF2-40B4-BE49-F238E27FC236}">
                <a16:creationId xmlns:a16="http://schemas.microsoft.com/office/drawing/2014/main" id="{9DBDC117-C78D-4A2A-9ED2-11E483E5D028}"/>
              </a:ext>
            </a:extLst>
          </p:cNvPr>
          <p:cNvSpPr txBox="1">
            <a:spLocks noChangeArrowheads="1"/>
          </p:cNvSpPr>
          <p:nvPr/>
        </p:nvSpPr>
        <p:spPr bwMode="auto">
          <a:xfrm>
            <a:off x="3336324" y="3707334"/>
            <a:ext cx="54616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3200" b="1" u="sng" dirty="0"/>
              <a:t>Pseudocode</a:t>
            </a:r>
          </a:p>
          <a:p>
            <a:pPr>
              <a:spcBef>
                <a:spcPct val="50000"/>
              </a:spcBef>
            </a:pPr>
            <a:r>
              <a:rPr lang="en-US" altLang="en-US" sz="2400" b="1" dirty="0"/>
              <a:t>READ name, </a:t>
            </a:r>
            <a:r>
              <a:rPr lang="en-US" altLang="en-US" sz="2400" b="1" dirty="0" err="1"/>
              <a:t>hoursWorked</a:t>
            </a:r>
            <a:r>
              <a:rPr lang="en-US" altLang="en-US" sz="2400" b="1" dirty="0"/>
              <a:t>, </a:t>
            </a:r>
            <a:r>
              <a:rPr lang="en-US" altLang="en-US" sz="2400" b="1" dirty="0" err="1"/>
              <a:t>payRate</a:t>
            </a:r>
            <a:endParaRPr lang="en-US" altLang="en-US" sz="2400" b="1" dirty="0"/>
          </a:p>
          <a:p>
            <a:pPr>
              <a:spcBef>
                <a:spcPct val="50000"/>
              </a:spcBef>
            </a:pPr>
            <a:r>
              <a:rPr lang="en-US" altLang="en-US" sz="2400" b="1" dirty="0"/>
              <a:t>gross = </a:t>
            </a:r>
            <a:r>
              <a:rPr lang="en-US" altLang="en-US" sz="2400" b="1" dirty="0" err="1"/>
              <a:t>hoursWorked</a:t>
            </a:r>
            <a:r>
              <a:rPr lang="en-US" altLang="en-US" sz="2400" b="1" dirty="0"/>
              <a:t> * </a:t>
            </a:r>
            <a:r>
              <a:rPr lang="en-US" altLang="en-US" sz="2400" b="1" dirty="0" err="1"/>
              <a:t>payRate</a:t>
            </a:r>
            <a:endParaRPr lang="en-US" altLang="en-US" sz="2400" b="1" dirty="0"/>
          </a:p>
          <a:p>
            <a:pPr>
              <a:spcBef>
                <a:spcPct val="50000"/>
              </a:spcBef>
            </a:pPr>
            <a:r>
              <a:rPr lang="en-US" altLang="en-US" sz="2400" b="1" dirty="0"/>
              <a:t>WRITE name, </a:t>
            </a:r>
            <a:r>
              <a:rPr lang="en-US" altLang="en-US" sz="2400" b="1" dirty="0" err="1"/>
              <a:t>hoursWorked</a:t>
            </a:r>
            <a:r>
              <a:rPr lang="en-US" altLang="en-US" sz="2400" b="1" dirty="0"/>
              <a:t>, gross</a:t>
            </a:r>
          </a:p>
        </p:txBody>
      </p:sp>
    </p:spTree>
    <p:extLst>
      <p:ext uri="{BB962C8B-B14F-4D97-AF65-F5344CB8AC3E}">
        <p14:creationId xmlns:p14="http://schemas.microsoft.com/office/powerpoint/2010/main" val="17322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5CFD-1F52-4580-8C00-A4B7C88875B0}"/>
              </a:ext>
            </a:extLst>
          </p:cNvPr>
          <p:cNvSpPr>
            <a:spLocks noGrp="1"/>
          </p:cNvSpPr>
          <p:nvPr>
            <p:ph type="title"/>
          </p:nvPr>
        </p:nvSpPr>
        <p:spPr/>
        <p:txBody>
          <a:bodyPr/>
          <a:lstStyle/>
          <a:p>
            <a:r>
              <a:rPr lang="en-AU" dirty="0"/>
              <a:t>Rule Three: Indentation</a:t>
            </a:r>
          </a:p>
        </p:txBody>
      </p:sp>
      <p:sp>
        <p:nvSpPr>
          <p:cNvPr id="3" name="Content Placeholder 2">
            <a:extLst>
              <a:ext uri="{FF2B5EF4-FFF2-40B4-BE49-F238E27FC236}">
                <a16:creationId xmlns:a16="http://schemas.microsoft.com/office/drawing/2014/main" id="{6EE9CE36-2F81-4E9E-96D2-5A2E74864896}"/>
              </a:ext>
            </a:extLst>
          </p:cNvPr>
          <p:cNvSpPr>
            <a:spLocks noGrp="1"/>
          </p:cNvSpPr>
          <p:nvPr>
            <p:ph idx="1"/>
          </p:nvPr>
        </p:nvSpPr>
        <p:spPr/>
        <p:txBody>
          <a:bodyPr/>
          <a:lstStyle/>
          <a:p>
            <a:r>
              <a:rPr lang="en-AU" dirty="0"/>
              <a:t>Each design structure uses a particular indentation pattern</a:t>
            </a:r>
          </a:p>
          <a:p>
            <a:r>
              <a:rPr lang="en-AU" dirty="0"/>
              <a:t>Indentation will make your pseudocode easier to read</a:t>
            </a:r>
          </a:p>
          <a:p>
            <a:r>
              <a:rPr lang="en-AU" dirty="0"/>
              <a:t>It also prepares you for programming with Python</a:t>
            </a:r>
          </a:p>
          <a:p>
            <a:pPr lvl="1"/>
            <a:r>
              <a:rPr lang="en-AU" dirty="0"/>
              <a:t>There’s a lot of indentation in Python </a:t>
            </a:r>
            <a:r>
              <a:rPr lang="en-AU" dirty="0">
                <a:sym typeface="Wingdings" panose="05000000000000000000" pitchFamily="2" charset="2"/>
              </a:rPr>
              <a:t> </a:t>
            </a:r>
            <a:endParaRPr lang="en-AU" dirty="0"/>
          </a:p>
        </p:txBody>
      </p:sp>
    </p:spTree>
    <p:extLst>
      <p:ext uri="{BB962C8B-B14F-4D97-AF65-F5344CB8AC3E}">
        <p14:creationId xmlns:p14="http://schemas.microsoft.com/office/powerpoint/2010/main" val="302942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EE89-73D0-4E96-B5EA-3B7A0E783C88}"/>
              </a:ext>
            </a:extLst>
          </p:cNvPr>
          <p:cNvSpPr>
            <a:spLocks noGrp="1"/>
          </p:cNvSpPr>
          <p:nvPr>
            <p:ph type="title"/>
          </p:nvPr>
        </p:nvSpPr>
        <p:spPr/>
        <p:txBody>
          <a:bodyPr/>
          <a:lstStyle/>
          <a:p>
            <a:r>
              <a:rPr lang="en-AU" dirty="0"/>
              <a:t>Rule Three: Indentation	</a:t>
            </a:r>
          </a:p>
        </p:txBody>
      </p:sp>
      <p:sp>
        <p:nvSpPr>
          <p:cNvPr id="3" name="Content Placeholder 2">
            <a:extLst>
              <a:ext uri="{FF2B5EF4-FFF2-40B4-BE49-F238E27FC236}">
                <a16:creationId xmlns:a16="http://schemas.microsoft.com/office/drawing/2014/main" id="{3AA5572D-B731-4ED2-A4A9-53BA193AA7D5}"/>
              </a:ext>
            </a:extLst>
          </p:cNvPr>
          <p:cNvSpPr>
            <a:spLocks noGrp="1"/>
          </p:cNvSpPr>
          <p:nvPr>
            <p:ph idx="1"/>
          </p:nvPr>
        </p:nvSpPr>
        <p:spPr>
          <a:xfrm>
            <a:off x="838200" y="2265741"/>
            <a:ext cx="10515600" cy="3652079"/>
          </a:xfrm>
        </p:spPr>
        <p:txBody>
          <a:bodyPr>
            <a:normAutofit lnSpcReduction="10000"/>
          </a:bodyPr>
          <a:lstStyle/>
          <a:p>
            <a:pPr marL="0" indent="0">
              <a:buNone/>
            </a:pPr>
            <a:r>
              <a:rPr lang="en-US" altLang="en-US" dirty="0"/>
              <a:t>The rules of indentation include:</a:t>
            </a:r>
          </a:p>
          <a:p>
            <a:r>
              <a:rPr lang="en-US" altLang="en-US" dirty="0"/>
              <a:t>Sequence: </a:t>
            </a:r>
          </a:p>
          <a:p>
            <a:pPr lvl="1">
              <a:buNone/>
            </a:pPr>
            <a:r>
              <a:rPr lang="en-US" altLang="en-US" dirty="0"/>
              <a:t>Keep statements in sequence all starting in the same column</a:t>
            </a:r>
          </a:p>
          <a:p>
            <a:pPr>
              <a:spcBef>
                <a:spcPct val="20000"/>
              </a:spcBef>
              <a:buFontTx/>
              <a:buChar char="•"/>
            </a:pPr>
            <a:r>
              <a:rPr lang="en-US" altLang="en-US" dirty="0"/>
              <a:t>Selection:</a:t>
            </a:r>
          </a:p>
          <a:p>
            <a:pPr lvl="1">
              <a:spcBef>
                <a:spcPct val="20000"/>
              </a:spcBef>
            </a:pPr>
            <a:r>
              <a:rPr lang="en-US" altLang="en-US" dirty="0"/>
              <a:t>Indent statements that fall inside selection structure, but not the keywords that form the selection</a:t>
            </a:r>
          </a:p>
          <a:p>
            <a:pPr>
              <a:spcBef>
                <a:spcPct val="20000"/>
              </a:spcBef>
              <a:buFontTx/>
              <a:buChar char="•"/>
            </a:pPr>
            <a:r>
              <a:rPr lang="en-US" altLang="en-US" dirty="0"/>
              <a:t>Loop:</a:t>
            </a:r>
          </a:p>
          <a:p>
            <a:pPr lvl="1">
              <a:spcBef>
                <a:spcPct val="20000"/>
              </a:spcBef>
            </a:pPr>
            <a:r>
              <a:rPr lang="en-US" altLang="en-US" dirty="0"/>
              <a:t>Indent statements that fall inside the loop but not keywords that form the loop</a:t>
            </a:r>
          </a:p>
          <a:p>
            <a:endParaRPr lang="en-AU" dirty="0"/>
          </a:p>
        </p:txBody>
      </p:sp>
    </p:spTree>
    <p:extLst>
      <p:ext uri="{BB962C8B-B14F-4D97-AF65-F5344CB8AC3E}">
        <p14:creationId xmlns:p14="http://schemas.microsoft.com/office/powerpoint/2010/main" val="55680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EE89-73D0-4E96-B5EA-3B7A0E783C88}"/>
              </a:ext>
            </a:extLst>
          </p:cNvPr>
          <p:cNvSpPr>
            <a:spLocks noGrp="1"/>
          </p:cNvSpPr>
          <p:nvPr>
            <p:ph type="title"/>
          </p:nvPr>
        </p:nvSpPr>
        <p:spPr/>
        <p:txBody>
          <a:bodyPr/>
          <a:lstStyle/>
          <a:p>
            <a:r>
              <a:rPr lang="en-AU" dirty="0"/>
              <a:t>Rule Three: Indentation	</a:t>
            </a:r>
          </a:p>
        </p:txBody>
      </p:sp>
      <p:sp>
        <p:nvSpPr>
          <p:cNvPr id="3" name="Content Placeholder 2">
            <a:extLst>
              <a:ext uri="{FF2B5EF4-FFF2-40B4-BE49-F238E27FC236}">
                <a16:creationId xmlns:a16="http://schemas.microsoft.com/office/drawing/2014/main" id="{3AA5572D-B731-4ED2-A4A9-53BA193AA7D5}"/>
              </a:ext>
            </a:extLst>
          </p:cNvPr>
          <p:cNvSpPr>
            <a:spLocks noGrp="1"/>
          </p:cNvSpPr>
          <p:nvPr>
            <p:ph idx="1"/>
          </p:nvPr>
        </p:nvSpPr>
        <p:spPr>
          <a:xfrm>
            <a:off x="838200" y="2265741"/>
            <a:ext cx="10515600" cy="3652079"/>
          </a:xfrm>
        </p:spPr>
        <p:txBody>
          <a:bodyPr>
            <a:normAutofit/>
          </a:bodyPr>
          <a:lstStyle/>
          <a:p>
            <a:pPr marL="0" indent="0">
              <a:buNone/>
            </a:pPr>
            <a:r>
              <a:rPr lang="en-US" dirty="0"/>
              <a:t>Example Indentation: </a:t>
            </a:r>
            <a:endParaRPr lang="en-AU" dirty="0"/>
          </a:p>
        </p:txBody>
      </p:sp>
      <p:sp>
        <p:nvSpPr>
          <p:cNvPr id="4" name="Rectangle 3">
            <a:extLst>
              <a:ext uri="{FF2B5EF4-FFF2-40B4-BE49-F238E27FC236}">
                <a16:creationId xmlns:a16="http://schemas.microsoft.com/office/drawing/2014/main" id="{7CB96736-A516-4398-AB15-DD22ED15F543}"/>
              </a:ext>
            </a:extLst>
          </p:cNvPr>
          <p:cNvSpPr/>
          <p:nvPr/>
        </p:nvSpPr>
        <p:spPr>
          <a:xfrm>
            <a:off x="3138617" y="2766509"/>
            <a:ext cx="7068065" cy="3151312"/>
          </a:xfrm>
          <a:prstGeom prst="rect">
            <a:avLst/>
          </a:prstGeom>
        </p:spPr>
        <p:txBody>
          <a:bodyPr wrap="square">
            <a:spAutoFit/>
          </a:bodyPr>
          <a:lstStyle/>
          <a:p>
            <a:pPr>
              <a:lnSpc>
                <a:spcPct val="75000"/>
              </a:lnSpc>
              <a:spcBef>
                <a:spcPct val="50000"/>
              </a:spcBef>
            </a:pPr>
            <a:r>
              <a:rPr lang="en-US" altLang="en-US" sz="2400" b="1" dirty="0"/>
              <a:t>READ name, </a:t>
            </a:r>
            <a:r>
              <a:rPr lang="en-US" altLang="en-US" sz="2400" b="1" dirty="0" err="1"/>
              <a:t>grossPay</a:t>
            </a:r>
            <a:r>
              <a:rPr lang="en-US" altLang="en-US" sz="2400" b="1" dirty="0"/>
              <a:t>, taxes</a:t>
            </a:r>
          </a:p>
          <a:p>
            <a:pPr>
              <a:lnSpc>
                <a:spcPct val="75000"/>
              </a:lnSpc>
              <a:spcBef>
                <a:spcPct val="50000"/>
              </a:spcBef>
            </a:pPr>
            <a:r>
              <a:rPr lang="en-US" altLang="en-US" sz="2400" b="1" dirty="0"/>
              <a:t>IF taxes &gt; 0</a:t>
            </a:r>
          </a:p>
          <a:p>
            <a:pPr lvl="1">
              <a:lnSpc>
                <a:spcPct val="75000"/>
              </a:lnSpc>
              <a:spcBef>
                <a:spcPct val="50000"/>
              </a:spcBef>
            </a:pPr>
            <a:r>
              <a:rPr lang="en-US" altLang="en-US" sz="2400" b="1" dirty="0"/>
              <a:t>net = </a:t>
            </a:r>
            <a:r>
              <a:rPr lang="en-US" altLang="en-US" sz="2400" b="1" dirty="0" err="1"/>
              <a:t>grossPay</a:t>
            </a:r>
            <a:r>
              <a:rPr lang="en-US" altLang="en-US" sz="2400" b="1" dirty="0"/>
              <a:t> – taxes</a:t>
            </a:r>
          </a:p>
          <a:p>
            <a:pPr>
              <a:lnSpc>
                <a:spcPct val="75000"/>
              </a:lnSpc>
              <a:spcBef>
                <a:spcPct val="50000"/>
              </a:spcBef>
            </a:pPr>
            <a:r>
              <a:rPr lang="en-US" altLang="en-US" sz="2400" b="1" dirty="0"/>
              <a:t>ELSE</a:t>
            </a:r>
          </a:p>
          <a:p>
            <a:pPr lvl="1">
              <a:lnSpc>
                <a:spcPct val="75000"/>
              </a:lnSpc>
              <a:spcBef>
                <a:spcPct val="50000"/>
              </a:spcBef>
            </a:pPr>
            <a:r>
              <a:rPr lang="en-US" altLang="en-US" sz="2400" b="1" dirty="0"/>
              <a:t>net = </a:t>
            </a:r>
            <a:r>
              <a:rPr lang="en-US" altLang="en-US" sz="2400" b="1" dirty="0" err="1"/>
              <a:t>grossPay</a:t>
            </a:r>
            <a:endParaRPr lang="en-US" altLang="en-US" sz="2400" b="1" dirty="0"/>
          </a:p>
          <a:p>
            <a:pPr>
              <a:lnSpc>
                <a:spcPct val="75000"/>
              </a:lnSpc>
              <a:spcBef>
                <a:spcPct val="50000"/>
              </a:spcBef>
            </a:pPr>
            <a:r>
              <a:rPr lang="en-US" altLang="en-US" sz="2400" b="1" dirty="0"/>
              <a:t>ENDIF</a:t>
            </a:r>
          </a:p>
          <a:p>
            <a:pPr>
              <a:lnSpc>
                <a:spcPct val="75000"/>
              </a:lnSpc>
              <a:spcBef>
                <a:spcPct val="50000"/>
              </a:spcBef>
            </a:pPr>
            <a:r>
              <a:rPr lang="en-US" altLang="en-US" sz="2400" b="1" dirty="0"/>
              <a:t>WRITE name, net</a:t>
            </a:r>
          </a:p>
        </p:txBody>
      </p:sp>
    </p:spTree>
    <p:extLst>
      <p:ext uri="{BB962C8B-B14F-4D97-AF65-F5344CB8AC3E}">
        <p14:creationId xmlns:p14="http://schemas.microsoft.com/office/powerpoint/2010/main" val="1724180981"/>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Widescreen</PresentationFormat>
  <Paragraphs>218</Paragraphs>
  <Slides>29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Arial</vt:lpstr>
      <vt:lpstr>Calibri</vt:lpstr>
      <vt:lpstr>Office Theme</vt:lpstr>
      <vt:lpstr>Pseudocode</vt:lpstr>
      <vt:lpstr>Some Programming Concepts</vt:lpstr>
      <vt:lpstr>Pseudocode Rules</vt:lpstr>
      <vt:lpstr>Rule One: One Statement Per Line</vt:lpstr>
      <vt:lpstr>Rule Two: CAPITALISATION and camelCasing</vt:lpstr>
      <vt:lpstr>Rule Two: CAPITALISATION and camelCasing</vt:lpstr>
      <vt:lpstr>Rule Three: Indentation</vt:lpstr>
      <vt:lpstr>Rule Three: Indentation </vt:lpstr>
      <vt:lpstr>Rule Three: Indentation </vt:lpstr>
      <vt:lpstr>Rule Four: End Multiline Structures</vt:lpstr>
      <vt:lpstr>Rule Five: Language Independence</vt:lpstr>
      <vt:lpstr>Pseudocode Structure and Flow Charts </vt:lpstr>
      <vt:lpstr>Flowchart Legend</vt:lpstr>
      <vt:lpstr>Flowchart Legend</vt:lpstr>
      <vt:lpstr>Visio flowcharts</vt:lpstr>
      <vt:lpstr>Structures</vt:lpstr>
      <vt:lpstr>Selection Structure</vt:lpstr>
      <vt:lpstr>Selection Structure</vt:lpstr>
      <vt:lpstr>Looping Structure</vt:lpstr>
      <vt:lpstr>Looping Structure: WHILE/ENDWHILE</vt:lpstr>
      <vt:lpstr>Looping Structure: REPEAT/UNTIL</vt:lpstr>
      <vt:lpstr>Comparing Pseudocode and Flowcharts</vt:lpstr>
      <vt:lpstr>Data, Variables, Calculation and Selection</vt:lpstr>
      <vt:lpstr>How to Show Data Access</vt:lpstr>
      <vt:lpstr>Memory Locations </vt:lpstr>
      <vt:lpstr>Variables</vt:lpstr>
      <vt:lpstr>Variable Rules </vt:lpstr>
      <vt:lpstr>Fields: Calculation and Selection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2018-01-10T01:37:12Z</dcterms:created>
  <dcterms:modified xsi:type="dcterms:W3CDTF">2022-07-24T13:00:24Z</dcterms:modified>
</cp:coreProperties>
</file>