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9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5" r:id="rId11"/>
    <p:sldId id="264" r:id="rId12"/>
    <p:sldId id="265" r:id="rId13"/>
    <p:sldId id="263" r:id="rId14"/>
    <p:sldId id="261" r:id="rId15"/>
    <p:sldId id="262" r:id="rId16"/>
    <p:sldId id="256" r:id="rId17"/>
    <p:sldId id="281" r:id="rId18"/>
    <p:sldId id="277" r:id="rId19"/>
    <p:sldId id="278" r:id="rId20"/>
    <p:sldId id="279" r:id="rId21"/>
    <p:sldId id="280" r:id="rId22"/>
    <p:sldId id="282" r:id="rId23"/>
    <p:sldId id="285" r:id="rId24"/>
    <p:sldId id="286" r:id="rId25"/>
    <p:sldId id="288" r:id="rId26"/>
    <p:sldId id="290" r:id="rId27"/>
    <p:sldId id="296" r:id="rId28"/>
    <p:sldId id="294" r:id="rId29"/>
    <p:sldId id="300" r:id="rId30"/>
    <p:sldId id="297" r:id="rId31"/>
    <p:sldId id="295" r:id="rId3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2626"/>
    <a:srgbClr val="41CF52"/>
    <a:srgbClr val="32B05C"/>
    <a:srgbClr val="228E34"/>
    <a:srgbClr val="7070E6"/>
    <a:srgbClr val="4024E8"/>
    <a:srgbClr val="3D12A8"/>
    <a:srgbClr val="FB950D"/>
    <a:srgbClr val="E35A1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080CC-EF3A-4ACE-9E2B-6386A1702FA9}" v="18" dt="2021-07-25T08:06:43.78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5535" autoAdjust="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F72-63D8-41BF-9641-08FD5E057925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C534-9294-4EB2-A34C-35B6E1F26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CD6A-4CE6-4B88-9AA4-231440D28D88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A34F-EFA3-4A4D-801A-A3FDA839E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91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85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Rectangle 10"/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2" descr="Image result for south metropolitan TAF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" y="234125"/>
            <a:ext cx="3251285" cy="8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65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2" y="1520825"/>
            <a:ext cx="5376332" cy="460851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3pPr marL="180000" indent="-180000">
              <a:tabLst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288618" y="1520825"/>
            <a:ext cx="5422900" cy="4608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5754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3" y="1520824"/>
            <a:ext cx="3407831" cy="460851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320118" y="1520826"/>
            <a:ext cx="3456516" cy="46085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8257117" y="1520826"/>
            <a:ext cx="34544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9323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>
          <p15:clr>
            <a:srgbClr val="FBAE40"/>
          </p15:clr>
        </p15:guide>
        <p15:guide id="2" pos="39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0179"/>
            <a:ext cx="10290717" cy="1325563"/>
          </a:xfrm>
        </p:spPr>
        <p:txBody>
          <a:bodyPr/>
          <a:lstStyle>
            <a:lvl1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9350"/>
            <a:ext cx="10515600" cy="2937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2" descr="Image result for south metropolitan TAF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0" y="95778"/>
            <a:ext cx="1173818" cy="3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9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96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5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18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43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71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80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30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081B-4EBE-432D-8E8C-3CE4FC1BF9D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81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2E05-8EB1-4153-8896-68DD56883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Statements and Expression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97181-30F0-4E12-B724-217554F8B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F9F3F-2E88-4D04-8E20-F6BEB189A936}"/>
              </a:ext>
            </a:extLst>
          </p:cNvPr>
          <p:cNvSpPr txBox="1"/>
          <p:nvPr/>
        </p:nvSpPr>
        <p:spPr>
          <a:xfrm>
            <a:off x="8482988" y="5165209"/>
            <a:ext cx="269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Saranya Chandrukannan</a:t>
            </a:r>
          </a:p>
        </p:txBody>
      </p:sp>
    </p:spTree>
    <p:extLst>
      <p:ext uri="{BB962C8B-B14F-4D97-AF65-F5344CB8AC3E}">
        <p14:creationId xmlns:p14="http://schemas.microsoft.com/office/powerpoint/2010/main" val="251551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28A8-A6A8-48E0-95A6-D818E673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6100"/>
            <a:ext cx="9601200" cy="768634"/>
          </a:xfrm>
        </p:spPr>
        <p:txBody>
          <a:bodyPr/>
          <a:lstStyle/>
          <a:p>
            <a:pPr algn="ctr"/>
            <a:r>
              <a:rPr lang="en-US" dirty="0"/>
              <a:t>Arithmetic and Assignment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BA1225-31EA-4572-8B4C-3293E689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2" y="1200854"/>
            <a:ext cx="11513016" cy="39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5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BF25-25BE-45A4-B294-D703F4ED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657419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Operator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BC5797-F327-4FAA-AD10-573314017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35" y="783871"/>
            <a:ext cx="9601200" cy="2868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340BA-DEA9-4096-B446-710F0F2CA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84" y="3753700"/>
            <a:ext cx="10485789" cy="249286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51E68-97A5-4F18-9D7E-989C3E5BC2AE}"/>
              </a:ext>
            </a:extLst>
          </p:cNvPr>
          <p:cNvSpPr/>
          <p:nvPr/>
        </p:nvSpPr>
        <p:spPr>
          <a:xfrm>
            <a:off x="10075985" y="1327638"/>
            <a:ext cx="1186961" cy="527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If x &lt; y</a:t>
            </a:r>
          </a:p>
        </p:txBody>
      </p:sp>
    </p:spTree>
    <p:extLst>
      <p:ext uri="{BB962C8B-B14F-4D97-AF65-F5344CB8AC3E}">
        <p14:creationId xmlns:p14="http://schemas.microsoft.com/office/powerpoint/2010/main" val="283702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BB78C5-F61A-42D9-A0F0-0897C6E80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698" y="522735"/>
            <a:ext cx="9601200" cy="2906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2E0A6-63FE-4C39-A7F4-982AE717C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98" y="3534537"/>
            <a:ext cx="10717763" cy="25956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4BF198-146C-47CA-ACC9-F4B0A6C07789}"/>
              </a:ext>
            </a:extLst>
          </p:cNvPr>
          <p:cNvSpPr/>
          <p:nvPr/>
        </p:nvSpPr>
        <p:spPr>
          <a:xfrm>
            <a:off x="2989387" y="100659"/>
            <a:ext cx="923192" cy="369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If x &gt; y</a:t>
            </a:r>
          </a:p>
        </p:txBody>
      </p:sp>
    </p:spTree>
    <p:extLst>
      <p:ext uri="{BB962C8B-B14F-4D97-AF65-F5344CB8AC3E}">
        <p14:creationId xmlns:p14="http://schemas.microsoft.com/office/powerpoint/2010/main" val="176248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96F-FA0E-43D4-8AD7-5C2B33DA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4582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Code Blocks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B73C6A-3C61-40EE-BF58-AE91D5555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625" y="643226"/>
            <a:ext cx="9601200" cy="202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B6BC16-1E31-4B15-89CC-73CE19A58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971868"/>
            <a:ext cx="10175615" cy="27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3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2264-3062-4FAC-9135-7EA7E3B2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7931"/>
            <a:ext cx="9601200" cy="401047"/>
          </a:xfrm>
        </p:spPr>
        <p:txBody>
          <a:bodyPr>
            <a:normAutofit fontScale="90000"/>
          </a:bodyPr>
          <a:lstStyle/>
          <a:p>
            <a:r>
              <a:rPr lang="en-US" dirty="0"/>
              <a:t>Format  function()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81D60-2FFD-457B-8FA0-15567241B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4" y="673947"/>
            <a:ext cx="11641500" cy="2487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55182-2024-462A-B53C-7C0FD949B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4" y="3299064"/>
            <a:ext cx="11393732" cy="23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AACF-6C7A-4E0A-93A1-D38E49D6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315" y="400352"/>
            <a:ext cx="10290717" cy="1325563"/>
          </a:xfrm>
        </p:spPr>
        <p:txBody>
          <a:bodyPr/>
          <a:lstStyle/>
          <a:p>
            <a:r>
              <a:rPr lang="en-US" dirty="0"/>
              <a:t>How about integer values?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E47071-7CF2-46EB-9F0B-EA2FB4CFC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29" y="1976296"/>
            <a:ext cx="11109634" cy="27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13832" y="1388125"/>
            <a:ext cx="9144000" cy="2482741"/>
          </a:xfrm>
        </p:spPr>
        <p:txBody>
          <a:bodyPr>
            <a:normAutofit/>
          </a:bodyPr>
          <a:lstStyle/>
          <a:p>
            <a:r>
              <a:rPr lang="en-US" dirty="0"/>
              <a:t>Python – Quiz and Exercises</a:t>
            </a:r>
            <a:br>
              <a:rPr lang="en-US" b="1" i="0" dirty="0">
                <a:solidFill>
                  <a:srgbClr val="212529"/>
                </a:solidFill>
                <a:effectLst/>
                <a:latin typeface="franklin-gothic-condensed"/>
              </a:rPr>
            </a:br>
            <a:r>
              <a:rPr lang="en-AU" dirty="0"/>
              <a:t> </a:t>
            </a:r>
            <a:r>
              <a:rPr lang="en-AU" sz="3100" dirty="0"/>
              <a:t>Week 2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62DD7E8-CC65-423E-8A36-91EF071054DE}"/>
              </a:ext>
            </a:extLst>
          </p:cNvPr>
          <p:cNvSpPr txBox="1">
            <a:spLocks/>
          </p:cNvSpPr>
          <p:nvPr/>
        </p:nvSpPr>
        <p:spPr>
          <a:xfrm>
            <a:off x="8475784" y="5111262"/>
            <a:ext cx="3716216" cy="447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Saranya Chandrukannan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7081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C4CDE-8876-43F6-93A4-E112B2BF3238}"/>
              </a:ext>
            </a:extLst>
          </p:cNvPr>
          <p:cNvSpPr txBox="1"/>
          <p:nvPr/>
        </p:nvSpPr>
        <p:spPr>
          <a:xfrm>
            <a:off x="1297235" y="1728969"/>
            <a:ext cx="9947313" cy="207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name of the programming language we are learning?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7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0BA49A5-FA3D-43D5-9665-70BCA6567127}"/>
              </a:ext>
            </a:extLst>
          </p:cNvPr>
          <p:cNvSpPr txBox="1"/>
          <p:nvPr/>
        </p:nvSpPr>
        <p:spPr>
          <a:xfrm>
            <a:off x="2233669" y="2141693"/>
            <a:ext cx="6535756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or word we give to a variable is called :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1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37DCBC-3BC2-44C4-9A54-62565ADF7E90}"/>
              </a:ext>
            </a:extLst>
          </p:cNvPr>
          <p:cNvSpPr txBox="1"/>
          <p:nvPr/>
        </p:nvSpPr>
        <p:spPr>
          <a:xfrm>
            <a:off x="1550623" y="1961761"/>
            <a:ext cx="8342523" cy="1566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b="1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 variable?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 box(memory location) where you store values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 type of graphics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Data type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a type of memory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66B-6149-40D8-B3BC-A53A2D7C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88FB-BA20-44C2-897B-3FBD93F8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Expression is any combination of values, variables, and operators.</a:t>
            </a:r>
          </a:p>
          <a:p>
            <a:pPr marL="0" indent="0">
              <a:buNone/>
            </a:pPr>
            <a:r>
              <a:rPr lang="en-US" dirty="0"/>
              <a:t>This means anything that returns a value is an expression. </a:t>
            </a:r>
          </a:p>
          <a:p>
            <a:pPr marL="0" indent="0">
              <a:buNone/>
            </a:pPr>
            <a:r>
              <a:rPr lang="en-US" dirty="0"/>
              <a:t>A = 2   -   This is an assignment. It assigns a value to a variable. </a:t>
            </a:r>
          </a:p>
          <a:p>
            <a:pPr marL="0" indent="0">
              <a:buNone/>
            </a:pPr>
            <a:r>
              <a:rPr lang="en-US" dirty="0"/>
              <a:t>A= 2+3 - This is an operation.</a:t>
            </a:r>
          </a:p>
        </p:txBody>
      </p:sp>
    </p:spTree>
    <p:extLst>
      <p:ext uri="{BB962C8B-B14F-4D97-AF65-F5344CB8AC3E}">
        <p14:creationId xmlns:p14="http://schemas.microsoft.com/office/powerpoint/2010/main" val="329266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8991DF-34F4-4753-92D8-9C8A7D324A65}"/>
              </a:ext>
            </a:extLst>
          </p:cNvPr>
          <p:cNvSpPr txBox="1"/>
          <p:nvPr/>
        </p:nvSpPr>
        <p:spPr>
          <a:xfrm>
            <a:off x="1181100" y="1496958"/>
            <a:ext cx="9829799" cy="1722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word (command) used to display numbers and text on the screen?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buFont typeface="Symbol" panose="05050102010706020507" pitchFamily="18" charset="2"/>
              <a:buChar char=""/>
            </a:pPr>
            <a:r>
              <a:rPr lang="en-AU" sz="20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input</a:t>
            </a:r>
            <a:endParaRPr lang="en-A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buFont typeface="Symbol" panose="05050102010706020507" pitchFamily="18" charset="2"/>
              <a:buChar char=""/>
            </a:pPr>
            <a:r>
              <a:rPr lang="en-AU" sz="20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print</a:t>
            </a:r>
            <a:endParaRPr lang="en-A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buFont typeface="Symbol" panose="05050102010706020507" pitchFamily="18" charset="2"/>
              <a:buChar char=""/>
            </a:pPr>
            <a:r>
              <a:rPr lang="en-AU" sz="20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output</a:t>
            </a:r>
            <a:endParaRPr lang="en-A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buFont typeface="Symbol" panose="05050102010706020507" pitchFamily="18" charset="2"/>
              <a:buChar char=""/>
            </a:pPr>
            <a:r>
              <a:rPr lang="en-AU" sz="20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command</a:t>
            </a:r>
            <a:endParaRPr lang="en-A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492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4B7620-1031-4B6F-889A-77592320B3AE}"/>
              </a:ext>
            </a:extLst>
          </p:cNvPr>
          <p:cNvSpPr txBox="1"/>
          <p:nvPr/>
        </p:nvSpPr>
        <p:spPr>
          <a:xfrm>
            <a:off x="1264184" y="1178262"/>
            <a:ext cx="9554379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symbol is used in python to assign values to a variable?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 =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plus + 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forward slash /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asterisk *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2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17CDBF-5970-4AC9-B8A4-8AA8D578F6C3}"/>
              </a:ext>
            </a:extLst>
          </p:cNvPr>
          <p:cNvSpPr txBox="1"/>
          <p:nvPr/>
        </p:nvSpPr>
        <p:spPr>
          <a:xfrm>
            <a:off x="2674345" y="1800088"/>
            <a:ext cx="6097836" cy="266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will be the output?</a:t>
            </a:r>
            <a:br>
              <a:rPr lang="en-AU" sz="1800" b="1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800" b="1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'Dave'</a:t>
            </a:r>
            <a:br>
              <a:rPr lang="en-AU" sz="1800" b="1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800" b="1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print(name)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Dave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'Dave'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86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3A6EBD-F4AC-43FA-8CDA-2516A5F1955D}"/>
              </a:ext>
            </a:extLst>
          </p:cNvPr>
          <p:cNvSpPr txBox="1"/>
          <p:nvPr/>
        </p:nvSpPr>
        <p:spPr>
          <a:xfrm>
            <a:off x="3048918" y="2593384"/>
            <a:ext cx="6097836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would print(10 + 16) produce?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dirty="0">
                <a:solidFill>
                  <a:srgbClr val="393A68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+ 16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dirty="0">
                <a:solidFill>
                  <a:srgbClr val="393A68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29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D0EAAE-AF2C-4BFB-AD7B-154CC197BA38}"/>
              </a:ext>
            </a:extLst>
          </p:cNvPr>
          <p:cNvSpPr txBox="1"/>
          <p:nvPr/>
        </p:nvSpPr>
        <p:spPr>
          <a:xfrm>
            <a:off x="2564176" y="1062766"/>
            <a:ext cx="6097836" cy="375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is the Python logo?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DB80C-88EF-4F42-83D6-AF9C3442AE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2969" y="1802061"/>
            <a:ext cx="53911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0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4221B2-3991-4A09-962C-927F5A62171C}"/>
              </a:ext>
            </a:extLst>
          </p:cNvPr>
          <p:cNvSpPr txBox="1"/>
          <p:nvPr/>
        </p:nvSpPr>
        <p:spPr>
          <a:xfrm>
            <a:off x="1913721" y="1843438"/>
            <a:ext cx="8364557" cy="1585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a input?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fontAlgn="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allows us to ask the user to enter some data.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fontAlgn="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plug in something.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fontAlgn="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displayed on a screen.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83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F87E9-55D5-453E-8BD3-5E234FF81DA4}"/>
              </a:ext>
            </a:extLst>
          </p:cNvPr>
          <p:cNvSpPr txBox="1"/>
          <p:nvPr/>
        </p:nvSpPr>
        <p:spPr>
          <a:xfrm>
            <a:off x="2414989" y="1649667"/>
            <a:ext cx="7362022" cy="177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solidFill>
                  <a:srgbClr val="393A6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a output?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dirty="0">
                <a:solidFill>
                  <a:srgbClr val="393A68"/>
                </a:solidFill>
                <a:latin typeface="Open Sans" panose="020B0606030504020204" pitchFamily="34" charset="0"/>
                <a:cs typeface="Times New Roman" panose="02020603050405020304" pitchFamily="18" charset="0"/>
              </a:rPr>
              <a:t>Data that the user enters</a:t>
            </a:r>
          </a:p>
          <a:p>
            <a:pPr marL="342900" indent="-342900" fontAlgn="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dirty="0">
                <a:solidFill>
                  <a:srgbClr val="393A68"/>
                </a:solidFill>
                <a:latin typeface="Open Sans" panose="020B0606030504020204" pitchFamily="34" charset="0"/>
                <a:cs typeface="Times New Roman" panose="02020603050405020304" pitchFamily="18" charset="0"/>
              </a:rPr>
              <a:t>A piece of data that is shown on the screen</a:t>
            </a:r>
          </a:p>
          <a:p>
            <a:pPr marL="342900" lvl="0" indent="-342900" fontAlgn="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dirty="0">
                <a:solidFill>
                  <a:srgbClr val="393A68"/>
                </a:solidFill>
                <a:latin typeface="Open Sans" panose="020B0606030504020204" pitchFamily="34" charset="0"/>
                <a:cs typeface="Times New Roman" panose="02020603050405020304" pitchFamily="18" charset="0"/>
              </a:rPr>
              <a:t>Code we entered in screen</a:t>
            </a:r>
          </a:p>
          <a:p>
            <a:pPr marL="342900" lvl="0" indent="-342900" fontAlgn="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dirty="0">
                <a:solidFill>
                  <a:srgbClr val="393A68"/>
                </a:solidFill>
                <a:latin typeface="Open Sans" panose="020B0606030504020204" pitchFamily="34" charset="0"/>
                <a:cs typeface="Times New Roman" panose="02020603050405020304" pitchFamily="18" charset="0"/>
              </a:rPr>
              <a:t>Arithmetic Operator</a:t>
            </a:r>
          </a:p>
        </p:txBody>
      </p:sp>
    </p:spTree>
    <p:extLst>
      <p:ext uri="{BB962C8B-B14F-4D97-AF65-F5344CB8AC3E}">
        <p14:creationId xmlns:p14="http://schemas.microsoft.com/office/powerpoint/2010/main" val="4288107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8229-B3F2-46B3-8E2B-7E903EB7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94" y="642723"/>
            <a:ext cx="10290717" cy="1325563"/>
          </a:xfrm>
        </p:spPr>
        <p:txBody>
          <a:bodyPr/>
          <a:lstStyle/>
          <a:p>
            <a:pPr algn="ctr"/>
            <a:r>
              <a:rPr lang="en-US" dirty="0"/>
              <a:t>Exercise#1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2A79-6E17-4C17-A13F-3A8A7DB2D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726"/>
            <a:ext cx="10515600" cy="2937050"/>
          </a:xfrm>
        </p:spPr>
        <p:txBody>
          <a:bodyPr/>
          <a:lstStyle/>
          <a:p>
            <a:r>
              <a:rPr lang="en-US" dirty="0"/>
              <a:t>Write a program to print as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C4595-FF7F-4D18-A203-9266527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642" y="1602960"/>
            <a:ext cx="2324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29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8229-B3F2-46B3-8E2B-7E903EB7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0899"/>
            <a:ext cx="10290717" cy="1325563"/>
          </a:xfrm>
        </p:spPr>
        <p:txBody>
          <a:bodyPr/>
          <a:lstStyle/>
          <a:p>
            <a:pPr algn="ctr"/>
            <a:r>
              <a:rPr lang="en-US" dirty="0"/>
              <a:t>Exercise#2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2A79-6E17-4C17-A13F-3A8A7DB2D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76" y="2075625"/>
            <a:ext cx="10515600" cy="2937050"/>
          </a:xfrm>
        </p:spPr>
        <p:txBody>
          <a:bodyPr/>
          <a:lstStyle/>
          <a:p>
            <a:r>
              <a:rPr lang="en-US" dirty="0"/>
              <a:t>Write a program to print as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Hint (use print(</a:t>
            </a:r>
            <a:r>
              <a:rPr lang="en-US" sz="1400" dirty="0" err="1"/>
              <a:t>variablename</a:t>
            </a:r>
            <a:r>
              <a:rPr lang="en-US" sz="1400" dirty="0"/>
              <a:t>[0:1])</a:t>
            </a:r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2547D9-F5BB-4451-8726-672B9E55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099" y="1477638"/>
            <a:ext cx="2286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78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8229-B3F2-46B3-8E2B-7E903EB7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Exercise#3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2A79-6E17-4C17-A13F-3A8A7DB2D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726"/>
            <a:ext cx="10515600" cy="29370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Assign some number value to the variable called ‘number’</a:t>
            </a:r>
          </a:p>
          <a:p>
            <a:pPr marL="0" indent="0">
              <a:buNone/>
            </a:pPr>
            <a:r>
              <a:rPr lang="en-US" dirty="0"/>
              <a:t>solve this equation in program and print the output</a:t>
            </a:r>
          </a:p>
          <a:p>
            <a:pPr marL="0" indent="0">
              <a:buNone/>
            </a:pPr>
            <a:r>
              <a:rPr lang="en-US" dirty="0"/>
              <a:t>Output should be equal to ((((number +4) / 8 )*2) + 22)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number = 28</a:t>
            </a:r>
          </a:p>
          <a:p>
            <a:pPr marL="0" indent="0">
              <a:buNone/>
            </a:pPr>
            <a:r>
              <a:rPr lang="en-US" dirty="0"/>
              <a:t>Output should display as 30  [ example - ((((28+4)/8)*2)+22)) 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993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325E-D1A5-4CB1-8C7A-13072049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81" y="49934"/>
            <a:ext cx="10290717" cy="1042101"/>
          </a:xfrm>
        </p:spPr>
        <p:txBody>
          <a:bodyPr/>
          <a:lstStyle/>
          <a:p>
            <a:pPr algn="ctr"/>
            <a:r>
              <a:rPr lang="en-US" dirty="0"/>
              <a:t>Statements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AFD41-C901-434D-B0B0-4C1430BF5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700" y="1046927"/>
            <a:ext cx="971550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061CB1-3FD7-4712-9EEC-3C829F6C4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203" y="991556"/>
            <a:ext cx="1124242" cy="2177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5CBFE-A126-4780-8E16-C3034CF79089}"/>
              </a:ext>
            </a:extLst>
          </p:cNvPr>
          <p:cNvSpPr txBox="1"/>
          <p:nvPr/>
        </p:nvSpPr>
        <p:spPr>
          <a:xfrm>
            <a:off x="6209240" y="1461162"/>
            <a:ext cx="445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statement is a line of code. It may be an expression,  may be something like the import statement or a break or a continue.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A772B-7915-4206-A8C6-1BF0EB011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37" y="3336378"/>
            <a:ext cx="10262507" cy="22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2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8229-B3F2-46B3-8E2B-7E903EB7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458531"/>
            <a:ext cx="10290717" cy="1325563"/>
          </a:xfrm>
        </p:spPr>
        <p:txBody>
          <a:bodyPr/>
          <a:lstStyle/>
          <a:p>
            <a:pPr algn="ctr"/>
            <a:r>
              <a:rPr lang="en-US" dirty="0"/>
              <a:t>Exercise#4 (Same as Ex#3, but try with 35 number and explain the output)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2A79-6E17-4C17-A13F-3A8A7DB2D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726"/>
            <a:ext cx="10515600" cy="2937050"/>
          </a:xfrm>
        </p:spPr>
        <p:txBody>
          <a:bodyPr>
            <a:normAutofit/>
          </a:bodyPr>
          <a:lstStyle/>
          <a:p>
            <a:r>
              <a:rPr lang="en-US" dirty="0"/>
              <a:t>Assign number to 35</a:t>
            </a:r>
          </a:p>
          <a:p>
            <a:pPr marL="0" indent="0">
              <a:buNone/>
            </a:pPr>
            <a:r>
              <a:rPr lang="en-US" dirty="0"/>
              <a:t>solve this equation in program and print the output</a:t>
            </a:r>
          </a:p>
          <a:p>
            <a:pPr marL="0" indent="0">
              <a:buNone/>
            </a:pPr>
            <a:r>
              <a:rPr lang="en-US" dirty="0"/>
              <a:t>Output should be equal to ((((number +4) / 8 )*2) + 22)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30C7C-C5DF-41AE-86A1-35389BD4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850" y="3671483"/>
            <a:ext cx="2339248" cy="23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46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BEEC-B2C1-467B-81EC-DB895948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594" y="2262911"/>
            <a:ext cx="4394812" cy="1339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9154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28A8-A6A8-48E0-95A6-D818E673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6100"/>
            <a:ext cx="9601200" cy="768634"/>
          </a:xfrm>
        </p:spPr>
        <p:txBody>
          <a:bodyPr/>
          <a:lstStyle/>
          <a:p>
            <a:pPr algn="ctr"/>
            <a:r>
              <a:rPr lang="en-US" dirty="0"/>
              <a:t>Whitespace(s) - Indentation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8F1C3-12E0-41DA-B7CD-72FE23D0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7" y="1137142"/>
            <a:ext cx="8218459" cy="18172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78369-9EBF-420F-BE8F-AA0164C6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21" y="3617246"/>
            <a:ext cx="8218458" cy="2103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EE040-8179-411B-BDA8-F0825DEF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130" y="1644061"/>
            <a:ext cx="1068295" cy="10441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C16702-F1B5-453F-92C1-A582B6E71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4244" y="3996018"/>
            <a:ext cx="952181" cy="10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2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28A8-A6A8-48E0-95A6-D818E673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6100"/>
            <a:ext cx="9601200" cy="768634"/>
          </a:xfrm>
        </p:spPr>
        <p:txBody>
          <a:bodyPr/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309C2-734D-4D39-A6C7-CC85C9AE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047" y="964734"/>
            <a:ext cx="9601200" cy="12415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are used to store information to be referenced and manipulated in a computer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program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This value will keep changing depends on your program.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92509-061A-490B-ACBD-3F48DE4DE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88" y="2393592"/>
            <a:ext cx="9224318" cy="29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1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28A8-A6A8-48E0-95A6-D818E673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6100"/>
            <a:ext cx="9601200" cy="768634"/>
          </a:xfrm>
        </p:spPr>
        <p:txBody>
          <a:bodyPr/>
          <a:lstStyle/>
          <a:p>
            <a:pPr algn="ctr"/>
            <a:r>
              <a:rPr lang="en-US" dirty="0"/>
              <a:t>Variable </a:t>
            </a:r>
            <a:r>
              <a:rPr lang="en-US" sz="1600" dirty="0"/>
              <a:t>(</a:t>
            </a:r>
            <a:r>
              <a:rPr lang="en-US" sz="1600" dirty="0" err="1"/>
              <a:t>contd</a:t>
            </a:r>
            <a:r>
              <a:rPr lang="en-US" sz="160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B6DA3-87CD-4F81-A772-2402FDB0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" y="1323613"/>
            <a:ext cx="10998298" cy="39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7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28A8-A6A8-48E0-95A6-D818E673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6100"/>
            <a:ext cx="9601200" cy="768634"/>
          </a:xfrm>
        </p:spPr>
        <p:txBody>
          <a:bodyPr/>
          <a:lstStyle/>
          <a:p>
            <a:pPr algn="ctr"/>
            <a:r>
              <a:rPr lang="en-US" dirty="0"/>
              <a:t>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309C2-734D-4D39-A6C7-CC85C9AE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047" y="964734"/>
            <a:ext cx="9601200" cy="12415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b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Variables can store data of different types, and different types can do different things. So Data type is, Type of the data stored.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E3D685-E784-4E93-AA9A-3D1099C86102}"/>
              </a:ext>
            </a:extLst>
          </p:cNvPr>
          <p:cNvGraphicFramePr>
            <a:graphicFrameLocks noGrp="1"/>
          </p:cNvGraphicFramePr>
          <p:nvPr/>
        </p:nvGraphicFramePr>
        <p:xfrm>
          <a:off x="1553377" y="2390861"/>
          <a:ext cx="8896909" cy="3530157"/>
        </p:xfrm>
        <a:graphic>
          <a:graphicData uri="http://schemas.openxmlformats.org/drawingml/2006/table">
            <a:tbl>
              <a:tblPr/>
              <a:tblGrid>
                <a:gridCol w="2076231">
                  <a:extLst>
                    <a:ext uri="{9D8B030D-6E8A-4147-A177-3AD203B41FA5}">
                      <a16:colId xmlns:a16="http://schemas.microsoft.com/office/drawing/2014/main" val="3850083571"/>
                    </a:ext>
                  </a:extLst>
                </a:gridCol>
                <a:gridCol w="6820678">
                  <a:extLst>
                    <a:ext uri="{9D8B030D-6E8A-4147-A177-3AD203B41FA5}">
                      <a16:colId xmlns:a16="http://schemas.microsoft.com/office/drawing/2014/main" val="2921679562"/>
                    </a:ext>
                  </a:extLst>
                </a:gridCol>
              </a:tblGrid>
              <a:tr h="341351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Text Type:</a:t>
                      </a:r>
                    </a:p>
                  </a:txBody>
                  <a:tcPr marL="105335" marR="52668" marT="52668" marB="526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str</a:t>
                      </a:r>
                    </a:p>
                  </a:txBody>
                  <a:tcPr marL="52668" marR="52668" marT="52668" marB="526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437168"/>
                  </a:ext>
                </a:extLst>
              </a:tr>
              <a:tr h="566361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Numeric Types:</a:t>
                      </a:r>
                    </a:p>
                  </a:txBody>
                  <a:tcPr marL="105335" marR="52668" marT="52668" marB="526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int, float, complex</a:t>
                      </a:r>
                    </a:p>
                  </a:txBody>
                  <a:tcPr marL="52668" marR="52668" marT="52668" marB="526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97079"/>
                  </a:ext>
                </a:extLst>
              </a:tr>
              <a:tr h="566361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</a:rPr>
                        <a:t>Sequence Types:</a:t>
                      </a:r>
                    </a:p>
                  </a:txBody>
                  <a:tcPr marL="105335" marR="52668" marT="52668" marB="526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</a:rPr>
                        <a:t>list, tuple, range</a:t>
                      </a:r>
                    </a:p>
                  </a:txBody>
                  <a:tcPr marL="52668" marR="52668" marT="52668" marB="526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13653"/>
                  </a:ext>
                </a:extLst>
              </a:tr>
              <a:tr h="566361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Mapping Type:</a:t>
                      </a:r>
                    </a:p>
                  </a:txBody>
                  <a:tcPr marL="105335" marR="52668" marT="52668" marB="526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dict</a:t>
                      </a:r>
                    </a:p>
                  </a:txBody>
                  <a:tcPr marL="52668" marR="52668" marT="52668" marB="526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92586"/>
                  </a:ext>
                </a:extLst>
              </a:tr>
              <a:tr h="341351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Set Types:</a:t>
                      </a:r>
                    </a:p>
                  </a:txBody>
                  <a:tcPr marL="105335" marR="52668" marT="52668" marB="526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</a:rPr>
                        <a:t>set, </a:t>
                      </a:r>
                      <a:r>
                        <a:rPr lang="en-AU" sz="1600" dirty="0" err="1">
                          <a:effectLst/>
                        </a:rPr>
                        <a:t>frozenset</a:t>
                      </a:r>
                      <a:endParaRPr lang="en-AU" sz="1600" dirty="0">
                        <a:effectLst/>
                      </a:endParaRPr>
                    </a:p>
                  </a:txBody>
                  <a:tcPr marL="52668" marR="52668" marT="52668" marB="526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211013"/>
                  </a:ext>
                </a:extLst>
              </a:tr>
              <a:tr h="566361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Boolean Type:</a:t>
                      </a:r>
                    </a:p>
                  </a:txBody>
                  <a:tcPr marL="105335" marR="52668" marT="52668" marB="526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</a:rPr>
                        <a:t>bool</a:t>
                      </a:r>
                    </a:p>
                  </a:txBody>
                  <a:tcPr marL="52668" marR="52668" marT="52668" marB="526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486624"/>
                  </a:ext>
                </a:extLst>
              </a:tr>
              <a:tr h="566361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Binary Types:</a:t>
                      </a:r>
                    </a:p>
                  </a:txBody>
                  <a:tcPr marL="105335" marR="52668" marT="52668" marB="526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</a:rPr>
                        <a:t>bytes, </a:t>
                      </a:r>
                      <a:r>
                        <a:rPr lang="en-AU" sz="1600" dirty="0" err="1">
                          <a:effectLst/>
                        </a:rPr>
                        <a:t>bytearray</a:t>
                      </a:r>
                      <a:r>
                        <a:rPr lang="en-AU" sz="1600" dirty="0">
                          <a:effectLst/>
                        </a:rPr>
                        <a:t>, </a:t>
                      </a:r>
                      <a:r>
                        <a:rPr lang="en-AU" sz="1600" dirty="0" err="1">
                          <a:effectLst/>
                        </a:rPr>
                        <a:t>memoryview</a:t>
                      </a:r>
                      <a:endParaRPr lang="en-AU" sz="1600" dirty="0">
                        <a:effectLst/>
                      </a:endParaRPr>
                    </a:p>
                  </a:txBody>
                  <a:tcPr marL="52668" marR="52668" marT="52668" marB="526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8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28A8-A6A8-48E0-95A6-D818E673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6100"/>
            <a:ext cx="9601200" cy="768634"/>
          </a:xfrm>
        </p:spPr>
        <p:txBody>
          <a:bodyPr/>
          <a:lstStyle/>
          <a:p>
            <a:pPr algn="ctr"/>
            <a:r>
              <a:rPr lang="en-US" dirty="0"/>
              <a:t>Datatype </a:t>
            </a:r>
            <a:r>
              <a:rPr lang="en-US" sz="1800" dirty="0"/>
              <a:t>(</a:t>
            </a:r>
            <a:r>
              <a:rPr lang="en-US" sz="1800" dirty="0" err="1"/>
              <a:t>contd</a:t>
            </a:r>
            <a:r>
              <a:rPr lang="en-US" sz="18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226D1-50E3-49E7-AFE8-54F6BC7D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97" y="2348249"/>
            <a:ext cx="9632902" cy="354501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8666F1-AA9B-406C-86FA-BC2B1F579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047" y="964734"/>
            <a:ext cx="9601200" cy="12415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In this example, we will look at the basic data type  int, float, string</a:t>
            </a:r>
          </a:p>
        </p:txBody>
      </p:sp>
    </p:spTree>
    <p:extLst>
      <p:ext uri="{BB962C8B-B14F-4D97-AF65-F5344CB8AC3E}">
        <p14:creationId xmlns:p14="http://schemas.microsoft.com/office/powerpoint/2010/main" val="34289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28A8-A6A8-48E0-95A6-D818E673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6100"/>
            <a:ext cx="9601200" cy="768634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309C2-734D-4D39-A6C7-CC85C9AE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047" y="964734"/>
            <a:ext cx="9601200" cy="463911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Operators perform operation on variables and values.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There are group of operators in Python:</a:t>
            </a: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Arithmetic operators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Assignment operators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Comparison operators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Logical operators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Identity operators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Membership operators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Bitwise operators</a:t>
            </a: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11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637</Words>
  <Application>Microsoft Office PowerPoint</Application>
  <PresentationFormat>Widescreen</PresentationFormat>
  <Paragraphs>125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</vt:lpstr>
      <vt:lpstr>Calibri</vt:lpstr>
      <vt:lpstr>franklin-gothic-condensed</vt:lpstr>
      <vt:lpstr>Open Sans</vt:lpstr>
      <vt:lpstr>Symbol</vt:lpstr>
      <vt:lpstr>Times New Roman</vt:lpstr>
      <vt:lpstr>Wingdings</vt:lpstr>
      <vt:lpstr>Office Theme</vt:lpstr>
      <vt:lpstr>Statements and Expression </vt:lpstr>
      <vt:lpstr>Expression</vt:lpstr>
      <vt:lpstr>Statements </vt:lpstr>
      <vt:lpstr>Whitespace(s) - Indentation</vt:lpstr>
      <vt:lpstr>Variable</vt:lpstr>
      <vt:lpstr>Variable (contd)</vt:lpstr>
      <vt:lpstr>Datatype</vt:lpstr>
      <vt:lpstr>Datatype (contd)</vt:lpstr>
      <vt:lpstr>Operators</vt:lpstr>
      <vt:lpstr>Arithmetic and Assignment</vt:lpstr>
      <vt:lpstr>Conditional Operator </vt:lpstr>
      <vt:lpstr>PowerPoint Presentation</vt:lpstr>
      <vt:lpstr>Code Blocks </vt:lpstr>
      <vt:lpstr>Format  function()</vt:lpstr>
      <vt:lpstr>How about integer values?</vt:lpstr>
      <vt:lpstr>Python – Quiz and Exercises  Week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Exercise#1</vt:lpstr>
      <vt:lpstr>Exercise#2</vt:lpstr>
      <vt:lpstr>Exercise#3</vt:lpstr>
      <vt:lpstr>Exercise#4 (Same as Ex#3, but try with 35 number and explain the output)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2018-01-10T01:37:12Z</dcterms:created>
  <dcterms:modified xsi:type="dcterms:W3CDTF">2021-07-25T08:54:16Z</dcterms:modified>
</cp:coreProperties>
</file>