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264" r:id="rId4"/>
    <p:sldId id="291" r:id="rId5"/>
    <p:sldId id="296" r:id="rId6"/>
    <p:sldId id="297" r:id="rId7"/>
    <p:sldId id="294" r:id="rId8"/>
    <p:sldId id="298" r:id="rId9"/>
    <p:sldId id="265" r:id="rId10"/>
    <p:sldId id="292" r:id="rId11"/>
    <p:sldId id="299" r:id="rId12"/>
    <p:sldId id="295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FB950D"/>
    <a:srgbClr val="EA2626"/>
    <a:srgbClr val="41CF52"/>
    <a:srgbClr val="32B05C"/>
    <a:srgbClr val="7070E6"/>
    <a:srgbClr val="4024E8"/>
    <a:srgbClr val="3D12A8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542" autoAdjust="0"/>
  </p:normalViewPr>
  <p:slideViewPr>
    <p:cSldViewPr snapToGrid="0">
      <p:cViewPr varScale="1">
        <p:scale>
          <a:sx n="96" d="100"/>
          <a:sy n="96" d="100"/>
        </p:scale>
        <p:origin x="1110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374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32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42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30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55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12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your program shows error, Check whether you have given </a:t>
            </a:r>
            <a:r>
              <a:rPr lang="en-AU"/>
              <a:t>correct quotation mark?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23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055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8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Image result for south metropolitan TAF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65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0179"/>
            <a:ext cx="10290717" cy="1325563"/>
          </a:xfrm>
        </p:spPr>
        <p:txBody>
          <a:bodyPr/>
          <a:lstStyle>
            <a:lvl1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9350"/>
            <a:ext cx="10515600" cy="2937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Image result for south metropolitan TAF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9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9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5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18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4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1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8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12/02/2022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8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/>
          <a:lstStyle/>
          <a:p>
            <a:r>
              <a:rPr lang="en-AU" dirty="0"/>
              <a:t>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AAC-4430-4544-9BEB-ADC8C656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Assigning a variable = easy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343-1B9A-480E-912A-96DA58DC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3" y="2226515"/>
            <a:ext cx="10515600" cy="2937050"/>
          </a:xfrm>
        </p:spPr>
        <p:txBody>
          <a:bodyPr>
            <a:normAutofit lnSpcReduction="10000"/>
          </a:bodyPr>
          <a:lstStyle/>
          <a:p>
            <a:pPr lvl="1"/>
            <a:r>
              <a:rPr lang="en-AU" dirty="0"/>
              <a:t>Variables allow us to assign a value for something that can be used multiple times or in multiple areas.</a:t>
            </a:r>
          </a:p>
          <a:p>
            <a:pPr lvl="2"/>
            <a:r>
              <a:rPr lang="en-AU" dirty="0"/>
              <a:t>E.g. </a:t>
            </a:r>
            <a:r>
              <a:rPr lang="en-AU" dirty="0" err="1"/>
              <a:t>helloWorldMessage</a:t>
            </a:r>
            <a:r>
              <a:rPr lang="en-AU" dirty="0"/>
              <a:t> = </a:t>
            </a:r>
            <a:r>
              <a:rPr lang="en-AU" dirty="0">
                <a:solidFill>
                  <a:srgbClr val="228E34"/>
                </a:solidFill>
              </a:rPr>
              <a:t>“Hello world!”		</a:t>
            </a:r>
            <a:r>
              <a:rPr lang="en-AU" i="1" dirty="0"/>
              <a:t>Don’t forget your camel casing!</a:t>
            </a:r>
          </a:p>
          <a:p>
            <a:pPr lvl="2"/>
            <a:r>
              <a:rPr lang="en-AU" dirty="0"/>
              <a:t>E.g. </a:t>
            </a:r>
            <a:r>
              <a:rPr lang="en-AU" dirty="0" err="1"/>
              <a:t>varPi</a:t>
            </a:r>
            <a:r>
              <a:rPr lang="en-AU" dirty="0"/>
              <a:t> = 3.1459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After having assigned a variable we can then use them later on multiple times and it will always reference that value (unless changed).</a:t>
            </a:r>
          </a:p>
          <a:p>
            <a:pPr marL="914400" lvl="2" indent="0">
              <a:buNone/>
            </a:pPr>
            <a:r>
              <a:rPr lang="en-AU" i="1" dirty="0" err="1"/>
              <a:t>helloWorldMessage</a:t>
            </a:r>
            <a:r>
              <a:rPr lang="en-AU" i="1" dirty="0"/>
              <a:t> = </a:t>
            </a:r>
            <a:r>
              <a:rPr lang="en-AU" i="1" dirty="0">
                <a:solidFill>
                  <a:srgbClr val="228E34"/>
                </a:solidFill>
              </a:rPr>
              <a:t>“Hello world!”</a:t>
            </a:r>
          </a:p>
          <a:p>
            <a:pPr marL="914400" lvl="2" indent="0">
              <a:buNone/>
            </a:pPr>
            <a:r>
              <a:rPr lang="en-AU" i="1" dirty="0">
                <a:solidFill>
                  <a:srgbClr val="7030A0"/>
                </a:solidFill>
              </a:rPr>
              <a:t>print</a:t>
            </a:r>
            <a:r>
              <a:rPr lang="en-AU" i="1" dirty="0"/>
              <a:t>(</a:t>
            </a:r>
            <a:r>
              <a:rPr lang="en-AU" i="1" dirty="0" err="1"/>
              <a:t>helloWorldMessage</a:t>
            </a:r>
            <a:r>
              <a:rPr lang="en-AU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11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AAC-4430-4544-9BEB-ADC8C656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Assigning a variable = easy?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343-1B9A-480E-912A-96DA58DC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3" y="2226515"/>
            <a:ext cx="10515600" cy="293705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AU" dirty="0"/>
              <a:t>Let’s jump ahead just a little bit for a few tips in todays activities:</a:t>
            </a:r>
          </a:p>
          <a:p>
            <a:pPr lvl="2"/>
            <a:r>
              <a:rPr lang="en-AU" dirty="0"/>
              <a:t>We can use the </a:t>
            </a:r>
            <a:r>
              <a:rPr lang="en-AU" dirty="0">
                <a:solidFill>
                  <a:srgbClr val="7030A0"/>
                </a:solidFill>
              </a:rPr>
              <a:t>input</a:t>
            </a:r>
            <a:r>
              <a:rPr lang="en-AU" dirty="0"/>
              <a:t>() function to allow the user to enter something. This can even be used to assign what is entered into a variable, too!</a:t>
            </a:r>
          </a:p>
          <a:p>
            <a:pPr lvl="2"/>
            <a:r>
              <a:rPr lang="en-AU" dirty="0"/>
              <a:t>For example:</a:t>
            </a:r>
          </a:p>
          <a:p>
            <a:pPr marL="1371600" lvl="3" indent="0">
              <a:buNone/>
            </a:pPr>
            <a:r>
              <a:rPr lang="en-AU" i="1" dirty="0" err="1"/>
              <a:t>helloWorldMessage</a:t>
            </a:r>
            <a:r>
              <a:rPr lang="en-AU" i="1" dirty="0"/>
              <a:t> = </a:t>
            </a: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“Enter your message”</a:t>
            </a:r>
            <a:r>
              <a:rPr lang="en-AU" i="1" dirty="0"/>
              <a:t>)</a:t>
            </a:r>
          </a:p>
          <a:p>
            <a:pPr marL="1371600" lvl="3" indent="0">
              <a:buNone/>
            </a:pPr>
            <a:r>
              <a:rPr lang="en-AU" i="1" dirty="0">
                <a:solidFill>
                  <a:srgbClr val="7030A0"/>
                </a:solidFill>
              </a:rPr>
              <a:t>print</a:t>
            </a:r>
            <a:r>
              <a:rPr lang="en-AU" i="1" dirty="0"/>
              <a:t>(</a:t>
            </a:r>
            <a:r>
              <a:rPr lang="en-AU" i="1" dirty="0" err="1"/>
              <a:t>helloWorldMessage</a:t>
            </a:r>
            <a:r>
              <a:rPr lang="en-AU" i="1" dirty="0"/>
              <a:t>)</a:t>
            </a:r>
          </a:p>
          <a:p>
            <a:pPr marL="1371600" lvl="3" indent="0">
              <a:buNone/>
            </a:pPr>
            <a:endParaRPr lang="en-AU" i="1" dirty="0"/>
          </a:p>
          <a:p>
            <a:pPr lvl="2"/>
            <a:r>
              <a:rPr lang="en-AU" i="1" dirty="0"/>
              <a:t>We can also put more than one thing in functions using the </a:t>
            </a:r>
            <a:r>
              <a:rPr lang="en-AU" i="1" dirty="0">
                <a:solidFill>
                  <a:srgbClr val="FF0000"/>
                </a:solidFill>
              </a:rPr>
              <a:t>,</a:t>
            </a:r>
            <a:r>
              <a:rPr lang="en-AU" i="1" dirty="0"/>
              <a:t> symbol between things in the brackets:</a:t>
            </a:r>
          </a:p>
          <a:p>
            <a:pPr marL="1371600" lvl="3" indent="0">
              <a:buNone/>
            </a:pPr>
            <a:r>
              <a:rPr lang="en-AU" i="1" dirty="0" err="1"/>
              <a:t>helloWorldMessage</a:t>
            </a:r>
            <a:r>
              <a:rPr lang="en-AU" i="1" dirty="0"/>
              <a:t> = </a:t>
            </a: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“Enter your message”</a:t>
            </a:r>
            <a:r>
              <a:rPr lang="en-AU" i="1" dirty="0"/>
              <a:t>)</a:t>
            </a:r>
          </a:p>
          <a:p>
            <a:pPr marL="1371600" lvl="3" indent="0">
              <a:buNone/>
            </a:pPr>
            <a:r>
              <a:rPr lang="en-AU" i="1" dirty="0">
                <a:solidFill>
                  <a:srgbClr val="7030A0"/>
                </a:solidFill>
              </a:rPr>
              <a:t>print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“You said”</a:t>
            </a:r>
            <a:r>
              <a:rPr lang="en-AU" i="1" dirty="0"/>
              <a:t>, </a:t>
            </a:r>
            <a:r>
              <a:rPr lang="en-AU" i="1" dirty="0" err="1"/>
              <a:t>helloWorldMessage</a:t>
            </a:r>
            <a:r>
              <a:rPr lang="en-AU" i="1" dirty="0"/>
              <a:t>)</a:t>
            </a:r>
          </a:p>
          <a:p>
            <a:pPr marL="914400" lvl="2" indent="0">
              <a:buNone/>
            </a:pPr>
            <a:endParaRPr lang="en-AU" i="1" dirty="0"/>
          </a:p>
          <a:p>
            <a:pPr marL="1371600" lvl="3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3514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4D84-E87E-43CE-9846-58D6230B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1D32-9EAF-48FD-818E-BF7E2889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We will cover all of the data types in time, but these are the major ones.</a:t>
            </a:r>
          </a:p>
          <a:p>
            <a:pPr lvl="1"/>
            <a:r>
              <a:rPr lang="en-AU" u="sng" dirty="0"/>
              <a:t>Common data types</a:t>
            </a:r>
            <a:r>
              <a:rPr lang="en-AU" dirty="0"/>
              <a:t>:		</a:t>
            </a:r>
            <a:r>
              <a:rPr lang="en-AU" u="sng" dirty="0"/>
              <a:t>E.G.</a:t>
            </a:r>
            <a:r>
              <a:rPr lang="en-AU" dirty="0"/>
              <a:t>				</a:t>
            </a:r>
            <a:r>
              <a:rPr lang="en-AU" u="sng" dirty="0"/>
              <a:t>Python function</a:t>
            </a:r>
          </a:p>
          <a:p>
            <a:pPr lvl="2"/>
            <a:r>
              <a:rPr lang="en-AU" dirty="0"/>
              <a:t>Integers			(1)				</a:t>
            </a:r>
            <a:r>
              <a:rPr lang="en-AU" i="1" dirty="0" err="1">
                <a:solidFill>
                  <a:srgbClr val="7030A0"/>
                </a:solidFill>
              </a:rPr>
              <a:t>int</a:t>
            </a:r>
            <a:r>
              <a:rPr lang="en-AU" i="1" dirty="0"/>
              <a:t>()</a:t>
            </a:r>
          </a:p>
          <a:p>
            <a:pPr lvl="2"/>
            <a:r>
              <a:rPr lang="en-AU" dirty="0"/>
              <a:t>Floating point numbers		(1.00)				</a:t>
            </a:r>
            <a:r>
              <a:rPr lang="en-AU" i="1" dirty="0">
                <a:solidFill>
                  <a:srgbClr val="7030A0"/>
                </a:solidFill>
              </a:rPr>
              <a:t>float</a:t>
            </a:r>
            <a:r>
              <a:rPr lang="en-AU" i="1" dirty="0"/>
              <a:t>()</a:t>
            </a:r>
          </a:p>
          <a:p>
            <a:pPr lvl="2"/>
            <a:r>
              <a:rPr lang="en-AU" dirty="0"/>
              <a:t>Complex numbers		(1j)</a:t>
            </a:r>
          </a:p>
          <a:p>
            <a:pPr lvl="2"/>
            <a:r>
              <a:rPr lang="en-AU" dirty="0"/>
              <a:t>Boolean 			(</a:t>
            </a:r>
            <a:r>
              <a:rPr lang="en-AU" dirty="0">
                <a:solidFill>
                  <a:srgbClr val="FB950D"/>
                </a:solidFill>
              </a:rPr>
              <a:t>true/false </a:t>
            </a:r>
            <a:r>
              <a:rPr lang="en-AU" dirty="0"/>
              <a:t>statements)</a:t>
            </a:r>
          </a:p>
          <a:p>
            <a:pPr lvl="2"/>
            <a:r>
              <a:rPr lang="en-AU" dirty="0"/>
              <a:t>Strings 			(</a:t>
            </a:r>
            <a:r>
              <a:rPr lang="en-AU" dirty="0">
                <a:solidFill>
                  <a:srgbClr val="228E34"/>
                </a:solidFill>
              </a:rPr>
              <a:t>”text”</a:t>
            </a:r>
            <a:r>
              <a:rPr lang="en-AU" dirty="0"/>
              <a:t>)				</a:t>
            </a:r>
            <a:r>
              <a:rPr lang="en-AU" i="1" dirty="0" err="1">
                <a:solidFill>
                  <a:srgbClr val="7030A0"/>
                </a:solidFill>
              </a:rPr>
              <a:t>str</a:t>
            </a:r>
            <a:r>
              <a:rPr lang="en-AU" i="1" dirty="0"/>
              <a:t>()</a:t>
            </a:r>
          </a:p>
          <a:p>
            <a:pPr marL="457200" lvl="1" indent="0">
              <a:buNone/>
            </a:pP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326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DCAA-C94A-468D-AD26-EF5432D9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 </a:t>
            </a:r>
          </a:p>
        </p:txBody>
      </p:sp>
      <p:pic>
        <p:nvPicPr>
          <p:cNvPr id="4" name="Picture 3" descr="Image result for python logo">
            <a:extLst>
              <a:ext uri="{FF2B5EF4-FFF2-40B4-BE49-F238E27FC236}">
                <a16:creationId xmlns:a16="http://schemas.microsoft.com/office/drawing/2014/main" id="{B0922D9A-9718-4F1F-A344-18A7CB6F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30" y="2053761"/>
            <a:ext cx="3640164" cy="364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python logo old">
            <a:extLst>
              <a:ext uri="{FF2B5EF4-FFF2-40B4-BE49-F238E27FC236}">
                <a16:creationId xmlns:a16="http://schemas.microsoft.com/office/drawing/2014/main" id="{8BAA3B65-0581-4AD6-A928-E5A3EDF9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52" y="2450196"/>
            <a:ext cx="2850279" cy="26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AAC-4430-4544-9BEB-ADC8C656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343-1B9A-480E-912A-96DA58DC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3" y="2226515"/>
            <a:ext cx="10515600" cy="2937050"/>
          </a:xfrm>
        </p:spPr>
        <p:txBody>
          <a:bodyPr>
            <a:normAutofit fontScale="70000" lnSpcReduction="20000"/>
          </a:bodyPr>
          <a:lstStyle/>
          <a:p>
            <a:r>
              <a:rPr lang="en-AU" b="1" dirty="0"/>
              <a:t>Topic 1: Python Programming</a:t>
            </a:r>
            <a:endParaRPr lang="en-AU" dirty="0"/>
          </a:p>
          <a:p>
            <a:pPr lvl="0"/>
            <a:r>
              <a:rPr lang="en-AU" dirty="0"/>
              <a:t>Print Functions</a:t>
            </a:r>
          </a:p>
          <a:p>
            <a:pPr lvl="0"/>
            <a:r>
              <a:rPr lang="en-AU" dirty="0"/>
              <a:t>Formatting printing output</a:t>
            </a:r>
            <a:br>
              <a:rPr lang="en-AU" dirty="0"/>
            </a:br>
            <a:endParaRPr lang="en-AU" dirty="0"/>
          </a:p>
          <a:p>
            <a:r>
              <a:rPr lang="en-AU" b="1" dirty="0"/>
              <a:t>Topic 2: Python Literals</a:t>
            </a:r>
            <a:endParaRPr lang="en-AU" dirty="0"/>
          </a:p>
          <a:p>
            <a:pPr lvl="0"/>
            <a:r>
              <a:rPr lang="en-AU" dirty="0"/>
              <a:t>Introduction to Literals</a:t>
            </a:r>
          </a:p>
          <a:p>
            <a:pPr lvl="1"/>
            <a:r>
              <a:rPr lang="en-AU" dirty="0"/>
              <a:t>Integers</a:t>
            </a:r>
          </a:p>
          <a:p>
            <a:pPr lvl="1"/>
            <a:r>
              <a:rPr lang="en-AU" dirty="0"/>
              <a:t>Floats</a:t>
            </a:r>
          </a:p>
          <a:p>
            <a:pPr lvl="1"/>
            <a:r>
              <a:rPr lang="en-AU" dirty="0"/>
              <a:t>Strings</a:t>
            </a:r>
          </a:p>
          <a:p>
            <a:pPr lvl="1"/>
            <a:r>
              <a:rPr lang="en-AU" dirty="0"/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89379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AAC-4430-4544-9BEB-ADC8C656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343-1B9A-480E-912A-96DA58DC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3" y="2226515"/>
            <a:ext cx="10515600" cy="2937050"/>
          </a:xfrm>
        </p:spPr>
        <p:txBody>
          <a:bodyPr>
            <a:normAutofit lnSpcReduction="10000"/>
          </a:bodyPr>
          <a:lstStyle/>
          <a:p>
            <a:pPr lvl="1"/>
            <a:r>
              <a:rPr lang="en-AU" dirty="0"/>
              <a:t>Let’s get down to business and we’ll code some lines.</a:t>
            </a:r>
          </a:p>
          <a:p>
            <a:pPr lvl="1"/>
            <a:r>
              <a:rPr lang="en-AU" dirty="0"/>
              <a:t>The </a:t>
            </a:r>
            <a:r>
              <a:rPr lang="en-AU" dirty="0">
                <a:solidFill>
                  <a:srgbClr val="7030A0"/>
                </a:solidFill>
              </a:rPr>
              <a:t>print</a:t>
            </a:r>
            <a:r>
              <a:rPr lang="en-AU" dirty="0"/>
              <a:t>() function can be used to display a message.</a:t>
            </a:r>
          </a:p>
          <a:p>
            <a:pPr lvl="2"/>
            <a:r>
              <a:rPr lang="en-AU" dirty="0"/>
              <a:t>E.g. “Hello”</a:t>
            </a:r>
          </a:p>
          <a:p>
            <a:pPr lvl="2"/>
            <a:r>
              <a:rPr lang="en-AU" dirty="0"/>
              <a:t>Notice that we used quotation marks for the message. This is called a </a:t>
            </a:r>
            <a:r>
              <a:rPr lang="en-AU" i="1" dirty="0"/>
              <a:t>string.</a:t>
            </a:r>
          </a:p>
          <a:p>
            <a:pPr lvl="3"/>
            <a:r>
              <a:rPr lang="en-AU" dirty="0"/>
              <a:t>A </a:t>
            </a:r>
            <a:r>
              <a:rPr lang="en-AU" i="1" dirty="0"/>
              <a:t>string</a:t>
            </a:r>
            <a:r>
              <a:rPr lang="en-AU" dirty="0"/>
              <a:t> treats its contents as plain text (even when they include numbers).</a:t>
            </a:r>
          </a:p>
          <a:p>
            <a:pPr lvl="3"/>
            <a:r>
              <a:rPr lang="en-AU" dirty="0"/>
              <a:t>We’ll cover data types towards the end of the session.</a:t>
            </a:r>
          </a:p>
          <a:p>
            <a:pPr lvl="3"/>
            <a:r>
              <a:rPr lang="en-AU" dirty="0"/>
              <a:t>If we don’t include the quotation marks, it would try and print a variable called Hello, which we haven’t made and as such, doesn’t exist.</a:t>
            </a:r>
          </a:p>
          <a:p>
            <a:pPr lvl="3"/>
            <a:r>
              <a:rPr lang="en-AU" dirty="0"/>
              <a:t>You can use either single or double quotation marks, both will work (but can help when trying to include one or the other inside your string).</a:t>
            </a:r>
          </a:p>
        </p:txBody>
      </p:sp>
    </p:spTree>
    <p:extLst>
      <p:ext uri="{BB962C8B-B14F-4D97-AF65-F5344CB8AC3E}">
        <p14:creationId xmlns:p14="http://schemas.microsoft.com/office/powerpoint/2010/main" val="42215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AAC-4430-4544-9BEB-ADC8C656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application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343-1B9A-480E-912A-96DA58DC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3" y="2226515"/>
            <a:ext cx="10515600" cy="293705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We’re going to create a simple Python application.</a:t>
            </a:r>
          </a:p>
          <a:p>
            <a:pPr lvl="1"/>
            <a:r>
              <a:rPr lang="en-AU" dirty="0"/>
              <a:t>We want to put the </a:t>
            </a:r>
            <a:r>
              <a:rPr lang="en-AU" i="1" dirty="0"/>
              <a:t>data</a:t>
            </a:r>
            <a:r>
              <a:rPr lang="en-AU" dirty="0"/>
              <a:t> of the </a:t>
            </a:r>
            <a:r>
              <a:rPr lang="en-AU" i="1" dirty="0"/>
              <a:t>function</a:t>
            </a:r>
            <a:r>
              <a:rPr lang="en-AU" dirty="0"/>
              <a:t> inside the brackets.</a:t>
            </a:r>
          </a:p>
          <a:p>
            <a:pPr lvl="2"/>
            <a:r>
              <a:rPr lang="en-AU" dirty="0"/>
              <a:t>E.g. </a:t>
            </a:r>
            <a:r>
              <a:rPr lang="en-AU" dirty="0">
                <a:solidFill>
                  <a:schemeClr val="accent1"/>
                </a:solidFill>
              </a:rPr>
              <a:t>print</a:t>
            </a:r>
            <a:r>
              <a:rPr lang="en-AU" dirty="0"/>
              <a:t>(</a:t>
            </a:r>
            <a:r>
              <a:rPr lang="en-AU" dirty="0">
                <a:solidFill>
                  <a:srgbClr val="228E34"/>
                </a:solidFill>
              </a:rPr>
              <a:t>“Hello world!”</a:t>
            </a:r>
            <a:r>
              <a:rPr lang="en-AU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40" y="3829551"/>
            <a:ext cx="3903226" cy="13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6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3D91-B6B0-45C8-A3A0-FA02248F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Formatting print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BFD6-644B-452D-B908-9650BD96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350"/>
            <a:ext cx="6878053" cy="293705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There are numerous things that can help to format your printing output.</a:t>
            </a:r>
          </a:p>
          <a:p>
            <a:pPr lvl="1"/>
            <a:r>
              <a:rPr lang="en-AU" dirty="0"/>
              <a:t>Remember that you can use both single and double quotation marks.</a:t>
            </a:r>
          </a:p>
          <a:p>
            <a:pPr lvl="2"/>
            <a:r>
              <a:rPr lang="en-AU" dirty="0"/>
              <a:t>e.g. </a:t>
            </a:r>
            <a:r>
              <a:rPr lang="en-AU" dirty="0">
                <a:solidFill>
                  <a:srgbClr val="228E34"/>
                </a:solidFill>
              </a:rPr>
              <a:t>“Hello” </a:t>
            </a:r>
            <a:r>
              <a:rPr lang="en-AU" dirty="0"/>
              <a:t>and </a:t>
            </a:r>
            <a:r>
              <a:rPr lang="en-AU" dirty="0">
                <a:solidFill>
                  <a:srgbClr val="228E34"/>
                </a:solidFill>
              </a:rPr>
              <a:t>‘Hello’ </a:t>
            </a:r>
            <a:r>
              <a:rPr lang="en-AU" dirty="0"/>
              <a:t>will show the same.</a:t>
            </a:r>
          </a:p>
          <a:p>
            <a:pPr lvl="2"/>
            <a:r>
              <a:rPr lang="en-AU" dirty="0"/>
              <a:t>This can help when displaying the quotation marks. </a:t>
            </a:r>
          </a:p>
          <a:p>
            <a:pPr lvl="1"/>
            <a:r>
              <a:rPr lang="en-AU" dirty="0"/>
              <a:t>Another way to achieve this is through placing a backslash before the quotation mark in the string.</a:t>
            </a:r>
          </a:p>
          <a:p>
            <a:pPr lvl="2"/>
            <a:r>
              <a:rPr lang="en-AU" dirty="0"/>
              <a:t>e.g. </a:t>
            </a:r>
            <a:r>
              <a:rPr lang="en-AU" dirty="0">
                <a:solidFill>
                  <a:srgbClr val="228E34"/>
                </a:solidFill>
              </a:rPr>
              <a:t>“\“Hello\””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24A2E-C41D-4D39-918C-E1AB38F6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423" y="2741525"/>
            <a:ext cx="39814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1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84E9-3788-47B3-837A-2957A803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Formatting print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05FC-C802-497F-A5B8-E91DB899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We can also add strings together from multiple lines or variables, or designate new lines.</a:t>
            </a:r>
          </a:p>
          <a:p>
            <a:pPr lvl="1"/>
            <a:r>
              <a:rPr lang="en-AU" dirty="0"/>
              <a:t>\n will start a new line</a:t>
            </a:r>
          </a:p>
          <a:p>
            <a:pPr lvl="1"/>
            <a:r>
              <a:rPr lang="en-AU" dirty="0"/>
              <a:t>The + symbol is used for concatenation, </a:t>
            </a:r>
          </a:p>
          <a:p>
            <a:pPr marL="457200" lvl="1" indent="0">
              <a:buNone/>
            </a:pPr>
            <a:r>
              <a:rPr lang="en-AU" dirty="0"/>
              <a:t>something we will discuss in more detail </a:t>
            </a:r>
          </a:p>
          <a:p>
            <a:pPr marL="457200" lvl="1" indent="0">
              <a:buNone/>
            </a:pPr>
            <a:r>
              <a:rPr lang="en-AU" dirty="0"/>
              <a:t>in later weeks, but to put it simply, it joins </a:t>
            </a:r>
          </a:p>
          <a:p>
            <a:pPr marL="457200" lvl="1" indent="0">
              <a:buNone/>
            </a:pPr>
            <a:r>
              <a:rPr lang="en-AU" dirty="0"/>
              <a:t>like-types together, in this case two strings.</a:t>
            </a:r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832D4-6A3B-4BD4-873D-881CF952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26" y="3012064"/>
            <a:ext cx="50387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ABCF-7DE4-43DA-949B-3AC1690E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83" y="329645"/>
            <a:ext cx="10290717" cy="1325563"/>
          </a:xfrm>
        </p:spPr>
        <p:txBody>
          <a:bodyPr/>
          <a:lstStyle/>
          <a:p>
            <a:r>
              <a:rPr lang="en-AU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EF64-FD53-48B5-B487-9C693D79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1655208"/>
            <a:ext cx="10515600" cy="2937050"/>
          </a:xfrm>
        </p:spPr>
        <p:txBody>
          <a:bodyPr>
            <a:normAutofit/>
          </a:bodyPr>
          <a:lstStyle/>
          <a:p>
            <a:r>
              <a:rPr lang="en-AU" dirty="0"/>
              <a:t>Comments are a good way in which we can keep track of what our code does, the logic behind it, and notes for direction, change, or even authorship.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B25A2-C757-455D-8589-33552C50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95" y="3048577"/>
            <a:ext cx="4953000" cy="2609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8E4CEE-BD55-4CDE-95A4-D345186AD024}"/>
              </a:ext>
            </a:extLst>
          </p:cNvPr>
          <p:cNvSpPr/>
          <p:nvPr/>
        </p:nvSpPr>
        <p:spPr>
          <a:xfrm>
            <a:off x="645841" y="2980771"/>
            <a:ext cx="556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two main ways of commenting code:</a:t>
            </a:r>
          </a:p>
          <a:p>
            <a:r>
              <a:rPr lang="en-US" sz="2400" dirty="0"/>
              <a:t>    Hash: </a:t>
            </a:r>
            <a:r>
              <a:rPr lang="en-US" sz="2400" dirty="0">
                <a:solidFill>
                  <a:srgbClr val="C00000"/>
                </a:solidFill>
              </a:rPr>
              <a:t># (Single Line comment)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1400" dirty="0">
                <a:solidFill>
                  <a:srgbClr val="C00000"/>
                </a:solidFill>
              </a:rPr>
              <a:t>This will comment out the rest of the line</a:t>
            </a:r>
          </a:p>
          <a:p>
            <a:r>
              <a:rPr lang="en-US" sz="2400" dirty="0"/>
              <a:t>    Three quotation marks: </a:t>
            </a:r>
            <a:r>
              <a:rPr lang="en-US" sz="2400" dirty="0">
                <a:solidFill>
                  <a:srgbClr val="00B050"/>
                </a:solidFill>
              </a:rPr>
              <a:t>””” (Multiline Comment)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1400" dirty="0">
                <a:solidFill>
                  <a:srgbClr val="00B050"/>
                </a:solidFill>
              </a:rPr>
              <a:t>This will comment out all space until another ””” is written</a:t>
            </a:r>
          </a:p>
        </p:txBody>
      </p:sp>
    </p:spTree>
    <p:extLst>
      <p:ext uri="{BB962C8B-B14F-4D97-AF65-F5344CB8AC3E}">
        <p14:creationId xmlns:p14="http://schemas.microsoft.com/office/powerpoint/2010/main" val="73857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ABCF-7DE4-43DA-949B-3AC1690E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EF64-FD53-48B5-B487-9C693D79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742"/>
            <a:ext cx="10515600" cy="2937050"/>
          </a:xfrm>
        </p:spPr>
        <p:txBody>
          <a:bodyPr>
            <a:normAutofit/>
          </a:bodyPr>
          <a:lstStyle/>
          <a:p>
            <a:r>
              <a:rPr lang="en-US" sz="2000" dirty="0"/>
              <a:t>Three quotation marks: </a:t>
            </a:r>
            <a:r>
              <a:rPr lang="en-US" sz="2000" dirty="0">
                <a:solidFill>
                  <a:srgbClr val="00B050"/>
                </a:solidFill>
              </a:rPr>
              <a:t>”””</a:t>
            </a:r>
          </a:p>
          <a:p>
            <a:r>
              <a:rPr lang="en-US" sz="2000" dirty="0"/>
              <a:t>A nifty trick for printing something exactly how you want it is to use the three quotations within a print statement, it will print it exactly how you represent it inside the string, spaces, lines, and all.</a:t>
            </a:r>
          </a:p>
          <a:p>
            <a:pPr marL="285750" indent="-285750"/>
            <a:r>
              <a:rPr lang="en-US" sz="2000" dirty="0"/>
              <a:t>For 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print(””” This			  O        </a:t>
            </a:r>
            <a:r>
              <a:rPr lang="en-US" sz="2000" dirty="0" err="1">
                <a:solidFill>
                  <a:srgbClr val="00B050"/>
                </a:solidFill>
              </a:rPr>
              <a:t>O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		Will		        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		Keep	The	    \___/               Exact Spaces!”””)</a:t>
            </a:r>
          </a:p>
          <a:p>
            <a:endParaRPr lang="en-US" sz="2000" dirty="0"/>
          </a:p>
        </p:txBody>
      </p:sp>
      <p:pic>
        <p:nvPicPr>
          <p:cNvPr id="7" name="Picture 2" descr="G:\SMT\2018S2\CertIVCyberSecurity\ToDO\Network Scripting\letstr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2" y="3907327"/>
            <a:ext cx="9525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7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 and Literals (Data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Variables are a container for data that can be assigned to it. They’re often given names or letters (such as in maths, X = 23).</a:t>
            </a:r>
          </a:p>
          <a:p>
            <a:endParaRPr lang="en-AU" dirty="0"/>
          </a:p>
          <a:p>
            <a:r>
              <a:rPr lang="en-AU" u="sng" dirty="0"/>
              <a:t>NOTE</a:t>
            </a:r>
            <a:r>
              <a:rPr lang="en-AU" dirty="0"/>
              <a:t>: = and == are two very different things.</a:t>
            </a:r>
          </a:p>
          <a:p>
            <a:pPr lvl="1"/>
            <a:r>
              <a:rPr lang="en-AU" dirty="0"/>
              <a:t>= is used when assigning a value to something, such as the variable above.</a:t>
            </a:r>
          </a:p>
          <a:p>
            <a:pPr lvl="1"/>
            <a:r>
              <a:rPr lang="en-AU" dirty="0"/>
              <a:t>== is used when checking if something is equal to a value (i.e. if 1 == 1).</a:t>
            </a:r>
          </a:p>
        </p:txBody>
      </p:sp>
    </p:spTree>
    <p:extLst>
      <p:ext uri="{BB962C8B-B14F-4D97-AF65-F5344CB8AC3E}">
        <p14:creationId xmlns:p14="http://schemas.microsoft.com/office/powerpoint/2010/main" val="61650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892</Words>
  <Application>Microsoft Office PowerPoint</Application>
  <PresentationFormat>Widescreen</PresentationFormat>
  <Paragraphs>97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Python Programming</vt:lpstr>
      <vt:lpstr>Session 3</vt:lpstr>
      <vt:lpstr>Hello World!</vt:lpstr>
      <vt:lpstr>My first application</vt:lpstr>
      <vt:lpstr>Formatting print outputs</vt:lpstr>
      <vt:lpstr>Formatting print outputs</vt:lpstr>
      <vt:lpstr>Comments</vt:lpstr>
      <vt:lpstr>Comments</vt:lpstr>
      <vt:lpstr>Variables and Literals (Data types)</vt:lpstr>
      <vt:lpstr>Assigning a variable = easy</vt:lpstr>
      <vt:lpstr>Assigning a variable = easy?</vt:lpstr>
      <vt:lpstr>Literals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2022-02-12T08:54:38Z</dcterms:modified>
</cp:coreProperties>
</file>