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5"/>
  </p:notesMasterIdLst>
  <p:handoutMasterIdLst>
    <p:handoutMasterId r:id="rId26"/>
  </p:handoutMasterIdLst>
  <p:sldIdLst>
    <p:sldId id="256" r:id="rId2"/>
    <p:sldId id="264" r:id="rId3"/>
    <p:sldId id="274" r:id="rId4"/>
    <p:sldId id="265" r:id="rId5"/>
    <p:sldId id="294" r:id="rId6"/>
    <p:sldId id="301" r:id="rId7"/>
    <p:sldId id="290" r:id="rId8"/>
    <p:sldId id="295" r:id="rId9"/>
    <p:sldId id="302" r:id="rId10"/>
    <p:sldId id="297" r:id="rId11"/>
    <p:sldId id="292" r:id="rId12"/>
    <p:sldId id="315" r:id="rId13"/>
    <p:sldId id="314" r:id="rId14"/>
    <p:sldId id="313" r:id="rId15"/>
    <p:sldId id="316" r:id="rId16"/>
    <p:sldId id="303" r:id="rId17"/>
    <p:sldId id="308" r:id="rId18"/>
    <p:sldId id="309" r:id="rId19"/>
    <p:sldId id="304" r:id="rId20"/>
    <p:sldId id="305" r:id="rId21"/>
    <p:sldId id="299" r:id="rId22"/>
    <p:sldId id="306" r:id="rId23"/>
    <p:sldId id="28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8E34"/>
    <a:srgbClr val="EA2626"/>
    <a:srgbClr val="41CF52"/>
    <a:srgbClr val="32B05C"/>
    <a:srgbClr val="7070E6"/>
    <a:srgbClr val="4024E8"/>
    <a:srgbClr val="3D12A8"/>
    <a:srgbClr val="FB950D"/>
    <a:srgbClr val="E35A1D"/>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90" autoAdjust="0"/>
    <p:restoredTop sz="96357" autoAdjust="0"/>
  </p:normalViewPr>
  <p:slideViewPr>
    <p:cSldViewPr snapToGrid="0">
      <p:cViewPr varScale="1">
        <p:scale>
          <a:sx n="119" d="100"/>
          <a:sy n="119" d="100"/>
        </p:scale>
        <p:origin x="234" y="11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9" d="100"/>
          <a:sy n="89" d="100"/>
        </p:scale>
        <p:origin x="307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F51CF72-63D8-41BF-9641-08FD5E057925}" type="datetimeFigureOut">
              <a:rPr lang="en-AU" smtClean="0"/>
              <a:t>20/02/2022</a:t>
            </a:fld>
            <a:endParaRPr lang="en-AU"/>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A29C534-9294-4EB2-A34C-35B6E1F26D84}" type="slidenum">
              <a:rPr lang="en-AU" smtClean="0"/>
              <a:t>‹#›</a:t>
            </a:fld>
            <a:endParaRPr lang="en-AU"/>
          </a:p>
        </p:txBody>
      </p:sp>
    </p:spTree>
    <p:extLst>
      <p:ext uri="{BB962C8B-B14F-4D97-AF65-F5344CB8AC3E}">
        <p14:creationId xmlns:p14="http://schemas.microsoft.com/office/powerpoint/2010/main" val="39458583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EECD6A-4CE6-4B88-9AA4-231440D28D88}" type="datetimeFigureOut">
              <a:rPr lang="en-AU" smtClean="0"/>
              <a:t>20/02/2022</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32A34F-EFA3-4A4D-801A-A3FDA839E463}" type="slidenum">
              <a:rPr lang="en-AU" smtClean="0"/>
              <a:t>‹#›</a:t>
            </a:fld>
            <a:endParaRPr lang="en-AU"/>
          </a:p>
        </p:txBody>
      </p:sp>
    </p:spTree>
    <p:extLst>
      <p:ext uri="{BB962C8B-B14F-4D97-AF65-F5344CB8AC3E}">
        <p14:creationId xmlns:p14="http://schemas.microsoft.com/office/powerpoint/2010/main" val="2897058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b="0" dirty="0"/>
          </a:p>
        </p:txBody>
      </p:sp>
      <p:sp>
        <p:nvSpPr>
          <p:cNvPr id="4" name="Slide Number Placeholder 3"/>
          <p:cNvSpPr>
            <a:spLocks noGrp="1"/>
          </p:cNvSpPr>
          <p:nvPr>
            <p:ph type="sldNum" sz="quarter" idx="10"/>
          </p:nvPr>
        </p:nvSpPr>
        <p:spPr/>
        <p:txBody>
          <a:bodyPr/>
          <a:lstStyle/>
          <a:p>
            <a:fld id="{D732A34F-EFA3-4A4D-801A-A3FDA839E463}" type="slidenum">
              <a:rPr lang="en-AU" smtClean="0"/>
              <a:t>2</a:t>
            </a:fld>
            <a:endParaRPr lang="en-AU"/>
          </a:p>
        </p:txBody>
      </p:sp>
    </p:spTree>
    <p:extLst>
      <p:ext uri="{BB962C8B-B14F-4D97-AF65-F5344CB8AC3E}">
        <p14:creationId xmlns:p14="http://schemas.microsoft.com/office/powerpoint/2010/main" val="24414225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sym typeface="Wingdings" panose="05000000000000000000" pitchFamily="2" charset="2"/>
            </a:endParaRPr>
          </a:p>
          <a:p>
            <a:endParaRPr lang="en-AU" dirty="0"/>
          </a:p>
        </p:txBody>
      </p:sp>
      <p:sp>
        <p:nvSpPr>
          <p:cNvPr id="4" name="Slide Number Placeholder 3"/>
          <p:cNvSpPr>
            <a:spLocks noGrp="1"/>
          </p:cNvSpPr>
          <p:nvPr>
            <p:ph type="sldNum" sz="quarter" idx="10"/>
          </p:nvPr>
        </p:nvSpPr>
        <p:spPr/>
        <p:txBody>
          <a:bodyPr/>
          <a:lstStyle/>
          <a:p>
            <a:fld id="{D732A34F-EFA3-4A4D-801A-A3FDA839E463}" type="slidenum">
              <a:rPr lang="en-AU" smtClean="0"/>
              <a:t>13</a:t>
            </a:fld>
            <a:endParaRPr lang="en-AU"/>
          </a:p>
        </p:txBody>
      </p:sp>
    </p:spTree>
    <p:extLst>
      <p:ext uri="{BB962C8B-B14F-4D97-AF65-F5344CB8AC3E}">
        <p14:creationId xmlns:p14="http://schemas.microsoft.com/office/powerpoint/2010/main" val="14877651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sym typeface="Wingdings" panose="05000000000000000000" pitchFamily="2" charset="2"/>
            </a:endParaRPr>
          </a:p>
          <a:p>
            <a:endParaRPr lang="en-AU" dirty="0"/>
          </a:p>
        </p:txBody>
      </p:sp>
      <p:sp>
        <p:nvSpPr>
          <p:cNvPr id="4" name="Slide Number Placeholder 3"/>
          <p:cNvSpPr>
            <a:spLocks noGrp="1"/>
          </p:cNvSpPr>
          <p:nvPr>
            <p:ph type="sldNum" sz="quarter" idx="10"/>
          </p:nvPr>
        </p:nvSpPr>
        <p:spPr/>
        <p:txBody>
          <a:bodyPr/>
          <a:lstStyle/>
          <a:p>
            <a:fld id="{D732A34F-EFA3-4A4D-801A-A3FDA839E463}" type="slidenum">
              <a:rPr lang="en-AU" smtClean="0"/>
              <a:t>14</a:t>
            </a:fld>
            <a:endParaRPr lang="en-AU"/>
          </a:p>
        </p:txBody>
      </p:sp>
    </p:spTree>
    <p:extLst>
      <p:ext uri="{BB962C8B-B14F-4D97-AF65-F5344CB8AC3E}">
        <p14:creationId xmlns:p14="http://schemas.microsoft.com/office/powerpoint/2010/main" val="14877651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sym typeface="Wingdings" panose="05000000000000000000" pitchFamily="2" charset="2"/>
            </a:endParaRPr>
          </a:p>
          <a:p>
            <a:endParaRPr lang="en-AU" dirty="0"/>
          </a:p>
        </p:txBody>
      </p:sp>
      <p:sp>
        <p:nvSpPr>
          <p:cNvPr id="4" name="Slide Number Placeholder 3"/>
          <p:cNvSpPr>
            <a:spLocks noGrp="1"/>
          </p:cNvSpPr>
          <p:nvPr>
            <p:ph type="sldNum" sz="quarter" idx="10"/>
          </p:nvPr>
        </p:nvSpPr>
        <p:spPr/>
        <p:txBody>
          <a:bodyPr/>
          <a:lstStyle/>
          <a:p>
            <a:fld id="{D732A34F-EFA3-4A4D-801A-A3FDA839E463}" type="slidenum">
              <a:rPr lang="en-AU" smtClean="0"/>
              <a:t>15</a:t>
            </a:fld>
            <a:endParaRPr lang="en-AU"/>
          </a:p>
        </p:txBody>
      </p:sp>
    </p:spTree>
    <p:extLst>
      <p:ext uri="{BB962C8B-B14F-4D97-AF65-F5344CB8AC3E}">
        <p14:creationId xmlns:p14="http://schemas.microsoft.com/office/powerpoint/2010/main" val="3190759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sym typeface="Wingdings" panose="05000000000000000000" pitchFamily="2" charset="2"/>
            </a:endParaRPr>
          </a:p>
          <a:p>
            <a:endParaRPr lang="en-AU" dirty="0"/>
          </a:p>
        </p:txBody>
      </p:sp>
      <p:sp>
        <p:nvSpPr>
          <p:cNvPr id="4" name="Slide Number Placeholder 3"/>
          <p:cNvSpPr>
            <a:spLocks noGrp="1"/>
          </p:cNvSpPr>
          <p:nvPr>
            <p:ph type="sldNum" sz="quarter" idx="10"/>
          </p:nvPr>
        </p:nvSpPr>
        <p:spPr/>
        <p:txBody>
          <a:bodyPr/>
          <a:lstStyle/>
          <a:p>
            <a:fld id="{D732A34F-EFA3-4A4D-801A-A3FDA839E463}" type="slidenum">
              <a:rPr lang="en-AU" smtClean="0"/>
              <a:t>16</a:t>
            </a:fld>
            <a:endParaRPr lang="en-AU"/>
          </a:p>
        </p:txBody>
      </p:sp>
    </p:spTree>
    <p:extLst>
      <p:ext uri="{BB962C8B-B14F-4D97-AF65-F5344CB8AC3E}">
        <p14:creationId xmlns:p14="http://schemas.microsoft.com/office/powerpoint/2010/main" val="14877651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sym typeface="Wingdings" panose="05000000000000000000" pitchFamily="2" charset="2"/>
            </a:endParaRPr>
          </a:p>
          <a:p>
            <a:endParaRPr lang="en-AU" dirty="0"/>
          </a:p>
        </p:txBody>
      </p:sp>
      <p:sp>
        <p:nvSpPr>
          <p:cNvPr id="4" name="Slide Number Placeholder 3"/>
          <p:cNvSpPr>
            <a:spLocks noGrp="1"/>
          </p:cNvSpPr>
          <p:nvPr>
            <p:ph type="sldNum" sz="quarter" idx="10"/>
          </p:nvPr>
        </p:nvSpPr>
        <p:spPr/>
        <p:txBody>
          <a:bodyPr/>
          <a:lstStyle/>
          <a:p>
            <a:fld id="{D732A34F-EFA3-4A4D-801A-A3FDA839E463}" type="slidenum">
              <a:rPr lang="en-AU" smtClean="0"/>
              <a:t>17</a:t>
            </a:fld>
            <a:endParaRPr lang="en-AU"/>
          </a:p>
        </p:txBody>
      </p:sp>
    </p:spTree>
    <p:extLst>
      <p:ext uri="{BB962C8B-B14F-4D97-AF65-F5344CB8AC3E}">
        <p14:creationId xmlns:p14="http://schemas.microsoft.com/office/powerpoint/2010/main" val="14877651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sym typeface="Wingdings" panose="05000000000000000000" pitchFamily="2" charset="2"/>
            </a:endParaRPr>
          </a:p>
          <a:p>
            <a:endParaRPr lang="en-AU" dirty="0"/>
          </a:p>
        </p:txBody>
      </p:sp>
      <p:sp>
        <p:nvSpPr>
          <p:cNvPr id="4" name="Slide Number Placeholder 3"/>
          <p:cNvSpPr>
            <a:spLocks noGrp="1"/>
          </p:cNvSpPr>
          <p:nvPr>
            <p:ph type="sldNum" sz="quarter" idx="10"/>
          </p:nvPr>
        </p:nvSpPr>
        <p:spPr/>
        <p:txBody>
          <a:bodyPr/>
          <a:lstStyle/>
          <a:p>
            <a:fld id="{D732A34F-EFA3-4A4D-801A-A3FDA839E463}" type="slidenum">
              <a:rPr lang="en-AU" smtClean="0"/>
              <a:t>18</a:t>
            </a:fld>
            <a:endParaRPr lang="en-AU"/>
          </a:p>
        </p:txBody>
      </p:sp>
    </p:spTree>
    <p:extLst>
      <p:ext uri="{BB962C8B-B14F-4D97-AF65-F5344CB8AC3E}">
        <p14:creationId xmlns:p14="http://schemas.microsoft.com/office/powerpoint/2010/main" val="14877651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sym typeface="Wingdings" panose="05000000000000000000" pitchFamily="2" charset="2"/>
            </a:endParaRPr>
          </a:p>
          <a:p>
            <a:endParaRPr lang="en-AU" dirty="0"/>
          </a:p>
        </p:txBody>
      </p:sp>
      <p:sp>
        <p:nvSpPr>
          <p:cNvPr id="4" name="Slide Number Placeholder 3"/>
          <p:cNvSpPr>
            <a:spLocks noGrp="1"/>
          </p:cNvSpPr>
          <p:nvPr>
            <p:ph type="sldNum" sz="quarter" idx="10"/>
          </p:nvPr>
        </p:nvSpPr>
        <p:spPr/>
        <p:txBody>
          <a:bodyPr/>
          <a:lstStyle/>
          <a:p>
            <a:fld id="{D732A34F-EFA3-4A4D-801A-A3FDA839E463}" type="slidenum">
              <a:rPr lang="en-AU" smtClean="0"/>
              <a:t>19</a:t>
            </a:fld>
            <a:endParaRPr lang="en-AU"/>
          </a:p>
        </p:txBody>
      </p:sp>
    </p:spTree>
    <p:extLst>
      <p:ext uri="{BB962C8B-B14F-4D97-AF65-F5344CB8AC3E}">
        <p14:creationId xmlns:p14="http://schemas.microsoft.com/office/powerpoint/2010/main" val="14877651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D732A34F-EFA3-4A4D-801A-A3FDA839E463}" type="slidenum">
              <a:rPr lang="en-AU" smtClean="0"/>
              <a:t>20</a:t>
            </a:fld>
            <a:endParaRPr lang="en-AU"/>
          </a:p>
        </p:txBody>
      </p:sp>
    </p:spTree>
    <p:extLst>
      <p:ext uri="{BB962C8B-B14F-4D97-AF65-F5344CB8AC3E}">
        <p14:creationId xmlns:p14="http://schemas.microsoft.com/office/powerpoint/2010/main" val="14877651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sym typeface="Wingdings" panose="05000000000000000000" pitchFamily="2" charset="2"/>
            </a:endParaRPr>
          </a:p>
          <a:p>
            <a:endParaRPr lang="en-AU" dirty="0"/>
          </a:p>
        </p:txBody>
      </p:sp>
      <p:sp>
        <p:nvSpPr>
          <p:cNvPr id="4" name="Slide Number Placeholder 3"/>
          <p:cNvSpPr>
            <a:spLocks noGrp="1"/>
          </p:cNvSpPr>
          <p:nvPr>
            <p:ph type="sldNum" sz="quarter" idx="10"/>
          </p:nvPr>
        </p:nvSpPr>
        <p:spPr/>
        <p:txBody>
          <a:bodyPr/>
          <a:lstStyle/>
          <a:p>
            <a:fld id="{D732A34F-EFA3-4A4D-801A-A3FDA839E463}" type="slidenum">
              <a:rPr lang="en-AU" smtClean="0"/>
              <a:t>21</a:t>
            </a:fld>
            <a:endParaRPr lang="en-AU"/>
          </a:p>
        </p:txBody>
      </p:sp>
    </p:spTree>
    <p:extLst>
      <p:ext uri="{BB962C8B-B14F-4D97-AF65-F5344CB8AC3E}">
        <p14:creationId xmlns:p14="http://schemas.microsoft.com/office/powerpoint/2010/main" val="15828995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sym typeface="Wingdings" panose="05000000000000000000" pitchFamily="2" charset="2"/>
            </a:endParaRPr>
          </a:p>
          <a:p>
            <a:endParaRPr lang="en-AU" dirty="0"/>
          </a:p>
        </p:txBody>
      </p:sp>
      <p:sp>
        <p:nvSpPr>
          <p:cNvPr id="4" name="Slide Number Placeholder 3"/>
          <p:cNvSpPr>
            <a:spLocks noGrp="1"/>
          </p:cNvSpPr>
          <p:nvPr>
            <p:ph type="sldNum" sz="quarter" idx="10"/>
          </p:nvPr>
        </p:nvSpPr>
        <p:spPr/>
        <p:txBody>
          <a:bodyPr/>
          <a:lstStyle/>
          <a:p>
            <a:fld id="{D732A34F-EFA3-4A4D-801A-A3FDA839E463}" type="slidenum">
              <a:rPr lang="en-AU" smtClean="0"/>
              <a:t>22</a:t>
            </a:fld>
            <a:endParaRPr lang="en-AU"/>
          </a:p>
        </p:txBody>
      </p:sp>
    </p:spTree>
    <p:extLst>
      <p:ext uri="{BB962C8B-B14F-4D97-AF65-F5344CB8AC3E}">
        <p14:creationId xmlns:p14="http://schemas.microsoft.com/office/powerpoint/2010/main" val="1582899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sym typeface="Wingdings" panose="05000000000000000000" pitchFamily="2" charset="2"/>
            </a:endParaRPr>
          </a:p>
          <a:p>
            <a:endParaRPr lang="en-AU" dirty="0"/>
          </a:p>
        </p:txBody>
      </p:sp>
      <p:sp>
        <p:nvSpPr>
          <p:cNvPr id="4" name="Slide Number Placeholder 3"/>
          <p:cNvSpPr>
            <a:spLocks noGrp="1"/>
          </p:cNvSpPr>
          <p:nvPr>
            <p:ph type="sldNum" sz="quarter" idx="10"/>
          </p:nvPr>
        </p:nvSpPr>
        <p:spPr/>
        <p:txBody>
          <a:bodyPr/>
          <a:lstStyle/>
          <a:p>
            <a:fld id="{D732A34F-EFA3-4A4D-801A-A3FDA839E463}" type="slidenum">
              <a:rPr lang="en-AU" smtClean="0"/>
              <a:t>4</a:t>
            </a:fld>
            <a:endParaRPr lang="en-AU"/>
          </a:p>
        </p:txBody>
      </p:sp>
    </p:spTree>
    <p:extLst>
      <p:ext uri="{BB962C8B-B14F-4D97-AF65-F5344CB8AC3E}">
        <p14:creationId xmlns:p14="http://schemas.microsoft.com/office/powerpoint/2010/main" val="3235055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sym typeface="Wingdings" panose="05000000000000000000" pitchFamily="2" charset="2"/>
            </a:endParaRPr>
          </a:p>
          <a:p>
            <a:endParaRPr lang="en-AU" dirty="0"/>
          </a:p>
        </p:txBody>
      </p:sp>
      <p:sp>
        <p:nvSpPr>
          <p:cNvPr id="4" name="Slide Number Placeholder 3"/>
          <p:cNvSpPr>
            <a:spLocks noGrp="1"/>
          </p:cNvSpPr>
          <p:nvPr>
            <p:ph type="sldNum" sz="quarter" idx="10"/>
          </p:nvPr>
        </p:nvSpPr>
        <p:spPr/>
        <p:txBody>
          <a:bodyPr/>
          <a:lstStyle/>
          <a:p>
            <a:fld id="{D732A34F-EFA3-4A4D-801A-A3FDA839E463}" type="slidenum">
              <a:rPr lang="en-AU" smtClean="0"/>
              <a:t>5</a:t>
            </a:fld>
            <a:endParaRPr lang="en-AU"/>
          </a:p>
        </p:txBody>
      </p:sp>
    </p:spTree>
    <p:extLst>
      <p:ext uri="{BB962C8B-B14F-4D97-AF65-F5344CB8AC3E}">
        <p14:creationId xmlns:p14="http://schemas.microsoft.com/office/powerpoint/2010/main" val="12879760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sym typeface="Wingdings" panose="05000000000000000000" pitchFamily="2" charset="2"/>
            </a:endParaRPr>
          </a:p>
          <a:p>
            <a:endParaRPr lang="en-AU" dirty="0"/>
          </a:p>
        </p:txBody>
      </p:sp>
      <p:sp>
        <p:nvSpPr>
          <p:cNvPr id="4" name="Slide Number Placeholder 3"/>
          <p:cNvSpPr>
            <a:spLocks noGrp="1"/>
          </p:cNvSpPr>
          <p:nvPr>
            <p:ph type="sldNum" sz="quarter" idx="10"/>
          </p:nvPr>
        </p:nvSpPr>
        <p:spPr/>
        <p:txBody>
          <a:bodyPr/>
          <a:lstStyle/>
          <a:p>
            <a:fld id="{D732A34F-EFA3-4A4D-801A-A3FDA839E463}" type="slidenum">
              <a:rPr lang="en-AU" smtClean="0"/>
              <a:t>6</a:t>
            </a:fld>
            <a:endParaRPr lang="en-AU"/>
          </a:p>
        </p:txBody>
      </p:sp>
    </p:spTree>
    <p:extLst>
      <p:ext uri="{BB962C8B-B14F-4D97-AF65-F5344CB8AC3E}">
        <p14:creationId xmlns:p14="http://schemas.microsoft.com/office/powerpoint/2010/main" val="22981887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sym typeface="Wingdings" panose="05000000000000000000" pitchFamily="2" charset="2"/>
            </a:endParaRPr>
          </a:p>
          <a:p>
            <a:endParaRPr lang="en-AU" dirty="0"/>
          </a:p>
        </p:txBody>
      </p:sp>
      <p:sp>
        <p:nvSpPr>
          <p:cNvPr id="4" name="Slide Number Placeholder 3"/>
          <p:cNvSpPr>
            <a:spLocks noGrp="1"/>
          </p:cNvSpPr>
          <p:nvPr>
            <p:ph type="sldNum" sz="quarter" idx="10"/>
          </p:nvPr>
        </p:nvSpPr>
        <p:spPr/>
        <p:txBody>
          <a:bodyPr/>
          <a:lstStyle/>
          <a:p>
            <a:fld id="{D732A34F-EFA3-4A4D-801A-A3FDA839E463}" type="slidenum">
              <a:rPr lang="en-AU" smtClean="0"/>
              <a:t>7</a:t>
            </a:fld>
            <a:endParaRPr lang="en-AU"/>
          </a:p>
        </p:txBody>
      </p:sp>
    </p:spTree>
    <p:extLst>
      <p:ext uri="{BB962C8B-B14F-4D97-AF65-F5344CB8AC3E}">
        <p14:creationId xmlns:p14="http://schemas.microsoft.com/office/powerpoint/2010/main" val="3178199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sym typeface="Wingdings" panose="05000000000000000000" pitchFamily="2" charset="2"/>
            </a:endParaRPr>
          </a:p>
          <a:p>
            <a:endParaRPr lang="en-AU" dirty="0"/>
          </a:p>
        </p:txBody>
      </p:sp>
      <p:sp>
        <p:nvSpPr>
          <p:cNvPr id="4" name="Slide Number Placeholder 3"/>
          <p:cNvSpPr>
            <a:spLocks noGrp="1"/>
          </p:cNvSpPr>
          <p:nvPr>
            <p:ph type="sldNum" sz="quarter" idx="10"/>
          </p:nvPr>
        </p:nvSpPr>
        <p:spPr/>
        <p:txBody>
          <a:bodyPr/>
          <a:lstStyle/>
          <a:p>
            <a:fld id="{D732A34F-EFA3-4A4D-801A-A3FDA839E463}" type="slidenum">
              <a:rPr lang="en-AU" smtClean="0"/>
              <a:t>8</a:t>
            </a:fld>
            <a:endParaRPr lang="en-AU"/>
          </a:p>
        </p:txBody>
      </p:sp>
    </p:spTree>
    <p:extLst>
      <p:ext uri="{BB962C8B-B14F-4D97-AF65-F5344CB8AC3E}">
        <p14:creationId xmlns:p14="http://schemas.microsoft.com/office/powerpoint/2010/main" val="16040741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sym typeface="Wingdings" panose="05000000000000000000" pitchFamily="2" charset="2"/>
            </a:endParaRPr>
          </a:p>
          <a:p>
            <a:endParaRPr lang="en-AU" dirty="0"/>
          </a:p>
        </p:txBody>
      </p:sp>
      <p:sp>
        <p:nvSpPr>
          <p:cNvPr id="4" name="Slide Number Placeholder 3"/>
          <p:cNvSpPr>
            <a:spLocks noGrp="1"/>
          </p:cNvSpPr>
          <p:nvPr>
            <p:ph type="sldNum" sz="quarter" idx="10"/>
          </p:nvPr>
        </p:nvSpPr>
        <p:spPr/>
        <p:txBody>
          <a:bodyPr/>
          <a:lstStyle/>
          <a:p>
            <a:fld id="{D732A34F-EFA3-4A4D-801A-A3FDA839E463}" type="slidenum">
              <a:rPr lang="en-AU" smtClean="0"/>
              <a:t>9</a:t>
            </a:fld>
            <a:endParaRPr lang="en-AU"/>
          </a:p>
        </p:txBody>
      </p:sp>
    </p:spTree>
    <p:extLst>
      <p:ext uri="{BB962C8B-B14F-4D97-AF65-F5344CB8AC3E}">
        <p14:creationId xmlns:p14="http://schemas.microsoft.com/office/powerpoint/2010/main" val="3733386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sym typeface="Wingdings" panose="05000000000000000000" pitchFamily="2" charset="2"/>
            </a:endParaRPr>
          </a:p>
          <a:p>
            <a:endParaRPr lang="en-AU" dirty="0"/>
          </a:p>
        </p:txBody>
      </p:sp>
      <p:sp>
        <p:nvSpPr>
          <p:cNvPr id="4" name="Slide Number Placeholder 3"/>
          <p:cNvSpPr>
            <a:spLocks noGrp="1"/>
          </p:cNvSpPr>
          <p:nvPr>
            <p:ph type="sldNum" sz="quarter" idx="10"/>
          </p:nvPr>
        </p:nvSpPr>
        <p:spPr/>
        <p:txBody>
          <a:bodyPr/>
          <a:lstStyle/>
          <a:p>
            <a:fld id="{D732A34F-EFA3-4A4D-801A-A3FDA839E463}" type="slidenum">
              <a:rPr lang="en-AU" smtClean="0"/>
              <a:t>11</a:t>
            </a:fld>
            <a:endParaRPr lang="en-AU"/>
          </a:p>
        </p:txBody>
      </p:sp>
    </p:spTree>
    <p:extLst>
      <p:ext uri="{BB962C8B-B14F-4D97-AF65-F5344CB8AC3E}">
        <p14:creationId xmlns:p14="http://schemas.microsoft.com/office/powerpoint/2010/main" val="27291456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sym typeface="Wingdings" panose="05000000000000000000" pitchFamily="2" charset="2"/>
            </a:endParaRPr>
          </a:p>
          <a:p>
            <a:endParaRPr lang="en-AU" dirty="0"/>
          </a:p>
        </p:txBody>
      </p:sp>
      <p:sp>
        <p:nvSpPr>
          <p:cNvPr id="4" name="Slide Number Placeholder 3"/>
          <p:cNvSpPr>
            <a:spLocks noGrp="1"/>
          </p:cNvSpPr>
          <p:nvPr>
            <p:ph type="sldNum" sz="quarter" idx="10"/>
          </p:nvPr>
        </p:nvSpPr>
        <p:spPr/>
        <p:txBody>
          <a:bodyPr/>
          <a:lstStyle/>
          <a:p>
            <a:fld id="{D732A34F-EFA3-4A4D-801A-A3FDA839E463}" type="slidenum">
              <a:rPr lang="en-AU" smtClean="0"/>
              <a:t>12</a:t>
            </a:fld>
            <a:endParaRPr lang="en-AU"/>
          </a:p>
        </p:txBody>
      </p:sp>
    </p:spTree>
    <p:extLst>
      <p:ext uri="{BB962C8B-B14F-4D97-AF65-F5344CB8AC3E}">
        <p14:creationId xmlns:p14="http://schemas.microsoft.com/office/powerpoint/2010/main" val="39811297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lumMod val="20000"/>
            <a:lumOff val="80000"/>
            <a:alpha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b="0" cap="none" spc="0">
                <a:ln w="0"/>
                <a:solidFill>
                  <a:schemeClr val="accent1"/>
                </a:solidFill>
                <a:effectLst>
                  <a:outerShdw blurRad="38100" dist="25400" dir="5400000" algn="ctr" rotWithShape="0">
                    <a:srgbClr val="6E747A">
                      <a:alpha val="43000"/>
                    </a:srgbClr>
                  </a:outerShdw>
                </a:effectLst>
              </a:defRPr>
            </a:lvl1pPr>
          </a:lstStyle>
          <a:p>
            <a:r>
              <a:rPr lang="en-US" dirty="0"/>
              <a:t>Click to edit Master title style</a:t>
            </a:r>
            <a:endParaRPr lang="en-AU"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FA77081B-4EBE-432D-8E8C-3CE4FC1BF9DD}" type="datetimeFigureOut">
              <a:rPr lang="en-AU" smtClean="0"/>
              <a:t>20/02/2022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4B52BBF-DB91-4AF1-AEB2-22BB63D21FBB}" type="slidenum">
              <a:rPr lang="en-AU" smtClean="0"/>
              <a:t>‹#›</a:t>
            </a:fld>
            <a:endParaRPr lang="en-AU"/>
          </a:p>
        </p:txBody>
      </p:sp>
      <p:sp>
        <p:nvSpPr>
          <p:cNvPr id="11" name="Rectangle 10"/>
          <p:cNvSpPr/>
          <p:nvPr userDrawn="1"/>
        </p:nvSpPr>
        <p:spPr>
          <a:xfrm>
            <a:off x="0" y="5932449"/>
            <a:ext cx="12192000" cy="423901"/>
          </a:xfrm>
          <a:prstGeom prst="rect">
            <a:avLst/>
          </a:prstGeom>
          <a:gradFill flip="none" rotWithShape="1">
            <a:gsLst>
              <a:gs pos="25000">
                <a:schemeClr val="tx2">
                  <a:lumMod val="20000"/>
                  <a:lumOff val="80000"/>
                  <a:alpha val="15000"/>
                </a:schemeClr>
              </a:gs>
              <a:gs pos="49000">
                <a:schemeClr val="accent1">
                  <a:lumMod val="45000"/>
                  <a:lumOff val="55000"/>
                </a:schemeClr>
              </a:gs>
              <a:gs pos="69000">
                <a:schemeClr val="accent1">
                  <a:lumMod val="45000"/>
                  <a:lumOff val="55000"/>
                </a:schemeClr>
              </a:gs>
              <a:gs pos="99000">
                <a:schemeClr val="accent1">
                  <a:lumMod val="30000"/>
                  <a:lumOff val="7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9" name="Picture 2" descr="Image result for south metropolitan TAF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0115" y="234125"/>
            <a:ext cx="3251285" cy="888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9706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FA77081B-4EBE-432D-8E8C-3CE4FC1BF9DD}" type="datetimeFigureOut">
              <a:rPr lang="en-AU" smtClean="0"/>
              <a:t>20/02/2022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4B52BBF-DB91-4AF1-AEB2-22BB63D21FBB}" type="slidenum">
              <a:rPr lang="en-AU" smtClean="0"/>
              <a:t>‹#›</a:t>
            </a:fld>
            <a:endParaRPr lang="en-AU"/>
          </a:p>
        </p:txBody>
      </p:sp>
    </p:spTree>
    <p:extLst>
      <p:ext uri="{BB962C8B-B14F-4D97-AF65-F5344CB8AC3E}">
        <p14:creationId xmlns:p14="http://schemas.microsoft.com/office/powerpoint/2010/main" val="173369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FA77081B-4EBE-432D-8E8C-3CE4FC1BF9DD}" type="datetimeFigureOut">
              <a:rPr lang="en-AU" smtClean="0"/>
              <a:t>20/02/2022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4B52BBF-DB91-4AF1-AEB2-22BB63D21FBB}" type="slidenum">
              <a:rPr lang="en-AU" smtClean="0"/>
              <a:t>‹#›</a:t>
            </a:fld>
            <a:endParaRPr lang="en-AU"/>
          </a:p>
        </p:txBody>
      </p:sp>
    </p:spTree>
    <p:extLst>
      <p:ext uri="{BB962C8B-B14F-4D97-AF65-F5344CB8AC3E}">
        <p14:creationId xmlns:p14="http://schemas.microsoft.com/office/powerpoint/2010/main" val="2814651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2">
            <a:lumMod val="20000"/>
            <a:lumOff val="80000"/>
            <a:alpha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940179"/>
            <a:ext cx="10290717" cy="1325563"/>
          </a:xfrm>
        </p:spPr>
        <p:txBody>
          <a:bodyPr/>
          <a:lstStyle>
            <a:lvl1pPr>
              <a:defRPr b="0" cap="none" spc="0">
                <a:ln w="0"/>
                <a:solidFill>
                  <a:schemeClr val="accent1"/>
                </a:solidFill>
                <a:effectLst>
                  <a:outerShdw blurRad="38100" dist="25400" dir="5400000" algn="ctr" rotWithShape="0">
                    <a:srgbClr val="6E747A">
                      <a:alpha val="43000"/>
                    </a:srgbClr>
                  </a:outerShdw>
                </a:effectLst>
              </a:defRPr>
            </a:lvl1pPr>
          </a:lstStyle>
          <a:p>
            <a:r>
              <a:rPr lang="en-US" dirty="0"/>
              <a:t>Click to edit Master title style</a:t>
            </a:r>
            <a:endParaRPr lang="en-AU" dirty="0"/>
          </a:p>
        </p:txBody>
      </p:sp>
      <p:sp>
        <p:nvSpPr>
          <p:cNvPr id="3" name="Content Placeholder 2"/>
          <p:cNvSpPr>
            <a:spLocks noGrp="1"/>
          </p:cNvSpPr>
          <p:nvPr>
            <p:ph idx="1"/>
          </p:nvPr>
        </p:nvSpPr>
        <p:spPr>
          <a:xfrm>
            <a:off x="838200" y="2549350"/>
            <a:ext cx="10515600" cy="29370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Date Placeholder 3"/>
          <p:cNvSpPr>
            <a:spLocks noGrp="1"/>
          </p:cNvSpPr>
          <p:nvPr>
            <p:ph type="dt" sz="half" idx="10"/>
          </p:nvPr>
        </p:nvSpPr>
        <p:spPr/>
        <p:txBody>
          <a:bodyPr/>
          <a:lstStyle/>
          <a:p>
            <a:fld id="{FA77081B-4EBE-432D-8E8C-3CE4FC1BF9DD}" type="datetimeFigureOut">
              <a:rPr lang="en-AU" smtClean="0"/>
              <a:t>20/02/2022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4B52BBF-DB91-4AF1-AEB2-22BB63D21FBB}" type="slidenum">
              <a:rPr lang="en-AU" smtClean="0"/>
              <a:t>‹#›</a:t>
            </a:fld>
            <a:endParaRPr lang="en-AU"/>
          </a:p>
        </p:txBody>
      </p:sp>
      <p:sp>
        <p:nvSpPr>
          <p:cNvPr id="8" name="Rectangle 7"/>
          <p:cNvSpPr/>
          <p:nvPr userDrawn="1"/>
        </p:nvSpPr>
        <p:spPr>
          <a:xfrm>
            <a:off x="0" y="5932449"/>
            <a:ext cx="12192000" cy="423901"/>
          </a:xfrm>
          <a:prstGeom prst="rect">
            <a:avLst/>
          </a:prstGeom>
          <a:gradFill flip="none" rotWithShape="1">
            <a:gsLst>
              <a:gs pos="25000">
                <a:schemeClr val="tx2">
                  <a:lumMod val="20000"/>
                  <a:lumOff val="80000"/>
                  <a:alpha val="15000"/>
                </a:schemeClr>
              </a:gs>
              <a:gs pos="49000">
                <a:schemeClr val="accent1">
                  <a:lumMod val="45000"/>
                  <a:lumOff val="55000"/>
                </a:schemeClr>
              </a:gs>
              <a:gs pos="69000">
                <a:schemeClr val="accent1">
                  <a:lumMod val="45000"/>
                  <a:lumOff val="55000"/>
                </a:schemeClr>
              </a:gs>
              <a:gs pos="99000">
                <a:schemeClr val="accent1">
                  <a:lumMod val="30000"/>
                  <a:lumOff val="7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9" name="Picture 2" descr="Image result for south metropolitan TAFE"/>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58100" y="95778"/>
            <a:ext cx="1173818" cy="320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692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77081B-4EBE-432D-8E8C-3CE4FC1BF9DD}" type="datetimeFigureOut">
              <a:rPr lang="en-AU" smtClean="0"/>
              <a:t>20/02/2022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4B52BBF-DB91-4AF1-AEB2-22BB63D21FBB}" type="slidenum">
              <a:rPr lang="en-AU" smtClean="0"/>
              <a:t>‹#›</a:t>
            </a:fld>
            <a:endParaRPr lang="en-AU"/>
          </a:p>
        </p:txBody>
      </p:sp>
    </p:spTree>
    <p:extLst>
      <p:ext uri="{BB962C8B-B14F-4D97-AF65-F5344CB8AC3E}">
        <p14:creationId xmlns:p14="http://schemas.microsoft.com/office/powerpoint/2010/main" val="1634964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FA77081B-4EBE-432D-8E8C-3CE4FC1BF9DD}" type="datetimeFigureOut">
              <a:rPr lang="en-AU" smtClean="0"/>
              <a:t>20/02/2022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4B52BBF-DB91-4AF1-AEB2-22BB63D21FBB}" type="slidenum">
              <a:rPr lang="en-AU" smtClean="0"/>
              <a:t>‹#›</a:t>
            </a:fld>
            <a:endParaRPr lang="en-AU"/>
          </a:p>
        </p:txBody>
      </p:sp>
    </p:spTree>
    <p:extLst>
      <p:ext uri="{BB962C8B-B14F-4D97-AF65-F5344CB8AC3E}">
        <p14:creationId xmlns:p14="http://schemas.microsoft.com/office/powerpoint/2010/main" val="1984547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FA77081B-4EBE-432D-8E8C-3CE4FC1BF9DD}" type="datetimeFigureOut">
              <a:rPr lang="en-AU" smtClean="0"/>
              <a:t>20/02/2022</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C4B52BBF-DB91-4AF1-AEB2-22BB63D21FBB}" type="slidenum">
              <a:rPr lang="en-AU" smtClean="0"/>
              <a:t>‹#›</a:t>
            </a:fld>
            <a:endParaRPr lang="en-AU"/>
          </a:p>
        </p:txBody>
      </p:sp>
    </p:spTree>
    <p:extLst>
      <p:ext uri="{BB962C8B-B14F-4D97-AF65-F5344CB8AC3E}">
        <p14:creationId xmlns:p14="http://schemas.microsoft.com/office/powerpoint/2010/main" val="2758186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FA77081B-4EBE-432D-8E8C-3CE4FC1BF9DD}" type="datetimeFigureOut">
              <a:rPr lang="en-AU" smtClean="0"/>
              <a:t>20/02/2022</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C4B52BBF-DB91-4AF1-AEB2-22BB63D21FBB}" type="slidenum">
              <a:rPr lang="en-AU" smtClean="0"/>
              <a:t>‹#›</a:t>
            </a:fld>
            <a:endParaRPr lang="en-AU"/>
          </a:p>
        </p:txBody>
      </p:sp>
    </p:spTree>
    <p:extLst>
      <p:ext uri="{BB962C8B-B14F-4D97-AF65-F5344CB8AC3E}">
        <p14:creationId xmlns:p14="http://schemas.microsoft.com/office/powerpoint/2010/main" val="2481430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77081B-4EBE-432D-8E8C-3CE4FC1BF9DD}" type="datetimeFigureOut">
              <a:rPr lang="en-AU" smtClean="0"/>
              <a:t>20/02/2022</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C4B52BBF-DB91-4AF1-AEB2-22BB63D21FBB}" type="slidenum">
              <a:rPr lang="en-AU" smtClean="0"/>
              <a:t>‹#›</a:t>
            </a:fld>
            <a:endParaRPr lang="en-AU"/>
          </a:p>
        </p:txBody>
      </p:sp>
    </p:spTree>
    <p:extLst>
      <p:ext uri="{BB962C8B-B14F-4D97-AF65-F5344CB8AC3E}">
        <p14:creationId xmlns:p14="http://schemas.microsoft.com/office/powerpoint/2010/main" val="3787159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77081B-4EBE-432D-8E8C-3CE4FC1BF9DD}" type="datetimeFigureOut">
              <a:rPr lang="en-AU" smtClean="0"/>
              <a:t>20/02/2022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4B52BBF-DB91-4AF1-AEB2-22BB63D21FBB}" type="slidenum">
              <a:rPr lang="en-AU" smtClean="0"/>
              <a:t>‹#›</a:t>
            </a:fld>
            <a:endParaRPr lang="en-AU"/>
          </a:p>
        </p:txBody>
      </p:sp>
    </p:spTree>
    <p:extLst>
      <p:ext uri="{BB962C8B-B14F-4D97-AF65-F5344CB8AC3E}">
        <p14:creationId xmlns:p14="http://schemas.microsoft.com/office/powerpoint/2010/main" val="1184807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77081B-4EBE-432D-8E8C-3CE4FC1BF9DD}" type="datetimeFigureOut">
              <a:rPr lang="en-AU" smtClean="0"/>
              <a:t>20/02/2022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4B52BBF-DB91-4AF1-AEB2-22BB63D21FBB}" type="slidenum">
              <a:rPr lang="en-AU" smtClean="0"/>
              <a:t>‹#›</a:t>
            </a:fld>
            <a:endParaRPr lang="en-AU"/>
          </a:p>
        </p:txBody>
      </p:sp>
    </p:spTree>
    <p:extLst>
      <p:ext uri="{BB962C8B-B14F-4D97-AF65-F5344CB8AC3E}">
        <p14:creationId xmlns:p14="http://schemas.microsoft.com/office/powerpoint/2010/main" val="4069305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77081B-4EBE-432D-8E8C-3CE4FC1BF9DD}" type="datetimeFigureOut">
              <a:rPr lang="en-AU" smtClean="0"/>
              <a:t>20/02/2022</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B52BBF-DB91-4AF1-AEB2-22BB63D21FBB}" type="slidenum">
              <a:rPr lang="en-AU" smtClean="0"/>
              <a:t>‹#›</a:t>
            </a:fld>
            <a:endParaRPr lang="en-AU"/>
          </a:p>
        </p:txBody>
      </p:sp>
    </p:spTree>
    <p:extLst>
      <p:ext uri="{BB962C8B-B14F-4D97-AF65-F5344CB8AC3E}">
        <p14:creationId xmlns:p14="http://schemas.microsoft.com/office/powerpoint/2010/main" val="35288172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524000" y="2155296"/>
            <a:ext cx="9144000" cy="2387600"/>
          </a:xfrm>
        </p:spPr>
        <p:txBody>
          <a:bodyPr/>
          <a:lstStyle/>
          <a:p>
            <a:r>
              <a:rPr lang="en-AU" dirty="0"/>
              <a:t>Operators and Variables</a:t>
            </a:r>
          </a:p>
        </p:txBody>
      </p:sp>
    </p:spTree>
    <p:extLst>
      <p:ext uri="{BB962C8B-B14F-4D97-AF65-F5344CB8AC3E}">
        <p14:creationId xmlns:p14="http://schemas.microsoft.com/office/powerpoint/2010/main" val="2270812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435865" y="2521670"/>
            <a:ext cx="9144000" cy="907330"/>
          </a:xfrm>
        </p:spPr>
        <p:txBody>
          <a:bodyPr>
            <a:normAutofit fontScale="90000"/>
          </a:bodyPr>
          <a:lstStyle/>
          <a:p>
            <a:r>
              <a:rPr lang="en-AU" dirty="0"/>
              <a:t>Python Variables</a:t>
            </a:r>
          </a:p>
        </p:txBody>
      </p:sp>
    </p:spTree>
    <p:extLst>
      <p:ext uri="{BB962C8B-B14F-4D97-AF65-F5344CB8AC3E}">
        <p14:creationId xmlns:p14="http://schemas.microsoft.com/office/powerpoint/2010/main" val="726824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FFD26-1014-4B4B-B473-6F585ADEF897}"/>
              </a:ext>
            </a:extLst>
          </p:cNvPr>
          <p:cNvSpPr>
            <a:spLocks noGrp="1"/>
          </p:cNvSpPr>
          <p:nvPr>
            <p:ph type="title"/>
          </p:nvPr>
        </p:nvSpPr>
        <p:spPr/>
        <p:txBody>
          <a:bodyPr/>
          <a:lstStyle/>
          <a:p>
            <a:pPr lvl="0"/>
            <a:r>
              <a:rPr lang="en-AU" dirty="0"/>
              <a:t>Naming conventions</a:t>
            </a:r>
            <a:endParaRPr lang="en-AU" sz="5400" dirty="0"/>
          </a:p>
        </p:txBody>
      </p:sp>
      <p:sp>
        <p:nvSpPr>
          <p:cNvPr id="3" name="Content Placeholder 2">
            <a:extLst>
              <a:ext uri="{FF2B5EF4-FFF2-40B4-BE49-F238E27FC236}">
                <a16:creationId xmlns:a16="http://schemas.microsoft.com/office/drawing/2014/main" id="{882A5EED-D6D0-4C30-BFE4-260A95E07122}"/>
              </a:ext>
            </a:extLst>
          </p:cNvPr>
          <p:cNvSpPr>
            <a:spLocks noGrp="1"/>
          </p:cNvSpPr>
          <p:nvPr>
            <p:ph idx="1"/>
          </p:nvPr>
        </p:nvSpPr>
        <p:spPr/>
        <p:txBody>
          <a:bodyPr>
            <a:normAutofit fontScale="85000" lnSpcReduction="10000"/>
          </a:bodyPr>
          <a:lstStyle/>
          <a:p>
            <a:r>
              <a:rPr lang="en-AU" dirty="0"/>
              <a:t>There are numerous naming conventions, depending on the code/variable/language type.</a:t>
            </a:r>
          </a:p>
          <a:p>
            <a:r>
              <a:rPr lang="en-AU" dirty="0"/>
              <a:t>We carry on with </a:t>
            </a:r>
            <a:r>
              <a:rPr lang="en-AU" dirty="0" err="1"/>
              <a:t>camelCasing</a:t>
            </a:r>
            <a:r>
              <a:rPr lang="en-AU" dirty="0"/>
              <a:t>, from pseudocode, for the sake of recognising </a:t>
            </a:r>
            <a:r>
              <a:rPr lang="en-AU" i="1" dirty="0"/>
              <a:t>your own</a:t>
            </a:r>
            <a:r>
              <a:rPr lang="en-AU" dirty="0"/>
              <a:t> variables. </a:t>
            </a:r>
          </a:p>
          <a:p>
            <a:pPr lvl="1"/>
            <a:r>
              <a:rPr lang="en-AU" dirty="0"/>
              <a:t>There are two types of camel case, </a:t>
            </a:r>
            <a:r>
              <a:rPr lang="en-AU" dirty="0" err="1"/>
              <a:t>UpperCamelCase</a:t>
            </a:r>
            <a:r>
              <a:rPr lang="en-AU" dirty="0"/>
              <a:t> (aka </a:t>
            </a:r>
            <a:r>
              <a:rPr lang="en-AU" dirty="0" err="1"/>
              <a:t>PascalCase</a:t>
            </a:r>
            <a:r>
              <a:rPr lang="en-AU" dirty="0"/>
              <a:t>) and </a:t>
            </a:r>
            <a:r>
              <a:rPr lang="en-AU" dirty="0" err="1"/>
              <a:t>lowerCamelCase</a:t>
            </a:r>
            <a:r>
              <a:rPr lang="en-AU" dirty="0"/>
              <a:t>.</a:t>
            </a:r>
          </a:p>
          <a:p>
            <a:pPr lvl="2"/>
            <a:r>
              <a:rPr lang="en-AU" dirty="0"/>
              <a:t>Pascal case: PowerPoint</a:t>
            </a:r>
          </a:p>
          <a:p>
            <a:pPr lvl="2"/>
            <a:r>
              <a:rPr lang="en-AU" dirty="0"/>
              <a:t>Camel case: iPhone</a:t>
            </a:r>
          </a:p>
          <a:p>
            <a:pPr lvl="1"/>
            <a:r>
              <a:rPr lang="en-AU" dirty="0"/>
              <a:t>You can use them how you like, some only use one style, others will use each for different purposes (pronouns and common nouns, or </a:t>
            </a:r>
            <a:r>
              <a:rPr lang="en-AU" dirty="0" err="1"/>
              <a:t>FunctionNames</a:t>
            </a:r>
            <a:r>
              <a:rPr lang="en-AU" dirty="0"/>
              <a:t> and </a:t>
            </a:r>
            <a:r>
              <a:rPr lang="en-AU" dirty="0" err="1"/>
              <a:t>variableNames</a:t>
            </a:r>
            <a:r>
              <a:rPr lang="en-AU" dirty="0"/>
              <a:t>).</a:t>
            </a:r>
          </a:p>
        </p:txBody>
      </p:sp>
    </p:spTree>
    <p:extLst>
      <p:ext uri="{BB962C8B-B14F-4D97-AF65-F5344CB8AC3E}">
        <p14:creationId xmlns:p14="http://schemas.microsoft.com/office/powerpoint/2010/main" val="1157892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FFD26-1014-4B4B-B473-6F585ADEF897}"/>
              </a:ext>
            </a:extLst>
          </p:cNvPr>
          <p:cNvSpPr>
            <a:spLocks noGrp="1"/>
          </p:cNvSpPr>
          <p:nvPr>
            <p:ph type="title"/>
          </p:nvPr>
        </p:nvSpPr>
        <p:spPr/>
        <p:txBody>
          <a:bodyPr/>
          <a:lstStyle/>
          <a:p>
            <a:pPr lvl="0"/>
            <a:r>
              <a:rPr lang="en-AU" dirty="0"/>
              <a:t>Naming conventions</a:t>
            </a:r>
            <a:endParaRPr lang="en-AU" sz="5400" dirty="0"/>
          </a:p>
        </p:txBody>
      </p:sp>
      <p:sp>
        <p:nvSpPr>
          <p:cNvPr id="3" name="Content Placeholder 2">
            <a:extLst>
              <a:ext uri="{FF2B5EF4-FFF2-40B4-BE49-F238E27FC236}">
                <a16:creationId xmlns:a16="http://schemas.microsoft.com/office/drawing/2014/main" id="{882A5EED-D6D0-4C30-BFE4-260A95E07122}"/>
              </a:ext>
            </a:extLst>
          </p:cNvPr>
          <p:cNvSpPr>
            <a:spLocks noGrp="1"/>
          </p:cNvSpPr>
          <p:nvPr>
            <p:ph idx="1"/>
          </p:nvPr>
        </p:nvSpPr>
        <p:spPr/>
        <p:txBody>
          <a:bodyPr>
            <a:normAutofit/>
          </a:bodyPr>
          <a:lstStyle/>
          <a:p>
            <a:r>
              <a:rPr lang="en-AU" dirty="0"/>
              <a:t>As noted in previous sessions there are some rules:</a:t>
            </a:r>
          </a:p>
          <a:p>
            <a:pPr lvl="1"/>
            <a:r>
              <a:rPr lang="en-AU" dirty="0"/>
              <a:t>You can’t start a variable with a number.</a:t>
            </a:r>
          </a:p>
          <a:p>
            <a:pPr lvl="1"/>
            <a:r>
              <a:rPr lang="en-AU" dirty="0"/>
              <a:t>You can’t have spaces in the variable names.</a:t>
            </a:r>
          </a:p>
          <a:p>
            <a:pPr lvl="1"/>
            <a:r>
              <a:rPr lang="en-AU" dirty="0"/>
              <a:t>It can’t be a keyword.</a:t>
            </a:r>
          </a:p>
          <a:p>
            <a:pPr lvl="1"/>
            <a:r>
              <a:rPr lang="en-AU" dirty="0"/>
              <a:t>CAPS matter (Variable1 and variable1 are two different variables).</a:t>
            </a:r>
          </a:p>
        </p:txBody>
      </p:sp>
    </p:spTree>
    <p:extLst>
      <p:ext uri="{BB962C8B-B14F-4D97-AF65-F5344CB8AC3E}">
        <p14:creationId xmlns:p14="http://schemas.microsoft.com/office/powerpoint/2010/main" val="2565006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FFD26-1014-4B4B-B473-6F585ADEF897}"/>
              </a:ext>
            </a:extLst>
          </p:cNvPr>
          <p:cNvSpPr>
            <a:spLocks noGrp="1"/>
          </p:cNvSpPr>
          <p:nvPr>
            <p:ph type="title"/>
          </p:nvPr>
        </p:nvSpPr>
        <p:spPr/>
        <p:txBody>
          <a:bodyPr/>
          <a:lstStyle/>
          <a:p>
            <a:r>
              <a:rPr lang="en-AU" dirty="0"/>
              <a:t>Python Keywords</a:t>
            </a:r>
          </a:p>
        </p:txBody>
      </p:sp>
      <p:sp>
        <p:nvSpPr>
          <p:cNvPr id="3" name="Content Placeholder 2">
            <a:extLst>
              <a:ext uri="{FF2B5EF4-FFF2-40B4-BE49-F238E27FC236}">
                <a16:creationId xmlns:a16="http://schemas.microsoft.com/office/drawing/2014/main" id="{882A5EED-D6D0-4C30-BFE4-260A95E07122}"/>
              </a:ext>
            </a:extLst>
          </p:cNvPr>
          <p:cNvSpPr>
            <a:spLocks noGrp="1"/>
          </p:cNvSpPr>
          <p:nvPr>
            <p:ph idx="1"/>
          </p:nvPr>
        </p:nvSpPr>
        <p:spPr/>
        <p:txBody>
          <a:bodyPr>
            <a:normAutofit/>
          </a:bodyPr>
          <a:lstStyle/>
          <a:p>
            <a:r>
              <a:rPr lang="en-AU" sz="2000" dirty="0"/>
              <a:t>Python Keywords are a special group of reserved words that have particular predefined uses (we just looked at a few). </a:t>
            </a:r>
          </a:p>
          <a:p>
            <a:r>
              <a:rPr lang="en-AU" sz="2000" dirty="0"/>
              <a:t>You don’t have to know them all yet, we’ll get to them, but look them up, they will be very useful. We’ll cover more of them later on.</a:t>
            </a:r>
          </a:p>
          <a:p>
            <a:r>
              <a:rPr lang="en-AU" sz="2000" dirty="0"/>
              <a:t>You’ll notice them when you’re coding as they show up in a light </a:t>
            </a:r>
            <a:r>
              <a:rPr lang="en-AU" sz="2000" dirty="0">
                <a:solidFill>
                  <a:srgbClr val="FFC000"/>
                </a:solidFill>
              </a:rPr>
              <a:t>orange</a:t>
            </a:r>
            <a:r>
              <a:rPr lang="en-AU" sz="2000" dirty="0"/>
              <a:t> (by default).</a:t>
            </a:r>
          </a:p>
          <a:p>
            <a:endParaRPr lang="en-AU" sz="20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9520" y="4373610"/>
            <a:ext cx="3648075" cy="1266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800104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FFD26-1014-4B4B-B473-6F585ADEF897}"/>
              </a:ext>
            </a:extLst>
          </p:cNvPr>
          <p:cNvSpPr>
            <a:spLocks noGrp="1"/>
          </p:cNvSpPr>
          <p:nvPr>
            <p:ph type="title"/>
          </p:nvPr>
        </p:nvSpPr>
        <p:spPr/>
        <p:txBody>
          <a:bodyPr/>
          <a:lstStyle/>
          <a:p>
            <a:r>
              <a:rPr lang="en-AU" dirty="0"/>
              <a:t>Assigning variables</a:t>
            </a:r>
          </a:p>
        </p:txBody>
      </p:sp>
      <p:sp>
        <p:nvSpPr>
          <p:cNvPr id="3" name="Content Placeholder 2">
            <a:extLst>
              <a:ext uri="{FF2B5EF4-FFF2-40B4-BE49-F238E27FC236}">
                <a16:creationId xmlns:a16="http://schemas.microsoft.com/office/drawing/2014/main" id="{882A5EED-D6D0-4C30-BFE4-260A95E07122}"/>
              </a:ext>
            </a:extLst>
          </p:cNvPr>
          <p:cNvSpPr>
            <a:spLocks noGrp="1"/>
          </p:cNvSpPr>
          <p:nvPr>
            <p:ph idx="1"/>
          </p:nvPr>
        </p:nvSpPr>
        <p:spPr/>
        <p:txBody>
          <a:bodyPr>
            <a:normAutofit fontScale="85000" lnSpcReduction="20000"/>
          </a:bodyPr>
          <a:lstStyle/>
          <a:p>
            <a:r>
              <a:rPr lang="en-AU" dirty="0"/>
              <a:t>We already touched on assigning variables last week, using the = operator, by using inputs, and by forcing types (</a:t>
            </a:r>
            <a:r>
              <a:rPr lang="en-AU" dirty="0" err="1"/>
              <a:t>int</a:t>
            </a:r>
            <a:r>
              <a:rPr lang="en-AU" dirty="0"/>
              <a:t>/float/</a:t>
            </a:r>
            <a:r>
              <a:rPr lang="en-AU" dirty="0" err="1"/>
              <a:t>str</a:t>
            </a:r>
            <a:r>
              <a:rPr lang="en-AU" dirty="0"/>
              <a:t>).</a:t>
            </a:r>
          </a:p>
          <a:p>
            <a:pPr lvl="1"/>
            <a:r>
              <a:rPr lang="en-AU" dirty="0"/>
              <a:t>For example:</a:t>
            </a:r>
          </a:p>
          <a:p>
            <a:pPr marL="1371600" lvl="3" indent="0">
              <a:buNone/>
            </a:pPr>
            <a:r>
              <a:rPr lang="en-AU" i="1" dirty="0" err="1"/>
              <a:t>varMessage</a:t>
            </a:r>
            <a:r>
              <a:rPr lang="en-AU" i="1" dirty="0"/>
              <a:t> = </a:t>
            </a:r>
            <a:r>
              <a:rPr lang="en-AU" i="1" dirty="0">
                <a:solidFill>
                  <a:srgbClr val="7030A0"/>
                </a:solidFill>
              </a:rPr>
              <a:t>input</a:t>
            </a:r>
            <a:r>
              <a:rPr lang="en-AU" i="1" dirty="0"/>
              <a:t>(</a:t>
            </a:r>
            <a:r>
              <a:rPr lang="en-AU" i="1" dirty="0">
                <a:solidFill>
                  <a:srgbClr val="228E34"/>
                </a:solidFill>
              </a:rPr>
              <a:t>“Enter your message”</a:t>
            </a:r>
            <a:r>
              <a:rPr lang="en-AU" i="1" dirty="0"/>
              <a:t>)</a:t>
            </a:r>
          </a:p>
          <a:p>
            <a:pPr marL="1371600" lvl="3" indent="0">
              <a:buNone/>
            </a:pPr>
            <a:r>
              <a:rPr lang="en-AU" i="1" dirty="0" err="1"/>
              <a:t>varInteger</a:t>
            </a:r>
            <a:r>
              <a:rPr lang="en-AU" i="1" dirty="0"/>
              <a:t> = </a:t>
            </a:r>
            <a:r>
              <a:rPr lang="en-AU" i="1" dirty="0" err="1">
                <a:solidFill>
                  <a:srgbClr val="7030A0"/>
                </a:solidFill>
              </a:rPr>
              <a:t>int</a:t>
            </a:r>
            <a:r>
              <a:rPr lang="en-AU" i="1" dirty="0"/>
              <a:t>(</a:t>
            </a:r>
            <a:r>
              <a:rPr lang="en-AU" i="1" dirty="0">
                <a:solidFill>
                  <a:srgbClr val="7030A0"/>
                </a:solidFill>
              </a:rPr>
              <a:t>input</a:t>
            </a:r>
            <a:r>
              <a:rPr lang="en-AU" i="1" dirty="0"/>
              <a:t>(</a:t>
            </a:r>
            <a:r>
              <a:rPr lang="en-AU" i="1" dirty="0">
                <a:solidFill>
                  <a:srgbClr val="228E34"/>
                </a:solidFill>
              </a:rPr>
              <a:t>“Enter your integer”</a:t>
            </a:r>
            <a:r>
              <a:rPr lang="en-AU" i="1" dirty="0"/>
              <a:t>))</a:t>
            </a:r>
          </a:p>
          <a:p>
            <a:pPr marL="1371600" lvl="3" indent="0">
              <a:buNone/>
            </a:pPr>
            <a:r>
              <a:rPr lang="en-AU" i="1" dirty="0">
                <a:solidFill>
                  <a:srgbClr val="7030A0"/>
                </a:solidFill>
              </a:rPr>
              <a:t>print</a:t>
            </a:r>
            <a:r>
              <a:rPr lang="en-AU" i="1" dirty="0"/>
              <a:t>(</a:t>
            </a:r>
            <a:r>
              <a:rPr lang="en-AU" i="1" dirty="0">
                <a:solidFill>
                  <a:srgbClr val="228E34"/>
                </a:solidFill>
              </a:rPr>
              <a:t>“Your message of”</a:t>
            </a:r>
            <a:r>
              <a:rPr lang="en-AU" i="1" dirty="0"/>
              <a:t>, </a:t>
            </a:r>
            <a:r>
              <a:rPr lang="en-AU" i="1" dirty="0" err="1"/>
              <a:t>varMessage</a:t>
            </a:r>
            <a:r>
              <a:rPr lang="en-AU" i="1" dirty="0"/>
              <a:t>,</a:t>
            </a:r>
            <a:r>
              <a:rPr lang="en-AU" i="1" dirty="0">
                <a:solidFill>
                  <a:srgbClr val="228E34"/>
                </a:solidFill>
              </a:rPr>
              <a:t> “and integer of”</a:t>
            </a:r>
            <a:r>
              <a:rPr lang="en-AU" i="1" dirty="0"/>
              <a:t>, </a:t>
            </a:r>
            <a:r>
              <a:rPr lang="en-AU" i="1" dirty="0" err="1"/>
              <a:t>varInteger</a:t>
            </a:r>
            <a:r>
              <a:rPr lang="en-AU" i="1" dirty="0"/>
              <a:t>,</a:t>
            </a:r>
            <a:r>
              <a:rPr lang="en-AU" i="1" dirty="0">
                <a:solidFill>
                  <a:srgbClr val="228E34"/>
                </a:solidFill>
              </a:rPr>
              <a:t> “was saved.”</a:t>
            </a:r>
            <a:r>
              <a:rPr lang="en-AU" i="1" dirty="0"/>
              <a:t>)</a:t>
            </a:r>
            <a:endParaRPr lang="en-AU" dirty="0"/>
          </a:p>
          <a:p>
            <a:endParaRPr lang="en-AU" dirty="0"/>
          </a:p>
          <a:p>
            <a:r>
              <a:rPr lang="en-AU" dirty="0"/>
              <a:t>We now want to look at how they are stored and some things we can do, but before we get into this section, we need to cover the basics of indexes to make full use of the functions.</a:t>
            </a:r>
          </a:p>
          <a:p>
            <a:endParaRPr lang="en-AU" dirty="0"/>
          </a:p>
        </p:txBody>
      </p:sp>
    </p:spTree>
    <p:extLst>
      <p:ext uri="{BB962C8B-B14F-4D97-AF65-F5344CB8AC3E}">
        <p14:creationId xmlns:p14="http://schemas.microsoft.com/office/powerpoint/2010/main" val="778059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FFD26-1014-4B4B-B473-6F585ADEF897}"/>
              </a:ext>
            </a:extLst>
          </p:cNvPr>
          <p:cNvSpPr>
            <a:spLocks noGrp="1"/>
          </p:cNvSpPr>
          <p:nvPr>
            <p:ph type="title"/>
          </p:nvPr>
        </p:nvSpPr>
        <p:spPr/>
        <p:txBody>
          <a:bodyPr/>
          <a:lstStyle/>
          <a:p>
            <a:r>
              <a:rPr lang="en-AU" dirty="0"/>
              <a:t>Assigning variables</a:t>
            </a:r>
          </a:p>
        </p:txBody>
      </p:sp>
      <p:sp>
        <p:nvSpPr>
          <p:cNvPr id="3" name="Content Placeholder 2">
            <a:extLst>
              <a:ext uri="{FF2B5EF4-FFF2-40B4-BE49-F238E27FC236}">
                <a16:creationId xmlns:a16="http://schemas.microsoft.com/office/drawing/2014/main" id="{882A5EED-D6D0-4C30-BFE4-260A95E07122}"/>
              </a:ext>
            </a:extLst>
          </p:cNvPr>
          <p:cNvSpPr>
            <a:spLocks noGrp="1"/>
          </p:cNvSpPr>
          <p:nvPr>
            <p:ph idx="1"/>
          </p:nvPr>
        </p:nvSpPr>
        <p:spPr/>
        <p:txBody>
          <a:bodyPr>
            <a:normAutofit/>
          </a:bodyPr>
          <a:lstStyle/>
          <a:p>
            <a:r>
              <a:rPr lang="en-AU" dirty="0"/>
              <a:t>In python, whenever there is a list (even a list of characters in a string) it starts the counting of indexed objects at 0.</a:t>
            </a:r>
          </a:p>
          <a:p>
            <a:r>
              <a:rPr lang="en-AU" dirty="0"/>
              <a:t>Even if the value in a variable is a single string, you can analyse it using this functionality.</a:t>
            </a:r>
          </a:p>
          <a:p>
            <a:endParaRPr lang="en-AU" dirty="0"/>
          </a:p>
        </p:txBody>
      </p:sp>
    </p:spTree>
    <p:extLst>
      <p:ext uri="{BB962C8B-B14F-4D97-AF65-F5344CB8AC3E}">
        <p14:creationId xmlns:p14="http://schemas.microsoft.com/office/powerpoint/2010/main" val="34951888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FFD26-1014-4B4B-B473-6F585ADEF897}"/>
              </a:ext>
            </a:extLst>
          </p:cNvPr>
          <p:cNvSpPr>
            <a:spLocks noGrp="1"/>
          </p:cNvSpPr>
          <p:nvPr>
            <p:ph type="title"/>
          </p:nvPr>
        </p:nvSpPr>
        <p:spPr/>
        <p:txBody>
          <a:bodyPr/>
          <a:lstStyle/>
          <a:p>
            <a:r>
              <a:rPr lang="en-AU" dirty="0"/>
              <a:t>Assigning variables</a:t>
            </a:r>
          </a:p>
        </p:txBody>
      </p:sp>
      <p:sp>
        <p:nvSpPr>
          <p:cNvPr id="3" name="Content Placeholder 2">
            <a:extLst>
              <a:ext uri="{FF2B5EF4-FFF2-40B4-BE49-F238E27FC236}">
                <a16:creationId xmlns:a16="http://schemas.microsoft.com/office/drawing/2014/main" id="{882A5EED-D6D0-4C30-BFE4-260A95E07122}"/>
              </a:ext>
            </a:extLst>
          </p:cNvPr>
          <p:cNvSpPr>
            <a:spLocks noGrp="1"/>
          </p:cNvSpPr>
          <p:nvPr>
            <p:ph idx="1"/>
          </p:nvPr>
        </p:nvSpPr>
        <p:spPr>
          <a:xfrm>
            <a:off x="838200" y="2494920"/>
            <a:ext cx="10515600" cy="2937050"/>
          </a:xfrm>
        </p:spPr>
        <p:txBody>
          <a:bodyPr>
            <a:normAutofit/>
          </a:bodyPr>
          <a:lstStyle/>
          <a:p>
            <a:r>
              <a:rPr lang="en-AU" sz="2400" dirty="0"/>
              <a:t>So for the list [Red, Blue, Green], Red = 0, Blue = 1, Green = 2.</a:t>
            </a:r>
          </a:p>
          <a:p>
            <a:r>
              <a:rPr lang="en-AU" sz="2400" dirty="0"/>
              <a:t>To break it down further using the same premise, in the string “Red”, the index of the characters is R=0, e=1, d=2.</a:t>
            </a:r>
          </a:p>
        </p:txBody>
      </p:sp>
      <p:graphicFrame>
        <p:nvGraphicFramePr>
          <p:cNvPr id="4" name="Table 3"/>
          <p:cNvGraphicFramePr>
            <a:graphicFrameLocks noGrp="1"/>
          </p:cNvGraphicFramePr>
          <p:nvPr>
            <p:extLst>
              <p:ext uri="{D42A27DB-BD31-4B8C-83A1-F6EECF244321}">
                <p14:modId xmlns:p14="http://schemas.microsoft.com/office/powerpoint/2010/main" val="2224689265"/>
              </p:ext>
            </p:extLst>
          </p:nvPr>
        </p:nvGraphicFramePr>
        <p:xfrm>
          <a:off x="4627880" y="4166867"/>
          <a:ext cx="3214914" cy="741680"/>
        </p:xfrm>
        <a:graphic>
          <a:graphicData uri="http://schemas.openxmlformats.org/drawingml/2006/table">
            <a:tbl>
              <a:tblPr firstRow="1" bandRow="1">
                <a:tableStyleId>{5940675A-B579-460E-94D1-54222C63F5DA}</a:tableStyleId>
              </a:tblPr>
              <a:tblGrid>
                <a:gridCol w="1071638">
                  <a:extLst>
                    <a:ext uri="{9D8B030D-6E8A-4147-A177-3AD203B41FA5}">
                      <a16:colId xmlns:a16="http://schemas.microsoft.com/office/drawing/2014/main" val="20000"/>
                    </a:ext>
                  </a:extLst>
                </a:gridCol>
                <a:gridCol w="1071638">
                  <a:extLst>
                    <a:ext uri="{9D8B030D-6E8A-4147-A177-3AD203B41FA5}">
                      <a16:colId xmlns:a16="http://schemas.microsoft.com/office/drawing/2014/main" val="20001"/>
                    </a:ext>
                  </a:extLst>
                </a:gridCol>
                <a:gridCol w="1071638">
                  <a:extLst>
                    <a:ext uri="{9D8B030D-6E8A-4147-A177-3AD203B41FA5}">
                      <a16:colId xmlns:a16="http://schemas.microsoft.com/office/drawing/2014/main" val="20002"/>
                    </a:ext>
                  </a:extLst>
                </a:gridCol>
              </a:tblGrid>
              <a:tr h="370840">
                <a:tc>
                  <a:txBody>
                    <a:bodyPr/>
                    <a:lstStyle/>
                    <a:p>
                      <a:pPr algn="ctr"/>
                      <a:r>
                        <a:rPr lang="en-AU" dirty="0"/>
                        <a:t>R</a:t>
                      </a:r>
                    </a:p>
                  </a:txBody>
                  <a:tcPr/>
                </a:tc>
                <a:tc>
                  <a:txBody>
                    <a:bodyPr/>
                    <a:lstStyle/>
                    <a:p>
                      <a:pPr algn="ctr"/>
                      <a:r>
                        <a:rPr lang="en-AU" dirty="0"/>
                        <a:t>e</a:t>
                      </a:r>
                    </a:p>
                  </a:txBody>
                  <a:tcPr/>
                </a:tc>
                <a:tc>
                  <a:txBody>
                    <a:bodyPr/>
                    <a:lstStyle/>
                    <a:p>
                      <a:pPr algn="ctr"/>
                      <a:r>
                        <a:rPr lang="en-AU" dirty="0"/>
                        <a:t>d</a:t>
                      </a:r>
                    </a:p>
                  </a:txBody>
                  <a:tcPr/>
                </a:tc>
                <a:extLst>
                  <a:ext uri="{0D108BD9-81ED-4DB2-BD59-A6C34878D82A}">
                    <a16:rowId xmlns:a16="http://schemas.microsoft.com/office/drawing/2014/main" val="10000"/>
                  </a:ext>
                </a:extLst>
              </a:tr>
              <a:tr h="370840">
                <a:tc>
                  <a:txBody>
                    <a:bodyPr/>
                    <a:lstStyle/>
                    <a:p>
                      <a:pPr algn="ctr"/>
                      <a:r>
                        <a:rPr lang="en-AU" dirty="0"/>
                        <a:t>0</a:t>
                      </a:r>
                    </a:p>
                  </a:txBody>
                  <a:tcPr/>
                </a:tc>
                <a:tc>
                  <a:txBody>
                    <a:bodyPr/>
                    <a:lstStyle/>
                    <a:p>
                      <a:pPr algn="ctr"/>
                      <a:r>
                        <a:rPr lang="en-AU" dirty="0"/>
                        <a:t>1</a:t>
                      </a:r>
                    </a:p>
                  </a:txBody>
                  <a:tcPr/>
                </a:tc>
                <a:tc>
                  <a:txBody>
                    <a:bodyPr/>
                    <a:lstStyle/>
                    <a:p>
                      <a:pPr algn="ctr"/>
                      <a:r>
                        <a:rPr lang="en-AU" dirty="0"/>
                        <a:t>2</a:t>
                      </a:r>
                    </a:p>
                  </a:txBody>
                  <a:tcPr/>
                </a:tc>
                <a:extLst>
                  <a:ext uri="{0D108BD9-81ED-4DB2-BD59-A6C34878D82A}">
                    <a16:rowId xmlns:a16="http://schemas.microsoft.com/office/drawing/2014/main" val="10001"/>
                  </a:ext>
                </a:extLst>
              </a:tr>
            </a:tbl>
          </a:graphicData>
        </a:graphic>
      </p:graphicFrame>
      <p:sp>
        <p:nvSpPr>
          <p:cNvPr id="8" name="Right Arrow 7"/>
          <p:cNvSpPr/>
          <p:nvPr/>
        </p:nvSpPr>
        <p:spPr>
          <a:xfrm>
            <a:off x="3807211" y="4570544"/>
            <a:ext cx="820669" cy="3051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7753911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FFD26-1014-4B4B-B473-6F585ADEF897}"/>
              </a:ext>
            </a:extLst>
          </p:cNvPr>
          <p:cNvSpPr>
            <a:spLocks noGrp="1"/>
          </p:cNvSpPr>
          <p:nvPr>
            <p:ph type="title"/>
          </p:nvPr>
        </p:nvSpPr>
        <p:spPr/>
        <p:txBody>
          <a:bodyPr/>
          <a:lstStyle/>
          <a:p>
            <a:r>
              <a:rPr lang="en-AU" dirty="0"/>
              <a:t>Assigning variables</a:t>
            </a:r>
          </a:p>
        </p:txBody>
      </p:sp>
      <p:sp>
        <p:nvSpPr>
          <p:cNvPr id="3" name="Content Placeholder 2">
            <a:extLst>
              <a:ext uri="{FF2B5EF4-FFF2-40B4-BE49-F238E27FC236}">
                <a16:creationId xmlns:a16="http://schemas.microsoft.com/office/drawing/2014/main" id="{882A5EED-D6D0-4C30-BFE4-260A95E07122}"/>
              </a:ext>
            </a:extLst>
          </p:cNvPr>
          <p:cNvSpPr>
            <a:spLocks noGrp="1"/>
          </p:cNvSpPr>
          <p:nvPr>
            <p:ph idx="1"/>
          </p:nvPr>
        </p:nvSpPr>
        <p:spPr>
          <a:xfrm>
            <a:off x="838200" y="2494920"/>
            <a:ext cx="10515600" cy="2937050"/>
          </a:xfrm>
        </p:spPr>
        <p:txBody>
          <a:bodyPr>
            <a:normAutofit/>
          </a:bodyPr>
          <a:lstStyle/>
          <a:p>
            <a:r>
              <a:rPr lang="en-AU" dirty="0"/>
              <a:t>So what would the following give?</a:t>
            </a:r>
          </a:p>
          <a:p>
            <a:pPr marL="457200" lvl="1" indent="0">
              <a:buNone/>
            </a:pPr>
            <a:r>
              <a:rPr lang="en-AU" i="1" dirty="0"/>
              <a:t>red=“Red”</a:t>
            </a:r>
          </a:p>
          <a:p>
            <a:pPr marL="457200" lvl="1" indent="0">
              <a:buNone/>
            </a:pPr>
            <a:r>
              <a:rPr lang="en-AU" i="1" dirty="0"/>
              <a:t>print(red[1])</a:t>
            </a:r>
          </a:p>
          <a:p>
            <a:endParaRPr lang="en-AU" dirty="0"/>
          </a:p>
        </p:txBody>
      </p:sp>
    </p:spTree>
    <p:extLst>
      <p:ext uri="{BB962C8B-B14F-4D97-AF65-F5344CB8AC3E}">
        <p14:creationId xmlns:p14="http://schemas.microsoft.com/office/powerpoint/2010/main" val="6669704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FFD26-1014-4B4B-B473-6F585ADEF897}"/>
              </a:ext>
            </a:extLst>
          </p:cNvPr>
          <p:cNvSpPr>
            <a:spLocks noGrp="1"/>
          </p:cNvSpPr>
          <p:nvPr>
            <p:ph type="title"/>
          </p:nvPr>
        </p:nvSpPr>
        <p:spPr/>
        <p:txBody>
          <a:bodyPr/>
          <a:lstStyle/>
          <a:p>
            <a:r>
              <a:rPr lang="en-AU" dirty="0"/>
              <a:t>Assigning variables</a:t>
            </a:r>
          </a:p>
        </p:txBody>
      </p:sp>
      <p:sp>
        <p:nvSpPr>
          <p:cNvPr id="3" name="Content Placeholder 2">
            <a:extLst>
              <a:ext uri="{FF2B5EF4-FFF2-40B4-BE49-F238E27FC236}">
                <a16:creationId xmlns:a16="http://schemas.microsoft.com/office/drawing/2014/main" id="{882A5EED-D6D0-4C30-BFE4-260A95E07122}"/>
              </a:ext>
            </a:extLst>
          </p:cNvPr>
          <p:cNvSpPr>
            <a:spLocks noGrp="1"/>
          </p:cNvSpPr>
          <p:nvPr>
            <p:ph idx="1"/>
          </p:nvPr>
        </p:nvSpPr>
        <p:spPr>
          <a:xfrm>
            <a:off x="838200" y="2494920"/>
            <a:ext cx="10515600" cy="2937050"/>
          </a:xfrm>
        </p:spPr>
        <p:txBody>
          <a:bodyPr>
            <a:normAutofit/>
          </a:bodyPr>
          <a:lstStyle/>
          <a:p>
            <a:r>
              <a:rPr lang="en-AU" dirty="0"/>
              <a:t>So what would the following give?</a:t>
            </a:r>
          </a:p>
          <a:p>
            <a:pPr marL="457200" lvl="1" indent="0">
              <a:buNone/>
            </a:pPr>
            <a:r>
              <a:rPr lang="en-AU" i="1" dirty="0"/>
              <a:t>red=“Red”</a:t>
            </a:r>
          </a:p>
          <a:p>
            <a:pPr marL="457200" lvl="1" indent="0">
              <a:buNone/>
            </a:pPr>
            <a:r>
              <a:rPr lang="en-AU" i="1" dirty="0"/>
              <a:t>print(red[1])</a:t>
            </a:r>
          </a:p>
          <a:p>
            <a:endParaRPr lang="en-AU" dirty="0"/>
          </a:p>
        </p:txBody>
      </p:sp>
      <p:graphicFrame>
        <p:nvGraphicFramePr>
          <p:cNvPr id="4" name="Table 3"/>
          <p:cNvGraphicFramePr>
            <a:graphicFrameLocks noGrp="1"/>
          </p:cNvGraphicFramePr>
          <p:nvPr>
            <p:extLst>
              <p:ext uri="{D42A27DB-BD31-4B8C-83A1-F6EECF244321}">
                <p14:modId xmlns:p14="http://schemas.microsoft.com/office/powerpoint/2010/main" val="778820403"/>
              </p:ext>
            </p:extLst>
          </p:nvPr>
        </p:nvGraphicFramePr>
        <p:xfrm>
          <a:off x="4488543" y="4747379"/>
          <a:ext cx="3214914" cy="741680"/>
        </p:xfrm>
        <a:graphic>
          <a:graphicData uri="http://schemas.openxmlformats.org/drawingml/2006/table">
            <a:tbl>
              <a:tblPr firstRow="1" bandRow="1">
                <a:tableStyleId>{5940675A-B579-460E-94D1-54222C63F5DA}</a:tableStyleId>
              </a:tblPr>
              <a:tblGrid>
                <a:gridCol w="1071638">
                  <a:extLst>
                    <a:ext uri="{9D8B030D-6E8A-4147-A177-3AD203B41FA5}">
                      <a16:colId xmlns:a16="http://schemas.microsoft.com/office/drawing/2014/main" val="20000"/>
                    </a:ext>
                  </a:extLst>
                </a:gridCol>
                <a:gridCol w="1071638">
                  <a:extLst>
                    <a:ext uri="{9D8B030D-6E8A-4147-A177-3AD203B41FA5}">
                      <a16:colId xmlns:a16="http://schemas.microsoft.com/office/drawing/2014/main" val="20001"/>
                    </a:ext>
                  </a:extLst>
                </a:gridCol>
                <a:gridCol w="1071638">
                  <a:extLst>
                    <a:ext uri="{9D8B030D-6E8A-4147-A177-3AD203B41FA5}">
                      <a16:colId xmlns:a16="http://schemas.microsoft.com/office/drawing/2014/main" val="20002"/>
                    </a:ext>
                  </a:extLst>
                </a:gridCol>
              </a:tblGrid>
              <a:tr h="370840">
                <a:tc>
                  <a:txBody>
                    <a:bodyPr/>
                    <a:lstStyle/>
                    <a:p>
                      <a:pPr algn="ctr"/>
                      <a:r>
                        <a:rPr lang="en-AU" dirty="0"/>
                        <a:t>R</a:t>
                      </a:r>
                    </a:p>
                  </a:txBody>
                  <a:tcPr/>
                </a:tc>
                <a:tc>
                  <a:txBody>
                    <a:bodyPr/>
                    <a:lstStyle/>
                    <a:p>
                      <a:pPr algn="ctr"/>
                      <a:r>
                        <a:rPr lang="en-AU" dirty="0">
                          <a:solidFill>
                            <a:srgbClr val="FF0000"/>
                          </a:solidFill>
                        </a:rPr>
                        <a:t>e</a:t>
                      </a:r>
                    </a:p>
                  </a:txBody>
                  <a:tcPr/>
                </a:tc>
                <a:tc>
                  <a:txBody>
                    <a:bodyPr/>
                    <a:lstStyle/>
                    <a:p>
                      <a:pPr algn="ctr"/>
                      <a:r>
                        <a:rPr lang="en-AU" dirty="0"/>
                        <a:t>d</a:t>
                      </a:r>
                    </a:p>
                  </a:txBody>
                  <a:tcPr/>
                </a:tc>
                <a:extLst>
                  <a:ext uri="{0D108BD9-81ED-4DB2-BD59-A6C34878D82A}">
                    <a16:rowId xmlns:a16="http://schemas.microsoft.com/office/drawing/2014/main" val="10000"/>
                  </a:ext>
                </a:extLst>
              </a:tr>
              <a:tr h="370840">
                <a:tc>
                  <a:txBody>
                    <a:bodyPr/>
                    <a:lstStyle/>
                    <a:p>
                      <a:pPr algn="ctr"/>
                      <a:r>
                        <a:rPr lang="en-AU" dirty="0"/>
                        <a:t>0</a:t>
                      </a:r>
                    </a:p>
                  </a:txBody>
                  <a:tcPr/>
                </a:tc>
                <a:tc>
                  <a:txBody>
                    <a:bodyPr/>
                    <a:lstStyle/>
                    <a:p>
                      <a:pPr algn="ctr"/>
                      <a:r>
                        <a:rPr lang="en-AU" dirty="0">
                          <a:solidFill>
                            <a:srgbClr val="FF0000"/>
                          </a:solidFill>
                        </a:rPr>
                        <a:t>1</a:t>
                      </a:r>
                    </a:p>
                  </a:txBody>
                  <a:tcPr/>
                </a:tc>
                <a:tc>
                  <a:txBody>
                    <a:bodyPr/>
                    <a:lstStyle/>
                    <a:p>
                      <a:pPr algn="ctr"/>
                      <a:r>
                        <a:rPr lang="en-AU" dirty="0"/>
                        <a:t>2</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1443893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FFD26-1014-4B4B-B473-6F585ADEF897}"/>
              </a:ext>
            </a:extLst>
          </p:cNvPr>
          <p:cNvSpPr>
            <a:spLocks noGrp="1"/>
          </p:cNvSpPr>
          <p:nvPr>
            <p:ph type="title"/>
          </p:nvPr>
        </p:nvSpPr>
        <p:spPr/>
        <p:txBody>
          <a:bodyPr/>
          <a:lstStyle/>
          <a:p>
            <a:r>
              <a:rPr lang="en-AU" dirty="0"/>
              <a:t>Assigning variables</a:t>
            </a:r>
          </a:p>
        </p:txBody>
      </p:sp>
      <p:sp>
        <p:nvSpPr>
          <p:cNvPr id="3" name="Content Placeholder 2">
            <a:extLst>
              <a:ext uri="{FF2B5EF4-FFF2-40B4-BE49-F238E27FC236}">
                <a16:creationId xmlns:a16="http://schemas.microsoft.com/office/drawing/2014/main" id="{882A5EED-D6D0-4C30-BFE4-260A95E07122}"/>
              </a:ext>
            </a:extLst>
          </p:cNvPr>
          <p:cNvSpPr>
            <a:spLocks noGrp="1"/>
          </p:cNvSpPr>
          <p:nvPr>
            <p:ph idx="1"/>
          </p:nvPr>
        </p:nvSpPr>
        <p:spPr/>
        <p:txBody>
          <a:bodyPr>
            <a:normAutofit/>
          </a:bodyPr>
          <a:lstStyle/>
          <a:p>
            <a:r>
              <a:rPr lang="en-AU" dirty="0"/>
              <a:t>A useful in-built function is the </a:t>
            </a:r>
            <a:r>
              <a:rPr lang="en-AU" dirty="0" err="1">
                <a:solidFill>
                  <a:srgbClr val="7030A0"/>
                </a:solidFill>
              </a:rPr>
              <a:t>len</a:t>
            </a:r>
            <a:r>
              <a:rPr lang="en-AU" dirty="0">
                <a:solidFill>
                  <a:srgbClr val="7030A0"/>
                </a:solidFill>
              </a:rPr>
              <a:t>() </a:t>
            </a:r>
            <a:r>
              <a:rPr lang="en-AU" dirty="0"/>
              <a:t>function. This counts the length of something.</a:t>
            </a:r>
          </a:p>
          <a:p>
            <a:r>
              <a:rPr lang="en-AU" dirty="0"/>
              <a:t>For instance </a:t>
            </a:r>
            <a:r>
              <a:rPr lang="en-AU" i="1" dirty="0">
                <a:solidFill>
                  <a:srgbClr val="7030A0"/>
                </a:solidFill>
              </a:rPr>
              <a:t>print</a:t>
            </a:r>
            <a:r>
              <a:rPr lang="en-AU" i="1" dirty="0"/>
              <a:t>(</a:t>
            </a:r>
            <a:r>
              <a:rPr lang="en-AU" i="1" dirty="0" err="1">
                <a:solidFill>
                  <a:srgbClr val="7030A0"/>
                </a:solidFill>
              </a:rPr>
              <a:t>len</a:t>
            </a:r>
            <a:r>
              <a:rPr lang="en-AU" i="1" dirty="0"/>
              <a:t>(</a:t>
            </a:r>
            <a:r>
              <a:rPr lang="en-AU" i="1" dirty="0">
                <a:solidFill>
                  <a:srgbClr val="228E34"/>
                </a:solidFill>
              </a:rPr>
              <a:t>“How long is this?”</a:t>
            </a:r>
            <a:r>
              <a:rPr lang="en-AU" i="1" dirty="0"/>
              <a:t>)) </a:t>
            </a:r>
            <a:r>
              <a:rPr lang="en-AU" dirty="0"/>
              <a:t>would result in 17 as the punctuation and spaces still count!</a:t>
            </a:r>
            <a:endParaRPr lang="en-AU" i="1" dirty="0"/>
          </a:p>
          <a:p>
            <a:endParaRPr lang="en-AU" dirty="0"/>
          </a:p>
        </p:txBody>
      </p:sp>
    </p:spTree>
    <p:extLst>
      <p:ext uri="{BB962C8B-B14F-4D97-AF65-F5344CB8AC3E}">
        <p14:creationId xmlns:p14="http://schemas.microsoft.com/office/powerpoint/2010/main" val="4074916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6BAAC-4430-4544-9BEB-ADC8C6564E8D}"/>
              </a:ext>
            </a:extLst>
          </p:cNvPr>
          <p:cNvSpPr>
            <a:spLocks noGrp="1"/>
          </p:cNvSpPr>
          <p:nvPr>
            <p:ph type="title"/>
          </p:nvPr>
        </p:nvSpPr>
        <p:spPr/>
        <p:txBody>
          <a:bodyPr/>
          <a:lstStyle/>
          <a:p>
            <a:r>
              <a:rPr lang="en-US" altLang="ko-KR" dirty="0"/>
              <a:t>Session 4</a:t>
            </a:r>
            <a:endParaRPr lang="en-AU" dirty="0"/>
          </a:p>
        </p:txBody>
      </p:sp>
      <p:sp>
        <p:nvSpPr>
          <p:cNvPr id="3" name="Content Placeholder 2">
            <a:extLst>
              <a:ext uri="{FF2B5EF4-FFF2-40B4-BE49-F238E27FC236}">
                <a16:creationId xmlns:a16="http://schemas.microsoft.com/office/drawing/2014/main" id="{E71D7343-1B9A-480E-912A-96DA58DCB51E}"/>
              </a:ext>
            </a:extLst>
          </p:cNvPr>
          <p:cNvSpPr>
            <a:spLocks noGrp="1"/>
          </p:cNvSpPr>
          <p:nvPr>
            <p:ph idx="1"/>
          </p:nvPr>
        </p:nvSpPr>
        <p:spPr>
          <a:xfrm>
            <a:off x="783613" y="2226515"/>
            <a:ext cx="10515600" cy="2937050"/>
          </a:xfrm>
        </p:spPr>
        <p:txBody>
          <a:bodyPr>
            <a:normAutofit fontScale="62500" lnSpcReduction="20000"/>
          </a:bodyPr>
          <a:lstStyle/>
          <a:p>
            <a:r>
              <a:rPr lang="en-AU" b="1" dirty="0"/>
              <a:t>Topic 1: Python Operators</a:t>
            </a:r>
            <a:endParaRPr lang="en-AU" sz="3600" dirty="0"/>
          </a:p>
          <a:p>
            <a:pPr lvl="0"/>
            <a:r>
              <a:rPr lang="en-AU" dirty="0"/>
              <a:t>Operators and expressions</a:t>
            </a:r>
            <a:endParaRPr lang="en-AU" sz="3600" dirty="0"/>
          </a:p>
          <a:p>
            <a:pPr lvl="0"/>
            <a:r>
              <a:rPr lang="en-AU" dirty="0"/>
              <a:t>Arithmetic operators</a:t>
            </a:r>
            <a:endParaRPr lang="en-AU" sz="3600" dirty="0"/>
          </a:p>
          <a:p>
            <a:pPr lvl="0"/>
            <a:r>
              <a:rPr lang="en-AU" dirty="0"/>
              <a:t>Operator priorities </a:t>
            </a:r>
            <a:br>
              <a:rPr lang="en-AU" dirty="0"/>
            </a:br>
            <a:endParaRPr lang="en-AU" sz="3600" dirty="0"/>
          </a:p>
          <a:p>
            <a:r>
              <a:rPr lang="en-AU" b="1" dirty="0"/>
              <a:t>Topic 2: Python Variables </a:t>
            </a:r>
            <a:endParaRPr lang="en-AU" sz="3600" dirty="0"/>
          </a:p>
          <a:p>
            <a:pPr lvl="0"/>
            <a:r>
              <a:rPr lang="en-AU" dirty="0"/>
              <a:t>Naming conventions</a:t>
            </a:r>
            <a:endParaRPr lang="en-AU" sz="3600" dirty="0"/>
          </a:p>
          <a:p>
            <a:pPr lvl="0"/>
            <a:r>
              <a:rPr lang="en-AU" dirty="0"/>
              <a:t>Identifying keywords</a:t>
            </a:r>
            <a:endParaRPr lang="en-AU" sz="3600" dirty="0"/>
          </a:p>
          <a:p>
            <a:pPr lvl="0"/>
            <a:r>
              <a:rPr lang="en-AU" dirty="0"/>
              <a:t>Assigning variables</a:t>
            </a:r>
            <a:endParaRPr lang="en-AU" sz="3600" dirty="0"/>
          </a:p>
        </p:txBody>
      </p:sp>
    </p:spTree>
    <p:extLst>
      <p:ext uri="{BB962C8B-B14F-4D97-AF65-F5344CB8AC3E}">
        <p14:creationId xmlns:p14="http://schemas.microsoft.com/office/powerpoint/2010/main" val="4221595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FFD26-1014-4B4B-B473-6F585ADEF897}"/>
              </a:ext>
            </a:extLst>
          </p:cNvPr>
          <p:cNvSpPr>
            <a:spLocks noGrp="1"/>
          </p:cNvSpPr>
          <p:nvPr>
            <p:ph type="title"/>
          </p:nvPr>
        </p:nvSpPr>
        <p:spPr/>
        <p:txBody>
          <a:bodyPr/>
          <a:lstStyle/>
          <a:p>
            <a:r>
              <a:rPr lang="en-AU" dirty="0"/>
              <a:t>Assigning variables</a:t>
            </a:r>
          </a:p>
        </p:txBody>
      </p:sp>
      <p:sp>
        <p:nvSpPr>
          <p:cNvPr id="3" name="Content Placeholder 2">
            <a:extLst>
              <a:ext uri="{FF2B5EF4-FFF2-40B4-BE49-F238E27FC236}">
                <a16:creationId xmlns:a16="http://schemas.microsoft.com/office/drawing/2014/main" id="{882A5EED-D6D0-4C30-BFE4-260A95E07122}"/>
              </a:ext>
            </a:extLst>
          </p:cNvPr>
          <p:cNvSpPr>
            <a:spLocks noGrp="1"/>
          </p:cNvSpPr>
          <p:nvPr>
            <p:ph idx="1"/>
          </p:nvPr>
        </p:nvSpPr>
        <p:spPr/>
        <p:txBody>
          <a:bodyPr>
            <a:normAutofit fontScale="92500"/>
          </a:bodyPr>
          <a:lstStyle/>
          <a:p>
            <a:r>
              <a:rPr lang="en-AU" dirty="0"/>
              <a:t>A useful method is the </a:t>
            </a:r>
            <a:r>
              <a:rPr lang="en-AU" dirty="0">
                <a:solidFill>
                  <a:srgbClr val="7030A0"/>
                </a:solidFill>
              </a:rPr>
              <a:t>count() </a:t>
            </a:r>
            <a:r>
              <a:rPr lang="en-AU" dirty="0"/>
              <a:t>method. Which counts the occurrences of the input. Methods are written differently to functions.</a:t>
            </a:r>
          </a:p>
          <a:p>
            <a:r>
              <a:rPr lang="en-AU" dirty="0"/>
              <a:t>For example:</a:t>
            </a:r>
          </a:p>
          <a:p>
            <a:pPr marL="457200" lvl="1" indent="0">
              <a:buNone/>
            </a:pPr>
            <a:r>
              <a:rPr lang="en-AU" i="1" dirty="0"/>
              <a:t>counting = </a:t>
            </a:r>
            <a:r>
              <a:rPr lang="en-AU" i="1" dirty="0">
                <a:solidFill>
                  <a:srgbClr val="228E34"/>
                </a:solidFill>
              </a:rPr>
              <a:t>“Let’s count!”</a:t>
            </a:r>
          </a:p>
          <a:p>
            <a:pPr marL="457200" lvl="1" indent="0">
              <a:buNone/>
            </a:pPr>
            <a:r>
              <a:rPr lang="en-AU" i="1" dirty="0">
                <a:solidFill>
                  <a:srgbClr val="7030A0"/>
                </a:solidFill>
              </a:rPr>
              <a:t>print</a:t>
            </a:r>
            <a:r>
              <a:rPr lang="en-AU" i="1" dirty="0"/>
              <a:t>(counting.</a:t>
            </a:r>
            <a:r>
              <a:rPr lang="en-AU" i="1" dirty="0">
                <a:solidFill>
                  <a:srgbClr val="7030A0"/>
                </a:solidFill>
              </a:rPr>
              <a:t>count</a:t>
            </a:r>
            <a:r>
              <a:rPr lang="en-AU" i="1" dirty="0"/>
              <a:t>(</a:t>
            </a:r>
            <a:r>
              <a:rPr lang="en-AU" i="1" dirty="0">
                <a:solidFill>
                  <a:srgbClr val="228E34"/>
                </a:solidFill>
              </a:rPr>
              <a:t>“t”</a:t>
            </a:r>
            <a:r>
              <a:rPr lang="en-AU" i="1" dirty="0"/>
              <a:t>))</a:t>
            </a:r>
          </a:p>
          <a:p>
            <a:pPr marL="457200" lvl="1" indent="0">
              <a:buNone/>
            </a:pPr>
            <a:endParaRPr lang="en-AU" dirty="0"/>
          </a:p>
          <a:p>
            <a:r>
              <a:rPr lang="en-AU" dirty="0"/>
              <a:t>This would result in 2, as there are 2 of the letter t in the string.</a:t>
            </a:r>
          </a:p>
          <a:p>
            <a:endParaRPr lang="en-AU" dirty="0"/>
          </a:p>
        </p:txBody>
      </p:sp>
    </p:spTree>
    <p:extLst>
      <p:ext uri="{BB962C8B-B14F-4D97-AF65-F5344CB8AC3E}">
        <p14:creationId xmlns:p14="http://schemas.microsoft.com/office/powerpoint/2010/main" val="24575078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FFD26-1014-4B4B-B473-6F585ADEF897}"/>
              </a:ext>
            </a:extLst>
          </p:cNvPr>
          <p:cNvSpPr>
            <a:spLocks noGrp="1"/>
          </p:cNvSpPr>
          <p:nvPr>
            <p:ph type="title"/>
          </p:nvPr>
        </p:nvSpPr>
        <p:spPr/>
        <p:txBody>
          <a:bodyPr/>
          <a:lstStyle/>
          <a:p>
            <a:r>
              <a:rPr lang="en-AU" dirty="0"/>
              <a:t>Assigning variables</a:t>
            </a:r>
          </a:p>
        </p:txBody>
      </p:sp>
      <p:sp>
        <p:nvSpPr>
          <p:cNvPr id="3" name="Content Placeholder 2">
            <a:extLst>
              <a:ext uri="{FF2B5EF4-FFF2-40B4-BE49-F238E27FC236}">
                <a16:creationId xmlns:a16="http://schemas.microsoft.com/office/drawing/2014/main" id="{882A5EED-D6D0-4C30-BFE4-260A95E07122}"/>
              </a:ext>
            </a:extLst>
          </p:cNvPr>
          <p:cNvSpPr>
            <a:spLocks noGrp="1"/>
          </p:cNvSpPr>
          <p:nvPr>
            <p:ph idx="1"/>
          </p:nvPr>
        </p:nvSpPr>
        <p:spPr/>
        <p:txBody>
          <a:bodyPr>
            <a:normAutofit lnSpcReduction="10000"/>
          </a:bodyPr>
          <a:lstStyle/>
          <a:p>
            <a:r>
              <a:rPr lang="en-AU" dirty="0"/>
              <a:t>So far we have assigned variables within our code, all in a singular structure.</a:t>
            </a:r>
          </a:p>
          <a:p>
            <a:r>
              <a:rPr lang="en-AU" dirty="0"/>
              <a:t>However, the </a:t>
            </a:r>
            <a:r>
              <a:rPr lang="en-AU" dirty="0" err="1">
                <a:solidFill>
                  <a:srgbClr val="FFC000"/>
                </a:solidFill>
              </a:rPr>
              <a:t>def</a:t>
            </a:r>
            <a:r>
              <a:rPr lang="en-AU" dirty="0"/>
              <a:t> command can allow you to define your own functions, much like print() or </a:t>
            </a:r>
            <a:r>
              <a:rPr lang="en-AU" dirty="0" err="1"/>
              <a:t>len</a:t>
            </a:r>
            <a:r>
              <a:rPr lang="en-AU" dirty="0"/>
              <a:t>() or other types of functions.</a:t>
            </a:r>
          </a:p>
          <a:p>
            <a:r>
              <a:rPr lang="en-AU" dirty="0"/>
              <a:t>So we have a new way instead of:</a:t>
            </a:r>
          </a:p>
          <a:p>
            <a:pPr marL="457200" lvl="1" indent="0">
              <a:buNone/>
            </a:pPr>
            <a:r>
              <a:rPr lang="en-AU" i="1" dirty="0" err="1"/>
              <a:t>sayHello</a:t>
            </a:r>
            <a:r>
              <a:rPr lang="en-AU" i="1" dirty="0"/>
              <a:t>=</a:t>
            </a:r>
            <a:r>
              <a:rPr lang="en-AU" i="1" dirty="0">
                <a:solidFill>
                  <a:srgbClr val="228E34"/>
                </a:solidFill>
              </a:rPr>
              <a:t>“Hello”</a:t>
            </a:r>
          </a:p>
          <a:p>
            <a:pPr marL="457200" lvl="1" indent="0">
              <a:buNone/>
            </a:pPr>
            <a:r>
              <a:rPr lang="en-AU" i="1" dirty="0">
                <a:solidFill>
                  <a:srgbClr val="7030A0"/>
                </a:solidFill>
              </a:rPr>
              <a:t>print</a:t>
            </a:r>
            <a:r>
              <a:rPr lang="en-AU" i="1" dirty="0"/>
              <a:t>(</a:t>
            </a:r>
            <a:r>
              <a:rPr lang="en-AU" i="1" dirty="0" err="1"/>
              <a:t>sayHello</a:t>
            </a:r>
            <a:r>
              <a:rPr lang="en-AU" i="1" dirty="0"/>
              <a:t>)</a:t>
            </a:r>
          </a:p>
        </p:txBody>
      </p:sp>
    </p:spTree>
    <p:extLst>
      <p:ext uri="{BB962C8B-B14F-4D97-AF65-F5344CB8AC3E}">
        <p14:creationId xmlns:p14="http://schemas.microsoft.com/office/powerpoint/2010/main" val="13926098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FFD26-1014-4B4B-B473-6F585ADEF897}"/>
              </a:ext>
            </a:extLst>
          </p:cNvPr>
          <p:cNvSpPr>
            <a:spLocks noGrp="1"/>
          </p:cNvSpPr>
          <p:nvPr>
            <p:ph type="title"/>
          </p:nvPr>
        </p:nvSpPr>
        <p:spPr/>
        <p:txBody>
          <a:bodyPr/>
          <a:lstStyle/>
          <a:p>
            <a:r>
              <a:rPr lang="en-AU" dirty="0"/>
              <a:t>Assigning variables</a:t>
            </a:r>
          </a:p>
        </p:txBody>
      </p:sp>
      <p:sp>
        <p:nvSpPr>
          <p:cNvPr id="3" name="Content Placeholder 2">
            <a:extLst>
              <a:ext uri="{FF2B5EF4-FFF2-40B4-BE49-F238E27FC236}">
                <a16:creationId xmlns:a16="http://schemas.microsoft.com/office/drawing/2014/main" id="{882A5EED-D6D0-4C30-BFE4-260A95E07122}"/>
              </a:ext>
            </a:extLst>
          </p:cNvPr>
          <p:cNvSpPr>
            <a:spLocks noGrp="1"/>
          </p:cNvSpPr>
          <p:nvPr>
            <p:ph idx="1"/>
          </p:nvPr>
        </p:nvSpPr>
        <p:spPr/>
        <p:txBody>
          <a:bodyPr>
            <a:normAutofit/>
          </a:bodyPr>
          <a:lstStyle/>
          <a:p>
            <a:r>
              <a:rPr lang="en-AU" dirty="0"/>
              <a:t>Let’s make our own simple hello function.</a:t>
            </a:r>
          </a:p>
          <a:p>
            <a:pPr marL="457200" lvl="1" indent="0">
              <a:buNone/>
            </a:pPr>
            <a:r>
              <a:rPr lang="en-AU" i="1" dirty="0" err="1">
                <a:solidFill>
                  <a:srgbClr val="FFC000"/>
                </a:solidFill>
              </a:rPr>
              <a:t>def</a:t>
            </a:r>
            <a:r>
              <a:rPr lang="en-AU" i="1" dirty="0"/>
              <a:t> </a:t>
            </a:r>
            <a:r>
              <a:rPr lang="en-AU" i="1" dirty="0" err="1"/>
              <a:t>sayHello</a:t>
            </a:r>
            <a:r>
              <a:rPr lang="en-AU" i="1" dirty="0"/>
              <a:t>():</a:t>
            </a:r>
          </a:p>
          <a:p>
            <a:pPr marL="457200" lvl="1" indent="0">
              <a:buNone/>
            </a:pPr>
            <a:r>
              <a:rPr lang="en-AU" i="1" dirty="0"/>
              <a:t>	</a:t>
            </a:r>
            <a:r>
              <a:rPr lang="en-AU" i="1" dirty="0">
                <a:solidFill>
                  <a:srgbClr val="7030A0"/>
                </a:solidFill>
              </a:rPr>
              <a:t>print</a:t>
            </a:r>
            <a:r>
              <a:rPr lang="en-AU" i="1" dirty="0"/>
              <a:t>(</a:t>
            </a:r>
            <a:r>
              <a:rPr lang="en-AU" i="1" dirty="0">
                <a:solidFill>
                  <a:srgbClr val="228E34"/>
                </a:solidFill>
              </a:rPr>
              <a:t>“Hello!”</a:t>
            </a:r>
            <a:r>
              <a:rPr lang="en-AU" i="1" dirty="0"/>
              <a:t>)</a:t>
            </a:r>
          </a:p>
          <a:p>
            <a:pPr marL="457200" lvl="1" indent="0">
              <a:buNone/>
            </a:pPr>
            <a:endParaRPr lang="en-AU" i="1" dirty="0"/>
          </a:p>
          <a:p>
            <a:pPr marL="457200" lvl="1" indent="0">
              <a:buNone/>
            </a:pPr>
            <a:r>
              <a:rPr lang="en-AU" i="1" dirty="0" err="1"/>
              <a:t>sayHello</a:t>
            </a:r>
            <a:r>
              <a:rPr lang="en-AU" i="1" dirty="0"/>
              <a:t>()</a:t>
            </a:r>
          </a:p>
          <a:p>
            <a:pPr marL="457200" lvl="1" indent="0">
              <a:buNone/>
            </a:pPr>
            <a:r>
              <a:rPr lang="en-AU" i="1" dirty="0" err="1"/>
              <a:t>sayHello</a:t>
            </a:r>
            <a:r>
              <a:rPr lang="en-AU" i="1" dirty="0"/>
              <a:t>()</a:t>
            </a:r>
          </a:p>
          <a:p>
            <a:pPr marL="457200" lvl="1" indent="0">
              <a:buNone/>
            </a:pPr>
            <a:r>
              <a:rPr lang="en-AU" i="1" dirty="0" err="1"/>
              <a:t>sayHello</a:t>
            </a:r>
            <a:r>
              <a:rPr lang="en-AU" i="1" dirty="0"/>
              <a:t>()</a:t>
            </a:r>
          </a:p>
          <a:p>
            <a:pPr marL="0" indent="0">
              <a:buNone/>
            </a:pPr>
            <a:endParaRPr lang="en-AU" i="1" dirty="0"/>
          </a:p>
          <a:p>
            <a:pPr marL="0" indent="0">
              <a:buNone/>
            </a:pPr>
            <a:endParaRPr lang="en-AU" dirty="0"/>
          </a:p>
          <a:p>
            <a:pPr marL="0" indent="0">
              <a:buNone/>
            </a:pPr>
            <a:endParaRPr lang="en-AU"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433" y="3586129"/>
            <a:ext cx="952381" cy="863492"/>
          </a:xfrm>
          <a:prstGeom prst="rect">
            <a:avLst/>
          </a:prstGeom>
        </p:spPr>
      </p:pic>
    </p:spTree>
    <p:extLst>
      <p:ext uri="{BB962C8B-B14F-4D97-AF65-F5344CB8AC3E}">
        <p14:creationId xmlns:p14="http://schemas.microsoft.com/office/powerpoint/2010/main" val="33396927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8DCAA-C94A-468D-AD26-EF5432D9C190}"/>
              </a:ext>
            </a:extLst>
          </p:cNvPr>
          <p:cNvSpPr>
            <a:spLocks noGrp="1"/>
          </p:cNvSpPr>
          <p:nvPr>
            <p:ph type="title"/>
          </p:nvPr>
        </p:nvSpPr>
        <p:spPr/>
        <p:txBody>
          <a:bodyPr/>
          <a:lstStyle/>
          <a:p>
            <a:r>
              <a:rPr lang="en-AU" dirty="0"/>
              <a:t>Questions? </a:t>
            </a:r>
          </a:p>
        </p:txBody>
      </p:sp>
      <p:pic>
        <p:nvPicPr>
          <p:cNvPr id="4" name="Picture 3" descr="Image result for python logo">
            <a:extLst>
              <a:ext uri="{FF2B5EF4-FFF2-40B4-BE49-F238E27FC236}">
                <a16:creationId xmlns:a16="http://schemas.microsoft.com/office/drawing/2014/main" id="{B0922D9A-9718-4F1F-A344-18A7CB6F48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3930" y="2053761"/>
            <a:ext cx="3640164" cy="364016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mage result for python logo old">
            <a:extLst>
              <a:ext uri="{FF2B5EF4-FFF2-40B4-BE49-F238E27FC236}">
                <a16:creationId xmlns:a16="http://schemas.microsoft.com/office/drawing/2014/main" id="{8BAA3B65-0581-4AD6-A928-E5A3EDF988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9052" y="2450196"/>
            <a:ext cx="2850279" cy="2682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4246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424849" y="2306841"/>
            <a:ext cx="9144000" cy="1113896"/>
          </a:xfrm>
        </p:spPr>
        <p:txBody>
          <a:bodyPr/>
          <a:lstStyle/>
          <a:p>
            <a:r>
              <a:rPr lang="en-AU" dirty="0"/>
              <a:t>Python Operators	</a:t>
            </a:r>
          </a:p>
        </p:txBody>
      </p:sp>
    </p:spTree>
    <p:extLst>
      <p:ext uri="{BB962C8B-B14F-4D97-AF65-F5344CB8AC3E}">
        <p14:creationId xmlns:p14="http://schemas.microsoft.com/office/powerpoint/2010/main" val="554685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FFD26-1014-4B4B-B473-6F585ADEF897}"/>
              </a:ext>
            </a:extLst>
          </p:cNvPr>
          <p:cNvSpPr>
            <a:spLocks noGrp="1"/>
          </p:cNvSpPr>
          <p:nvPr>
            <p:ph type="title"/>
          </p:nvPr>
        </p:nvSpPr>
        <p:spPr/>
        <p:txBody>
          <a:bodyPr/>
          <a:lstStyle/>
          <a:p>
            <a:pPr lvl="0"/>
            <a:r>
              <a:rPr lang="en-AU" dirty="0"/>
              <a:t>Operators and expressions</a:t>
            </a:r>
            <a:endParaRPr lang="en-AU" sz="5400" dirty="0"/>
          </a:p>
        </p:txBody>
      </p:sp>
      <p:sp>
        <p:nvSpPr>
          <p:cNvPr id="3" name="Content Placeholder 2">
            <a:extLst>
              <a:ext uri="{FF2B5EF4-FFF2-40B4-BE49-F238E27FC236}">
                <a16:creationId xmlns:a16="http://schemas.microsoft.com/office/drawing/2014/main" id="{882A5EED-D6D0-4C30-BFE4-260A95E07122}"/>
              </a:ext>
            </a:extLst>
          </p:cNvPr>
          <p:cNvSpPr>
            <a:spLocks noGrp="1"/>
          </p:cNvSpPr>
          <p:nvPr>
            <p:ph idx="1"/>
          </p:nvPr>
        </p:nvSpPr>
        <p:spPr/>
        <p:txBody>
          <a:bodyPr>
            <a:normAutofit lnSpcReduction="10000"/>
          </a:bodyPr>
          <a:lstStyle/>
          <a:p>
            <a:r>
              <a:rPr lang="en-AU" dirty="0"/>
              <a:t>Operators help you </a:t>
            </a:r>
            <a:r>
              <a:rPr lang="en-AU" u="sng" dirty="0"/>
              <a:t>manage and control data.</a:t>
            </a:r>
          </a:p>
          <a:p>
            <a:r>
              <a:rPr lang="en-AU" dirty="0"/>
              <a:t>Operators require either </a:t>
            </a:r>
            <a:r>
              <a:rPr lang="en-AU" u="sng" dirty="0"/>
              <a:t>variables or expressions </a:t>
            </a:r>
            <a:r>
              <a:rPr lang="en-AU" dirty="0"/>
              <a:t>to function.</a:t>
            </a:r>
          </a:p>
          <a:p>
            <a:pPr lvl="1"/>
            <a:r>
              <a:rPr lang="en-AU" dirty="0"/>
              <a:t>Variables are a named storage source for data (boxes with values in them).</a:t>
            </a:r>
          </a:p>
          <a:p>
            <a:pPr lvl="1"/>
            <a:r>
              <a:rPr lang="en-AU" dirty="0"/>
              <a:t>Expressions are mathematical equations or formulas.</a:t>
            </a:r>
          </a:p>
          <a:p>
            <a:r>
              <a:rPr lang="en-AU" dirty="0"/>
              <a:t>Operators take </a:t>
            </a:r>
            <a:r>
              <a:rPr lang="en-AU" u="sng" dirty="0"/>
              <a:t>inputs</a:t>
            </a:r>
            <a:r>
              <a:rPr lang="en-AU" dirty="0"/>
              <a:t> (one or many), perform a task, and provide a task-related </a:t>
            </a:r>
            <a:r>
              <a:rPr lang="en-AU" u="sng" dirty="0"/>
              <a:t>output</a:t>
            </a:r>
            <a:r>
              <a:rPr lang="en-AU" dirty="0"/>
              <a:t>.</a:t>
            </a:r>
          </a:p>
          <a:p>
            <a:r>
              <a:rPr lang="en-AU" dirty="0"/>
              <a:t>Operands are the term given to the specific inputs to an operator.</a:t>
            </a:r>
          </a:p>
          <a:p>
            <a:endParaRPr lang="en-AU" dirty="0"/>
          </a:p>
          <a:p>
            <a:endParaRPr lang="en-AU" dirty="0"/>
          </a:p>
        </p:txBody>
      </p:sp>
    </p:spTree>
    <p:extLst>
      <p:ext uri="{BB962C8B-B14F-4D97-AF65-F5344CB8AC3E}">
        <p14:creationId xmlns:p14="http://schemas.microsoft.com/office/powerpoint/2010/main" val="616503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FFD26-1014-4B4B-B473-6F585ADEF897}"/>
              </a:ext>
            </a:extLst>
          </p:cNvPr>
          <p:cNvSpPr>
            <a:spLocks noGrp="1"/>
          </p:cNvSpPr>
          <p:nvPr>
            <p:ph type="title"/>
          </p:nvPr>
        </p:nvSpPr>
        <p:spPr/>
        <p:txBody>
          <a:bodyPr/>
          <a:lstStyle/>
          <a:p>
            <a:pPr lvl="0"/>
            <a:r>
              <a:rPr lang="en-AU" dirty="0"/>
              <a:t>Operators and expressions</a:t>
            </a:r>
            <a:endParaRPr lang="en-AU" sz="5400" dirty="0"/>
          </a:p>
        </p:txBody>
      </p:sp>
      <p:sp>
        <p:nvSpPr>
          <p:cNvPr id="3" name="Content Placeholder 2">
            <a:extLst>
              <a:ext uri="{FF2B5EF4-FFF2-40B4-BE49-F238E27FC236}">
                <a16:creationId xmlns:a16="http://schemas.microsoft.com/office/drawing/2014/main" id="{882A5EED-D6D0-4C30-BFE4-260A95E07122}"/>
              </a:ext>
            </a:extLst>
          </p:cNvPr>
          <p:cNvSpPr>
            <a:spLocks noGrp="1"/>
          </p:cNvSpPr>
          <p:nvPr>
            <p:ph idx="1"/>
          </p:nvPr>
        </p:nvSpPr>
        <p:spPr/>
        <p:txBody>
          <a:bodyPr>
            <a:normAutofit/>
          </a:bodyPr>
          <a:lstStyle/>
          <a:p>
            <a:r>
              <a:rPr lang="en-AU" u="sng" dirty="0"/>
              <a:t>Relational</a:t>
            </a:r>
            <a:r>
              <a:rPr lang="en-AU" dirty="0"/>
              <a:t> operators compare two values and provide information about the relationship they have.</a:t>
            </a:r>
          </a:p>
          <a:p>
            <a:pPr marL="0" indent="0">
              <a:buNone/>
            </a:pPr>
            <a:endParaRPr lang="en-AU" dirty="0"/>
          </a:p>
        </p:txBody>
      </p:sp>
      <p:pic>
        <p:nvPicPr>
          <p:cNvPr id="4" name="Picture 3">
            <a:extLst>
              <a:ext uri="{FF2B5EF4-FFF2-40B4-BE49-F238E27FC236}">
                <a16:creationId xmlns:a16="http://schemas.microsoft.com/office/drawing/2014/main" id="{9C371C71-D275-4617-9EE9-5AB229D5EB5E}"/>
              </a:ext>
            </a:extLst>
          </p:cNvPr>
          <p:cNvPicPr>
            <a:picLocks noChangeAspect="1"/>
          </p:cNvPicPr>
          <p:nvPr/>
        </p:nvPicPr>
        <p:blipFill>
          <a:blip r:embed="rId3"/>
          <a:stretch>
            <a:fillRect/>
          </a:stretch>
        </p:blipFill>
        <p:spPr>
          <a:xfrm>
            <a:off x="559470" y="3585591"/>
            <a:ext cx="5324976" cy="2184417"/>
          </a:xfrm>
          <a:prstGeom prst="rect">
            <a:avLst/>
          </a:prstGeom>
        </p:spPr>
      </p:pic>
      <p:pic>
        <p:nvPicPr>
          <p:cNvPr id="5" name="Picture 4">
            <a:extLst>
              <a:ext uri="{FF2B5EF4-FFF2-40B4-BE49-F238E27FC236}">
                <a16:creationId xmlns:a16="http://schemas.microsoft.com/office/drawing/2014/main" id="{11870809-9C2C-48AE-A83B-E735B55A1C87}"/>
              </a:ext>
            </a:extLst>
          </p:cNvPr>
          <p:cNvPicPr>
            <a:picLocks noChangeAspect="1"/>
          </p:cNvPicPr>
          <p:nvPr/>
        </p:nvPicPr>
        <p:blipFill>
          <a:blip r:embed="rId4"/>
          <a:stretch>
            <a:fillRect/>
          </a:stretch>
        </p:blipFill>
        <p:spPr>
          <a:xfrm>
            <a:off x="6307555" y="3585591"/>
            <a:ext cx="5467350" cy="1571769"/>
          </a:xfrm>
          <a:prstGeom prst="rect">
            <a:avLst/>
          </a:prstGeom>
        </p:spPr>
      </p:pic>
    </p:spTree>
    <p:extLst>
      <p:ext uri="{BB962C8B-B14F-4D97-AF65-F5344CB8AC3E}">
        <p14:creationId xmlns:p14="http://schemas.microsoft.com/office/powerpoint/2010/main" val="2426298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FFD26-1014-4B4B-B473-6F585ADEF897}"/>
              </a:ext>
            </a:extLst>
          </p:cNvPr>
          <p:cNvSpPr>
            <a:spLocks noGrp="1"/>
          </p:cNvSpPr>
          <p:nvPr>
            <p:ph type="title"/>
          </p:nvPr>
        </p:nvSpPr>
        <p:spPr/>
        <p:txBody>
          <a:bodyPr/>
          <a:lstStyle/>
          <a:p>
            <a:pPr lvl="0"/>
            <a:r>
              <a:rPr lang="en-AU" dirty="0"/>
              <a:t>Operators and expressions</a:t>
            </a:r>
            <a:endParaRPr lang="en-AU" sz="5400" dirty="0"/>
          </a:p>
        </p:txBody>
      </p:sp>
      <p:sp>
        <p:nvSpPr>
          <p:cNvPr id="3" name="Content Placeholder 2">
            <a:extLst>
              <a:ext uri="{FF2B5EF4-FFF2-40B4-BE49-F238E27FC236}">
                <a16:creationId xmlns:a16="http://schemas.microsoft.com/office/drawing/2014/main" id="{882A5EED-D6D0-4C30-BFE4-260A95E07122}"/>
              </a:ext>
            </a:extLst>
          </p:cNvPr>
          <p:cNvSpPr>
            <a:spLocks noGrp="1"/>
          </p:cNvSpPr>
          <p:nvPr>
            <p:ph idx="1"/>
          </p:nvPr>
        </p:nvSpPr>
        <p:spPr/>
        <p:txBody>
          <a:bodyPr>
            <a:normAutofit/>
          </a:bodyPr>
          <a:lstStyle/>
          <a:p>
            <a:r>
              <a:rPr lang="en-AU" u="sng" dirty="0"/>
              <a:t>Logical</a:t>
            </a:r>
            <a:r>
              <a:rPr lang="en-AU" dirty="0"/>
              <a:t> operators involve </a:t>
            </a:r>
            <a:r>
              <a:rPr lang="en-AU" u="sng" dirty="0"/>
              <a:t>Boolean expressions </a:t>
            </a:r>
            <a:r>
              <a:rPr lang="en-AU" dirty="0"/>
              <a:t>to determine if they do a specified task based on the truth of the statement. They are also keywords.</a:t>
            </a:r>
          </a:p>
          <a:p>
            <a:pPr marL="0" indent="0">
              <a:buNone/>
            </a:pPr>
            <a:endParaRPr lang="en-AU" dirty="0"/>
          </a:p>
        </p:txBody>
      </p:sp>
      <p:pic>
        <p:nvPicPr>
          <p:cNvPr id="6" name="Picture 5">
            <a:extLst>
              <a:ext uri="{FF2B5EF4-FFF2-40B4-BE49-F238E27FC236}">
                <a16:creationId xmlns:a16="http://schemas.microsoft.com/office/drawing/2014/main" id="{B7CD71CD-6E70-4A26-B490-6204208EAA8E}"/>
              </a:ext>
            </a:extLst>
          </p:cNvPr>
          <p:cNvPicPr>
            <a:picLocks noChangeAspect="1"/>
          </p:cNvPicPr>
          <p:nvPr/>
        </p:nvPicPr>
        <p:blipFill>
          <a:blip r:embed="rId3"/>
          <a:stretch>
            <a:fillRect/>
          </a:stretch>
        </p:blipFill>
        <p:spPr>
          <a:xfrm>
            <a:off x="3920415" y="3429000"/>
            <a:ext cx="4351170" cy="2440020"/>
          </a:xfrm>
          <a:prstGeom prst="rect">
            <a:avLst/>
          </a:prstGeom>
        </p:spPr>
      </p:pic>
    </p:spTree>
    <p:extLst>
      <p:ext uri="{BB962C8B-B14F-4D97-AF65-F5344CB8AC3E}">
        <p14:creationId xmlns:p14="http://schemas.microsoft.com/office/powerpoint/2010/main" val="4080082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FFD26-1014-4B4B-B473-6F585ADEF897}"/>
              </a:ext>
            </a:extLst>
          </p:cNvPr>
          <p:cNvSpPr>
            <a:spLocks noGrp="1"/>
          </p:cNvSpPr>
          <p:nvPr>
            <p:ph type="title"/>
          </p:nvPr>
        </p:nvSpPr>
        <p:spPr/>
        <p:txBody>
          <a:bodyPr/>
          <a:lstStyle/>
          <a:p>
            <a:r>
              <a:rPr lang="en-AU" dirty="0"/>
              <a:t>Operators and expressions</a:t>
            </a:r>
          </a:p>
        </p:txBody>
      </p:sp>
      <p:sp>
        <p:nvSpPr>
          <p:cNvPr id="3" name="Content Placeholder 2">
            <a:extLst>
              <a:ext uri="{FF2B5EF4-FFF2-40B4-BE49-F238E27FC236}">
                <a16:creationId xmlns:a16="http://schemas.microsoft.com/office/drawing/2014/main" id="{882A5EED-D6D0-4C30-BFE4-260A95E07122}"/>
              </a:ext>
            </a:extLst>
          </p:cNvPr>
          <p:cNvSpPr>
            <a:spLocks noGrp="1"/>
          </p:cNvSpPr>
          <p:nvPr>
            <p:ph idx="1"/>
          </p:nvPr>
        </p:nvSpPr>
        <p:spPr/>
        <p:txBody>
          <a:bodyPr>
            <a:normAutofit/>
          </a:bodyPr>
          <a:lstStyle/>
          <a:p>
            <a:r>
              <a:rPr lang="en-AU" u="sng" dirty="0"/>
              <a:t>Arithmetic</a:t>
            </a:r>
            <a:r>
              <a:rPr lang="en-AU" dirty="0"/>
              <a:t> operators deal with mathematics as a base.</a:t>
            </a:r>
          </a:p>
          <a:p>
            <a:r>
              <a:rPr lang="en-AU" dirty="0"/>
              <a:t>These will be rather familiar from general mathematical equations, and work much in the same way.</a:t>
            </a:r>
          </a:p>
        </p:txBody>
      </p:sp>
    </p:spTree>
    <p:extLst>
      <p:ext uri="{BB962C8B-B14F-4D97-AF65-F5344CB8AC3E}">
        <p14:creationId xmlns:p14="http://schemas.microsoft.com/office/powerpoint/2010/main" val="1292703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FFD26-1014-4B4B-B473-6F585ADEF897}"/>
              </a:ext>
            </a:extLst>
          </p:cNvPr>
          <p:cNvSpPr>
            <a:spLocks noGrp="1"/>
          </p:cNvSpPr>
          <p:nvPr>
            <p:ph type="title"/>
          </p:nvPr>
        </p:nvSpPr>
        <p:spPr/>
        <p:txBody>
          <a:bodyPr/>
          <a:lstStyle/>
          <a:p>
            <a:r>
              <a:rPr lang="en-AU" dirty="0"/>
              <a:t>Operators and expressions</a:t>
            </a:r>
          </a:p>
        </p:txBody>
      </p:sp>
      <p:pic>
        <p:nvPicPr>
          <p:cNvPr id="4" name="Content Placeholder 3">
            <a:extLst>
              <a:ext uri="{FF2B5EF4-FFF2-40B4-BE49-F238E27FC236}">
                <a16:creationId xmlns:a16="http://schemas.microsoft.com/office/drawing/2014/main" id="{3128C016-FFF3-488C-A2FC-94B2903FF0B5}"/>
              </a:ext>
            </a:extLst>
          </p:cNvPr>
          <p:cNvPicPr>
            <a:picLocks noGrp="1" noChangeAspect="1"/>
          </p:cNvPicPr>
          <p:nvPr>
            <p:ph idx="1"/>
          </p:nvPr>
        </p:nvPicPr>
        <p:blipFill>
          <a:blip r:embed="rId3"/>
          <a:stretch>
            <a:fillRect/>
          </a:stretch>
        </p:blipFill>
        <p:spPr>
          <a:xfrm>
            <a:off x="3071270" y="2549525"/>
            <a:ext cx="6049460" cy="2936875"/>
          </a:xfrm>
          <a:prstGeom prst="rect">
            <a:avLst/>
          </a:prstGeom>
        </p:spPr>
      </p:pic>
    </p:spTree>
    <p:extLst>
      <p:ext uri="{BB962C8B-B14F-4D97-AF65-F5344CB8AC3E}">
        <p14:creationId xmlns:p14="http://schemas.microsoft.com/office/powerpoint/2010/main" val="1293199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FFD26-1014-4B4B-B473-6F585ADEF897}"/>
              </a:ext>
            </a:extLst>
          </p:cNvPr>
          <p:cNvSpPr>
            <a:spLocks noGrp="1"/>
          </p:cNvSpPr>
          <p:nvPr>
            <p:ph type="title"/>
          </p:nvPr>
        </p:nvSpPr>
        <p:spPr/>
        <p:txBody>
          <a:bodyPr/>
          <a:lstStyle/>
          <a:p>
            <a:pPr lvl="0"/>
            <a:r>
              <a:rPr lang="en-AU" dirty="0"/>
              <a:t>Operators and expressions</a:t>
            </a:r>
            <a:endParaRPr lang="en-AU" sz="5400" dirty="0"/>
          </a:p>
        </p:txBody>
      </p:sp>
      <p:sp>
        <p:nvSpPr>
          <p:cNvPr id="3" name="Content Placeholder 2">
            <a:extLst>
              <a:ext uri="{FF2B5EF4-FFF2-40B4-BE49-F238E27FC236}">
                <a16:creationId xmlns:a16="http://schemas.microsoft.com/office/drawing/2014/main" id="{882A5EED-D6D0-4C30-BFE4-260A95E07122}"/>
              </a:ext>
            </a:extLst>
          </p:cNvPr>
          <p:cNvSpPr>
            <a:spLocks noGrp="1"/>
          </p:cNvSpPr>
          <p:nvPr>
            <p:ph idx="1"/>
          </p:nvPr>
        </p:nvSpPr>
        <p:spPr>
          <a:xfrm>
            <a:off x="838200" y="2549350"/>
            <a:ext cx="6188242" cy="2937050"/>
          </a:xfrm>
        </p:spPr>
        <p:txBody>
          <a:bodyPr>
            <a:normAutofit/>
          </a:bodyPr>
          <a:lstStyle/>
          <a:p>
            <a:pPr algn="just"/>
            <a:r>
              <a:rPr lang="en-AU" u="sng" dirty="0"/>
              <a:t>Assignment</a:t>
            </a:r>
            <a:r>
              <a:rPr lang="en-AU" dirty="0"/>
              <a:t> operators assign data into variables. These can include arithmetic within the assigning process, making them more efficient.</a:t>
            </a:r>
          </a:p>
          <a:p>
            <a:pPr marL="0" indent="0">
              <a:buNone/>
            </a:pPr>
            <a:endParaRPr lang="en-AU" dirty="0"/>
          </a:p>
        </p:txBody>
      </p:sp>
      <p:pic>
        <p:nvPicPr>
          <p:cNvPr id="4" name="Picture 3">
            <a:extLst>
              <a:ext uri="{FF2B5EF4-FFF2-40B4-BE49-F238E27FC236}">
                <a16:creationId xmlns:a16="http://schemas.microsoft.com/office/drawing/2014/main" id="{E8607081-5541-4D47-87DA-4E13548CB4EF}"/>
              </a:ext>
            </a:extLst>
          </p:cNvPr>
          <p:cNvPicPr>
            <a:picLocks noChangeAspect="1"/>
          </p:cNvPicPr>
          <p:nvPr/>
        </p:nvPicPr>
        <p:blipFill>
          <a:blip r:embed="rId3"/>
          <a:stretch>
            <a:fillRect/>
          </a:stretch>
        </p:blipFill>
        <p:spPr>
          <a:xfrm>
            <a:off x="7245163" y="1436915"/>
            <a:ext cx="4460573" cy="4362538"/>
          </a:xfrm>
          <a:prstGeom prst="rect">
            <a:avLst/>
          </a:prstGeom>
        </p:spPr>
      </p:pic>
      <p:sp>
        <p:nvSpPr>
          <p:cNvPr id="5" name="TextBox 4">
            <a:extLst>
              <a:ext uri="{FF2B5EF4-FFF2-40B4-BE49-F238E27FC236}">
                <a16:creationId xmlns:a16="http://schemas.microsoft.com/office/drawing/2014/main" id="{DA09C958-8442-4EEA-A133-088AB1C37E4F}"/>
              </a:ext>
            </a:extLst>
          </p:cNvPr>
          <p:cNvSpPr txBox="1"/>
          <p:nvPr/>
        </p:nvSpPr>
        <p:spPr>
          <a:xfrm>
            <a:off x="7611979" y="1058547"/>
            <a:ext cx="3169231" cy="261610"/>
          </a:xfrm>
          <a:prstGeom prst="rect">
            <a:avLst/>
          </a:prstGeom>
          <a:noFill/>
        </p:spPr>
        <p:txBody>
          <a:bodyPr wrap="square" rtlCol="0">
            <a:spAutoFit/>
          </a:bodyPr>
          <a:lstStyle/>
          <a:p>
            <a:r>
              <a:rPr lang="en-AU" sz="1100" b="1" dirty="0"/>
              <a:t>Consider MyVar = 5 initially</a:t>
            </a:r>
          </a:p>
        </p:txBody>
      </p:sp>
    </p:spTree>
    <p:extLst>
      <p:ext uri="{BB962C8B-B14F-4D97-AF65-F5344CB8AC3E}">
        <p14:creationId xmlns:p14="http://schemas.microsoft.com/office/powerpoint/2010/main" val="1984757295"/>
      </p:ext>
    </p:extLst>
  </p:cSld>
  <p:clrMapOvr>
    <a:masterClrMapping/>
  </p:clrMapOvr>
</p:sld>
</file>

<file path=ppt/theme/theme1.xml><?xml version="1.0" encoding="utf-8"?>
<a:theme xmlns:a="http://schemas.openxmlformats.org/drawingml/2006/main" name="Office Theme">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910</Words>
  <Application>Microsoft Office PowerPoint</Application>
  <PresentationFormat>Widescreen</PresentationFormat>
  <Paragraphs>126</Paragraphs>
  <Slides>23</Slides>
  <Notes>19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Calibri</vt:lpstr>
      <vt:lpstr>Office Theme</vt:lpstr>
      <vt:lpstr>Operators and Variables</vt:lpstr>
      <vt:lpstr>Session 4</vt:lpstr>
      <vt:lpstr>Python Operators </vt:lpstr>
      <vt:lpstr>Operators and expressions</vt:lpstr>
      <vt:lpstr>Operators and expressions</vt:lpstr>
      <vt:lpstr>Operators and expressions</vt:lpstr>
      <vt:lpstr>Operators and expressions</vt:lpstr>
      <vt:lpstr>Operators and expressions</vt:lpstr>
      <vt:lpstr>Operators and expressions</vt:lpstr>
      <vt:lpstr>Python Variables</vt:lpstr>
      <vt:lpstr>Naming conventions</vt:lpstr>
      <vt:lpstr>Naming conventions</vt:lpstr>
      <vt:lpstr>Python Keywords</vt:lpstr>
      <vt:lpstr>Assigning variables</vt:lpstr>
      <vt:lpstr>Assigning variables</vt:lpstr>
      <vt:lpstr>Assigning variables</vt:lpstr>
      <vt:lpstr>Assigning variables</vt:lpstr>
      <vt:lpstr>Assigning variables</vt:lpstr>
      <vt:lpstr>Assigning variables</vt:lpstr>
      <vt:lpstr>Assigning variables</vt:lpstr>
      <vt:lpstr>Assigning variables</vt:lpstr>
      <vt:lpstr>Assigning variables</vt:lpstr>
      <vt:lpstr>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2018-01-10T01:37:12Z</dcterms:created>
  <dcterms:modified xsi:type="dcterms:W3CDTF">2022-02-20T12:28:39Z</dcterms:modified>
</cp:coreProperties>
</file>