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0"/>
  </p:notesMasterIdLst>
  <p:handoutMasterIdLst>
    <p:handoutMasterId r:id="rId11"/>
  </p:handoutMasterIdLst>
  <p:sldIdLst>
    <p:sldId id="256" r:id="rId2"/>
    <p:sldId id="302" r:id="rId3"/>
    <p:sldId id="303" r:id="rId4"/>
    <p:sldId id="304" r:id="rId5"/>
    <p:sldId id="306" r:id="rId6"/>
    <p:sldId id="259" r:id="rId7"/>
    <p:sldId id="308"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8E34"/>
    <a:srgbClr val="FB950D"/>
    <a:srgbClr val="EA2626"/>
    <a:srgbClr val="41CF52"/>
    <a:srgbClr val="32B05C"/>
    <a:srgbClr val="7070E6"/>
    <a:srgbClr val="4024E8"/>
    <a:srgbClr val="3D12A8"/>
    <a:srgbClr val="E35A1D"/>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D7CBC0-AF1D-494E-A2BE-AFE01701D336}" v="2" dt="2023-02-19T12:48:39.68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90" autoAdjust="0"/>
    <p:restoredTop sz="88014" autoAdjust="0"/>
  </p:normalViewPr>
  <p:slideViewPr>
    <p:cSldViewPr snapToGrid="0">
      <p:cViewPr>
        <p:scale>
          <a:sx n="55" d="100"/>
          <a:sy n="55" d="100"/>
        </p:scale>
        <p:origin x="1072" y="-92"/>
      </p:cViewPr>
      <p:guideLst>
        <p:guide orient="horz" pos="2160"/>
        <p:guide pos="3840"/>
      </p:guideLst>
    </p:cSldViewPr>
  </p:slid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89" d="100"/>
          <a:sy n="89" d="100"/>
        </p:scale>
        <p:origin x="307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51CF72-63D8-41BF-9641-08FD5E057925}" type="datetimeFigureOut">
              <a:rPr lang="en-AU" smtClean="0"/>
              <a:t>19/02/2023</a:t>
            </a:fld>
            <a:endParaRPr lang="en-AU"/>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A29C534-9294-4EB2-A34C-35B6E1F26D84}" type="slidenum">
              <a:rPr lang="en-AU" smtClean="0"/>
              <a:t>‹#›</a:t>
            </a:fld>
            <a:endParaRPr lang="en-AU"/>
          </a:p>
        </p:txBody>
      </p:sp>
    </p:spTree>
    <p:extLst>
      <p:ext uri="{BB962C8B-B14F-4D97-AF65-F5344CB8AC3E}">
        <p14:creationId xmlns:p14="http://schemas.microsoft.com/office/powerpoint/2010/main" val="39458583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EECD6A-4CE6-4B88-9AA4-231440D28D88}" type="datetimeFigureOut">
              <a:rPr lang="en-AU" smtClean="0"/>
              <a:t>19/02/2023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32A34F-EFA3-4A4D-801A-A3FDA839E463}" type="slidenum">
              <a:rPr lang="en-AU" smtClean="0"/>
              <a:t>‹#›</a:t>
            </a:fld>
            <a:endParaRPr lang="en-AU"/>
          </a:p>
        </p:txBody>
      </p:sp>
    </p:spTree>
    <p:extLst>
      <p:ext uri="{BB962C8B-B14F-4D97-AF65-F5344CB8AC3E}">
        <p14:creationId xmlns:p14="http://schemas.microsoft.com/office/powerpoint/2010/main" val="289705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10"/>
          </p:nvPr>
        </p:nvSpPr>
        <p:spPr/>
        <p:txBody>
          <a:bodyPr/>
          <a:lstStyle/>
          <a:p>
            <a:fld id="{D732A34F-EFA3-4A4D-801A-A3FDA839E463}" type="slidenum">
              <a:rPr lang="en-AU" smtClean="0"/>
              <a:t>2</a:t>
            </a:fld>
            <a:endParaRPr lang="en-AU"/>
          </a:p>
        </p:txBody>
      </p:sp>
    </p:spTree>
    <p:extLst>
      <p:ext uri="{BB962C8B-B14F-4D97-AF65-F5344CB8AC3E}">
        <p14:creationId xmlns:p14="http://schemas.microsoft.com/office/powerpoint/2010/main" val="3754374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10"/>
          </p:nvPr>
        </p:nvSpPr>
        <p:spPr/>
        <p:txBody>
          <a:bodyPr/>
          <a:lstStyle/>
          <a:p>
            <a:fld id="{D732A34F-EFA3-4A4D-801A-A3FDA839E463}" type="slidenum">
              <a:rPr lang="en-AU" smtClean="0"/>
              <a:t>3</a:t>
            </a:fld>
            <a:endParaRPr lang="en-AU"/>
          </a:p>
        </p:txBody>
      </p:sp>
    </p:spTree>
    <p:extLst>
      <p:ext uri="{BB962C8B-B14F-4D97-AF65-F5344CB8AC3E}">
        <p14:creationId xmlns:p14="http://schemas.microsoft.com/office/powerpoint/2010/main" val="1410490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10"/>
          </p:nvPr>
        </p:nvSpPr>
        <p:spPr/>
        <p:txBody>
          <a:bodyPr/>
          <a:lstStyle/>
          <a:p>
            <a:fld id="{D732A34F-EFA3-4A4D-801A-A3FDA839E463}" type="slidenum">
              <a:rPr lang="en-AU" smtClean="0"/>
              <a:t>4</a:t>
            </a:fld>
            <a:endParaRPr lang="en-AU"/>
          </a:p>
        </p:txBody>
      </p:sp>
    </p:spTree>
    <p:extLst>
      <p:ext uri="{BB962C8B-B14F-4D97-AF65-F5344CB8AC3E}">
        <p14:creationId xmlns:p14="http://schemas.microsoft.com/office/powerpoint/2010/main" val="4248293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10"/>
          </p:nvPr>
        </p:nvSpPr>
        <p:spPr/>
        <p:txBody>
          <a:bodyPr/>
          <a:lstStyle/>
          <a:p>
            <a:fld id="{D732A34F-EFA3-4A4D-801A-A3FDA839E463}" type="slidenum">
              <a:rPr lang="en-AU" smtClean="0"/>
              <a:t>5</a:t>
            </a:fld>
            <a:endParaRPr lang="en-AU"/>
          </a:p>
        </p:txBody>
      </p:sp>
    </p:spTree>
    <p:extLst>
      <p:ext uri="{BB962C8B-B14F-4D97-AF65-F5344CB8AC3E}">
        <p14:creationId xmlns:p14="http://schemas.microsoft.com/office/powerpoint/2010/main" val="3621386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10"/>
          </p:nvPr>
        </p:nvSpPr>
        <p:spPr/>
        <p:txBody>
          <a:bodyPr/>
          <a:lstStyle/>
          <a:p>
            <a:fld id="{D732A34F-EFA3-4A4D-801A-A3FDA839E463}" type="slidenum">
              <a:rPr lang="en-AU" smtClean="0"/>
              <a:t>7</a:t>
            </a:fld>
            <a:endParaRPr lang="en-AU"/>
          </a:p>
        </p:txBody>
      </p:sp>
    </p:spTree>
    <p:extLst>
      <p:ext uri="{BB962C8B-B14F-4D97-AF65-F5344CB8AC3E}">
        <p14:creationId xmlns:p14="http://schemas.microsoft.com/office/powerpoint/2010/main" val="11402455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lumMod val="20000"/>
            <a:lumOff val="80000"/>
            <a:alpha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0" cap="none" spc="0">
                <a:ln w="0"/>
                <a:solidFill>
                  <a:schemeClr val="accent1"/>
                </a:solidFill>
                <a:effectLst>
                  <a:outerShdw blurRad="38100" dist="25400" dir="5400000" algn="ctr" rotWithShape="0">
                    <a:srgbClr val="6E747A">
                      <a:alpha val="43000"/>
                    </a:srgbClr>
                  </a:outerShdw>
                </a:effectLst>
              </a:defRPr>
            </a:lvl1pPr>
          </a:lstStyle>
          <a:p>
            <a:r>
              <a:rPr lang="en-US" dirty="0"/>
              <a:t>Click to edit Master title style</a:t>
            </a:r>
            <a:endParaRPr lang="en-AU"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FA77081B-4EBE-432D-8E8C-3CE4FC1BF9DD}" type="datetimeFigureOut">
              <a:rPr lang="en-AU" smtClean="0"/>
              <a:t>19/02/2023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4B52BBF-DB91-4AF1-AEB2-22BB63D21FBB}" type="slidenum">
              <a:rPr lang="en-AU" smtClean="0"/>
              <a:t>‹#›</a:t>
            </a:fld>
            <a:endParaRPr lang="en-AU"/>
          </a:p>
        </p:txBody>
      </p:sp>
      <p:sp>
        <p:nvSpPr>
          <p:cNvPr id="11" name="Rectangle 10"/>
          <p:cNvSpPr/>
          <p:nvPr userDrawn="1"/>
        </p:nvSpPr>
        <p:spPr>
          <a:xfrm>
            <a:off x="0" y="5932449"/>
            <a:ext cx="12192000" cy="423901"/>
          </a:xfrm>
          <a:prstGeom prst="rect">
            <a:avLst/>
          </a:prstGeom>
          <a:gradFill flip="none" rotWithShape="1">
            <a:gsLst>
              <a:gs pos="25000">
                <a:schemeClr val="tx2">
                  <a:lumMod val="20000"/>
                  <a:lumOff val="80000"/>
                  <a:alpha val="15000"/>
                </a:schemeClr>
              </a:gs>
              <a:gs pos="49000">
                <a:schemeClr val="accent1">
                  <a:lumMod val="45000"/>
                  <a:lumOff val="55000"/>
                </a:schemeClr>
              </a:gs>
              <a:gs pos="69000">
                <a:schemeClr val="accent1">
                  <a:lumMod val="45000"/>
                  <a:lumOff val="55000"/>
                </a:schemeClr>
              </a:gs>
              <a:gs pos="99000">
                <a:schemeClr val="accent1">
                  <a:lumMod val="30000"/>
                  <a:lumOff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Picture 2" descr="Image result for south metropolitan TAF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0115" y="234125"/>
            <a:ext cx="3251285" cy="88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9706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FA77081B-4EBE-432D-8E8C-3CE4FC1BF9DD}" type="datetimeFigureOut">
              <a:rPr lang="en-AU" smtClean="0"/>
              <a:t>19/02/2023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4B52BBF-DB91-4AF1-AEB2-22BB63D21FBB}" type="slidenum">
              <a:rPr lang="en-AU" smtClean="0"/>
              <a:t>‹#›</a:t>
            </a:fld>
            <a:endParaRPr lang="en-AU"/>
          </a:p>
        </p:txBody>
      </p:sp>
    </p:spTree>
    <p:extLst>
      <p:ext uri="{BB962C8B-B14F-4D97-AF65-F5344CB8AC3E}">
        <p14:creationId xmlns:p14="http://schemas.microsoft.com/office/powerpoint/2010/main" val="173369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FA77081B-4EBE-432D-8E8C-3CE4FC1BF9DD}" type="datetimeFigureOut">
              <a:rPr lang="en-AU" smtClean="0"/>
              <a:t>19/02/2023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4B52BBF-DB91-4AF1-AEB2-22BB63D21FBB}" type="slidenum">
              <a:rPr lang="en-AU" smtClean="0"/>
              <a:t>‹#›</a:t>
            </a:fld>
            <a:endParaRPr lang="en-AU"/>
          </a:p>
        </p:txBody>
      </p:sp>
    </p:spTree>
    <p:extLst>
      <p:ext uri="{BB962C8B-B14F-4D97-AF65-F5344CB8AC3E}">
        <p14:creationId xmlns:p14="http://schemas.microsoft.com/office/powerpoint/2010/main" val="2814651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lumMod val="20000"/>
            <a:lumOff val="80000"/>
            <a:alpha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940179"/>
            <a:ext cx="10290717" cy="1325563"/>
          </a:xfrm>
        </p:spPr>
        <p:txBody>
          <a:bodyPr/>
          <a:lstStyle>
            <a:lvl1pPr>
              <a:defRPr b="0" cap="none" spc="0">
                <a:ln w="0"/>
                <a:solidFill>
                  <a:schemeClr val="accent1"/>
                </a:solidFill>
                <a:effectLst>
                  <a:outerShdw blurRad="38100" dist="25400" dir="5400000" algn="ctr" rotWithShape="0">
                    <a:srgbClr val="6E747A">
                      <a:alpha val="43000"/>
                    </a:srgbClr>
                  </a:outerShdw>
                </a:effectLst>
              </a:defRPr>
            </a:lvl1pPr>
          </a:lstStyle>
          <a:p>
            <a:r>
              <a:rPr lang="en-US" dirty="0"/>
              <a:t>Click to edit Master title style</a:t>
            </a:r>
            <a:endParaRPr lang="en-AU" dirty="0"/>
          </a:p>
        </p:txBody>
      </p:sp>
      <p:sp>
        <p:nvSpPr>
          <p:cNvPr id="3" name="Content Placeholder 2"/>
          <p:cNvSpPr>
            <a:spLocks noGrp="1"/>
          </p:cNvSpPr>
          <p:nvPr>
            <p:ph idx="1"/>
          </p:nvPr>
        </p:nvSpPr>
        <p:spPr>
          <a:xfrm>
            <a:off x="838200" y="2549350"/>
            <a:ext cx="10515600" cy="29370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10"/>
          </p:nvPr>
        </p:nvSpPr>
        <p:spPr/>
        <p:txBody>
          <a:bodyPr/>
          <a:lstStyle/>
          <a:p>
            <a:fld id="{FA77081B-4EBE-432D-8E8C-3CE4FC1BF9DD}" type="datetimeFigureOut">
              <a:rPr lang="en-AU" smtClean="0"/>
              <a:t>19/02/2023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4B52BBF-DB91-4AF1-AEB2-22BB63D21FBB}" type="slidenum">
              <a:rPr lang="en-AU" smtClean="0"/>
              <a:t>‹#›</a:t>
            </a:fld>
            <a:endParaRPr lang="en-AU"/>
          </a:p>
        </p:txBody>
      </p:sp>
      <p:sp>
        <p:nvSpPr>
          <p:cNvPr id="8" name="Rectangle 7"/>
          <p:cNvSpPr/>
          <p:nvPr userDrawn="1"/>
        </p:nvSpPr>
        <p:spPr>
          <a:xfrm>
            <a:off x="0" y="5932449"/>
            <a:ext cx="12192000" cy="423901"/>
          </a:xfrm>
          <a:prstGeom prst="rect">
            <a:avLst/>
          </a:prstGeom>
          <a:gradFill flip="none" rotWithShape="1">
            <a:gsLst>
              <a:gs pos="25000">
                <a:schemeClr val="tx2">
                  <a:lumMod val="20000"/>
                  <a:lumOff val="80000"/>
                  <a:alpha val="15000"/>
                </a:schemeClr>
              </a:gs>
              <a:gs pos="49000">
                <a:schemeClr val="accent1">
                  <a:lumMod val="45000"/>
                  <a:lumOff val="55000"/>
                </a:schemeClr>
              </a:gs>
              <a:gs pos="69000">
                <a:schemeClr val="accent1">
                  <a:lumMod val="45000"/>
                  <a:lumOff val="55000"/>
                </a:schemeClr>
              </a:gs>
              <a:gs pos="99000">
                <a:schemeClr val="accent1">
                  <a:lumMod val="30000"/>
                  <a:lumOff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Picture 2" descr="Image result for south metropolitan TAF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8100" y="95778"/>
            <a:ext cx="1173818" cy="320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692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77081B-4EBE-432D-8E8C-3CE4FC1BF9DD}" type="datetimeFigureOut">
              <a:rPr lang="en-AU" smtClean="0"/>
              <a:t>19/02/2023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4B52BBF-DB91-4AF1-AEB2-22BB63D21FBB}" type="slidenum">
              <a:rPr lang="en-AU" smtClean="0"/>
              <a:t>‹#›</a:t>
            </a:fld>
            <a:endParaRPr lang="en-AU"/>
          </a:p>
        </p:txBody>
      </p:sp>
    </p:spTree>
    <p:extLst>
      <p:ext uri="{BB962C8B-B14F-4D97-AF65-F5344CB8AC3E}">
        <p14:creationId xmlns:p14="http://schemas.microsoft.com/office/powerpoint/2010/main" val="1634964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FA77081B-4EBE-432D-8E8C-3CE4FC1BF9DD}" type="datetimeFigureOut">
              <a:rPr lang="en-AU" smtClean="0"/>
              <a:t>19/02/2023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4B52BBF-DB91-4AF1-AEB2-22BB63D21FBB}" type="slidenum">
              <a:rPr lang="en-AU" smtClean="0"/>
              <a:t>‹#›</a:t>
            </a:fld>
            <a:endParaRPr lang="en-AU"/>
          </a:p>
        </p:txBody>
      </p:sp>
    </p:spTree>
    <p:extLst>
      <p:ext uri="{BB962C8B-B14F-4D97-AF65-F5344CB8AC3E}">
        <p14:creationId xmlns:p14="http://schemas.microsoft.com/office/powerpoint/2010/main" val="1984547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FA77081B-4EBE-432D-8E8C-3CE4FC1BF9DD}" type="datetimeFigureOut">
              <a:rPr lang="en-AU" smtClean="0"/>
              <a:t>19/02/2023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4B52BBF-DB91-4AF1-AEB2-22BB63D21FBB}" type="slidenum">
              <a:rPr lang="en-AU" smtClean="0"/>
              <a:t>‹#›</a:t>
            </a:fld>
            <a:endParaRPr lang="en-AU"/>
          </a:p>
        </p:txBody>
      </p:sp>
    </p:spTree>
    <p:extLst>
      <p:ext uri="{BB962C8B-B14F-4D97-AF65-F5344CB8AC3E}">
        <p14:creationId xmlns:p14="http://schemas.microsoft.com/office/powerpoint/2010/main" val="2758186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FA77081B-4EBE-432D-8E8C-3CE4FC1BF9DD}" type="datetimeFigureOut">
              <a:rPr lang="en-AU" smtClean="0"/>
              <a:t>19/02/2023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4B52BBF-DB91-4AF1-AEB2-22BB63D21FBB}" type="slidenum">
              <a:rPr lang="en-AU" smtClean="0"/>
              <a:t>‹#›</a:t>
            </a:fld>
            <a:endParaRPr lang="en-AU"/>
          </a:p>
        </p:txBody>
      </p:sp>
    </p:spTree>
    <p:extLst>
      <p:ext uri="{BB962C8B-B14F-4D97-AF65-F5344CB8AC3E}">
        <p14:creationId xmlns:p14="http://schemas.microsoft.com/office/powerpoint/2010/main" val="2481430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77081B-4EBE-432D-8E8C-3CE4FC1BF9DD}" type="datetimeFigureOut">
              <a:rPr lang="en-AU" smtClean="0"/>
              <a:t>19/02/2023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4B52BBF-DB91-4AF1-AEB2-22BB63D21FBB}" type="slidenum">
              <a:rPr lang="en-AU" smtClean="0"/>
              <a:t>‹#›</a:t>
            </a:fld>
            <a:endParaRPr lang="en-AU"/>
          </a:p>
        </p:txBody>
      </p:sp>
    </p:spTree>
    <p:extLst>
      <p:ext uri="{BB962C8B-B14F-4D97-AF65-F5344CB8AC3E}">
        <p14:creationId xmlns:p14="http://schemas.microsoft.com/office/powerpoint/2010/main" val="3787159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77081B-4EBE-432D-8E8C-3CE4FC1BF9DD}" type="datetimeFigureOut">
              <a:rPr lang="en-AU" smtClean="0"/>
              <a:t>19/02/2023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4B52BBF-DB91-4AF1-AEB2-22BB63D21FBB}" type="slidenum">
              <a:rPr lang="en-AU" smtClean="0"/>
              <a:t>‹#›</a:t>
            </a:fld>
            <a:endParaRPr lang="en-AU"/>
          </a:p>
        </p:txBody>
      </p:sp>
    </p:spTree>
    <p:extLst>
      <p:ext uri="{BB962C8B-B14F-4D97-AF65-F5344CB8AC3E}">
        <p14:creationId xmlns:p14="http://schemas.microsoft.com/office/powerpoint/2010/main" val="1184807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77081B-4EBE-432D-8E8C-3CE4FC1BF9DD}" type="datetimeFigureOut">
              <a:rPr lang="en-AU" smtClean="0"/>
              <a:t>19/02/2023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4B52BBF-DB91-4AF1-AEB2-22BB63D21FBB}" type="slidenum">
              <a:rPr lang="en-AU" smtClean="0"/>
              <a:t>‹#›</a:t>
            </a:fld>
            <a:endParaRPr lang="en-AU"/>
          </a:p>
        </p:txBody>
      </p:sp>
    </p:spTree>
    <p:extLst>
      <p:ext uri="{BB962C8B-B14F-4D97-AF65-F5344CB8AC3E}">
        <p14:creationId xmlns:p14="http://schemas.microsoft.com/office/powerpoint/2010/main" val="406930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77081B-4EBE-432D-8E8C-3CE4FC1BF9DD}" type="datetimeFigureOut">
              <a:rPr lang="en-AU" smtClean="0"/>
              <a:t>19/02/2023</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B52BBF-DB91-4AF1-AEB2-22BB63D21FBB}" type="slidenum">
              <a:rPr lang="en-AU" smtClean="0"/>
              <a:t>‹#›</a:t>
            </a:fld>
            <a:endParaRPr lang="en-AU"/>
          </a:p>
        </p:txBody>
      </p:sp>
      <p:sp>
        <p:nvSpPr>
          <p:cNvPr id="8" name="TextBox 7">
            <a:extLst>
              <a:ext uri="{FF2B5EF4-FFF2-40B4-BE49-F238E27FC236}">
                <a16:creationId xmlns:a16="http://schemas.microsoft.com/office/drawing/2014/main" id="{FA5F2499-EBD0-45A0-E40D-30BC584E3816}"/>
              </a:ext>
            </a:extLst>
          </p:cNvPr>
          <p:cNvSpPr txBox="1"/>
          <p:nvPr userDrawn="1">
            <p:extLst>
              <p:ext uri="{1162E1C5-73C7-4A58-AE30-91384D911F3F}">
                <p184:classification xmlns:p184="http://schemas.microsoft.com/office/powerpoint/2018/4/main" val="hdr"/>
              </p:ext>
            </p:extLst>
          </p:nvPr>
        </p:nvSpPr>
        <p:spPr>
          <a:xfrm>
            <a:off x="5865813" y="0"/>
            <a:ext cx="488950" cy="152400"/>
          </a:xfrm>
          <a:prstGeom prst="rect">
            <a:avLst/>
          </a:prstGeom>
        </p:spPr>
        <p:txBody>
          <a:bodyPr horzOverflow="overflow" lIns="0" tIns="0" rIns="0" bIns="0">
            <a:spAutoFit/>
          </a:bodyPr>
          <a:lstStyle/>
          <a:p>
            <a:pPr algn="l"/>
            <a:r>
              <a:rPr lang="en-AU" sz="1000">
                <a:solidFill>
                  <a:srgbClr val="FF0000"/>
                </a:solidFill>
                <a:latin typeface="Calibri" panose="020F0502020204030204" pitchFamily="34" charset="0"/>
                <a:ea typeface="Calibri" panose="020F0502020204030204" pitchFamily="34" charset="0"/>
                <a:cs typeface="Calibri" panose="020F0502020204030204" pitchFamily="34" charset="0"/>
              </a:rPr>
              <a:t>OFFICIAL</a:t>
            </a:r>
          </a:p>
        </p:txBody>
      </p:sp>
    </p:spTree>
    <p:extLst>
      <p:ext uri="{BB962C8B-B14F-4D97-AF65-F5344CB8AC3E}">
        <p14:creationId xmlns:p14="http://schemas.microsoft.com/office/powerpoint/2010/main" val="3528817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programiz.com/python-programming/functio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24000" y="2155296"/>
            <a:ext cx="9144000" cy="1273704"/>
          </a:xfrm>
        </p:spPr>
        <p:txBody>
          <a:bodyPr/>
          <a:lstStyle/>
          <a:p>
            <a:r>
              <a:rPr lang="en-AU" dirty="0"/>
              <a:t>Python Class</a:t>
            </a:r>
          </a:p>
        </p:txBody>
      </p:sp>
    </p:spTree>
    <p:extLst>
      <p:ext uri="{BB962C8B-B14F-4D97-AF65-F5344CB8AC3E}">
        <p14:creationId xmlns:p14="http://schemas.microsoft.com/office/powerpoint/2010/main" val="2270812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a:xfrm>
            <a:off x="3796184" y="157982"/>
            <a:ext cx="3761387" cy="882235"/>
          </a:xfrm>
        </p:spPr>
        <p:txBody>
          <a:bodyPr/>
          <a:lstStyle/>
          <a:p>
            <a:r>
              <a:rPr lang="en-US" altLang="ko-KR" dirty="0"/>
              <a:t>Python Classes</a:t>
            </a:r>
            <a:endParaRPr lang="en-AU" dirty="0"/>
          </a:p>
        </p:txBody>
      </p:sp>
      <p:sp>
        <p:nvSpPr>
          <p:cNvPr id="5" name="Rectangle 2">
            <a:extLst>
              <a:ext uri="{FF2B5EF4-FFF2-40B4-BE49-F238E27FC236}">
                <a16:creationId xmlns:a16="http://schemas.microsoft.com/office/drawing/2014/main" id="{CECF9020-E3BE-4452-860E-AAB7A949B91E}"/>
              </a:ext>
            </a:extLst>
          </p:cNvPr>
          <p:cNvSpPr>
            <a:spLocks noGrp="1" noChangeArrowheads="1"/>
          </p:cNvSpPr>
          <p:nvPr>
            <p:ph idx="1"/>
          </p:nvPr>
        </p:nvSpPr>
        <p:spPr bwMode="auto">
          <a:xfrm>
            <a:off x="544031" y="1120676"/>
            <a:ext cx="10265692" cy="4616648"/>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endParaRPr lang="en-US" altLang="en-US" sz="2000" dirty="0"/>
          </a:p>
          <a:p>
            <a:pPr marL="0" lvl="0" indent="0">
              <a:lnSpc>
                <a:spcPct val="100000"/>
              </a:lnSpc>
              <a:buNone/>
            </a:pPr>
            <a:r>
              <a:rPr lang="en-US" altLang="en-US" sz="2000" dirty="0"/>
              <a:t>Python is an </a:t>
            </a:r>
            <a:r>
              <a:rPr lang="en-US" altLang="en-US" sz="2000" u="sng" dirty="0"/>
              <a:t>object-oriented programming</a:t>
            </a:r>
            <a:r>
              <a:rPr lang="en-US" altLang="en-US" sz="2000" dirty="0"/>
              <a:t> language (OOP). Unlike procedure-oriented programming, where the main emphasis is on </a:t>
            </a:r>
            <a:r>
              <a:rPr lang="en-US" altLang="en-US" sz="2000" b="1" u="sng" dirty="0"/>
              <a:t>functions</a:t>
            </a:r>
            <a:r>
              <a:rPr lang="en-US" altLang="en-US" sz="2000" dirty="0"/>
              <a:t>, object-oriented programming stresses on </a:t>
            </a:r>
            <a:r>
              <a:rPr lang="en-US" altLang="en-US" sz="2000" b="1" u="sng" dirty="0"/>
              <a:t>objects</a:t>
            </a:r>
            <a:r>
              <a:rPr lang="en-US" altLang="en-US" sz="2000" dirty="0"/>
              <a:t>.</a:t>
            </a:r>
          </a:p>
          <a:p>
            <a:pPr marL="0" lvl="0" indent="0">
              <a:lnSpc>
                <a:spcPct val="100000"/>
              </a:lnSpc>
              <a:buNone/>
            </a:pPr>
            <a:endParaRPr lang="en-US" altLang="en-US" sz="2000" dirty="0"/>
          </a:p>
          <a:p>
            <a:pPr marL="0" lvl="0" indent="0">
              <a:lnSpc>
                <a:spcPct val="100000"/>
              </a:lnSpc>
              <a:buNone/>
            </a:pPr>
            <a:r>
              <a:rPr lang="en-US" altLang="en-US" sz="2000" dirty="0"/>
              <a:t>An </a:t>
            </a:r>
            <a:r>
              <a:rPr lang="en-US" altLang="en-US" sz="2000" b="1" dirty="0"/>
              <a:t>object</a:t>
            </a:r>
            <a:r>
              <a:rPr lang="en-US" altLang="en-US" sz="2000" dirty="0"/>
              <a:t> is simply a collection of data (variables) and methods (functions) that act on those data. Similarly, a class is a </a:t>
            </a:r>
            <a:r>
              <a:rPr lang="en-US" altLang="en-US" sz="2000" b="1" dirty="0"/>
              <a:t>blueprint</a:t>
            </a:r>
            <a:r>
              <a:rPr lang="en-US" altLang="en-US" sz="2000" dirty="0"/>
              <a:t> for that object.</a:t>
            </a:r>
          </a:p>
          <a:p>
            <a:pPr marL="0" lvl="0" indent="0">
              <a:lnSpc>
                <a:spcPct val="100000"/>
              </a:lnSpc>
              <a:buNone/>
            </a:pPr>
            <a:endParaRPr lang="en-US" altLang="en-US" sz="2000" dirty="0"/>
          </a:p>
          <a:p>
            <a:pPr marL="0" lvl="0" indent="0">
              <a:lnSpc>
                <a:spcPct val="100000"/>
              </a:lnSpc>
              <a:buNone/>
            </a:pPr>
            <a:r>
              <a:rPr lang="en-US" altLang="en-US" sz="2000" dirty="0"/>
              <a:t>We can think of a class as a sketch (prototype) of a house. It contains all the details about the floors, doors, windows, etc. Based on these descriptions we build the house. House is the object.</a:t>
            </a:r>
          </a:p>
          <a:p>
            <a:pPr marL="0" lvl="0" indent="0">
              <a:lnSpc>
                <a:spcPct val="100000"/>
              </a:lnSpc>
              <a:buNone/>
            </a:pPr>
            <a:endParaRPr lang="en-US" altLang="en-US" sz="2000" dirty="0"/>
          </a:p>
          <a:p>
            <a:pPr marL="0" lvl="0" indent="0">
              <a:lnSpc>
                <a:spcPct val="100000"/>
              </a:lnSpc>
              <a:buNone/>
            </a:pPr>
            <a:r>
              <a:rPr lang="en-US" altLang="en-US" sz="2000" dirty="0"/>
              <a:t>As many houses can be made from a house's blueprint, we can create many objects from a class. An object is also called an </a:t>
            </a:r>
            <a:r>
              <a:rPr lang="en-US" altLang="en-US" sz="2000" u="sng" dirty="0"/>
              <a:t>instance of a class </a:t>
            </a:r>
            <a:r>
              <a:rPr lang="en-US" altLang="en-US" sz="2000" dirty="0"/>
              <a:t>and the process of creating this object is called </a:t>
            </a:r>
            <a:r>
              <a:rPr lang="en-US" altLang="en-US" sz="2000" u="sng" dirty="0"/>
              <a:t>instantiation</a:t>
            </a:r>
            <a:r>
              <a:rPr lang="en-US" altLang="en-US" sz="2000" dirty="0"/>
              <a:t>.</a:t>
            </a: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93796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a:xfrm>
            <a:off x="3796184" y="157982"/>
            <a:ext cx="3761387" cy="882235"/>
          </a:xfrm>
        </p:spPr>
        <p:txBody>
          <a:bodyPr/>
          <a:lstStyle/>
          <a:p>
            <a:r>
              <a:rPr lang="en-US" altLang="ko-KR" dirty="0"/>
              <a:t>Python Classes</a:t>
            </a:r>
            <a:endParaRPr lang="en-AU" dirty="0"/>
          </a:p>
        </p:txBody>
      </p:sp>
      <p:sp>
        <p:nvSpPr>
          <p:cNvPr id="5" name="Rectangle 2">
            <a:extLst>
              <a:ext uri="{FF2B5EF4-FFF2-40B4-BE49-F238E27FC236}">
                <a16:creationId xmlns:a16="http://schemas.microsoft.com/office/drawing/2014/main" id="{CECF9020-E3BE-4452-860E-AAB7A949B91E}"/>
              </a:ext>
            </a:extLst>
          </p:cNvPr>
          <p:cNvSpPr>
            <a:spLocks noGrp="1" noChangeArrowheads="1"/>
          </p:cNvSpPr>
          <p:nvPr>
            <p:ph idx="1"/>
          </p:nvPr>
        </p:nvSpPr>
        <p:spPr bwMode="auto">
          <a:xfrm>
            <a:off x="521997" y="863947"/>
            <a:ext cx="10265692" cy="4924425"/>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buFont typeface="Wingdings" panose="05000000000000000000" pitchFamily="2" charset="2"/>
              <a:buChar char="Ø"/>
            </a:pPr>
            <a:r>
              <a:rPr lang="en-US" altLang="en-US" sz="2000" dirty="0"/>
              <a:t>Like function definitions begin with the </a:t>
            </a:r>
            <a:r>
              <a:rPr lang="en-US" altLang="en-US" sz="2000" b="1" u="sng" dirty="0"/>
              <a:t>def</a:t>
            </a:r>
            <a:r>
              <a:rPr lang="en-US" altLang="en-US" sz="2000" dirty="0"/>
              <a:t> keyword in Python, class definitions begin with a </a:t>
            </a:r>
            <a:r>
              <a:rPr lang="en-US" altLang="en-US" sz="2000" b="1" u="sng" dirty="0"/>
              <a:t>class</a:t>
            </a:r>
            <a:r>
              <a:rPr lang="en-US" altLang="en-US" sz="2000" dirty="0"/>
              <a:t> keyword.</a:t>
            </a:r>
          </a:p>
          <a:p>
            <a:pPr>
              <a:lnSpc>
                <a:spcPct val="100000"/>
              </a:lnSpc>
              <a:buFont typeface="Wingdings" panose="05000000000000000000" pitchFamily="2" charset="2"/>
              <a:buChar char="Ø"/>
            </a:pPr>
            <a:endParaRPr lang="en-US" altLang="en-US" sz="2000" dirty="0"/>
          </a:p>
          <a:p>
            <a:pPr>
              <a:lnSpc>
                <a:spcPct val="100000"/>
              </a:lnSpc>
              <a:buFont typeface="Wingdings" panose="05000000000000000000" pitchFamily="2" charset="2"/>
              <a:buChar char="Ø"/>
            </a:pPr>
            <a:r>
              <a:rPr lang="en-US" altLang="en-US" sz="2000" dirty="0"/>
              <a:t>The first string inside the class is called </a:t>
            </a:r>
            <a:r>
              <a:rPr lang="en-US" altLang="en-US" sz="2000" b="1" u="sng" dirty="0"/>
              <a:t>docstring</a:t>
            </a:r>
            <a:r>
              <a:rPr lang="en-US" altLang="en-US" sz="2000" dirty="0"/>
              <a:t> and has a brief description of the class. Although not mandatory, this is highly recommended.</a:t>
            </a:r>
          </a:p>
          <a:p>
            <a:pPr>
              <a:lnSpc>
                <a:spcPct val="100000"/>
              </a:lnSpc>
              <a:buFont typeface="Wingdings" panose="05000000000000000000" pitchFamily="2" charset="2"/>
              <a:buChar char="Ø"/>
            </a:pPr>
            <a:endParaRPr lang="en-US" altLang="en-US" sz="2000" dirty="0"/>
          </a:p>
          <a:p>
            <a:pPr>
              <a:lnSpc>
                <a:spcPct val="100000"/>
              </a:lnSpc>
              <a:buFont typeface="Wingdings" panose="05000000000000000000" pitchFamily="2" charset="2"/>
              <a:buChar char="Ø"/>
            </a:pPr>
            <a:r>
              <a:rPr lang="en-US" altLang="en-US" sz="2000" dirty="0"/>
              <a:t>A class creates a new </a:t>
            </a:r>
            <a:r>
              <a:rPr lang="en-US" altLang="en-US" sz="2000" b="1" u="sng" dirty="0"/>
              <a:t>local namespace </a:t>
            </a:r>
            <a:r>
              <a:rPr lang="en-US" altLang="en-US" sz="2000" dirty="0"/>
              <a:t>where all its attributes are defined. Attributes may be data or functions.</a:t>
            </a:r>
          </a:p>
          <a:p>
            <a:pPr>
              <a:lnSpc>
                <a:spcPct val="100000"/>
              </a:lnSpc>
              <a:buFont typeface="Wingdings" panose="05000000000000000000" pitchFamily="2" charset="2"/>
              <a:buChar char="Ø"/>
            </a:pPr>
            <a:endParaRPr lang="en-US" altLang="en-US" sz="2000" dirty="0"/>
          </a:p>
          <a:p>
            <a:pPr>
              <a:lnSpc>
                <a:spcPct val="100000"/>
              </a:lnSpc>
              <a:buFont typeface="Wingdings" panose="05000000000000000000" pitchFamily="2" charset="2"/>
              <a:buChar char="Ø"/>
            </a:pPr>
            <a:r>
              <a:rPr lang="en-US" altLang="en-US" sz="2000" dirty="0"/>
              <a:t>There are also special attributes in it that begins with double underscores __. For example, </a:t>
            </a:r>
            <a:r>
              <a:rPr lang="en-US" altLang="en-US" sz="2000" b="1" dirty="0"/>
              <a:t>__doc__ </a:t>
            </a:r>
            <a:r>
              <a:rPr lang="en-US" altLang="en-US" sz="2000" dirty="0"/>
              <a:t>gives us the docstring of that class.</a:t>
            </a:r>
          </a:p>
          <a:p>
            <a:pPr>
              <a:lnSpc>
                <a:spcPct val="100000"/>
              </a:lnSpc>
              <a:buFont typeface="Wingdings" panose="05000000000000000000" pitchFamily="2" charset="2"/>
              <a:buChar char="Ø"/>
            </a:pPr>
            <a:endParaRPr lang="en-US" altLang="en-US" sz="2000" dirty="0"/>
          </a:p>
          <a:p>
            <a:pPr>
              <a:lnSpc>
                <a:spcPct val="100000"/>
              </a:lnSpc>
              <a:buFont typeface="Wingdings" panose="05000000000000000000" pitchFamily="2" charset="2"/>
              <a:buChar char="Ø"/>
            </a:pPr>
            <a:r>
              <a:rPr lang="en-US" altLang="en-US" sz="2000" dirty="0"/>
              <a:t>As soon as we define a class, a </a:t>
            </a:r>
            <a:r>
              <a:rPr lang="en-US" altLang="en-US" sz="2000" b="1" u="sng" dirty="0"/>
              <a:t>new class object is created with the same name</a:t>
            </a:r>
            <a:r>
              <a:rPr lang="en-US" altLang="en-US" sz="2000" dirty="0"/>
              <a:t>. This class object allows us to access the different attributes as well as to </a:t>
            </a:r>
            <a:r>
              <a:rPr lang="en-US" altLang="en-US" sz="2000" b="1" u="sng" dirty="0"/>
              <a:t>instantiate</a:t>
            </a:r>
            <a:r>
              <a:rPr lang="en-US" altLang="en-US" sz="2000" dirty="0"/>
              <a:t> new objects of that class.</a:t>
            </a:r>
          </a:p>
          <a:p>
            <a:pPr>
              <a:lnSpc>
                <a:spcPct val="100000"/>
              </a:lnSpc>
              <a:buFont typeface="Wingdings" panose="05000000000000000000" pitchFamily="2" charset="2"/>
              <a:buChar char="Ø"/>
            </a:pPr>
            <a:endParaRPr lang="en-US" altLang="en-US" sz="2000" dirty="0"/>
          </a:p>
        </p:txBody>
      </p:sp>
    </p:spTree>
    <p:extLst>
      <p:ext uri="{BB962C8B-B14F-4D97-AF65-F5344CB8AC3E}">
        <p14:creationId xmlns:p14="http://schemas.microsoft.com/office/powerpoint/2010/main" val="265605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a:xfrm>
            <a:off x="3796182" y="0"/>
            <a:ext cx="3761387" cy="882235"/>
          </a:xfrm>
        </p:spPr>
        <p:txBody>
          <a:bodyPr/>
          <a:lstStyle/>
          <a:p>
            <a:r>
              <a:rPr lang="en-US" altLang="ko-KR" dirty="0"/>
              <a:t>Python Classes</a:t>
            </a:r>
            <a:endParaRPr lang="en-AU" dirty="0"/>
          </a:p>
        </p:txBody>
      </p:sp>
      <p:pic>
        <p:nvPicPr>
          <p:cNvPr id="4" name="Picture 3" descr="Text&#10;&#10;Description automatically generated">
            <a:extLst>
              <a:ext uri="{FF2B5EF4-FFF2-40B4-BE49-F238E27FC236}">
                <a16:creationId xmlns:a16="http://schemas.microsoft.com/office/drawing/2014/main" id="{84E20F78-F38B-4B93-9355-0CC4674EABB0}"/>
              </a:ext>
            </a:extLst>
          </p:cNvPr>
          <p:cNvPicPr>
            <a:picLocks noChangeAspect="1"/>
          </p:cNvPicPr>
          <p:nvPr/>
        </p:nvPicPr>
        <p:blipFill>
          <a:blip r:embed="rId3"/>
          <a:stretch>
            <a:fillRect/>
          </a:stretch>
        </p:blipFill>
        <p:spPr>
          <a:xfrm>
            <a:off x="490515" y="817106"/>
            <a:ext cx="9682186" cy="4196503"/>
          </a:xfrm>
          <a:prstGeom prst="rect">
            <a:avLst/>
          </a:prstGeom>
        </p:spPr>
      </p:pic>
      <p:sp>
        <p:nvSpPr>
          <p:cNvPr id="7" name="TextBox 6">
            <a:extLst>
              <a:ext uri="{FF2B5EF4-FFF2-40B4-BE49-F238E27FC236}">
                <a16:creationId xmlns:a16="http://schemas.microsoft.com/office/drawing/2014/main" id="{5C7E1680-DC0C-4316-8985-C48805F2775C}"/>
              </a:ext>
            </a:extLst>
          </p:cNvPr>
          <p:cNvSpPr txBox="1"/>
          <p:nvPr/>
        </p:nvSpPr>
        <p:spPr>
          <a:xfrm>
            <a:off x="490515" y="5184384"/>
            <a:ext cx="10645048" cy="646331"/>
          </a:xfrm>
          <a:prstGeom prst="rect">
            <a:avLst/>
          </a:prstGeom>
          <a:noFill/>
        </p:spPr>
        <p:txBody>
          <a:bodyPr wrap="square">
            <a:spAutoFit/>
          </a:bodyPr>
          <a:lstStyle/>
          <a:p>
            <a:r>
              <a:rPr lang="en-AU" i="1" dirty="0"/>
              <a:t>self :  The first argument of the function in class must be the object itself. This is conventionally called self. It can be named otherwise but we highly recommend to follow the convention.</a:t>
            </a:r>
          </a:p>
        </p:txBody>
      </p:sp>
    </p:spTree>
    <p:extLst>
      <p:ext uri="{BB962C8B-B14F-4D97-AF65-F5344CB8AC3E}">
        <p14:creationId xmlns:p14="http://schemas.microsoft.com/office/powerpoint/2010/main" val="1851465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a:xfrm>
            <a:off x="3796184" y="157982"/>
            <a:ext cx="3761387" cy="882235"/>
          </a:xfrm>
        </p:spPr>
        <p:txBody>
          <a:bodyPr/>
          <a:lstStyle/>
          <a:p>
            <a:r>
              <a:rPr lang="en-US" altLang="ko-KR" dirty="0"/>
              <a:t>Python Objects</a:t>
            </a:r>
            <a:endParaRPr lang="en-AU" dirty="0"/>
          </a:p>
        </p:txBody>
      </p:sp>
      <p:sp>
        <p:nvSpPr>
          <p:cNvPr id="3" name="TextBox 2">
            <a:extLst>
              <a:ext uri="{FF2B5EF4-FFF2-40B4-BE49-F238E27FC236}">
                <a16:creationId xmlns:a16="http://schemas.microsoft.com/office/drawing/2014/main" id="{E9D66577-32F8-4A9F-8CEA-4E687717ABDF}"/>
              </a:ext>
            </a:extLst>
          </p:cNvPr>
          <p:cNvSpPr txBox="1"/>
          <p:nvPr/>
        </p:nvSpPr>
        <p:spPr>
          <a:xfrm>
            <a:off x="473726" y="1311007"/>
            <a:ext cx="9573658" cy="3139321"/>
          </a:xfrm>
          <a:prstGeom prst="rect">
            <a:avLst/>
          </a:prstGeom>
          <a:noFill/>
        </p:spPr>
        <p:txBody>
          <a:bodyPr wrap="square" rtlCol="0">
            <a:spAutoFit/>
          </a:bodyPr>
          <a:lstStyle/>
          <a:p>
            <a:pPr marL="285750" indent="-285750">
              <a:buFont typeface="Wingdings" panose="05000000000000000000" pitchFamily="2" charset="2"/>
              <a:buChar char="Ø"/>
            </a:pPr>
            <a:r>
              <a:rPr lang="en-US" b="0" i="0" dirty="0">
                <a:effectLst/>
                <a:latin typeface="euclid_circular_a"/>
              </a:rPr>
              <a:t>Class object is used to create new object instances (instantiation) of that class. </a:t>
            </a:r>
          </a:p>
          <a:p>
            <a:pPr marL="285750" indent="-285750">
              <a:buFont typeface="Wingdings" panose="05000000000000000000" pitchFamily="2" charset="2"/>
              <a:buChar char="Ø"/>
            </a:pPr>
            <a:endParaRPr lang="en-US" dirty="0">
              <a:latin typeface="euclid_circular_a"/>
            </a:endParaRPr>
          </a:p>
          <a:p>
            <a:pPr marL="285750" indent="-285750">
              <a:buFont typeface="Wingdings" panose="05000000000000000000" pitchFamily="2" charset="2"/>
              <a:buChar char="Ø"/>
            </a:pPr>
            <a:r>
              <a:rPr lang="en-US" b="0" i="0" dirty="0">
                <a:effectLst/>
                <a:latin typeface="euclid_circular_a"/>
              </a:rPr>
              <a:t>The procedure to create an object is similar to a </a:t>
            </a:r>
            <a:r>
              <a:rPr lang="en-US" b="0" i="0" u="none" strike="noStrike" dirty="0">
                <a:solidFill>
                  <a:srgbClr val="0556F3"/>
                </a:solidFill>
                <a:effectLst/>
                <a:latin typeface="euclid_circular_a"/>
                <a:hlinkClick r:id="rId3"/>
              </a:rPr>
              <a:t>function</a:t>
            </a:r>
            <a:r>
              <a:rPr lang="en-US" b="0" i="0" dirty="0">
                <a:effectLst/>
                <a:latin typeface="euclid_circular_a"/>
              </a:rPr>
              <a:t> call.</a:t>
            </a:r>
          </a:p>
          <a:p>
            <a:pPr marL="285750" indent="-285750">
              <a:buFont typeface="Wingdings" panose="05000000000000000000" pitchFamily="2" charset="2"/>
              <a:buChar char="Ø"/>
            </a:pPr>
            <a:endParaRPr lang="en-US" dirty="0">
              <a:latin typeface="euclid_circular_a"/>
            </a:endParaRPr>
          </a:p>
          <a:p>
            <a:pPr marL="285750" indent="-285750">
              <a:buFont typeface="Wingdings" panose="05000000000000000000" pitchFamily="2" charset="2"/>
              <a:buChar char="Ø"/>
            </a:pPr>
            <a:r>
              <a:rPr lang="en-US" dirty="0">
                <a:latin typeface="euclid_circular_a"/>
              </a:rPr>
              <a:t>myObj = Person()</a:t>
            </a:r>
          </a:p>
          <a:p>
            <a:pPr marL="285750" indent="-285750">
              <a:buFont typeface="Wingdings" panose="05000000000000000000" pitchFamily="2" charset="2"/>
              <a:buChar char="Ø"/>
            </a:pPr>
            <a:endParaRPr lang="en-US" dirty="0">
              <a:latin typeface="euclid_circular_a"/>
            </a:endParaRPr>
          </a:p>
          <a:p>
            <a:pPr marL="285750" indent="-285750">
              <a:buFont typeface="Wingdings" panose="05000000000000000000" pitchFamily="2" charset="2"/>
              <a:buChar char="Ø"/>
            </a:pPr>
            <a:r>
              <a:rPr lang="en-US" dirty="0"/>
              <a:t>This will create a new object instance named ‘</a:t>
            </a:r>
            <a:r>
              <a:rPr lang="en-US" dirty="0">
                <a:latin typeface="euclid_circular_a"/>
              </a:rPr>
              <a:t>myObj</a:t>
            </a:r>
            <a:r>
              <a:rPr lang="en-US" dirty="0"/>
              <a:t>’. We can access the attributes of objects using the object name prefix.</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Attributes may be data or method. Methods of an object are corresponding functions of that class.</a:t>
            </a:r>
          </a:p>
        </p:txBody>
      </p:sp>
    </p:spTree>
    <p:extLst>
      <p:ext uri="{BB962C8B-B14F-4D97-AF65-F5344CB8AC3E}">
        <p14:creationId xmlns:p14="http://schemas.microsoft.com/office/powerpoint/2010/main" val="852138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52D8D-D5A9-4037-A6C4-1E37F0431A9B}"/>
              </a:ext>
            </a:extLst>
          </p:cNvPr>
          <p:cNvSpPr>
            <a:spLocks noGrp="1"/>
          </p:cNvSpPr>
          <p:nvPr>
            <p:ph type="title"/>
          </p:nvPr>
        </p:nvSpPr>
        <p:spPr>
          <a:xfrm>
            <a:off x="1371600" y="0"/>
            <a:ext cx="9601200" cy="872455"/>
          </a:xfrm>
        </p:spPr>
        <p:txBody>
          <a:bodyPr/>
          <a:lstStyle/>
          <a:p>
            <a:pPr algn="ctr"/>
            <a:r>
              <a:rPr lang="en-US" dirty="0"/>
              <a:t>Objects</a:t>
            </a:r>
          </a:p>
        </p:txBody>
      </p:sp>
      <p:pic>
        <p:nvPicPr>
          <p:cNvPr id="4" name="Content Placeholder 3">
            <a:extLst>
              <a:ext uri="{FF2B5EF4-FFF2-40B4-BE49-F238E27FC236}">
                <a16:creationId xmlns:a16="http://schemas.microsoft.com/office/drawing/2014/main" id="{1F5937FA-7662-4D97-A194-31A6E915DF0F}"/>
              </a:ext>
            </a:extLst>
          </p:cNvPr>
          <p:cNvPicPr>
            <a:picLocks noGrp="1" noChangeAspect="1"/>
          </p:cNvPicPr>
          <p:nvPr>
            <p:ph idx="1"/>
          </p:nvPr>
        </p:nvPicPr>
        <p:blipFill>
          <a:blip r:embed="rId2"/>
          <a:stretch>
            <a:fillRect/>
          </a:stretch>
        </p:blipFill>
        <p:spPr>
          <a:xfrm>
            <a:off x="1160477" y="872455"/>
            <a:ext cx="10475464" cy="4279926"/>
          </a:xfrm>
          <a:prstGeom prst="rect">
            <a:avLst/>
          </a:prstGeom>
        </p:spPr>
      </p:pic>
      <p:sp>
        <p:nvSpPr>
          <p:cNvPr id="7" name="TextBox 6">
            <a:extLst>
              <a:ext uri="{FF2B5EF4-FFF2-40B4-BE49-F238E27FC236}">
                <a16:creationId xmlns:a16="http://schemas.microsoft.com/office/drawing/2014/main" id="{8C61A92F-B7D4-4B1F-BDED-2874A18055D2}"/>
              </a:ext>
            </a:extLst>
          </p:cNvPr>
          <p:cNvSpPr txBox="1"/>
          <p:nvPr/>
        </p:nvSpPr>
        <p:spPr>
          <a:xfrm>
            <a:off x="1160477" y="5545123"/>
            <a:ext cx="10648300" cy="646331"/>
          </a:xfrm>
          <a:prstGeom prst="rect">
            <a:avLst/>
          </a:prstGeom>
          <a:noFill/>
        </p:spPr>
        <p:txBody>
          <a:bodyPr wrap="none" rtlCol="0">
            <a:spAutoFit/>
          </a:bodyPr>
          <a:lstStyle/>
          <a:p>
            <a:r>
              <a:rPr lang="en-US" sz="1200" dirty="0"/>
              <a:t>The __name__ variable (two underscores before and after) is a special inbuilt Python variable. It gets its value depending on how we execute the containing script.</a:t>
            </a:r>
          </a:p>
          <a:p>
            <a:endParaRPr lang="en-US" sz="1200" dirty="0"/>
          </a:p>
          <a:p>
            <a:r>
              <a:rPr lang="en-US" sz="1200" dirty="0"/>
              <a:t>When you run your script, the __name__ variable equals __main__. When you import the containing script, it will contain the name of the script.</a:t>
            </a:r>
            <a:endParaRPr lang="en-AU" sz="1200" dirty="0"/>
          </a:p>
        </p:txBody>
      </p:sp>
    </p:spTree>
    <p:extLst>
      <p:ext uri="{BB962C8B-B14F-4D97-AF65-F5344CB8AC3E}">
        <p14:creationId xmlns:p14="http://schemas.microsoft.com/office/powerpoint/2010/main" val="675889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a:xfrm>
            <a:off x="3796184" y="157982"/>
            <a:ext cx="3761387" cy="882235"/>
          </a:xfrm>
        </p:spPr>
        <p:txBody>
          <a:bodyPr/>
          <a:lstStyle/>
          <a:p>
            <a:r>
              <a:rPr lang="en-US" dirty="0"/>
              <a:t>Constructor</a:t>
            </a:r>
            <a:endParaRPr lang="en-AU" dirty="0"/>
          </a:p>
        </p:txBody>
      </p:sp>
      <p:sp>
        <p:nvSpPr>
          <p:cNvPr id="7" name="TextBox 6">
            <a:extLst>
              <a:ext uri="{FF2B5EF4-FFF2-40B4-BE49-F238E27FC236}">
                <a16:creationId xmlns:a16="http://schemas.microsoft.com/office/drawing/2014/main" id="{1128C1FD-B45B-4E25-AD47-7B3E292D74B6}"/>
              </a:ext>
            </a:extLst>
          </p:cNvPr>
          <p:cNvSpPr txBox="1"/>
          <p:nvPr/>
        </p:nvSpPr>
        <p:spPr>
          <a:xfrm>
            <a:off x="636224" y="807726"/>
            <a:ext cx="10645048" cy="1477328"/>
          </a:xfrm>
          <a:prstGeom prst="rect">
            <a:avLst/>
          </a:prstGeom>
          <a:noFill/>
        </p:spPr>
        <p:txBody>
          <a:bodyPr wrap="square">
            <a:spAutoFit/>
          </a:bodyPr>
          <a:lstStyle/>
          <a:p>
            <a:pPr marL="285750" indent="-285750">
              <a:buFont typeface="Wingdings" panose="05000000000000000000" pitchFamily="2" charset="2"/>
              <a:buChar char="Ø"/>
            </a:pPr>
            <a:r>
              <a:rPr lang="en-US" i="0" dirty="0">
                <a:solidFill>
                  <a:srgbClr val="222426"/>
                </a:solidFill>
                <a:effectLst/>
                <a:latin typeface="Arial" panose="020B0604020202020204" pitchFamily="34" charset="0"/>
                <a:cs typeface="Arial" panose="020B0604020202020204" pitchFamily="34" charset="0"/>
              </a:rPr>
              <a:t>Constructor is used for initializing the instance members when we create the object of a class.</a:t>
            </a:r>
          </a:p>
          <a:p>
            <a:pPr marL="285750" indent="-285750">
              <a:buFont typeface="Wingdings" panose="05000000000000000000" pitchFamily="2" charset="2"/>
              <a:buChar char="Ø"/>
            </a:pPr>
            <a:r>
              <a:rPr lang="en-US" dirty="0">
                <a:solidFill>
                  <a:srgbClr val="222426"/>
                </a:solidFill>
                <a:latin typeface="Arial" panose="020B0604020202020204" pitchFamily="34" charset="0"/>
                <a:cs typeface="Arial" panose="020B0604020202020204" pitchFamily="34" charset="0"/>
              </a:rPr>
              <a:t>Constructor is a special method inside the class</a:t>
            </a:r>
          </a:p>
          <a:p>
            <a:pPr marL="285750" indent="-285750">
              <a:buFont typeface="Wingdings" panose="05000000000000000000" pitchFamily="2" charset="2"/>
              <a:buChar char="Ø"/>
            </a:pPr>
            <a:r>
              <a:rPr lang="en-US" dirty="0">
                <a:solidFill>
                  <a:srgbClr val="222426"/>
                </a:solidFill>
                <a:latin typeface="Arial" panose="020B0604020202020204" pitchFamily="34" charset="0"/>
                <a:cs typeface="Arial" panose="020B0604020202020204" pitchFamily="34" charset="0"/>
              </a:rPr>
              <a:t>All classes have a function called __</a:t>
            </a:r>
            <a:r>
              <a:rPr lang="en-US" dirty="0" err="1">
                <a:solidFill>
                  <a:srgbClr val="222426"/>
                </a:solidFill>
                <a:latin typeface="Arial" panose="020B0604020202020204" pitchFamily="34" charset="0"/>
                <a:cs typeface="Arial" panose="020B0604020202020204" pitchFamily="34" charset="0"/>
              </a:rPr>
              <a:t>init</a:t>
            </a:r>
            <a:r>
              <a:rPr lang="en-US" dirty="0">
                <a:solidFill>
                  <a:srgbClr val="222426"/>
                </a:solidFill>
                <a:latin typeface="Arial" panose="020B0604020202020204" pitchFamily="34" charset="0"/>
                <a:cs typeface="Arial" panose="020B0604020202020204" pitchFamily="34" charset="0"/>
              </a:rPr>
              <a:t>__(), which is always executed when the class is being instantiated</a:t>
            </a:r>
          </a:p>
          <a:p>
            <a:endParaRPr lang="en-AU" i="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8A4D853-F9E3-4942-8907-B19D0DB2DFCD}"/>
              </a:ext>
            </a:extLst>
          </p:cNvPr>
          <p:cNvSpPr txBox="1"/>
          <p:nvPr/>
        </p:nvSpPr>
        <p:spPr>
          <a:xfrm>
            <a:off x="8989764" y="2285054"/>
            <a:ext cx="2732182" cy="1477328"/>
          </a:xfrm>
          <a:prstGeom prst="rect">
            <a:avLst/>
          </a:prstGeom>
          <a:noFill/>
        </p:spPr>
        <p:txBody>
          <a:bodyPr wrap="square" rtlCol="0">
            <a:spAutoFit/>
          </a:bodyPr>
          <a:lstStyle/>
          <a:p>
            <a:r>
              <a:rPr lang="en-AU" dirty="0"/>
              <a:t>Note: __</a:t>
            </a:r>
            <a:r>
              <a:rPr lang="en-AU" dirty="0" err="1"/>
              <a:t>init</a:t>
            </a:r>
            <a:r>
              <a:rPr lang="en-AU" dirty="0"/>
              <a:t>__ method is not called explicitly, but still the number variable is changed to 100 from 50</a:t>
            </a:r>
          </a:p>
          <a:p>
            <a:r>
              <a:rPr lang="en-AU" dirty="0"/>
              <a:t>because of constructor.</a:t>
            </a:r>
          </a:p>
        </p:txBody>
      </p:sp>
      <p:pic>
        <p:nvPicPr>
          <p:cNvPr id="11" name="Picture 10" descr="Graphical user interface, text&#10;&#10;Description automatically generated">
            <a:extLst>
              <a:ext uri="{FF2B5EF4-FFF2-40B4-BE49-F238E27FC236}">
                <a16:creationId xmlns:a16="http://schemas.microsoft.com/office/drawing/2014/main" id="{7D87A0B1-6E4A-4BD7-8851-687875F7013E}"/>
              </a:ext>
            </a:extLst>
          </p:cNvPr>
          <p:cNvPicPr>
            <a:picLocks noChangeAspect="1"/>
          </p:cNvPicPr>
          <p:nvPr/>
        </p:nvPicPr>
        <p:blipFill>
          <a:blip r:embed="rId3"/>
          <a:stretch>
            <a:fillRect/>
          </a:stretch>
        </p:blipFill>
        <p:spPr>
          <a:xfrm>
            <a:off x="274848" y="2138158"/>
            <a:ext cx="8615765" cy="3492462"/>
          </a:xfrm>
          <a:prstGeom prst="rect">
            <a:avLst/>
          </a:prstGeom>
        </p:spPr>
      </p:pic>
    </p:spTree>
    <p:extLst>
      <p:ext uri="{BB962C8B-B14F-4D97-AF65-F5344CB8AC3E}">
        <p14:creationId xmlns:p14="http://schemas.microsoft.com/office/powerpoint/2010/main" val="2773964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69BE7-0103-4EC9-B24C-DFD2BE670883}"/>
              </a:ext>
            </a:extLst>
          </p:cNvPr>
          <p:cNvSpPr>
            <a:spLocks noGrp="1"/>
          </p:cNvSpPr>
          <p:nvPr>
            <p:ph type="title"/>
          </p:nvPr>
        </p:nvSpPr>
        <p:spPr>
          <a:xfrm>
            <a:off x="451413" y="277793"/>
            <a:ext cx="10677505" cy="659756"/>
          </a:xfrm>
        </p:spPr>
        <p:txBody>
          <a:bodyPr>
            <a:normAutofit fontScale="90000"/>
          </a:bodyPr>
          <a:lstStyle/>
          <a:p>
            <a:r>
              <a:rPr lang="en-US" dirty="0"/>
              <a:t>Self function</a:t>
            </a:r>
          </a:p>
        </p:txBody>
      </p:sp>
      <p:pic>
        <p:nvPicPr>
          <p:cNvPr id="4" name="Content Placeholder 3">
            <a:extLst>
              <a:ext uri="{FF2B5EF4-FFF2-40B4-BE49-F238E27FC236}">
                <a16:creationId xmlns:a16="http://schemas.microsoft.com/office/drawing/2014/main" id="{7D30D396-2BE6-47C1-9557-86EC07DA8BF6}"/>
              </a:ext>
            </a:extLst>
          </p:cNvPr>
          <p:cNvPicPr>
            <a:picLocks noGrp="1" noChangeAspect="1"/>
          </p:cNvPicPr>
          <p:nvPr>
            <p:ph idx="1"/>
          </p:nvPr>
        </p:nvPicPr>
        <p:blipFill>
          <a:blip r:embed="rId2"/>
          <a:stretch>
            <a:fillRect/>
          </a:stretch>
        </p:blipFill>
        <p:spPr>
          <a:xfrm>
            <a:off x="554551" y="937549"/>
            <a:ext cx="10290717" cy="6397020"/>
          </a:xfrm>
          <a:prstGeom prst="rect">
            <a:avLst/>
          </a:prstGeom>
        </p:spPr>
      </p:pic>
    </p:spTree>
    <p:extLst>
      <p:ext uri="{BB962C8B-B14F-4D97-AF65-F5344CB8AC3E}">
        <p14:creationId xmlns:p14="http://schemas.microsoft.com/office/powerpoint/2010/main" val="1161038836"/>
      </p:ext>
    </p:extLst>
  </p:cSld>
  <p:clrMapOvr>
    <a:masterClrMapping/>
  </p:clrMapOvr>
</p:sld>
</file>

<file path=ppt/theme/theme1.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543</Words>
  <Application>Microsoft Office PowerPoint</Application>
  <PresentationFormat>Widescreen</PresentationFormat>
  <Paragraphs>48</Paragraphs>
  <Slides>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euclid_circular_a</vt:lpstr>
      <vt:lpstr>Wingdings</vt:lpstr>
      <vt:lpstr>Office Theme</vt:lpstr>
      <vt:lpstr>Python Class</vt:lpstr>
      <vt:lpstr>Python Classes</vt:lpstr>
      <vt:lpstr>Python Classes</vt:lpstr>
      <vt:lpstr>Python Classes</vt:lpstr>
      <vt:lpstr>Python Objects</vt:lpstr>
      <vt:lpstr>Objects</vt:lpstr>
      <vt:lpstr>Constructor</vt:lpstr>
      <vt:lpstr>Self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2018-01-10T01:37:12Z</dcterms:created>
  <dcterms:modified xsi:type="dcterms:W3CDTF">2023-02-19T13:14:44Z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3ac7e5b-5da2-46c7-8677-8a6b50f7d886_Enabled">
    <vt:lpwstr>true</vt:lpwstr>
  </property>
  <property fmtid="{D5CDD505-2E9C-101B-9397-08002B2CF9AE}" pid="3" name="MSIP_Label_f3ac7e5b-5da2-46c7-8677-8a6b50f7d886_SetDate">
    <vt:lpwstr>2023-02-19T12:48:36Z</vt:lpwstr>
  </property>
  <property fmtid="{D5CDD505-2E9C-101B-9397-08002B2CF9AE}" pid="4" name="MSIP_Label_f3ac7e5b-5da2-46c7-8677-8a6b50f7d886_Method">
    <vt:lpwstr>Standard</vt:lpwstr>
  </property>
  <property fmtid="{D5CDD505-2E9C-101B-9397-08002B2CF9AE}" pid="5" name="MSIP_Label_f3ac7e5b-5da2-46c7-8677-8a6b50f7d886_Name">
    <vt:lpwstr>Official</vt:lpwstr>
  </property>
  <property fmtid="{D5CDD505-2E9C-101B-9397-08002B2CF9AE}" pid="6" name="MSIP_Label_f3ac7e5b-5da2-46c7-8677-8a6b50f7d886_SiteId">
    <vt:lpwstr>218881e8-07ad-4142-87d7-f6b90d17009b</vt:lpwstr>
  </property>
  <property fmtid="{D5CDD505-2E9C-101B-9397-08002B2CF9AE}" pid="7" name="MSIP_Label_f3ac7e5b-5da2-46c7-8677-8a6b50f7d886_ActionId">
    <vt:lpwstr>60eff80b-70e6-41ff-9fcf-d56acca9ba4b</vt:lpwstr>
  </property>
  <property fmtid="{D5CDD505-2E9C-101B-9397-08002B2CF9AE}" pid="8" name="MSIP_Label_f3ac7e5b-5da2-46c7-8677-8a6b50f7d886_ContentBits">
    <vt:lpwstr>1</vt:lpwstr>
  </property>
  <property fmtid="{D5CDD505-2E9C-101B-9397-08002B2CF9AE}" pid="9" name="ClassificationContentMarkingHeaderLocations">
    <vt:lpwstr>Office Theme:8</vt:lpwstr>
  </property>
  <property fmtid="{D5CDD505-2E9C-101B-9397-08002B2CF9AE}" pid="10" name="ClassificationContentMarkingHeaderText">
    <vt:lpwstr>OFFICIAL</vt:lpwstr>
  </property>
</Properties>
</file>