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4" r:id="rId3"/>
    <p:sldId id="314" r:id="rId4"/>
    <p:sldId id="265" r:id="rId5"/>
    <p:sldId id="298" r:id="rId6"/>
    <p:sldId id="299" r:id="rId7"/>
    <p:sldId id="300" r:id="rId8"/>
    <p:sldId id="290" r:id="rId9"/>
    <p:sldId id="297" r:id="rId10"/>
    <p:sldId id="291" r:id="rId11"/>
    <p:sldId id="296" r:id="rId12"/>
    <p:sldId id="301" r:id="rId13"/>
    <p:sldId id="302" r:id="rId14"/>
    <p:sldId id="303" r:id="rId15"/>
    <p:sldId id="308" r:id="rId16"/>
    <p:sldId id="309" r:id="rId17"/>
    <p:sldId id="292" r:id="rId18"/>
    <p:sldId id="295" r:id="rId19"/>
    <p:sldId id="315" r:id="rId20"/>
    <p:sldId id="293" r:id="rId21"/>
    <p:sldId id="307" r:id="rId22"/>
    <p:sldId id="321" r:id="rId23"/>
    <p:sldId id="320" r:id="rId24"/>
    <p:sldId id="313" r:id="rId25"/>
    <p:sldId id="316" r:id="rId26"/>
    <p:sldId id="306" r:id="rId27"/>
    <p:sldId id="305" r:id="rId28"/>
    <p:sldId id="304" r:id="rId29"/>
    <p:sldId id="318" r:id="rId30"/>
    <p:sldId id="319" r:id="rId31"/>
    <p:sldId id="311" r:id="rId32"/>
    <p:sldId id="317" r:id="rId33"/>
    <p:sldId id="310" r:id="rId34"/>
    <p:sldId id="294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E34"/>
    <a:srgbClr val="32B05C"/>
    <a:srgbClr val="EA2626"/>
    <a:srgbClr val="41CF52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62" d="100"/>
          <a:sy n="62" d="100"/>
        </p:scale>
        <p:origin x="14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09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0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11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20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28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86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868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868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35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64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89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422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74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745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145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646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745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705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745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279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485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24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40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053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485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673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4856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13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05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9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69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47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ym typeface="Wingdings" panose="05000000000000000000" pitchFamily="2" charset="2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45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7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65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0179"/>
            <a:ext cx="10290717" cy="1325563"/>
          </a:xfrm>
        </p:spPr>
        <p:txBody>
          <a:bodyPr/>
          <a:lstStyle>
            <a:lvl1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9350"/>
            <a:ext cx="10515600" cy="29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9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9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5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18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4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1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8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12/08/2021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8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/>
          <a:lstStyle/>
          <a:p>
            <a:r>
              <a:rPr lang="en-AU" b="1" dirty="0"/>
              <a:t>Input and Output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You have already seen a few of the string operators.</a:t>
            </a:r>
          </a:p>
          <a:p>
            <a:r>
              <a:rPr lang="en-AU" dirty="0"/>
              <a:t>The main string operators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+	Concatenation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,	Delimiter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*	Multiplier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%	Modulo (/placeholder)</a:t>
            </a:r>
          </a:p>
          <a:p>
            <a:r>
              <a:rPr lang="en-AU" dirty="0"/>
              <a:t>These are used to allow multiple functions to occur in a singular statement or to apply a specific format to an output.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7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350"/>
            <a:ext cx="5798910" cy="293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5400" dirty="0">
                <a:solidFill>
                  <a:srgbClr val="7030A0"/>
                </a:solidFill>
              </a:rPr>
              <a:t>+</a:t>
            </a:r>
            <a:r>
              <a:rPr lang="en-AU" sz="5400" dirty="0"/>
              <a:t>  </a:t>
            </a:r>
            <a:r>
              <a:rPr lang="en-AU" sz="3600" dirty="0"/>
              <a:t>Concatenation</a:t>
            </a:r>
          </a:p>
          <a:p>
            <a:pPr lvl="1"/>
            <a:r>
              <a:rPr lang="en-AU" dirty="0"/>
              <a:t>Joins two strings directly together.</a:t>
            </a:r>
          </a:p>
          <a:p>
            <a:pPr lvl="1"/>
            <a:r>
              <a:rPr lang="en-US" dirty="0"/>
              <a:t>If one of the objects isn’t a string it will cause a </a:t>
            </a:r>
            <a:r>
              <a:rPr lang="en-US" dirty="0" err="1"/>
              <a:t>TypeError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We’ll see an example in a few slides, but concatenation cannot mix different types.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10" y="2622778"/>
            <a:ext cx="50355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52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5400" dirty="0">
                <a:solidFill>
                  <a:srgbClr val="7030A0"/>
                </a:solidFill>
              </a:rPr>
              <a:t>,</a:t>
            </a:r>
            <a:r>
              <a:rPr lang="en-AU" sz="5400" dirty="0"/>
              <a:t> </a:t>
            </a:r>
            <a:r>
              <a:rPr lang="en-AU" sz="3600" dirty="0"/>
              <a:t> Delimiter</a:t>
            </a:r>
          </a:p>
          <a:p>
            <a:pPr lvl="1"/>
            <a:r>
              <a:rPr lang="en-AU" dirty="0"/>
              <a:t>A delimiter is something which separates two objects.</a:t>
            </a:r>
          </a:p>
          <a:p>
            <a:pPr lvl="1"/>
            <a:r>
              <a:rPr lang="en-US" dirty="0"/>
              <a:t>In this case, it is something that will allow multiple processes to occur and act as/represent a space between them.</a:t>
            </a:r>
          </a:p>
          <a:p>
            <a:pPr lvl="1"/>
            <a:r>
              <a:rPr lang="en-US" dirty="0"/>
              <a:t>Used for inputting multiple arguments into functions.</a:t>
            </a:r>
          </a:p>
          <a:p>
            <a:pPr lvl="1"/>
            <a:r>
              <a:rPr lang="en-US" dirty="0"/>
              <a:t>You can mix types with this.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978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5400" dirty="0">
                <a:solidFill>
                  <a:srgbClr val="7030A0"/>
                </a:solidFill>
              </a:rPr>
              <a:t>*</a:t>
            </a:r>
            <a:r>
              <a:rPr lang="en-AU" sz="5400" dirty="0"/>
              <a:t> </a:t>
            </a:r>
            <a:r>
              <a:rPr lang="en-AU" sz="3600" dirty="0"/>
              <a:t>Multiplier</a:t>
            </a:r>
          </a:p>
          <a:p>
            <a:pPr lvl="1"/>
            <a:r>
              <a:rPr lang="en-AU" dirty="0"/>
              <a:t>Much like the normal arithmetic multiplier, but instead of multiplying the value of an object it multiplies the instances of it, when they are strings.</a:t>
            </a:r>
          </a:p>
          <a:p>
            <a:pPr lvl="2"/>
            <a:r>
              <a:rPr lang="en-US" dirty="0"/>
              <a:t>We saw an example of this previously.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226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5400" dirty="0">
                <a:solidFill>
                  <a:srgbClr val="7030A0"/>
                </a:solidFill>
              </a:rPr>
              <a:t>%</a:t>
            </a:r>
            <a:r>
              <a:rPr lang="en-AU" sz="5400" dirty="0"/>
              <a:t> </a:t>
            </a:r>
            <a:r>
              <a:rPr lang="en-AU" sz="3600" dirty="0"/>
              <a:t> Modulo (/placeholder)</a:t>
            </a:r>
          </a:p>
          <a:p>
            <a:pPr lvl="1"/>
            <a:r>
              <a:rPr lang="en-US" dirty="0"/>
              <a:t>This operator is a bit more complex, but it adds the ability to manipulate the output directly inside the string.</a:t>
            </a:r>
          </a:p>
          <a:p>
            <a:pPr lvl="1"/>
            <a:r>
              <a:rPr lang="en-US" dirty="0"/>
              <a:t>There are four general types you’re likely to use: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%d or %</a:t>
            </a:r>
            <a:r>
              <a:rPr lang="en-US" dirty="0" err="1"/>
              <a:t>i</a:t>
            </a:r>
            <a:r>
              <a:rPr lang="en-US" dirty="0"/>
              <a:t> 	Integer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%f 		Float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%s		String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%e		Exponential</a:t>
            </a:r>
          </a:p>
        </p:txBody>
      </p:sp>
    </p:spTree>
    <p:extLst>
      <p:ext uri="{BB962C8B-B14F-4D97-AF65-F5344CB8AC3E}">
        <p14:creationId xmlns:p14="http://schemas.microsoft.com/office/powerpoint/2010/main" val="22389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5400" dirty="0">
                <a:solidFill>
                  <a:srgbClr val="7030A0"/>
                </a:solidFill>
              </a:rPr>
              <a:t>%</a:t>
            </a:r>
            <a:r>
              <a:rPr lang="en-AU" sz="5400" dirty="0"/>
              <a:t> </a:t>
            </a:r>
            <a:r>
              <a:rPr lang="en-AU" sz="3600" dirty="0"/>
              <a:t> Placeholder</a:t>
            </a:r>
          </a:p>
          <a:p>
            <a:pPr lvl="1"/>
            <a:r>
              <a:rPr lang="en-US" dirty="0"/>
              <a:t>Let’s give an example to give it context.</a:t>
            </a:r>
          </a:p>
          <a:p>
            <a:pPr lvl="1"/>
            <a:r>
              <a:rPr lang="en-US" dirty="0"/>
              <a:t>What do you think this code will show us?</a:t>
            </a:r>
          </a:p>
          <a:p>
            <a:pPr marL="914400" lvl="2" indent="0">
              <a:buNone/>
            </a:pP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=</a:t>
            </a:r>
            <a:r>
              <a:rPr lang="en-AU" sz="1800" i="1" dirty="0"/>
              <a:t>5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%d!”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%s!”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%f!”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%.2f!”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BE6DC-1F57-449B-8FC8-3D6FD6ECC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5" y="4449158"/>
            <a:ext cx="952381" cy="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String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5400" dirty="0">
                <a:solidFill>
                  <a:srgbClr val="7030A0"/>
                </a:solidFill>
              </a:rPr>
              <a:t>%</a:t>
            </a:r>
            <a:r>
              <a:rPr lang="en-AU" sz="5400" dirty="0"/>
              <a:t> </a:t>
            </a:r>
            <a:r>
              <a:rPr lang="en-AU" sz="3600" dirty="0"/>
              <a:t> Placeholder</a:t>
            </a:r>
          </a:p>
          <a:p>
            <a:pPr lvl="1"/>
            <a:r>
              <a:rPr lang="en-US" dirty="0"/>
              <a:t>Let’s give an example to give it context.</a:t>
            </a:r>
          </a:p>
          <a:p>
            <a:pPr lvl="1"/>
            <a:r>
              <a:rPr lang="en-US" dirty="0"/>
              <a:t>What do you think this code will show us?</a:t>
            </a:r>
          </a:p>
          <a:p>
            <a:pPr marL="914400" lvl="2" indent="0">
              <a:buNone/>
            </a:pP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=</a:t>
            </a:r>
            <a:r>
              <a:rPr lang="en-AU" sz="1800" i="1" dirty="0"/>
              <a:t>5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%d!”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%s!”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%f!”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marL="914400" lvl="2" indent="0">
              <a:buNone/>
            </a:pPr>
            <a:r>
              <a:rPr lang="en-AU" sz="1800" i="1" dirty="0">
                <a:solidFill>
                  <a:srgbClr val="7030A0"/>
                </a:solidFill>
              </a:rPr>
              <a:t>print</a:t>
            </a:r>
            <a:r>
              <a:rPr lang="en-AU" sz="1800" i="1" dirty="0">
                <a:solidFill>
                  <a:prstClr val="black"/>
                </a:solidFill>
              </a:rPr>
              <a:t>(</a:t>
            </a:r>
            <a:r>
              <a:rPr lang="en-AU" sz="1800" i="1" dirty="0">
                <a:solidFill>
                  <a:srgbClr val="228E34"/>
                </a:solidFill>
              </a:rPr>
              <a:t>“The number is %.2f!”</a:t>
            </a:r>
            <a:r>
              <a:rPr lang="en-AU" sz="1800" i="1" dirty="0">
                <a:solidFill>
                  <a:prstClr val="black"/>
                </a:solidFill>
              </a:rPr>
              <a:t> % (</a:t>
            </a:r>
            <a:r>
              <a:rPr lang="en-AU" sz="1800" i="1" dirty="0" err="1">
                <a:solidFill>
                  <a:prstClr val="black"/>
                </a:solidFill>
              </a:rPr>
              <a:t>varNum</a:t>
            </a:r>
            <a:r>
              <a:rPr lang="en-AU" sz="1800" i="1" dirty="0">
                <a:solidFill>
                  <a:prstClr val="black"/>
                </a:solidFill>
              </a:rPr>
              <a:t>))</a:t>
            </a:r>
          </a:p>
          <a:p>
            <a:pPr lvl="2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14" y="4239985"/>
            <a:ext cx="3649189" cy="160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92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Converting numbers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49350"/>
            <a:ext cx="10602687" cy="2937050"/>
          </a:xfrm>
        </p:spPr>
        <p:txBody>
          <a:bodyPr>
            <a:normAutofit/>
          </a:bodyPr>
          <a:lstStyle/>
          <a:p>
            <a:pPr algn="just"/>
            <a:r>
              <a:rPr lang="en-AU" dirty="0"/>
              <a:t>While sometimes we need to make a string into a number for calculations as shown, in some instances, Python functions don’t like to mix both int and str.</a:t>
            </a:r>
          </a:p>
          <a:p>
            <a:r>
              <a:rPr lang="en-AU" dirty="0"/>
              <a:t>As an example:</a:t>
            </a:r>
          </a:p>
          <a:p>
            <a:pPr marL="457200" lvl="1" indent="0">
              <a:buNone/>
            </a:pPr>
            <a:r>
              <a:rPr lang="en-AU" i="1" dirty="0" err="1"/>
              <a:t>intVar</a:t>
            </a:r>
            <a:r>
              <a:rPr lang="en-AU" i="1" dirty="0"/>
              <a:t>=</a:t>
            </a:r>
            <a:r>
              <a:rPr lang="en-AU" i="1" dirty="0" err="1">
                <a:solidFill>
                  <a:srgbClr val="7030A0"/>
                </a:solidFill>
              </a:rPr>
              <a:t>int</a:t>
            </a:r>
            <a:r>
              <a:rPr lang="en-AU" i="1" dirty="0"/>
              <a:t>(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“Input a number: ”</a:t>
            </a:r>
            <a:r>
              <a:rPr lang="en-AU" i="1" dirty="0"/>
              <a:t>))</a:t>
            </a:r>
          </a:p>
          <a:p>
            <a:pPr marL="457200" lvl="1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“Your number is: ”</a:t>
            </a:r>
            <a:r>
              <a:rPr lang="en-AU" i="1" dirty="0"/>
              <a:t> + </a:t>
            </a:r>
            <a:r>
              <a:rPr lang="en-AU" i="1" dirty="0" err="1"/>
              <a:t>intVar</a:t>
            </a:r>
            <a:r>
              <a:rPr lang="en-AU" i="1" dirty="0"/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496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Converting numbers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sz="2400" dirty="0">
                <a:solidFill>
                  <a:prstClr val="black"/>
                </a:solidFill>
              </a:rPr>
              <a:t>This is where converting values to strings can help!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So this:</a:t>
            </a:r>
            <a:endParaRPr lang="en-AU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AU" sz="2000" i="1" dirty="0" err="1">
                <a:solidFill>
                  <a:prstClr val="black"/>
                </a:solidFill>
              </a:rPr>
              <a:t>intVar</a:t>
            </a:r>
            <a:r>
              <a:rPr lang="en-AU" sz="2000" i="1" dirty="0">
                <a:solidFill>
                  <a:prstClr val="black"/>
                </a:solidFill>
              </a:rPr>
              <a:t>=</a:t>
            </a:r>
            <a:r>
              <a:rPr lang="en-AU" sz="2000" i="1" dirty="0" err="1">
                <a:solidFill>
                  <a:srgbClr val="7030A0"/>
                </a:solidFill>
              </a:rPr>
              <a:t>int</a:t>
            </a:r>
            <a:r>
              <a:rPr lang="en-AU" sz="2000" i="1" dirty="0">
                <a:solidFill>
                  <a:prstClr val="black"/>
                </a:solidFill>
              </a:rPr>
              <a:t>(</a:t>
            </a:r>
            <a:r>
              <a:rPr lang="en-AU" sz="2000" i="1" dirty="0">
                <a:solidFill>
                  <a:srgbClr val="7030A0"/>
                </a:solidFill>
              </a:rPr>
              <a:t>input</a:t>
            </a:r>
            <a:r>
              <a:rPr lang="en-AU" sz="2000" i="1" dirty="0">
                <a:solidFill>
                  <a:prstClr val="black"/>
                </a:solidFill>
              </a:rPr>
              <a:t>(</a:t>
            </a:r>
            <a:r>
              <a:rPr lang="en-AU" sz="2000" i="1" dirty="0">
                <a:solidFill>
                  <a:srgbClr val="228E34"/>
                </a:solidFill>
              </a:rPr>
              <a:t>“Input a number: ”</a:t>
            </a:r>
            <a:r>
              <a:rPr lang="en-AU" sz="2000" i="1" dirty="0">
                <a:solidFill>
                  <a:prstClr val="black"/>
                </a:solidFill>
              </a:rPr>
              <a:t>))</a:t>
            </a:r>
          </a:p>
          <a:p>
            <a:pPr marL="457200" lvl="1" indent="0">
              <a:buNone/>
            </a:pPr>
            <a:r>
              <a:rPr lang="en-AU" sz="2000" i="1" dirty="0">
                <a:solidFill>
                  <a:srgbClr val="7030A0"/>
                </a:solidFill>
              </a:rPr>
              <a:t>print</a:t>
            </a:r>
            <a:r>
              <a:rPr lang="en-AU" sz="2000" i="1" dirty="0">
                <a:solidFill>
                  <a:prstClr val="black"/>
                </a:solidFill>
              </a:rPr>
              <a:t>(</a:t>
            </a:r>
            <a:r>
              <a:rPr lang="en-AU" sz="2000" i="1" dirty="0">
                <a:solidFill>
                  <a:srgbClr val="228E34"/>
                </a:solidFill>
              </a:rPr>
              <a:t>“Your number is: ”</a:t>
            </a:r>
            <a:r>
              <a:rPr lang="en-AU" sz="2000" i="1" dirty="0">
                <a:solidFill>
                  <a:prstClr val="black"/>
                </a:solidFill>
              </a:rPr>
              <a:t> + </a:t>
            </a:r>
            <a:r>
              <a:rPr lang="en-AU" sz="2000" i="1" dirty="0" err="1">
                <a:solidFill>
                  <a:prstClr val="black"/>
                </a:solidFill>
              </a:rPr>
              <a:t>intVar</a:t>
            </a:r>
            <a:r>
              <a:rPr lang="en-AU" sz="2000" i="1" dirty="0">
                <a:solidFill>
                  <a:prstClr val="black"/>
                </a:solidFill>
              </a:rPr>
              <a:t>)</a:t>
            </a:r>
          </a:p>
          <a:p>
            <a:pPr marL="457200" lvl="1" indent="0">
              <a:buNone/>
            </a:pPr>
            <a:endParaRPr lang="en-AU" sz="2000" i="1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Becomes this:</a:t>
            </a:r>
          </a:p>
          <a:p>
            <a:pPr marL="457200" lvl="1" indent="0">
              <a:buNone/>
            </a:pPr>
            <a:r>
              <a:rPr lang="en-AU" sz="2000" i="1" dirty="0" err="1">
                <a:solidFill>
                  <a:prstClr val="black"/>
                </a:solidFill>
              </a:rPr>
              <a:t>intVar</a:t>
            </a:r>
            <a:r>
              <a:rPr lang="en-AU" sz="2000" i="1" dirty="0">
                <a:solidFill>
                  <a:prstClr val="black"/>
                </a:solidFill>
              </a:rPr>
              <a:t>=</a:t>
            </a:r>
            <a:r>
              <a:rPr lang="en-AU" sz="2000" i="1" dirty="0" err="1">
                <a:solidFill>
                  <a:srgbClr val="7030A0"/>
                </a:solidFill>
              </a:rPr>
              <a:t>int</a:t>
            </a:r>
            <a:r>
              <a:rPr lang="en-AU" sz="2000" i="1" dirty="0">
                <a:solidFill>
                  <a:prstClr val="black"/>
                </a:solidFill>
              </a:rPr>
              <a:t>(</a:t>
            </a:r>
            <a:r>
              <a:rPr lang="en-AU" sz="2000" i="1" dirty="0">
                <a:solidFill>
                  <a:srgbClr val="7030A0"/>
                </a:solidFill>
              </a:rPr>
              <a:t>input</a:t>
            </a:r>
            <a:r>
              <a:rPr lang="en-AU" sz="2000" i="1" dirty="0">
                <a:solidFill>
                  <a:prstClr val="black"/>
                </a:solidFill>
              </a:rPr>
              <a:t>(</a:t>
            </a:r>
            <a:r>
              <a:rPr lang="en-AU" sz="2000" i="1" dirty="0">
                <a:solidFill>
                  <a:srgbClr val="228E34"/>
                </a:solidFill>
              </a:rPr>
              <a:t>“Input a number: ”</a:t>
            </a:r>
            <a:r>
              <a:rPr lang="en-AU" sz="2000" i="1" dirty="0">
                <a:solidFill>
                  <a:prstClr val="black"/>
                </a:solidFill>
              </a:rPr>
              <a:t>))</a:t>
            </a:r>
          </a:p>
          <a:p>
            <a:pPr marL="457200" lvl="1" indent="0">
              <a:buNone/>
            </a:pPr>
            <a:r>
              <a:rPr lang="en-AU" sz="2000" i="1" dirty="0">
                <a:solidFill>
                  <a:srgbClr val="7030A0"/>
                </a:solidFill>
              </a:rPr>
              <a:t>print</a:t>
            </a:r>
            <a:r>
              <a:rPr lang="en-AU" sz="2000" i="1" dirty="0">
                <a:solidFill>
                  <a:prstClr val="black"/>
                </a:solidFill>
              </a:rPr>
              <a:t>(</a:t>
            </a:r>
            <a:r>
              <a:rPr lang="en-AU" sz="2000" i="1" dirty="0">
                <a:solidFill>
                  <a:srgbClr val="228E34"/>
                </a:solidFill>
              </a:rPr>
              <a:t>“Your number is: ”</a:t>
            </a:r>
            <a:r>
              <a:rPr lang="en-AU" sz="2000" i="1" dirty="0">
                <a:solidFill>
                  <a:prstClr val="black"/>
                </a:solidFill>
              </a:rPr>
              <a:t> + </a:t>
            </a:r>
            <a:r>
              <a:rPr lang="en-AU" sz="2000" b="1" i="1" dirty="0" err="1">
                <a:solidFill>
                  <a:srgbClr val="7030A0"/>
                </a:solidFill>
              </a:rPr>
              <a:t>str</a:t>
            </a:r>
            <a:r>
              <a:rPr lang="en-AU" sz="2000" i="1" dirty="0">
                <a:solidFill>
                  <a:prstClr val="black"/>
                </a:solidFill>
              </a:rPr>
              <a:t>(</a:t>
            </a:r>
            <a:r>
              <a:rPr lang="en-AU" sz="2000" i="1" dirty="0" err="1">
                <a:solidFill>
                  <a:prstClr val="black"/>
                </a:solidFill>
              </a:rPr>
              <a:t>intVar</a:t>
            </a:r>
            <a:r>
              <a:rPr lang="en-AU" sz="2000" i="1" dirty="0">
                <a:solidFill>
                  <a:prstClr val="black"/>
                </a:solidFill>
              </a:rPr>
              <a:t>))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AU" i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11" y="3103109"/>
            <a:ext cx="6124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11" y="4737332"/>
            <a:ext cx="1466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3543" y="4779223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That’s better!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Converting strings and Numbers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Another form of converting strings to/from numbers is more literal in nature, using the</a:t>
            </a:r>
            <a:r>
              <a:rPr lang="en-US" altLang="en-US" dirty="0">
                <a:solidFill>
                  <a:srgbClr val="7030A0"/>
                </a:solidFill>
              </a:rPr>
              <a:t> </a:t>
            </a:r>
            <a:r>
              <a:rPr lang="en-US" altLang="en-US" dirty="0" err="1">
                <a:solidFill>
                  <a:srgbClr val="7030A0"/>
                </a:solidFill>
              </a:rPr>
              <a:t>ord</a:t>
            </a:r>
            <a:r>
              <a:rPr lang="en-US" altLang="en-US" dirty="0"/>
              <a:t>() and </a:t>
            </a:r>
            <a:r>
              <a:rPr lang="en-US" altLang="en-US" dirty="0" err="1">
                <a:solidFill>
                  <a:srgbClr val="7030A0"/>
                </a:solidFill>
              </a:rPr>
              <a:t>chr</a:t>
            </a:r>
            <a:r>
              <a:rPr lang="en-US" altLang="en-US" dirty="0"/>
              <a:t>() functions.</a:t>
            </a:r>
          </a:p>
          <a:p>
            <a:r>
              <a:rPr lang="en-US" altLang="en-US" dirty="0" err="1">
                <a:solidFill>
                  <a:srgbClr val="7030A0"/>
                </a:solidFill>
              </a:rPr>
              <a:t>ord</a:t>
            </a:r>
            <a:r>
              <a:rPr lang="en-US" altLang="en-US" dirty="0"/>
              <a:t>(</a:t>
            </a:r>
            <a:r>
              <a:rPr lang="en-US" altLang="en-US" b="1" i="1" dirty="0"/>
              <a:t>text</a:t>
            </a:r>
            <a:r>
              <a:rPr lang="en-US" altLang="en-US" dirty="0"/>
              <a:t>)	- converts a string into a number.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ord</a:t>
            </a:r>
            <a:r>
              <a:rPr lang="en-US" altLang="en-US" dirty="0"/>
              <a:t>("a") is 97,  </a:t>
            </a:r>
            <a:r>
              <a:rPr lang="en-US" altLang="en-US" dirty="0" err="1"/>
              <a:t>ord</a:t>
            </a:r>
            <a:r>
              <a:rPr lang="en-US" altLang="en-US" dirty="0"/>
              <a:t>("b") is 98, ...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Characters map to numbers using standardized mappings such as </a:t>
            </a:r>
            <a:r>
              <a:rPr lang="en-US" altLang="en-US" i="1" dirty="0"/>
              <a:t>ASCII</a:t>
            </a:r>
            <a:r>
              <a:rPr lang="en-US" altLang="en-US" dirty="0"/>
              <a:t> and </a:t>
            </a:r>
            <a:r>
              <a:rPr lang="en-US" altLang="en-US" i="1" dirty="0"/>
              <a:t>Unicode</a:t>
            </a:r>
            <a:r>
              <a:rPr lang="en-US" altLang="en-US" dirty="0"/>
              <a:t>.</a:t>
            </a:r>
          </a:p>
          <a:p>
            <a:r>
              <a:rPr lang="en-US" altLang="en-US" dirty="0" err="1">
                <a:solidFill>
                  <a:srgbClr val="7030A0"/>
                </a:solidFill>
              </a:rPr>
              <a:t>chr</a:t>
            </a:r>
            <a:r>
              <a:rPr lang="en-US" altLang="en-US" dirty="0"/>
              <a:t>(</a:t>
            </a:r>
            <a:r>
              <a:rPr lang="en-US" altLang="en-US" b="1" i="1" dirty="0"/>
              <a:t>number</a:t>
            </a:r>
            <a:r>
              <a:rPr lang="en-US" altLang="en-US" dirty="0"/>
              <a:t>)	- converts a number into a string.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chr</a:t>
            </a:r>
            <a:r>
              <a:rPr lang="en-US" altLang="en-US" dirty="0"/>
              <a:t>(99) is "c"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0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5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Topic 1: Input and Output</a:t>
            </a:r>
            <a:endParaRPr lang="en-AU" dirty="0"/>
          </a:p>
          <a:p>
            <a:pPr lvl="0"/>
            <a:r>
              <a:rPr lang="en-AU" dirty="0"/>
              <a:t>Inputting data using input functions</a:t>
            </a:r>
          </a:p>
          <a:p>
            <a:pPr lvl="0"/>
            <a:r>
              <a:rPr lang="en-AU" dirty="0"/>
              <a:t>Converting strings to numbers</a:t>
            </a:r>
          </a:p>
          <a:p>
            <a:pPr lvl="0"/>
            <a:r>
              <a:rPr lang="en-AU" dirty="0"/>
              <a:t>String operators</a:t>
            </a:r>
          </a:p>
          <a:p>
            <a:pPr lvl="0"/>
            <a:r>
              <a:rPr lang="en-AU" dirty="0"/>
              <a:t>Converting numbers to strings</a:t>
            </a:r>
          </a:p>
          <a:p>
            <a:r>
              <a:rPr lang="en-AU" dirty="0"/>
              <a:t>Creating an interactive program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2215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When you think of a program you likely think of something more than printing out a small message.</a:t>
            </a:r>
          </a:p>
          <a:p>
            <a:r>
              <a:rPr lang="en-AU" dirty="0"/>
              <a:t>We have previously set up variables and checked their values to cause certain processes to occur (printing, maths, etc.).</a:t>
            </a:r>
          </a:p>
          <a:p>
            <a:r>
              <a:rPr lang="en-US" dirty="0"/>
              <a:t>By using some of the operators and keywords we looked at last week, we can make things far more interactive. </a:t>
            </a:r>
          </a:p>
          <a:p>
            <a:r>
              <a:rPr lang="en-US" dirty="0"/>
              <a:t>We can run whole processes based on </a:t>
            </a:r>
            <a:r>
              <a:rPr lang="en-US" i="1" dirty="0">
                <a:solidFill>
                  <a:srgbClr val="FFC000"/>
                </a:solidFill>
              </a:rPr>
              <a:t>if</a:t>
            </a:r>
            <a:r>
              <a:rPr lang="en-US" dirty="0"/>
              <a:t> something should occur related to the truth of a statement.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107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if </a:t>
            </a:r>
            <a:r>
              <a:rPr lang="en-US" dirty="0"/>
              <a:t>statements are something we will cover in more detail soon, but it’s good to understand the fundamentals so we’ll keep it simple for now.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C000"/>
                </a:solidFill>
              </a:rPr>
              <a:t>if</a:t>
            </a:r>
            <a:r>
              <a:rPr lang="en-US" dirty="0"/>
              <a:t> statement checks the value of a truth and if true, it will run.</a:t>
            </a:r>
          </a:p>
          <a:p>
            <a:r>
              <a:rPr lang="en-AU" dirty="0">
                <a:sym typeface="Wingdings" panose="05000000000000000000" pitchFamily="2" charset="2"/>
              </a:rPr>
              <a:t>If statements work in groupings called cascades:</a:t>
            </a:r>
          </a:p>
          <a:p>
            <a:pPr lvl="1"/>
            <a:r>
              <a:rPr lang="en-AU" dirty="0"/>
              <a:t>IF		- do this </a:t>
            </a:r>
            <a:r>
              <a:rPr lang="en-AU" dirty="0">
                <a:solidFill>
                  <a:srgbClr val="FFC000"/>
                </a:solidFill>
              </a:rPr>
              <a:t>if</a:t>
            </a:r>
            <a:r>
              <a:rPr lang="en-AU" dirty="0"/>
              <a:t> statement true</a:t>
            </a:r>
          </a:p>
          <a:p>
            <a:pPr lvl="1"/>
            <a:r>
              <a:rPr lang="en-AU" dirty="0"/>
              <a:t>ELIF	- </a:t>
            </a:r>
            <a:r>
              <a:rPr lang="en-AU" dirty="0">
                <a:solidFill>
                  <a:srgbClr val="FFC000"/>
                </a:solidFill>
              </a:rPr>
              <a:t>else</a:t>
            </a:r>
            <a:r>
              <a:rPr lang="en-AU" dirty="0"/>
              <a:t> do this </a:t>
            </a:r>
            <a:r>
              <a:rPr lang="en-AU" dirty="0">
                <a:solidFill>
                  <a:srgbClr val="FFC000"/>
                </a:solidFill>
              </a:rPr>
              <a:t>if</a:t>
            </a:r>
            <a:r>
              <a:rPr lang="en-AU" dirty="0"/>
              <a:t> true</a:t>
            </a:r>
          </a:p>
          <a:p>
            <a:pPr lvl="1"/>
            <a:r>
              <a:rPr lang="en-AU" dirty="0"/>
              <a:t>ELSE	- if nothing </a:t>
            </a:r>
            <a:r>
              <a:rPr lang="en-AU" dirty="0">
                <a:solidFill>
                  <a:srgbClr val="FFC000"/>
                </a:solidFill>
              </a:rPr>
              <a:t>else</a:t>
            </a:r>
            <a:r>
              <a:rPr lang="en-AU" dirty="0"/>
              <a:t> true, do this</a:t>
            </a:r>
          </a:p>
          <a:p>
            <a:r>
              <a:rPr lang="en-AU" dirty="0"/>
              <a:t>There can be as many ELIF statements between the IF and ELSE as you like.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90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49350"/>
            <a:ext cx="10962503" cy="2937050"/>
          </a:xfrm>
        </p:spPr>
        <p:txBody>
          <a:bodyPr>
            <a:normAutofit/>
          </a:bodyPr>
          <a:lstStyle/>
          <a:p>
            <a:r>
              <a:rPr lang="en-US" dirty="0"/>
              <a:t>A simple example: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C000"/>
                </a:solidFill>
              </a:rPr>
              <a:t>if</a:t>
            </a:r>
            <a:r>
              <a:rPr lang="en-US" i="1" dirty="0"/>
              <a:t> a &gt; b: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>
                <a:solidFill>
                  <a:srgbClr val="228E34"/>
                </a:solidFill>
              </a:rPr>
              <a:t>“A is bigger”</a:t>
            </a:r>
            <a:r>
              <a:rPr lang="en-US" i="1" dirty="0"/>
              <a:t>)	        </a:t>
            </a:r>
            <a:r>
              <a:rPr lang="en-US" sz="1400" i="1" dirty="0">
                <a:solidFill>
                  <a:srgbClr val="7030A0"/>
                </a:solidFill>
              </a:rPr>
              <a:t>&lt;- Don’t forget about the colon and indentations for multi-line structures!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C000"/>
                </a:solidFill>
              </a:rPr>
              <a:t>else</a:t>
            </a:r>
            <a:r>
              <a:rPr lang="en-US" i="1" dirty="0"/>
              <a:t>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>
                <a:solidFill>
                  <a:srgbClr val="228E34"/>
                </a:solidFill>
              </a:rPr>
              <a:t>“A is not bigger”</a:t>
            </a:r>
            <a:r>
              <a:rPr lang="en-US" i="1" dirty="0"/>
              <a:t>)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27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201"/>
            <a:ext cx="10515600" cy="38322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Another example:</a:t>
            </a:r>
          </a:p>
          <a:p>
            <a:pPr marL="457200" lvl="1" indent="0">
              <a:buNone/>
            </a:pPr>
            <a:r>
              <a:rPr lang="en-US" i="1" dirty="0"/>
              <a:t>choice=</a:t>
            </a:r>
            <a:r>
              <a:rPr lang="en-US" i="1" dirty="0">
                <a:solidFill>
                  <a:srgbClr val="7030A0"/>
                </a:solidFill>
              </a:rPr>
              <a:t>input</a:t>
            </a:r>
            <a:r>
              <a:rPr lang="en-US" i="1" dirty="0"/>
              <a:t>(</a:t>
            </a:r>
            <a:r>
              <a:rPr lang="en-US" i="1" dirty="0">
                <a:solidFill>
                  <a:srgbClr val="228E34"/>
                </a:solidFill>
              </a:rPr>
              <a:t>”””		Please enter your choice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228E34"/>
                </a:solidFill>
              </a:rPr>
              <a:t>				1=A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228E34"/>
                </a:solidFill>
              </a:rPr>
              <a:t>				2=B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228E34"/>
                </a:solidFill>
              </a:rPr>
              <a:t>				3=C			”””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C000"/>
                </a:solidFill>
              </a:rPr>
              <a:t>if</a:t>
            </a:r>
            <a:r>
              <a:rPr lang="en-US" i="1" dirty="0"/>
              <a:t> choice == </a:t>
            </a:r>
            <a:r>
              <a:rPr lang="en-US" i="1" dirty="0">
                <a:solidFill>
                  <a:srgbClr val="228E34"/>
                </a:solidFill>
              </a:rPr>
              <a:t>“1”</a:t>
            </a:r>
            <a:r>
              <a:rPr lang="en-US" i="1" dirty="0"/>
              <a:t>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>
                <a:solidFill>
                  <a:srgbClr val="228E34"/>
                </a:solidFill>
              </a:rPr>
              <a:t>“You chose A”</a:t>
            </a:r>
            <a:r>
              <a:rPr lang="en-US" i="1" dirty="0"/>
              <a:t>)	        </a:t>
            </a:r>
            <a:r>
              <a:rPr lang="en-US" i="1" dirty="0">
                <a:solidFill>
                  <a:srgbClr val="7030A0"/>
                </a:solidFill>
              </a:rPr>
              <a:t>&lt;- Don’t forget about the colon and indentations for multi-line structures!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C000"/>
                </a:solidFill>
              </a:rPr>
              <a:t>if</a:t>
            </a:r>
            <a:r>
              <a:rPr lang="en-US" i="1" dirty="0"/>
              <a:t> choice == </a:t>
            </a:r>
            <a:r>
              <a:rPr lang="en-US" i="1" dirty="0">
                <a:solidFill>
                  <a:srgbClr val="228E34"/>
                </a:solidFill>
              </a:rPr>
              <a:t>“2”</a:t>
            </a:r>
            <a:r>
              <a:rPr lang="en-US" i="1" dirty="0"/>
              <a:t>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>
                <a:solidFill>
                  <a:srgbClr val="228E34"/>
                </a:solidFill>
              </a:rPr>
              <a:t>“You chose B”</a:t>
            </a:r>
            <a:r>
              <a:rPr lang="en-US" i="1" dirty="0"/>
              <a:t>)	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C000"/>
                </a:solidFill>
              </a:rPr>
              <a:t>if</a:t>
            </a:r>
            <a:r>
              <a:rPr lang="en-US" i="1" dirty="0"/>
              <a:t> choice == </a:t>
            </a:r>
            <a:r>
              <a:rPr lang="en-US" i="1" dirty="0">
                <a:solidFill>
                  <a:srgbClr val="228E34"/>
                </a:solidFill>
              </a:rPr>
              <a:t>“3”</a:t>
            </a:r>
            <a:r>
              <a:rPr lang="en-US" i="1" dirty="0"/>
              <a:t>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>
                <a:solidFill>
                  <a:srgbClr val="228E34"/>
                </a:solidFill>
              </a:rPr>
              <a:t>“You chose C”</a:t>
            </a:r>
            <a:r>
              <a:rPr lang="en-US" i="1" dirty="0"/>
              <a:t>)</a:t>
            </a:r>
            <a:endParaRPr lang="en-AU" i="1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FFC000"/>
                </a:solidFill>
              </a:rPr>
              <a:t>else</a:t>
            </a:r>
            <a:r>
              <a:rPr lang="en-US" i="1" dirty="0"/>
              <a:t>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>
                <a:solidFill>
                  <a:srgbClr val="228E34"/>
                </a:solidFill>
              </a:rPr>
              <a:t>“You chose incorrectly”</a:t>
            </a:r>
            <a:r>
              <a:rPr lang="en-US" i="1" dirty="0"/>
              <a:t>)</a:t>
            </a:r>
          </a:p>
          <a:p>
            <a:pPr marL="914400" lvl="2" indent="0">
              <a:buNone/>
            </a:pPr>
            <a:endParaRPr lang="en-US" i="1" dirty="0"/>
          </a:p>
          <a:p>
            <a:r>
              <a:rPr lang="en-US" i="1" dirty="0"/>
              <a:t>Why did the numbers on the </a:t>
            </a:r>
            <a:r>
              <a:rPr lang="en-US" i="1" dirty="0">
                <a:solidFill>
                  <a:srgbClr val="FFC000"/>
                </a:solidFill>
              </a:rPr>
              <a:t>if </a:t>
            </a:r>
            <a:r>
              <a:rPr lang="en-US" i="1" dirty="0"/>
              <a:t>statements need quotation marks?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D6CC8-4DE3-4D39-A41C-347251BA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0" y="3154383"/>
            <a:ext cx="952381" cy="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9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for </a:t>
            </a:r>
            <a:r>
              <a:rPr lang="en-US" dirty="0"/>
              <a:t>statements are also something we will cover in more detail soon.</a:t>
            </a:r>
          </a:p>
          <a:p>
            <a:r>
              <a:rPr lang="en-US" dirty="0"/>
              <a:t>These act as a looping statement to enact a process multiple times designated by a statement.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C000"/>
                </a:solidFill>
              </a:rPr>
              <a:t>for</a:t>
            </a:r>
            <a:r>
              <a:rPr lang="en-US" dirty="0"/>
              <a:t> statement checks the position of a value (index value) </a:t>
            </a:r>
            <a:r>
              <a:rPr lang="en-US" dirty="0">
                <a:solidFill>
                  <a:srgbClr val="FFC000"/>
                </a:solidFill>
              </a:rPr>
              <a:t>in</a:t>
            </a:r>
            <a:r>
              <a:rPr lang="en-US" dirty="0"/>
              <a:t> a specified range to see if it should run.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i="1" dirty="0">
                <a:solidFill>
                  <a:srgbClr val="FFC000"/>
                </a:solidFill>
              </a:rPr>
              <a:t>for</a:t>
            </a:r>
            <a:r>
              <a:rPr lang="en-AU" i="1" dirty="0"/>
              <a:t> &lt;counting variable&gt; </a:t>
            </a:r>
            <a:r>
              <a:rPr lang="en-AU" i="1" dirty="0">
                <a:solidFill>
                  <a:srgbClr val="FFC000"/>
                </a:solidFill>
              </a:rPr>
              <a:t>in</a:t>
            </a:r>
            <a:r>
              <a:rPr lang="en-AU" i="1" dirty="0"/>
              <a:t> &lt;range specification&gt;:</a:t>
            </a:r>
          </a:p>
          <a:p>
            <a:pPr marL="0" indent="0">
              <a:buNone/>
            </a:pPr>
            <a:r>
              <a:rPr lang="en-AU" i="1" dirty="0"/>
              <a:t>		process</a:t>
            </a:r>
          </a:p>
          <a:p>
            <a:r>
              <a:rPr lang="en-AU" dirty="0"/>
              <a:t>Counting variable will change every cycle.</a:t>
            </a:r>
          </a:p>
          <a:p>
            <a:r>
              <a:rPr lang="en-AU" dirty="0"/>
              <a:t>Range specification can be a variable or a </a:t>
            </a:r>
            <a:r>
              <a:rPr lang="en-AU" dirty="0">
                <a:solidFill>
                  <a:srgbClr val="7030A0"/>
                </a:solidFill>
              </a:rPr>
              <a:t>range</a:t>
            </a:r>
            <a:r>
              <a:rPr lang="en-AU" dirty="0"/>
              <a:t>() function.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8513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example:</a:t>
            </a:r>
          </a:p>
          <a:p>
            <a:pPr marL="457200" lvl="1" indent="0">
              <a:buNone/>
            </a:pPr>
            <a:r>
              <a:rPr lang="en-US" i="1" dirty="0" err="1"/>
              <a:t>varWord</a:t>
            </a:r>
            <a:r>
              <a:rPr lang="en-US" i="1" dirty="0"/>
              <a:t>=</a:t>
            </a:r>
            <a:r>
              <a:rPr lang="en-US" i="1" dirty="0">
                <a:solidFill>
                  <a:srgbClr val="228E34"/>
                </a:solidFill>
              </a:rPr>
              <a:t>“word”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C000"/>
                </a:solidFill>
              </a:rPr>
              <a:t>for </a:t>
            </a:r>
            <a:r>
              <a:rPr lang="en-US" i="1" dirty="0"/>
              <a:t>letter </a:t>
            </a:r>
            <a:r>
              <a:rPr lang="en-US" i="1" dirty="0">
                <a:solidFill>
                  <a:srgbClr val="FFC000"/>
                </a:solidFill>
              </a:rPr>
              <a:t>in </a:t>
            </a:r>
            <a:r>
              <a:rPr lang="en-US" i="1" dirty="0" err="1"/>
              <a:t>varWord</a:t>
            </a:r>
            <a:r>
              <a:rPr lang="en-US" i="1" dirty="0"/>
              <a:t>: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(letter)		</a:t>
            </a:r>
            <a:r>
              <a:rPr lang="en-US" i="1" dirty="0">
                <a:solidFill>
                  <a:srgbClr val="7030A0"/>
                </a:solidFill>
              </a:rPr>
              <a:t>&lt;- Don’t forget about indentations for multi-line structures!</a:t>
            </a:r>
          </a:p>
          <a:p>
            <a:pPr lvl="2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D6CC8-4DE3-4D39-A41C-347251BA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0" y="3154383"/>
            <a:ext cx="952381" cy="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1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than being interactive with the variables, your python code can interact with external files, too.</a:t>
            </a:r>
            <a:endParaRPr lang="en-AU" dirty="0"/>
          </a:p>
          <a:p>
            <a:r>
              <a:rPr lang="en-AU" dirty="0"/>
              <a:t>Large programs interact with multiple files, code-sets, and libraries to run.</a:t>
            </a:r>
          </a:p>
          <a:p>
            <a:pPr lvl="1"/>
            <a:r>
              <a:rPr lang="en-AU" dirty="0"/>
              <a:t>Think of times you might have changed config files for a game or application.</a:t>
            </a:r>
          </a:p>
          <a:p>
            <a:r>
              <a:rPr lang="en-AU" dirty="0"/>
              <a:t>Python has the ability to interact with files much the same way you might do.</a:t>
            </a:r>
          </a:p>
        </p:txBody>
      </p:sp>
    </p:spTree>
    <p:extLst>
      <p:ext uri="{BB962C8B-B14F-4D97-AF65-F5344CB8AC3E}">
        <p14:creationId xmlns:p14="http://schemas.microsoft.com/office/powerpoint/2010/main" val="2500606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First, think about the individual steps you take when writing a word document, you: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Open the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Read what is already in the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Write something to the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Close the file when done.</a:t>
            </a:r>
          </a:p>
          <a:p>
            <a:r>
              <a:rPr lang="en-AU" dirty="0"/>
              <a:t>All of these are processes that Python does, but you need to be aware of a few extra factors, too.</a:t>
            </a:r>
          </a:p>
        </p:txBody>
      </p:sp>
    </p:spTree>
    <p:extLst>
      <p:ext uri="{BB962C8B-B14F-4D97-AF65-F5344CB8AC3E}">
        <p14:creationId xmlns:p14="http://schemas.microsoft.com/office/powerpoint/2010/main" val="176034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things we need to be aware of are:</a:t>
            </a:r>
            <a:endParaRPr lang="en-AU" dirty="0"/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Opening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Closing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Modifiers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Write &amp; Read parameters (need to open, close, open)</a:t>
            </a:r>
          </a:p>
        </p:txBody>
      </p:sp>
    </p:spTree>
    <p:extLst>
      <p:ext uri="{BB962C8B-B14F-4D97-AF65-F5344CB8AC3E}">
        <p14:creationId xmlns:p14="http://schemas.microsoft.com/office/powerpoint/2010/main" val="2281052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Opening the file.</a:t>
            </a:r>
          </a:p>
          <a:p>
            <a:pPr lvl="1"/>
            <a:r>
              <a:rPr lang="en-US" dirty="0"/>
              <a:t>To access the file we need to tell python to open() the file, and which file to use.</a:t>
            </a:r>
          </a:p>
          <a:p>
            <a:pPr lvl="1"/>
            <a:r>
              <a:rPr lang="en-US" dirty="0"/>
              <a:t>The folder it searches for the file will default to the same folder where the script is saved unless you designate a full file path (e.g. </a:t>
            </a:r>
            <a:r>
              <a:rPr lang="en-US" dirty="0">
                <a:solidFill>
                  <a:srgbClr val="228E34"/>
                </a:solidFill>
              </a:rPr>
              <a:t>“C:\</a:t>
            </a:r>
            <a:r>
              <a:rPr lang="en-US" dirty="0" err="1">
                <a:solidFill>
                  <a:srgbClr val="228E34"/>
                </a:solidFill>
              </a:rPr>
              <a:t>somefolder</a:t>
            </a:r>
            <a:r>
              <a:rPr lang="en-US" dirty="0">
                <a:solidFill>
                  <a:srgbClr val="228E34"/>
                </a:solidFill>
              </a:rPr>
              <a:t>\scripts\text.txt”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This will load the contents of the file into memory.</a:t>
            </a:r>
          </a:p>
          <a:p>
            <a:pPr lvl="1"/>
            <a:r>
              <a:rPr lang="en-US" dirty="0"/>
              <a:t>We also need to associate a variable in our code with the opened file.</a:t>
            </a:r>
          </a:p>
        </p:txBody>
      </p:sp>
    </p:spTree>
    <p:extLst>
      <p:ext uri="{BB962C8B-B14F-4D97-AF65-F5344CB8AC3E}">
        <p14:creationId xmlns:p14="http://schemas.microsoft.com/office/powerpoint/2010/main" val="3985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Inputting data using 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While we have already touched on inputs in previous weeks, this week we’re going to look at the complexities involved and specific considerations you need to make.</a:t>
            </a:r>
          </a:p>
          <a:p>
            <a:r>
              <a:rPr lang="en-AU" dirty="0"/>
              <a:t>Often, small syntax and semantic errors lead can lead to big headaches. As such, it’s best to know what needs to happen and why something might occur.</a:t>
            </a:r>
          </a:p>
        </p:txBody>
      </p:sp>
    </p:spTree>
    <p:extLst>
      <p:ext uri="{BB962C8B-B14F-4D97-AF65-F5344CB8AC3E}">
        <p14:creationId xmlns:p14="http://schemas.microsoft.com/office/powerpoint/2010/main" val="2104514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Opening the file.</a:t>
            </a:r>
          </a:p>
          <a:p>
            <a:pPr lvl="1"/>
            <a:r>
              <a:rPr lang="en-US" dirty="0"/>
              <a:t>Syntax:</a:t>
            </a:r>
          </a:p>
          <a:p>
            <a:pPr marL="914400" lvl="2" indent="0">
              <a:buNone/>
            </a:pPr>
            <a:r>
              <a:rPr lang="en-AU" dirty="0" err="1"/>
              <a:t>var</a:t>
            </a:r>
            <a:r>
              <a:rPr lang="en-AU" dirty="0"/>
              <a:t>=</a:t>
            </a:r>
            <a:r>
              <a:rPr lang="en-AU" dirty="0">
                <a:solidFill>
                  <a:srgbClr val="7030A0"/>
                </a:solidFill>
              </a:rPr>
              <a:t>open</a:t>
            </a:r>
            <a:r>
              <a:rPr lang="en-AU" dirty="0"/>
              <a:t>(</a:t>
            </a:r>
            <a:r>
              <a:rPr lang="en-AU" dirty="0">
                <a:solidFill>
                  <a:srgbClr val="228E34"/>
                </a:solidFill>
              </a:rPr>
              <a:t>“&lt;file name/location&gt;”</a:t>
            </a:r>
            <a:r>
              <a:rPr lang="en-AU" dirty="0"/>
              <a:t>, </a:t>
            </a:r>
            <a:r>
              <a:rPr lang="en-AU" dirty="0">
                <a:solidFill>
                  <a:srgbClr val="228E34"/>
                </a:solidFill>
              </a:rPr>
              <a:t>“&lt;modifier&gt;”</a:t>
            </a:r>
            <a:r>
              <a:rPr lang="en-AU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A simple example is:</a:t>
            </a:r>
          </a:p>
          <a:p>
            <a:pPr marL="914400" lvl="2" indent="0">
              <a:buNone/>
            </a:pPr>
            <a:r>
              <a:rPr lang="en-AU" i="1" dirty="0"/>
              <a:t>file=</a:t>
            </a:r>
            <a:r>
              <a:rPr lang="en-AU" i="1" dirty="0">
                <a:solidFill>
                  <a:srgbClr val="7030A0"/>
                </a:solidFill>
              </a:rPr>
              <a:t>open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"</a:t>
            </a:r>
            <a:r>
              <a:rPr lang="en-AU" i="1" dirty="0" err="1">
                <a:solidFill>
                  <a:srgbClr val="228E34"/>
                </a:solidFill>
              </a:rPr>
              <a:t>text.txt"</a:t>
            </a:r>
            <a:r>
              <a:rPr lang="en-AU" i="1" dirty="0" err="1"/>
              <a:t>,</a:t>
            </a:r>
            <a:r>
              <a:rPr lang="en-AU" i="1" dirty="0" err="1">
                <a:solidFill>
                  <a:srgbClr val="228E34"/>
                </a:solidFill>
              </a:rPr>
              <a:t>"r</a:t>
            </a:r>
            <a:r>
              <a:rPr lang="en-AU" i="1" dirty="0">
                <a:solidFill>
                  <a:srgbClr val="228E34"/>
                </a:solidFill>
              </a:rPr>
              <a:t>"</a:t>
            </a:r>
            <a:r>
              <a:rPr lang="en-AU" i="1" dirty="0"/>
              <a:t>)</a:t>
            </a:r>
          </a:p>
          <a:p>
            <a:pPr marL="914400" lvl="2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 err="1"/>
              <a:t>file.read</a:t>
            </a:r>
            <a:r>
              <a:rPr lang="en-AU" i="1" dirty="0"/>
              <a:t>())</a:t>
            </a:r>
          </a:p>
          <a:p>
            <a:pPr marL="914400" lvl="2" indent="0">
              <a:buNone/>
            </a:pP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"Hit ENTER to close."</a:t>
            </a:r>
            <a:r>
              <a:rPr lang="en-AU" i="1" dirty="0"/>
              <a:t>)</a:t>
            </a:r>
          </a:p>
          <a:p>
            <a:pPr marL="914400" lvl="2" indent="0">
              <a:buNone/>
            </a:pPr>
            <a:r>
              <a:rPr lang="en-AU" i="1" dirty="0" err="1"/>
              <a:t>file.close</a:t>
            </a:r>
            <a:r>
              <a:rPr lang="en-AU" i="1" dirty="0"/>
              <a:t>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975" y="4292121"/>
            <a:ext cx="16478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035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Closing the file.</a:t>
            </a:r>
          </a:p>
          <a:p>
            <a:pPr lvl="1"/>
            <a:r>
              <a:rPr lang="en-US" dirty="0"/>
              <a:t>This one is important and easily forgotten.</a:t>
            </a:r>
          </a:p>
          <a:p>
            <a:pPr lvl="1"/>
            <a:r>
              <a:rPr lang="en-US" dirty="0"/>
              <a:t>Once the code processes have run their course, a file </a:t>
            </a:r>
            <a:r>
              <a:rPr lang="en-US" u="sng" dirty="0"/>
              <a:t>needs</a:t>
            </a:r>
            <a:r>
              <a:rPr lang="en-US" dirty="0"/>
              <a:t> to be closed.</a:t>
            </a:r>
          </a:p>
          <a:p>
            <a:pPr lvl="2"/>
            <a:r>
              <a:rPr lang="en-US" dirty="0"/>
              <a:t>This will happen automatically if not stated, but you won’t have control over it.</a:t>
            </a:r>
          </a:p>
          <a:p>
            <a:pPr lvl="2"/>
            <a:r>
              <a:rPr lang="en-US" dirty="0"/>
              <a:t>While the file is in use by python, it will not be able to be edited by other means, potentially causing hangs or lost data.</a:t>
            </a:r>
          </a:p>
          <a:p>
            <a:pPr lvl="2"/>
            <a:r>
              <a:rPr lang="en-US" dirty="0"/>
              <a:t>This can be solved by using a </a:t>
            </a:r>
            <a:r>
              <a:rPr lang="en-US" i="1" dirty="0"/>
              <a:t>with</a:t>
            </a:r>
            <a:r>
              <a:rPr lang="en-US" dirty="0"/>
              <a:t> statement to only use it while active in the code, or an explicit close() function call as seen in the previous slide.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27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Alternate means of opening the file.</a:t>
            </a:r>
          </a:p>
          <a:p>
            <a:pPr lvl="1"/>
            <a:r>
              <a:rPr lang="en-US" dirty="0"/>
              <a:t>The with keyword allows us to only hold the file open while it is in use.</a:t>
            </a:r>
          </a:p>
          <a:p>
            <a:pPr lvl="1"/>
            <a:r>
              <a:rPr lang="en-US" dirty="0"/>
              <a:t>The same simple example is:</a:t>
            </a:r>
          </a:p>
          <a:p>
            <a:pPr marL="914400" lvl="2" indent="0">
              <a:buNone/>
            </a:pPr>
            <a:endParaRPr lang="en-AU" i="1" dirty="0"/>
          </a:p>
          <a:p>
            <a:pPr marL="914400" lvl="2" indent="0">
              <a:buNone/>
            </a:pPr>
            <a:r>
              <a:rPr lang="en-AU" i="1" dirty="0"/>
              <a:t>with </a:t>
            </a:r>
            <a:r>
              <a:rPr lang="en-AU" i="1" dirty="0">
                <a:solidFill>
                  <a:srgbClr val="7030A0"/>
                </a:solidFill>
              </a:rPr>
              <a:t>open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"</a:t>
            </a:r>
            <a:r>
              <a:rPr lang="en-AU" i="1" dirty="0" err="1">
                <a:solidFill>
                  <a:srgbClr val="228E34"/>
                </a:solidFill>
              </a:rPr>
              <a:t>text.txt"</a:t>
            </a:r>
            <a:r>
              <a:rPr lang="en-AU" i="1" dirty="0" err="1"/>
              <a:t>,</a:t>
            </a:r>
            <a:r>
              <a:rPr lang="en-AU" i="1" dirty="0" err="1">
                <a:solidFill>
                  <a:srgbClr val="228E34"/>
                </a:solidFill>
              </a:rPr>
              <a:t>"r</a:t>
            </a:r>
            <a:r>
              <a:rPr lang="en-AU" i="1" dirty="0">
                <a:solidFill>
                  <a:srgbClr val="228E34"/>
                </a:solidFill>
              </a:rPr>
              <a:t>"</a:t>
            </a:r>
            <a:r>
              <a:rPr lang="en-AU" i="1" dirty="0"/>
              <a:t>) as file:</a:t>
            </a:r>
          </a:p>
          <a:p>
            <a:pPr marL="914400" lvl="2" indent="0">
              <a:buNone/>
            </a:pPr>
            <a:r>
              <a:rPr lang="en-AU" i="1" dirty="0">
                <a:solidFill>
                  <a:srgbClr val="7030A0"/>
                </a:solidFill>
              </a:rPr>
              <a:t>	print</a:t>
            </a:r>
            <a:r>
              <a:rPr lang="en-AU" i="1" dirty="0"/>
              <a:t>(</a:t>
            </a:r>
            <a:r>
              <a:rPr lang="en-AU" i="1" dirty="0" err="1"/>
              <a:t>file.read</a:t>
            </a:r>
            <a:r>
              <a:rPr lang="en-AU" i="1" dirty="0"/>
              <a:t>())</a:t>
            </a:r>
          </a:p>
          <a:p>
            <a:pPr marL="914400" lvl="2" indent="0">
              <a:buNone/>
            </a:pPr>
            <a:r>
              <a:rPr lang="en-AU" i="1" dirty="0">
                <a:solidFill>
                  <a:srgbClr val="7030A0"/>
                </a:solidFill>
              </a:rPr>
              <a:t>	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"Hit ENTER to close."</a:t>
            </a:r>
            <a:r>
              <a:rPr lang="en-AU" i="1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975" y="4292121"/>
            <a:ext cx="16478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1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Modifiers</a:t>
            </a:r>
          </a:p>
          <a:p>
            <a:pPr lvl="1"/>
            <a:r>
              <a:rPr lang="en-US" dirty="0"/>
              <a:t>Modifiers are what allows you to state the purpose of how Python is interacting with the document.</a:t>
            </a:r>
          </a:p>
          <a:p>
            <a:pPr lvl="2"/>
            <a:r>
              <a:rPr lang="en-US" dirty="0"/>
              <a:t>R	Read mode		</a:t>
            </a:r>
            <a:r>
              <a:rPr lang="en-US" dirty="0" err="1"/>
              <a:t>file.read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W	Write mode		</a:t>
            </a:r>
            <a:r>
              <a:rPr lang="en-US" dirty="0" err="1"/>
              <a:t>file.write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	Append mode</a:t>
            </a:r>
          </a:p>
          <a:p>
            <a:pPr lvl="2"/>
            <a:r>
              <a:rPr lang="en-US" dirty="0"/>
              <a:t>B	Binary mode</a:t>
            </a:r>
          </a:p>
          <a:p>
            <a:pPr lvl="2"/>
            <a:r>
              <a:rPr lang="en-US" dirty="0"/>
              <a:t>+	Updating mode for read </a:t>
            </a:r>
            <a:r>
              <a:rPr lang="en-US" u="sng" dirty="0"/>
              <a:t>and</a:t>
            </a:r>
            <a:r>
              <a:rPr lang="en-US" dirty="0"/>
              <a:t> write (suffix as r+, w+, or a+)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2429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interactive program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Write &amp; Read </a:t>
            </a:r>
          </a:p>
          <a:p>
            <a:pPr lvl="1"/>
            <a:r>
              <a:rPr lang="en-US" dirty="0"/>
              <a:t>One final thing to note is that if you want to open a file for read and write, you might not see the updated text immediately due to the initial data loaded into memory.</a:t>
            </a:r>
          </a:p>
          <a:p>
            <a:pPr lvl="1"/>
            <a:r>
              <a:rPr lang="en-US" dirty="0"/>
              <a:t>If you open a file using r+ or w+, you’ll need to have the file close and open again (either through explicit close statements or finishing the with statements) before you can view the updated data.</a:t>
            </a:r>
          </a:p>
        </p:txBody>
      </p:sp>
    </p:spTree>
    <p:extLst>
      <p:ext uri="{BB962C8B-B14F-4D97-AF65-F5344CB8AC3E}">
        <p14:creationId xmlns:p14="http://schemas.microsoft.com/office/powerpoint/2010/main" val="52498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DCAA-C94A-468D-AD26-EF5432D9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 </a:t>
            </a:r>
          </a:p>
        </p:txBody>
      </p:sp>
      <p:pic>
        <p:nvPicPr>
          <p:cNvPr id="4" name="Picture 3" descr="Image result for python logo">
            <a:extLst>
              <a:ext uri="{FF2B5EF4-FFF2-40B4-BE49-F238E27FC236}">
                <a16:creationId xmlns:a16="http://schemas.microsoft.com/office/drawing/2014/main" id="{B0922D9A-9718-4F1F-A344-18A7CB6F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30" y="2053761"/>
            <a:ext cx="3640164" cy="36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python logo old">
            <a:extLst>
              <a:ext uri="{FF2B5EF4-FFF2-40B4-BE49-F238E27FC236}">
                <a16:creationId xmlns:a16="http://schemas.microsoft.com/office/drawing/2014/main" id="{8BAA3B65-0581-4AD6-A928-E5A3EDF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52" y="2450196"/>
            <a:ext cx="2850279" cy="26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2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Inputting data using 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While human language and machine language are very different, we can talk to computers, in a way.</a:t>
            </a:r>
          </a:p>
          <a:p>
            <a:r>
              <a:rPr lang="en-AU" dirty="0"/>
              <a:t>The </a:t>
            </a:r>
            <a:r>
              <a:rPr lang="en-AU" dirty="0">
                <a:solidFill>
                  <a:srgbClr val="7030A0"/>
                </a:solidFill>
              </a:rPr>
              <a:t>input</a:t>
            </a:r>
            <a:r>
              <a:rPr lang="en-AU" dirty="0"/>
              <a:t>() function lets us do this.</a:t>
            </a:r>
          </a:p>
          <a:p>
            <a:pPr lvl="1"/>
            <a:r>
              <a:rPr lang="en-AU" dirty="0"/>
              <a:t>In Python 2.7 or earlier there was the </a:t>
            </a:r>
            <a:r>
              <a:rPr lang="en-AU" dirty="0" err="1"/>
              <a:t>raw_input</a:t>
            </a:r>
            <a:r>
              <a:rPr lang="en-AU" dirty="0"/>
              <a:t>() </a:t>
            </a:r>
          </a:p>
          <a:p>
            <a:pPr marL="457200" lvl="1" indent="0">
              <a:buNone/>
            </a:pPr>
            <a:r>
              <a:rPr lang="en-AU" dirty="0"/>
              <a:t>   function. In Python 3.0 and up, all input()s are now</a:t>
            </a:r>
          </a:p>
          <a:p>
            <a:pPr marL="457200" lvl="1" indent="0">
              <a:buNone/>
            </a:pPr>
            <a:r>
              <a:rPr lang="en-AU" dirty="0"/>
              <a:t>   </a:t>
            </a:r>
            <a:r>
              <a:rPr lang="en-AU" dirty="0" err="1"/>
              <a:t>raw_input</a:t>
            </a:r>
            <a:r>
              <a:rPr lang="en-AU" dirty="0"/>
              <a:t>()s in how they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60823-5ADA-47ED-8D19-C8E4F20772F3}"/>
              </a:ext>
            </a:extLst>
          </p:cNvPr>
          <p:cNvSpPr txBox="1"/>
          <p:nvPr/>
        </p:nvSpPr>
        <p:spPr>
          <a:xfrm>
            <a:off x="8950987" y="5548489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Wrong kind of input!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BE932-54ED-4AE1-A300-C728F0B4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503" y="3009101"/>
            <a:ext cx="3459657" cy="2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0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Inputting data using 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input</a:t>
            </a:r>
            <a:r>
              <a:rPr lang="en-AU" dirty="0"/>
              <a:t>(</a:t>
            </a:r>
            <a:r>
              <a:rPr lang="en-AU" dirty="0">
                <a:solidFill>
                  <a:srgbClr val="228E34"/>
                </a:solidFill>
              </a:rPr>
              <a:t>“This string shows while waiting on the user input: ”</a:t>
            </a:r>
            <a:r>
              <a:rPr lang="en-AU" dirty="0"/>
              <a:t>)</a:t>
            </a:r>
          </a:p>
          <a:p>
            <a:r>
              <a:rPr lang="en-AU" dirty="0"/>
              <a:t>But without storing that input, we can’t do much with it.</a:t>
            </a:r>
          </a:p>
          <a:p>
            <a:r>
              <a:rPr lang="en-AU" dirty="0"/>
              <a:t>So if we write:</a:t>
            </a:r>
          </a:p>
          <a:p>
            <a:pPr lvl="1"/>
            <a:r>
              <a:rPr lang="en-AU" i="1" dirty="0" err="1"/>
              <a:t>varName</a:t>
            </a:r>
            <a:r>
              <a:rPr lang="en-AU" i="1" dirty="0"/>
              <a:t>=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“Please type your name: ”</a:t>
            </a:r>
            <a:r>
              <a:rPr lang="en-AU" i="1" dirty="0"/>
              <a:t>)</a:t>
            </a:r>
          </a:p>
          <a:p>
            <a:r>
              <a:rPr lang="en-AU" dirty="0"/>
              <a:t>Once the user types their name we will have stored the input inside our </a:t>
            </a:r>
            <a:r>
              <a:rPr lang="en-AU" i="1" dirty="0" err="1"/>
              <a:t>varName</a:t>
            </a:r>
            <a:r>
              <a:rPr lang="en-AU" dirty="0"/>
              <a:t> variable for later use.</a:t>
            </a:r>
          </a:p>
        </p:txBody>
      </p:sp>
    </p:spTree>
    <p:extLst>
      <p:ext uri="{BB962C8B-B14F-4D97-AF65-F5344CB8AC3E}">
        <p14:creationId xmlns:p14="http://schemas.microsoft.com/office/powerpoint/2010/main" val="408413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Inputting data using 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One issue you can run into is that the input function defaults to strings if the type isn’t declared.</a:t>
            </a:r>
          </a:p>
          <a:p>
            <a:r>
              <a:rPr lang="en-AU" dirty="0"/>
              <a:t>So if we write:</a:t>
            </a:r>
          </a:p>
          <a:p>
            <a:pPr marL="457200" lvl="1" indent="0">
              <a:buNone/>
            </a:pPr>
            <a:r>
              <a:rPr lang="en-AU" i="1" dirty="0" err="1"/>
              <a:t>varNum</a:t>
            </a:r>
            <a:r>
              <a:rPr lang="en-AU" i="1" dirty="0"/>
              <a:t>=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“Please type a number: ”</a:t>
            </a:r>
            <a:r>
              <a:rPr lang="en-AU" i="1" dirty="0"/>
              <a:t>)</a:t>
            </a:r>
          </a:p>
          <a:p>
            <a:pPr marL="457200" lvl="1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 err="1"/>
              <a:t>varNum</a:t>
            </a:r>
            <a:r>
              <a:rPr lang="en-AU" i="1" dirty="0"/>
              <a:t> * 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8" y="4017875"/>
            <a:ext cx="952381" cy="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9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Inputting data using input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 err="1"/>
              <a:t>varNum</a:t>
            </a:r>
            <a:r>
              <a:rPr lang="en-AU" i="1" dirty="0"/>
              <a:t>=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“Please type a number: ”</a:t>
            </a:r>
            <a:r>
              <a:rPr lang="en-AU" i="1" dirty="0"/>
              <a:t>)</a:t>
            </a:r>
          </a:p>
          <a:p>
            <a:pPr marL="0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 err="1"/>
              <a:t>varNum</a:t>
            </a:r>
            <a:r>
              <a:rPr lang="en-AU" i="1" dirty="0"/>
              <a:t> * 2)</a:t>
            </a:r>
          </a:p>
          <a:p>
            <a:endParaRPr lang="en-AU" i="1" dirty="0"/>
          </a:p>
          <a:p>
            <a:endParaRPr lang="en-AU" i="1" dirty="0"/>
          </a:p>
          <a:p>
            <a:r>
              <a:rPr lang="en-AU" dirty="0"/>
              <a:t>While this may seem like a problem, it can sometimes be useful.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08247-9D7C-4231-94EF-4781F656A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14" y="3169576"/>
            <a:ext cx="4087836" cy="9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Converting strings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To do mathematical equations with our variable, we need to convert it to a number (int or float).</a:t>
            </a:r>
          </a:p>
          <a:p>
            <a:r>
              <a:rPr lang="en-AU" u="sng" dirty="0"/>
              <a:t>So this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r>
              <a:rPr lang="en-AU" i="1" dirty="0" err="1"/>
              <a:t>varNum</a:t>
            </a:r>
            <a:r>
              <a:rPr lang="en-AU" i="1" dirty="0"/>
              <a:t>=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“Please type a number: ”</a:t>
            </a:r>
            <a:r>
              <a:rPr lang="en-AU" i="1" dirty="0"/>
              <a:t>)</a:t>
            </a:r>
          </a:p>
          <a:p>
            <a:pPr marL="457200" lvl="1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 err="1"/>
              <a:t>varNum</a:t>
            </a:r>
            <a:r>
              <a:rPr lang="en-AU" i="1" dirty="0"/>
              <a:t> * 2)</a:t>
            </a:r>
          </a:p>
          <a:p>
            <a:pPr marL="457200" lvl="1" indent="0">
              <a:buNone/>
            </a:pPr>
            <a:endParaRPr lang="en-AU" i="1" dirty="0"/>
          </a:p>
          <a:p>
            <a:r>
              <a:rPr lang="en-AU" u="sng" dirty="0"/>
              <a:t>Becomes this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r>
              <a:rPr lang="en-AU" i="1" dirty="0" err="1"/>
              <a:t>varNum</a:t>
            </a:r>
            <a:r>
              <a:rPr lang="en-AU" i="1" dirty="0"/>
              <a:t>=</a:t>
            </a:r>
            <a:r>
              <a:rPr lang="en-AU" b="1" i="1" dirty="0">
                <a:solidFill>
                  <a:srgbClr val="7030A0"/>
                </a:solidFill>
              </a:rPr>
              <a:t>int</a:t>
            </a:r>
            <a:r>
              <a:rPr lang="en-AU" i="1" dirty="0"/>
              <a:t>(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228E34"/>
                </a:solidFill>
              </a:rPr>
              <a:t>“Please type a number: ”</a:t>
            </a:r>
            <a:r>
              <a:rPr lang="en-AU" i="1" dirty="0"/>
              <a:t>))</a:t>
            </a:r>
          </a:p>
          <a:p>
            <a:pPr marL="457200" lvl="1" indent="0">
              <a:buNone/>
            </a:pPr>
            <a:r>
              <a:rPr lang="en-AU" i="1" dirty="0">
                <a:solidFill>
                  <a:srgbClr val="7030A0"/>
                </a:solidFill>
              </a:rPr>
              <a:t>print</a:t>
            </a:r>
            <a:r>
              <a:rPr lang="en-AU" i="1" dirty="0"/>
              <a:t>(</a:t>
            </a:r>
            <a:r>
              <a:rPr lang="en-AU" i="1" dirty="0" err="1"/>
              <a:t>varNum</a:t>
            </a:r>
            <a:r>
              <a:rPr lang="en-AU" i="1" dirty="0"/>
              <a:t> * 2)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7ADD7-062A-4450-B76D-2CE339F2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78" y="4479338"/>
            <a:ext cx="3792248" cy="879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724C14-C9B0-443E-B844-448E20753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978" y="3281018"/>
            <a:ext cx="3792248" cy="9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D26-1014-4B4B-B473-6F585AD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dirty="0"/>
              <a:t>Converting strings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5EED-D6D0-4C30-BFE4-260A95E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In many situations we may want to keep our variable in its original form, too.</a:t>
            </a:r>
          </a:p>
          <a:p>
            <a:r>
              <a:rPr lang="en-AU" dirty="0"/>
              <a:t>To do this, you can code it as such:</a:t>
            </a:r>
          </a:p>
          <a:p>
            <a:pPr marL="457200" lvl="1" indent="0">
              <a:buNone/>
            </a:pPr>
            <a:r>
              <a:rPr lang="en-AU" i="1" dirty="0" err="1"/>
              <a:t>strVar</a:t>
            </a:r>
            <a:r>
              <a:rPr lang="en-AU" i="1" dirty="0"/>
              <a:t>=</a:t>
            </a:r>
            <a:r>
              <a:rPr lang="en-AU" i="1" dirty="0">
                <a:solidFill>
                  <a:srgbClr val="7030A0"/>
                </a:solidFill>
              </a:rPr>
              <a:t>input</a:t>
            </a:r>
            <a:r>
              <a:rPr lang="en-AU" i="1" dirty="0"/>
              <a:t>(</a:t>
            </a:r>
            <a:r>
              <a:rPr lang="en-AU" i="1" dirty="0">
                <a:solidFill>
                  <a:srgbClr val="32B05C"/>
                </a:solidFill>
              </a:rPr>
              <a:t>“input a thing”</a:t>
            </a:r>
            <a:r>
              <a:rPr lang="en-AU" i="1" dirty="0"/>
              <a:t>)</a:t>
            </a:r>
          </a:p>
          <a:p>
            <a:pPr marL="457200" lvl="1" indent="0">
              <a:buNone/>
            </a:pPr>
            <a:r>
              <a:rPr lang="en-AU" i="1" dirty="0" err="1"/>
              <a:t>intVar</a:t>
            </a:r>
            <a:r>
              <a:rPr lang="en-AU" i="1" dirty="0"/>
              <a:t>=</a:t>
            </a:r>
            <a:r>
              <a:rPr lang="en-AU" i="1" dirty="0" err="1">
                <a:solidFill>
                  <a:srgbClr val="7030A0"/>
                </a:solidFill>
              </a:rPr>
              <a:t>int</a:t>
            </a:r>
            <a:r>
              <a:rPr lang="en-AU" i="1" dirty="0"/>
              <a:t>(</a:t>
            </a:r>
            <a:r>
              <a:rPr lang="en-AU" i="1" dirty="0" err="1"/>
              <a:t>strVar</a:t>
            </a:r>
            <a:r>
              <a:rPr lang="en-AU" i="1" dirty="0"/>
              <a:t>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print</a:t>
            </a:r>
            <a:r>
              <a:rPr lang="en-US" i="1" dirty="0"/>
              <a:t>(</a:t>
            </a:r>
            <a:r>
              <a:rPr lang="en-US" i="1" dirty="0" err="1"/>
              <a:t>intVar</a:t>
            </a:r>
            <a:r>
              <a:rPr lang="en-US" i="1" dirty="0"/>
              <a:t>)</a:t>
            </a:r>
            <a:endParaRPr lang="en-AU" i="1" dirty="0"/>
          </a:p>
          <a:p>
            <a:r>
              <a:rPr lang="en-AU" dirty="0"/>
              <a:t>Now we have access to </a:t>
            </a:r>
            <a:r>
              <a:rPr lang="en-AU" i="1" dirty="0" err="1"/>
              <a:t>strVar</a:t>
            </a:r>
            <a:r>
              <a:rPr lang="en-AU" dirty="0"/>
              <a:t> (</a:t>
            </a:r>
            <a:r>
              <a:rPr lang="en-AU" u="sng" dirty="0"/>
              <a:t>string</a:t>
            </a:r>
            <a:r>
              <a:rPr lang="en-AU" dirty="0"/>
              <a:t> format) and </a:t>
            </a:r>
            <a:r>
              <a:rPr lang="en-AU" i="1" dirty="0" err="1"/>
              <a:t>intVar</a:t>
            </a:r>
            <a:r>
              <a:rPr lang="en-AU" dirty="0"/>
              <a:t> (</a:t>
            </a:r>
            <a:r>
              <a:rPr lang="en-AU" u="sng" dirty="0"/>
              <a:t>int</a:t>
            </a:r>
            <a:r>
              <a:rPr lang="en-AU" dirty="0"/>
              <a:t> format).</a:t>
            </a:r>
          </a:p>
          <a:p>
            <a:r>
              <a:rPr lang="en-AU" dirty="0"/>
              <a:t>However, you need to have an input that can be an int, there can be problems due to the inputs.</a:t>
            </a:r>
          </a:p>
          <a:p>
            <a:pPr lvl="1"/>
            <a:r>
              <a:rPr lang="en-AU" dirty="0"/>
              <a:t>Think of the differences between </a:t>
            </a:r>
            <a:r>
              <a:rPr lang="en-AU" dirty="0" err="1"/>
              <a:t>int</a:t>
            </a:r>
            <a:r>
              <a:rPr lang="en-AU" dirty="0"/>
              <a:t> and float when choosing types.</a:t>
            </a:r>
          </a:p>
        </p:txBody>
      </p:sp>
    </p:spTree>
    <p:extLst>
      <p:ext uri="{BB962C8B-B14F-4D97-AF65-F5344CB8AC3E}">
        <p14:creationId xmlns:p14="http://schemas.microsoft.com/office/powerpoint/2010/main" val="144613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2253</Words>
  <Application>Microsoft Office PowerPoint</Application>
  <PresentationFormat>Widescreen</PresentationFormat>
  <Paragraphs>270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Input and Output</vt:lpstr>
      <vt:lpstr>Session 5</vt:lpstr>
      <vt:lpstr>Inputting data using input functions</vt:lpstr>
      <vt:lpstr>Inputting data using input functions</vt:lpstr>
      <vt:lpstr>Inputting data using input functions</vt:lpstr>
      <vt:lpstr>Inputting data using input functions</vt:lpstr>
      <vt:lpstr>Inputting data using input functions</vt:lpstr>
      <vt:lpstr>Converting strings to numbers</vt:lpstr>
      <vt:lpstr>Converting strings to numbers</vt:lpstr>
      <vt:lpstr>String operators</vt:lpstr>
      <vt:lpstr>String operators</vt:lpstr>
      <vt:lpstr>String operators</vt:lpstr>
      <vt:lpstr>String operators</vt:lpstr>
      <vt:lpstr>String operators</vt:lpstr>
      <vt:lpstr>String operators</vt:lpstr>
      <vt:lpstr>String operators</vt:lpstr>
      <vt:lpstr>Converting numbers to strings</vt:lpstr>
      <vt:lpstr>Converting numbers to strings</vt:lpstr>
      <vt:lpstr>Converting strings and Numbers Contd.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Creating an interactive program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2021-08-12T11:36:25Z</dcterms:modified>
</cp:coreProperties>
</file>