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0" r:id="rId4"/>
    <p:sldId id="258" r:id="rId5"/>
    <p:sldId id="261" r:id="rId6"/>
    <p:sldId id="259" r:id="rId7"/>
    <p:sldId id="263" r:id="rId8"/>
    <p:sldId id="262" r:id="rId9"/>
    <p:sldId id="265" r:id="rId10"/>
    <p:sldId id="264" r:id="rId11"/>
    <p:sldId id="267" r:id="rId12"/>
    <p:sldId id="268" r:id="rId13"/>
    <p:sldId id="269" r:id="rId14"/>
    <p:sldId id="266" r:id="rId15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8E34"/>
    <a:srgbClr val="EA2626"/>
    <a:srgbClr val="41CF52"/>
    <a:srgbClr val="32B05C"/>
    <a:srgbClr val="7070E6"/>
    <a:srgbClr val="4024E8"/>
    <a:srgbClr val="3D12A8"/>
    <a:srgbClr val="FB950D"/>
    <a:srgbClr val="E35A1D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 autoAdjust="0"/>
    <p:restoredTop sz="76238" autoAdjust="0"/>
  </p:normalViewPr>
  <p:slideViewPr>
    <p:cSldViewPr snapToGrid="0">
      <p:cViewPr varScale="1">
        <p:scale>
          <a:sx n="58" d="100"/>
          <a:sy n="58" d="100"/>
        </p:scale>
        <p:origin x="9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0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CF72-63D8-41BF-9641-08FD5E057925}" type="datetimeFigureOut">
              <a:rPr lang="en-AU" smtClean="0"/>
              <a:t>3/02/2022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9C534-9294-4EB2-A34C-35B6E1F26D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5858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ECD6A-4CE6-4B88-9AA4-231440D28D88}" type="datetimeFigureOut">
              <a:rPr lang="en-AU" smtClean="0"/>
              <a:t>3/02/2022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2A34F-EFA3-4A4D-801A-A3FDA839E4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705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8945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3132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05ED3-7A1E-4BA3-BCDD-47942A36C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FAB22-09B8-4D6D-91C1-119C4E8EF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A7DBE-D5B1-4A7A-A28F-F5080A6BE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3/02/2022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B2FAF-7B55-412A-B1B1-713350595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F1B1A-538C-42C0-B5A3-4D167810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B1DFC5-CD35-49E2-9D38-6E595E0663DF}"/>
              </a:ext>
            </a:extLst>
          </p:cNvPr>
          <p:cNvSpPr/>
          <p:nvPr userDrawn="1"/>
        </p:nvSpPr>
        <p:spPr>
          <a:xfrm>
            <a:off x="0" y="5932449"/>
            <a:ext cx="12192000" cy="423901"/>
          </a:xfrm>
          <a:prstGeom prst="rect">
            <a:avLst/>
          </a:prstGeom>
          <a:gradFill flip="none" rotWithShape="1">
            <a:gsLst>
              <a:gs pos="25000">
                <a:schemeClr val="tx2">
                  <a:lumMod val="20000"/>
                  <a:lumOff val="80000"/>
                  <a:alpha val="1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69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2" descr="Image result for south metropolitan TAFE">
            <a:extLst>
              <a:ext uri="{FF2B5EF4-FFF2-40B4-BE49-F238E27FC236}">
                <a16:creationId xmlns:a16="http://schemas.microsoft.com/office/drawing/2014/main" id="{7DAC273B-E25C-4C98-8788-FEAB6C3743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15" y="234125"/>
            <a:ext cx="3251285" cy="88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5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1389-B450-4073-B558-6192406A0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AE028-D385-49F1-87CD-C327E5538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BC782-67B0-4434-B3C3-6EBA0E7FB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3/02/2022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3A341-E755-4C22-BF01-D698F272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A47D-79C7-4181-B5D4-F5AE42BBC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335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F0922B-BC52-4B8F-BE3D-146B2E25A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2A18D-A9E1-43FA-86EA-E9AF04398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3E625-9D1F-4BCA-BA80-C136574F5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3/02/2022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A560B-F6CC-4BCE-BBFB-82B6AE23D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0D22D-CF5F-4803-9152-16EA73B8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3143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5F733-2DEA-46E2-90A8-60E850F0B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8B556-AE00-4DA9-9A28-7DF36DB2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21257-FAFA-4AF6-9270-18C0122AC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3/02/2022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FA9D0-D7AB-46A7-AB45-4C0C0B9DC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A583B-F748-43AB-B599-E36F38C0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9B7BFA-E96F-4121-9548-440EEECFA3C0}"/>
              </a:ext>
            </a:extLst>
          </p:cNvPr>
          <p:cNvSpPr/>
          <p:nvPr userDrawn="1"/>
        </p:nvSpPr>
        <p:spPr>
          <a:xfrm>
            <a:off x="0" y="5932449"/>
            <a:ext cx="12192000" cy="423901"/>
          </a:xfrm>
          <a:prstGeom prst="rect">
            <a:avLst/>
          </a:prstGeom>
          <a:gradFill flip="none" rotWithShape="1">
            <a:gsLst>
              <a:gs pos="25000">
                <a:schemeClr val="tx2">
                  <a:lumMod val="20000"/>
                  <a:lumOff val="80000"/>
                  <a:alpha val="1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69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2" descr="Image result for south metropolitan TAFE">
            <a:extLst>
              <a:ext uri="{FF2B5EF4-FFF2-40B4-BE49-F238E27FC236}">
                <a16:creationId xmlns:a16="http://schemas.microsoft.com/office/drawing/2014/main" id="{C962CEA0-4E9B-4FF3-9777-2145F4C4A5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00" y="95778"/>
            <a:ext cx="1173818" cy="32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04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08055-74A6-417B-B8AC-EF399108A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05FFB-5F4C-447A-B3C6-46847A8BA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96A6D-F3CD-4FA3-85D2-490F8A4C4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3/02/2022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D5241-59D2-4BCA-8423-B502DE3C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035EC-79C9-4A26-8349-A9518998A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8753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182B5-5F1A-4E65-84CC-5CF65FF04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4F71A-1C7D-4EFF-B088-5874A77A7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7AC12-64E1-43E4-B9D8-A571F754E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5F92C-06B0-4653-B592-3863B8C47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3/02/2022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D95E0-4404-4B6E-9898-52223F1DC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9AD20-C732-41AF-A4CB-34249BEB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525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54A0-FF27-4694-BF6E-A9BF1089E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FBCAF-88E2-4DBA-A6FD-D0638F291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89C03-FAF4-4BDA-A198-8F7954D30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BECFF-F8F4-4A41-8BE8-88F7B0016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DC1A80-B1B5-42EC-97CE-CA21811FE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9BF475-A0FF-4C7D-A2C3-F98E9956C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3/02/2022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F85FF9-8D80-4A27-895D-70B47BBF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783D8-A808-40F9-B330-33128481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775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80278-5257-43E4-B25C-2CABB8F5E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690B03-9B53-4ADD-8E9E-E81D2319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3/02/2022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923FB6-DAC4-41D4-959D-5A88F7EEF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400A4-7A91-4FE8-903A-2E096E92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157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3E5EDD-0A8C-4CB0-A638-CCB783B24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3/02/2022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DADCD1-6C7A-42E1-A474-444DC6A50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F53A5-9DE2-4472-9DC1-E514DAA1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839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632B-A1A6-45C9-860C-7EB476FC0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8334F-7BF6-4EBB-952C-B2F2C5D9F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94C0A-EDC9-4D26-8344-2574BA487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14130-8E92-42DC-B068-C47B0E107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3/02/2022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2B32D-66BD-4E53-AF95-7474653E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38CC7-64EF-40D6-BBC4-6EE63C7E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881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7D931-BD01-4858-BFE2-106915968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EA01AC-9B8D-4B29-9678-1E88B0CA1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6B762-A4DB-4511-880A-ABC91C078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51E29-D7B6-48D3-86EC-FDA3AE54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3/02/2022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DB614-4476-4B8F-8EB3-901493B97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8388F-D644-41DE-BCE6-D96C7C6CC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337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51B015-926F-403A-9465-B1CC1DE5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1FCD4-3EAF-4C94-B0C8-5F00076CF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13A43-D250-4E7B-965B-442DEAA78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7081B-4EBE-432D-8E8C-3CE4FC1BF9DD}" type="datetimeFigureOut">
              <a:rPr lang="en-AU" smtClean="0"/>
              <a:t>3/02/2022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D4FC2-2578-411D-B8E8-F0E292BDB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B499B-E0EB-437C-B83F-F212DFE3D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669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215529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AU" dirty="0"/>
              <a:t>Introduction to Python Programming</a:t>
            </a:r>
            <a:br>
              <a:rPr lang="en-AU" dirty="0"/>
            </a:br>
            <a:r>
              <a:rPr lang="en-AU" dirty="0"/>
              <a:t>(Quiz Questions)</a:t>
            </a:r>
          </a:p>
        </p:txBody>
      </p:sp>
    </p:spTree>
    <p:extLst>
      <p:ext uri="{BB962C8B-B14F-4D97-AF65-F5344CB8AC3E}">
        <p14:creationId xmlns:p14="http://schemas.microsoft.com/office/powerpoint/2010/main" val="2270812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25021-36DB-4D6A-837D-BC204B5F3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Q5: Select the true statement about Interpreted languages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19BF7-85FA-4F00-9C39-2003E898A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en-US" dirty="0"/>
              <a:t>The code is stored using the machine language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In an interpreted program, the source file is not human readable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Interpreted languages are usually run slower than compiled languages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Platform dependence of the generated code</a:t>
            </a:r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8667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83A6D-1769-4380-A822-5E548961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Q5: Answer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0F5FD-3D5A-40DB-BD8A-52AC2FE71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b="1" dirty="0"/>
              <a:t>c</a:t>
            </a:r>
            <a:r>
              <a:rPr lang="en-US" dirty="0"/>
              <a:t> – the overall execution time is slower than compliers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63601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29AE8-835F-4509-B758-F5DF45CE4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Q6: What is the expected behavior of the following program?</a:t>
            </a:r>
            <a:br>
              <a:rPr lang="en-US" sz="3200" dirty="0"/>
            </a:br>
            <a:endParaRPr lang="en-AU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D6E5C-EC1A-4A59-A81F-6C4100C6F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439"/>
            <a:ext cx="10515600" cy="3799523"/>
          </a:xfrm>
        </p:spPr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en-US" dirty="0"/>
              <a:t>Program will output (“Hello, World!”) to the screen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Program will output “Hello, world!” to the screen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Program will output </a:t>
            </a:r>
            <a:r>
              <a:rPr lang="en-US"/>
              <a:t>Hello world</a:t>
            </a:r>
            <a:r>
              <a:rPr lang="en-US" dirty="0"/>
              <a:t>! to the screen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NameError</a:t>
            </a:r>
            <a:r>
              <a:rPr lang="en-US" dirty="0"/>
              <a:t> message</a:t>
            </a:r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6EA569-1315-45F6-B333-717E09384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3042"/>
            <a:ext cx="5185639" cy="43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86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83A6D-1769-4380-A822-5E548961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Q6: Answer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0F5FD-3D5A-40DB-BD8A-52AC2FE71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b="1" dirty="0"/>
              <a:t>c</a:t>
            </a:r>
            <a:r>
              <a:rPr lang="en-US" dirty="0"/>
              <a:t> – 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324480-7C8A-4905-A336-CA91038A5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180" y="3777456"/>
            <a:ext cx="5823222" cy="76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354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D1E1-615E-41BD-9FAA-4F87CFB8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quiz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ED8A5-E069-44F6-A6A3-92DB554BD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3942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29AE8-835F-4509-B758-F5DF45CE4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Q1: What is the expected behavior of the following program?</a:t>
            </a:r>
            <a:br>
              <a:rPr lang="en-US" sz="3200" dirty="0"/>
            </a:br>
            <a:endParaRPr lang="en-AU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D6E5C-EC1A-4A59-A81F-6C4100C6F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439"/>
            <a:ext cx="10515600" cy="3799523"/>
          </a:xfrm>
        </p:spPr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en-US" dirty="0"/>
              <a:t>Program will output (“Hello World”) to the screen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Program will output “Hello World” to the screen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Program will output Hello World to the screen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NameError</a:t>
            </a:r>
            <a:r>
              <a:rPr lang="en-US" dirty="0"/>
              <a:t> message</a:t>
            </a: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2E692F-AC73-46BD-B9F1-55A23339B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4951"/>
            <a:ext cx="4915342" cy="51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70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83A6D-1769-4380-A822-5E548961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Answer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0F5FD-3D5A-40DB-BD8A-52AC2FE71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b="1" dirty="0"/>
              <a:t>d</a:t>
            </a:r>
            <a:r>
              <a:rPr lang="en-US" dirty="0"/>
              <a:t> – </a:t>
            </a:r>
            <a:r>
              <a:rPr lang="en-US" dirty="0" err="1"/>
              <a:t>NameError</a:t>
            </a:r>
            <a:r>
              <a:rPr lang="en-US" dirty="0"/>
              <a:t>   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P</a:t>
            </a:r>
            <a:r>
              <a:rPr lang="en-US" dirty="0"/>
              <a:t>rint() is not the same as print().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(Note that Python is a </a:t>
            </a:r>
            <a:r>
              <a:rPr lang="en-US" i="1" dirty="0"/>
              <a:t>case-sensitive</a:t>
            </a:r>
            <a:r>
              <a:rPr lang="en-US" dirty="0"/>
              <a:t> language, that is, it differentiates the upper- and lower-case identifiers)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9494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A80D-F84B-4367-9F13-A05B8283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Python is: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BCC6-4CA7-4B85-9053-1B1BC246D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en-US" dirty="0"/>
              <a:t>A medium level programming language (i.e., assembly code and instructions such as add and mov)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A high-level programming language (instructions that human can understand easily)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A low-level programming language (difficult to use, binary digits and hexadecimal, machine instructions)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None of above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34177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83A6D-1769-4380-A822-5E548961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Answer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0F5FD-3D5A-40DB-BD8A-52AC2FE71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b="1" dirty="0"/>
              <a:t>b</a:t>
            </a:r>
            <a:r>
              <a:rPr lang="en-US" dirty="0"/>
              <a:t> – high-level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easy to read and understandable as plain English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23519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1C4F2-FFC0-417F-9F95-6D8B64A10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Select the untrue statement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34EAD-D348-4515-8513-9FF61C0A3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en-US" dirty="0"/>
              <a:t>Python 3 is backward compatible with Python 2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Python is open-source and multiple platform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Python is free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Python is an interpreted language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9768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83A6D-1769-4380-A822-5E548961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Answer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0F5FD-3D5A-40DB-BD8A-52AC2FE71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b="1" dirty="0"/>
              <a:t>a</a:t>
            </a:r>
            <a:r>
              <a:rPr lang="en-US" dirty="0"/>
              <a:t> – Python 3 was introduced to make improvements upon Python 2, so it is backward incompatible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29297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3E3F6-EAAF-41CC-980C-F6975FD2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Q4: Python was created by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896B9-4520-4BB4-BBEB-60ECBCE25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US" dirty="0"/>
              <a:t>Monty Python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Guido van Rossum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Bruno Mars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Bill Gates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0548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83A6D-1769-4380-A822-5E548961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Q4: Answer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0F5FD-3D5A-40DB-BD8A-52AC2FE71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b="1" dirty="0"/>
              <a:t>b</a:t>
            </a:r>
            <a:r>
              <a:rPr lang="en-US" dirty="0"/>
              <a:t> – Guido van Rossum in 1989, taking inspiration from the Monty Python television comedy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1109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359</Words>
  <Application>Microsoft Office PowerPoint</Application>
  <PresentationFormat>Widescreen</PresentationFormat>
  <Paragraphs>65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Introduction to Python Programming (Quiz Questions)</vt:lpstr>
      <vt:lpstr>Q1: What is the expected behavior of the following program? </vt:lpstr>
      <vt:lpstr>Q1: Answer</vt:lpstr>
      <vt:lpstr>Q2: Python is: </vt:lpstr>
      <vt:lpstr>Q2: Answer</vt:lpstr>
      <vt:lpstr>Q3: Select the untrue statement</vt:lpstr>
      <vt:lpstr>Q3: Answer</vt:lpstr>
      <vt:lpstr>Q4: Python was created by</vt:lpstr>
      <vt:lpstr>Q4: Answer</vt:lpstr>
      <vt:lpstr>Q5: Select the true statement about Interpreted languages</vt:lpstr>
      <vt:lpstr>Q5: Answer</vt:lpstr>
      <vt:lpstr>Q6: What is the expected behavior of the following program? </vt:lpstr>
      <vt:lpstr>Q6: Answer</vt:lpstr>
      <vt:lpstr>End of 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2018-01-10T01:37:12Z</dcterms:created>
  <dcterms:modified xsi:type="dcterms:W3CDTF">2022-02-03T02:20:08Z</dcterms:modified>
</cp:coreProperties>
</file>