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25"/>
  </p:notesMasterIdLst>
  <p:sldIdLst>
    <p:sldId id="356" r:id="rId6"/>
    <p:sldId id="423" r:id="rId7"/>
    <p:sldId id="472" r:id="rId8"/>
    <p:sldId id="495" r:id="rId9"/>
    <p:sldId id="496" r:id="rId10"/>
    <p:sldId id="488" r:id="rId11"/>
    <p:sldId id="494" r:id="rId12"/>
    <p:sldId id="490" r:id="rId13"/>
    <p:sldId id="491" r:id="rId14"/>
    <p:sldId id="492" r:id="rId15"/>
    <p:sldId id="493" r:id="rId16"/>
    <p:sldId id="489" r:id="rId17"/>
    <p:sldId id="480" r:id="rId18"/>
    <p:sldId id="481" r:id="rId19"/>
    <p:sldId id="482" r:id="rId20"/>
    <p:sldId id="483" r:id="rId21"/>
    <p:sldId id="484" r:id="rId22"/>
    <p:sldId id="485" r:id="rId23"/>
    <p:sldId id="3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5638-4D8D-4128-B50B-261BEBD5076A}" v="30" dt="2021-08-29T03:26:51.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2" autoAdjust="0"/>
    <p:restoredTop sz="94660"/>
  </p:normalViewPr>
  <p:slideViewPr>
    <p:cSldViewPr snapToGrid="0">
      <p:cViewPr varScale="1">
        <p:scale>
          <a:sx n="110" d="100"/>
          <a:sy n="110"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20/04/2022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4122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642382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413361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91929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564209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975893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1044807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378943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8</a:t>
            </a:fld>
            <a:endParaRPr lang="en-AU"/>
          </a:p>
        </p:txBody>
      </p:sp>
    </p:spTree>
    <p:extLst>
      <p:ext uri="{BB962C8B-B14F-4D97-AF65-F5344CB8AC3E}">
        <p14:creationId xmlns:p14="http://schemas.microsoft.com/office/powerpoint/2010/main" val="282730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1951317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6672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20/04/2022</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20/04/2022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20/04/2022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20/04/2022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20/04/2022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20/04/2022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20/04/2022</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20/04/2022</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20/04/2022</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11-12</a:t>
            </a: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lnSpcReduction="10000"/>
          </a:bodyPr>
          <a:lstStyle/>
          <a:p>
            <a:pPr fontAlgn="base"/>
            <a:r>
              <a:rPr lang="en-AU" dirty="0"/>
              <a:t>Communication of approved risk management strategies to required personnel </a:t>
            </a:r>
          </a:p>
          <a:p>
            <a:pPr fontAlgn="base"/>
            <a:endParaRPr lang="en-AU" dirty="0"/>
          </a:p>
          <a:p>
            <a:pPr fontAlgn="base"/>
            <a:r>
              <a:rPr lang="en-AU" dirty="0"/>
              <a:t>monitoring cyber security risk according to selected risk management strategies </a:t>
            </a:r>
          </a:p>
          <a:p>
            <a:pPr marL="0" indent="0" fontAlgn="base">
              <a:buNone/>
            </a:pPr>
            <a:endParaRPr lang="en-AU" dirty="0"/>
          </a:p>
          <a:p>
            <a:pPr fontAlgn="base"/>
            <a:r>
              <a:rPr lang="en-AU" dirty="0"/>
              <a:t>reviewing currency of risk register </a:t>
            </a:r>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080591"/>
            <a:ext cx="10515600" cy="3863010"/>
          </a:xfrm>
        </p:spPr>
        <p:txBody>
          <a:bodyPr>
            <a:normAutofit/>
          </a:bodyPr>
          <a:lstStyle/>
          <a:p>
            <a:endParaRPr lang="en-US" dirty="0"/>
          </a:p>
          <a:p>
            <a:endParaRPr lang="en-AU" dirty="0"/>
          </a:p>
          <a:p>
            <a:pPr marL="0" indent="0">
              <a:buNone/>
            </a:pPr>
            <a:endParaRPr lang="en-AU" dirty="0"/>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765717" y="572794"/>
            <a:ext cx="10290717" cy="683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AU" sz="3600" cap="all" dirty="0">
                <a:solidFill>
                  <a:schemeClr val="tx1"/>
                </a:solidFill>
              </a:rPr>
              <a:t>SIEMs</a:t>
            </a:r>
          </a:p>
        </p:txBody>
      </p:sp>
      <p:sp>
        <p:nvSpPr>
          <p:cNvPr id="7" name="Content Placeholder 2">
            <a:extLst>
              <a:ext uri="{FF2B5EF4-FFF2-40B4-BE49-F238E27FC236}">
                <a16:creationId xmlns:a16="http://schemas.microsoft.com/office/drawing/2014/main" id="{CF99D8CB-B3D7-4677-A679-BB85C8B85027}"/>
              </a:ext>
            </a:extLst>
          </p:cNvPr>
          <p:cNvSpPr txBox="1">
            <a:spLocks/>
          </p:cNvSpPr>
          <p:nvPr/>
        </p:nvSpPr>
        <p:spPr>
          <a:xfrm>
            <a:off x="9754671" y="2226365"/>
            <a:ext cx="1772478" cy="516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Solarwinds</a:t>
            </a:r>
            <a:endParaRPr lang="en-US" dirty="0"/>
          </a:p>
          <a:p>
            <a:endParaRPr lang="en-US" dirty="0"/>
          </a:p>
        </p:txBody>
      </p:sp>
      <p:pic>
        <p:nvPicPr>
          <p:cNvPr id="2050" name="Picture 2" descr="Log and Event Manager log monitoring tool">
            <a:extLst>
              <a:ext uri="{FF2B5EF4-FFF2-40B4-BE49-F238E27FC236}">
                <a16:creationId xmlns:a16="http://schemas.microsoft.com/office/drawing/2014/main" id="{B2AF0E3F-6BA0-4CA0-9938-87623FDB7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90" y="1181100"/>
            <a:ext cx="9235314" cy="557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2516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080591"/>
            <a:ext cx="10515600" cy="3863010"/>
          </a:xfrm>
        </p:spPr>
        <p:txBody>
          <a:bodyPr>
            <a:normAutofit/>
          </a:bodyPr>
          <a:lstStyle/>
          <a:p>
            <a:endParaRPr lang="en-US" dirty="0"/>
          </a:p>
          <a:p>
            <a:endParaRPr lang="en-AU" dirty="0"/>
          </a:p>
          <a:p>
            <a:pPr marL="0" indent="0">
              <a:buNone/>
            </a:pPr>
            <a:endParaRPr lang="en-AU" dirty="0"/>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765717" y="572794"/>
            <a:ext cx="10290717" cy="683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AU" sz="3600" cap="all" dirty="0">
                <a:solidFill>
                  <a:schemeClr val="tx1"/>
                </a:solidFill>
              </a:rPr>
              <a:t>SIEMs</a:t>
            </a:r>
          </a:p>
        </p:txBody>
      </p:sp>
      <p:sp>
        <p:nvSpPr>
          <p:cNvPr id="7" name="Content Placeholder 2">
            <a:extLst>
              <a:ext uri="{FF2B5EF4-FFF2-40B4-BE49-F238E27FC236}">
                <a16:creationId xmlns:a16="http://schemas.microsoft.com/office/drawing/2014/main" id="{CF99D8CB-B3D7-4677-A679-BB85C8B85027}"/>
              </a:ext>
            </a:extLst>
          </p:cNvPr>
          <p:cNvSpPr txBox="1">
            <a:spLocks/>
          </p:cNvSpPr>
          <p:nvPr/>
        </p:nvSpPr>
        <p:spPr>
          <a:xfrm>
            <a:off x="9283956" y="2464905"/>
            <a:ext cx="1772478" cy="516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Alien Vault</a:t>
            </a:r>
          </a:p>
          <a:p>
            <a:endParaRPr lang="en-US" dirty="0"/>
          </a:p>
        </p:txBody>
      </p:sp>
      <p:pic>
        <p:nvPicPr>
          <p:cNvPr id="3074" name="Picture 2" descr="alienvault Dashboards">
            <a:extLst>
              <a:ext uri="{FF2B5EF4-FFF2-40B4-BE49-F238E27FC236}">
                <a16:creationId xmlns:a16="http://schemas.microsoft.com/office/drawing/2014/main" id="{1DFACC35-796D-43BB-A536-819667544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85" y="1209261"/>
            <a:ext cx="7827115" cy="554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3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Reviewing currency of risk register</a:t>
            </a:r>
          </a:p>
        </p:txBody>
      </p:sp>
      <p:sp>
        <p:nvSpPr>
          <p:cNvPr id="6"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85530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Currency of risk registers must be maintained in order to ensure that strategies are effective against the relevant risks.</a:t>
            </a:r>
          </a:p>
          <a:p>
            <a:r>
              <a:rPr lang="en-AU" sz="1600" dirty="0">
                <a:latin typeface="Times New Roman" panose="02020603050405020304" pitchFamily="18" charset="0"/>
                <a:cs typeface="Times New Roman" panose="02020603050405020304" pitchFamily="18" charset="0"/>
              </a:rPr>
              <a:t>establish a process to monitor (continual assessment of what has been implemented) and review (a periodic assessment of the effectiveness of your actions and the environment you operate in) your risk management strategy.</a:t>
            </a:r>
          </a:p>
          <a:p>
            <a:r>
              <a:rPr lang="en-AU" sz="1600" dirty="0">
                <a:latin typeface="Times New Roman" panose="02020603050405020304" pitchFamily="18" charset="0"/>
                <a:cs typeface="Times New Roman" panose="02020603050405020304" pitchFamily="18" charset="0"/>
              </a:rPr>
              <a:t>This is vital because risk is not static. New risks will emerge and existing risks will disappear. Risks that you have already acknowledged may become more or less frequent, severe or relevant to your organisation. Your risk management strategy should be a fluid document that is regularly updated to take account of changes in your organisation.</a:t>
            </a:r>
          </a:p>
          <a:p>
            <a:r>
              <a:rPr lang="en-AU" sz="1600" dirty="0">
                <a:latin typeface="Times New Roman" panose="02020603050405020304" pitchFamily="18" charset="0"/>
                <a:cs typeface="Times New Roman" panose="02020603050405020304" pitchFamily="18" charset="0"/>
              </a:rPr>
              <a:t>Changes to your risk profile will result from changes in your organisation (for example, your focus may shift, from internal threats to cloud related threats), and from changes in the outside world that you have no control over (changes in the law, new technology and changes in society).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23199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Identifying new threats and risks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85530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threat and risk landscape changes all the time, </a:t>
            </a:r>
            <a:r>
              <a:rPr lang="en-US" sz="2000" dirty="0" err="1">
                <a:latin typeface="Times New Roman" panose="02020603050405020304" pitchFamily="18" charset="0"/>
                <a:cs typeface="Times New Roman" panose="02020603050405020304" pitchFamily="18" charset="0"/>
              </a:rPr>
              <a:t>organisations</a:t>
            </a:r>
            <a:r>
              <a:rPr lang="en-US" sz="2000" dirty="0">
                <a:latin typeface="Times New Roman" panose="02020603050405020304" pitchFamily="18" charset="0"/>
                <a:cs typeface="Times New Roman" panose="02020603050405020304" pitchFamily="18" charset="0"/>
              </a:rPr>
              <a:t> need to monitor and review the changes periodically to ensure that the controls in place are suitable for the current landscape.</a:t>
            </a:r>
          </a:p>
          <a:p>
            <a:pPr marL="0" indent="0">
              <a:buNone/>
            </a:pPr>
            <a:r>
              <a:rPr lang="en-US" sz="2000" dirty="0">
                <a:latin typeface="Times New Roman" panose="02020603050405020304" pitchFamily="18" charset="0"/>
                <a:cs typeface="Times New Roman" panose="02020603050405020304" pitchFamily="18" charset="0"/>
              </a:rPr>
              <a:t>Common factors that contribute to this changes includes:</a:t>
            </a:r>
          </a:p>
          <a:p>
            <a:r>
              <a:rPr lang="en-US" sz="2000" dirty="0">
                <a:latin typeface="Times New Roman" panose="02020603050405020304" pitchFamily="18" charset="0"/>
                <a:cs typeface="Times New Roman" panose="02020603050405020304" pitchFamily="18" charset="0"/>
              </a:rPr>
              <a:t>New IT asset addition to the infrastructure</a:t>
            </a:r>
          </a:p>
          <a:p>
            <a:r>
              <a:rPr lang="en-US" sz="2000" dirty="0">
                <a:latin typeface="Times New Roman" panose="02020603050405020304" pitchFamily="18" charset="0"/>
                <a:cs typeface="Times New Roman" panose="02020603050405020304" pitchFamily="18" charset="0"/>
              </a:rPr>
              <a:t>Technology advancement</a:t>
            </a:r>
          </a:p>
          <a:p>
            <a:r>
              <a:rPr lang="en-US" sz="2000" dirty="0">
                <a:latin typeface="Times New Roman" panose="02020603050405020304" pitchFamily="18" charset="0"/>
                <a:cs typeface="Times New Roman" panose="02020603050405020304" pitchFamily="18" charset="0"/>
              </a:rPr>
              <a:t>Changes in work procedures</a:t>
            </a:r>
          </a:p>
          <a:p>
            <a:r>
              <a:rPr lang="en-US" sz="2000" dirty="0">
                <a:latin typeface="Times New Roman" panose="02020603050405020304" pitchFamily="18" charset="0"/>
                <a:cs typeface="Times New Roman" panose="02020603050405020304" pitchFamily="18" charset="0"/>
              </a:rPr>
              <a:t>New or emerging threats</a:t>
            </a:r>
          </a:p>
        </p:txBody>
      </p:sp>
    </p:spTree>
    <p:extLst>
      <p:ext uri="{BB962C8B-B14F-4D97-AF65-F5344CB8AC3E}">
        <p14:creationId xmlns:p14="http://schemas.microsoft.com/office/powerpoint/2010/main" val="69686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Identifying new assets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Introduction of new assets to the infrastructure will create new risks, organizations must identify the additions in order to manage the threats and risks associated.</a:t>
            </a:r>
          </a:p>
          <a:p>
            <a:r>
              <a:rPr lang="en-US" sz="2000" dirty="0">
                <a:latin typeface="Times New Roman" panose="02020603050405020304" pitchFamily="18" charset="0"/>
                <a:cs typeface="Times New Roman" panose="02020603050405020304" pitchFamily="18" charset="0"/>
              </a:rPr>
              <a:t>New projects may involve several types of assets to be added to the infrastructure.</a:t>
            </a:r>
          </a:p>
          <a:p>
            <a:r>
              <a:rPr lang="en-US" sz="2000" dirty="0">
                <a:latin typeface="Times New Roman" panose="02020603050405020304" pitchFamily="18" charset="0"/>
                <a:cs typeface="Times New Roman" panose="02020603050405020304" pitchFamily="18" charset="0"/>
              </a:rPr>
              <a:t>Occasionally, it may just be an expansion of the current IT asset register whereby there is an increased number of the existing assets. (E.g. more desktops purchased for new employees)</a:t>
            </a:r>
          </a:p>
          <a:p>
            <a:r>
              <a:rPr lang="en-US" sz="2000" dirty="0">
                <a:latin typeface="Times New Roman" panose="02020603050405020304" pitchFamily="18" charset="0"/>
                <a:cs typeface="Times New Roman" panose="02020603050405020304" pitchFamily="18" charset="0"/>
              </a:rPr>
              <a:t>Reminder: Assets can come in the form of hardware, software as well as intangible assets like employee's knowledge.</a:t>
            </a:r>
          </a:p>
        </p:txBody>
      </p:sp>
    </p:spTree>
    <p:extLst>
      <p:ext uri="{BB962C8B-B14F-4D97-AF65-F5344CB8AC3E}">
        <p14:creationId xmlns:p14="http://schemas.microsoft.com/office/powerpoint/2010/main" val="80918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Technology advancement</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As technology advances, new systems will be created, or changes will be made to existing systems. This process will inevitably introduce new threats and risks to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Common technology advancements that creates new threats and risks may include:</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New technologies/products</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Software/firmware updates</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 features to existing technology</a:t>
            </a:r>
          </a:p>
        </p:txBody>
      </p:sp>
    </p:spTree>
    <p:extLst>
      <p:ext uri="{BB962C8B-B14F-4D97-AF65-F5344CB8AC3E}">
        <p14:creationId xmlns:p14="http://schemas.microsoft.com/office/powerpoint/2010/main" val="75397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Changes in work procedures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When there are changes in work procedures,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should relook at their risk landscape. Changes to work procedures may increase/decrease the existing risk exposure to cyber threats.</a:t>
            </a:r>
          </a:p>
          <a:p>
            <a:r>
              <a:rPr lang="en-US" sz="2000" dirty="0">
                <a:latin typeface="Times New Roman" panose="02020603050405020304" pitchFamily="18" charset="0"/>
                <a:cs typeface="Times New Roman" panose="02020603050405020304" pitchFamily="18" charset="0"/>
              </a:rPr>
              <a:t>These includes procedures that are not related to ICT as well.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 change in role or a new employee joining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When an existing set of work procedures changes, the current cyber security strategy may not have taken the new procedures into considerations.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34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Identifying new gaps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Once changes to the risk register has been made, </a:t>
            </a:r>
            <a:r>
              <a:rPr lang="en-US" sz="2000" dirty="0" err="1">
                <a:latin typeface="Times New Roman" panose="02020603050405020304" pitchFamily="18" charset="0"/>
                <a:cs typeface="Times New Roman" panose="02020603050405020304" pitchFamily="18" charset="0"/>
              </a:rPr>
              <a:t>organisations</a:t>
            </a:r>
            <a:r>
              <a:rPr lang="en-US" sz="2000" dirty="0">
                <a:latin typeface="Times New Roman" panose="02020603050405020304" pitchFamily="18" charset="0"/>
                <a:cs typeface="Times New Roman" panose="02020603050405020304" pitchFamily="18" charset="0"/>
              </a:rPr>
              <a:t> will have to re-assess the risk due to those changes.</a:t>
            </a:r>
          </a:p>
          <a:p>
            <a:r>
              <a:rPr lang="en-US" sz="2000" dirty="0">
                <a:latin typeface="Times New Roman" panose="02020603050405020304" pitchFamily="18" charset="0"/>
                <a:cs typeface="Times New Roman" panose="02020603050405020304" pitchFamily="18" charset="0"/>
              </a:rPr>
              <a:t>The extent of the assessment will vary depending on the changes.</a:t>
            </a:r>
          </a:p>
          <a:p>
            <a:r>
              <a:rPr lang="en-US" sz="2000" dirty="0">
                <a:latin typeface="Times New Roman" panose="02020603050405020304" pitchFamily="18" charset="0"/>
                <a:cs typeface="Times New Roman" panose="02020603050405020304" pitchFamily="18" charset="0"/>
              </a:rPr>
              <a:t>This is also to identify new gaps introduced by the changes and updates.</a:t>
            </a:r>
          </a:p>
          <a:p>
            <a:r>
              <a:rPr lang="en-US" sz="2000" dirty="0">
                <a:latin typeface="Times New Roman" panose="02020603050405020304" pitchFamily="18" charset="0"/>
                <a:cs typeface="Times New Roman" panose="02020603050405020304" pitchFamily="18" charset="0"/>
              </a:rPr>
              <a:t>There may be cases where it might be a positive impact to the infrastructure. (Instead of new gaps some changes may be enhancing the overall security)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82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Determine new controls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Same procedures of identifying controls and testing them.</a:t>
            </a:r>
          </a:p>
          <a:p>
            <a:r>
              <a:rPr lang="en-US" sz="2000" dirty="0">
                <a:latin typeface="Times New Roman" panose="02020603050405020304" pitchFamily="18" charset="0"/>
                <a:cs typeface="Times New Roman" panose="02020603050405020304" pitchFamily="18" charset="0"/>
              </a:rPr>
              <a:t>Controls required depends on the new gaps identified.</a:t>
            </a:r>
          </a:p>
          <a:p>
            <a:r>
              <a:rPr lang="en-US" sz="2000" dirty="0">
                <a:latin typeface="Times New Roman" panose="02020603050405020304" pitchFamily="18" charset="0"/>
                <a:cs typeface="Times New Roman" panose="02020603050405020304" pitchFamily="18" charset="0"/>
              </a:rPr>
              <a:t>This will typically involve updating of strategies unless a totally new category of IT asset was introduced and require totally new controls.</a:t>
            </a:r>
          </a:p>
          <a:p>
            <a:r>
              <a:rPr lang="en-US" sz="2000" dirty="0">
                <a:latin typeface="Times New Roman" panose="02020603050405020304" pitchFamily="18" charset="0"/>
                <a:cs typeface="Times New Roman" panose="02020603050405020304" pitchFamily="18" charset="0"/>
              </a:rPr>
              <a:t>Reminder: controls will need to be tested against the new gaps to ensure efficiency.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82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US" dirty="0"/>
              <a:t>Recap</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6612" y="1692164"/>
            <a:ext cx="10515600" cy="4500818"/>
          </a:xfrm>
        </p:spPr>
        <p:txBody>
          <a:bodyPr>
            <a:normAutofit fontScale="77500" lnSpcReduction="20000"/>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In the previous sessions, we discussed on how to document approved risk management strategies, making them a formal document. Once that is completed, it is important to communicate the strategies to relevant personnel.</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t>A policy that has not been communicated to relevant personnel will not be effective.</a:t>
            </a:r>
          </a:p>
          <a:p>
            <a:pPr marL="342900" lvl="0" indent="-342900">
              <a:spcBef>
                <a:spcPts val="300"/>
              </a:spcBef>
              <a:spcAft>
                <a:spcPts val="300"/>
              </a:spcAft>
              <a:buSzPts val="800"/>
              <a:buFont typeface="Symbol" panose="05050102010706020507" pitchFamily="18" charset="2"/>
              <a:buChar char=""/>
              <a:tabLst>
                <a:tab pos="228600" algn="l"/>
                <a:tab pos="457200" algn="l"/>
              </a:tabLst>
            </a:pPr>
            <a:endParaRPr lang="en-AU" sz="3200" dirty="0"/>
          </a:p>
          <a:p>
            <a:pPr marL="0" indent="0">
              <a:spcBef>
                <a:spcPts val="300"/>
              </a:spcBef>
              <a:spcAft>
                <a:spcPts val="300"/>
              </a:spcAft>
              <a:buSzPts val="800"/>
              <a:buNone/>
              <a:tabLst>
                <a:tab pos="228600" algn="l"/>
                <a:tab pos="457200" algn="l"/>
              </a:tabLst>
            </a:pPr>
            <a:r>
              <a:rPr lang="en-AU" sz="3200" dirty="0"/>
              <a:t>Did you know that SM TAFE has the right to check your devices if you are connecting to the network? (that includes </a:t>
            </a:r>
            <a:r>
              <a:rPr lang="en-AU" sz="3200" dirty="0" err="1"/>
              <a:t>WiFi</a:t>
            </a:r>
            <a:r>
              <a:rPr lang="en-AU" sz="3200" dirty="0"/>
              <a:t> access)</a:t>
            </a:r>
          </a:p>
          <a:p>
            <a:pPr marL="0" lvl="0" indent="0">
              <a:spcBef>
                <a:spcPts val="300"/>
              </a:spcBef>
              <a:spcAft>
                <a:spcPts val="300"/>
              </a:spcAft>
              <a:buSzPts val="800"/>
              <a:buNone/>
              <a:tabLst>
                <a:tab pos="228600" algn="l"/>
                <a:tab pos="457200" algn="l"/>
              </a:tabLst>
            </a:pPr>
            <a:r>
              <a:rPr lang="en-AU" sz="2000" b="1" i="1" dirty="0"/>
              <a:t>“1.3.4 </a:t>
            </a:r>
            <a:r>
              <a:rPr lang="en-AU" sz="2000" i="1" dirty="0"/>
              <a:t>SM TAFE reserves the right to interrogate personal mobile devices that attempt to connect the SM TAFE's network, email system or use the TAFE's data push service.”</a:t>
            </a:r>
          </a:p>
        </p:txBody>
      </p:sp>
    </p:spTree>
    <p:extLst>
      <p:ext uri="{BB962C8B-B14F-4D97-AF65-F5344CB8AC3E}">
        <p14:creationId xmlns:p14="http://schemas.microsoft.com/office/powerpoint/2010/main" val="33004610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pPr fontAlgn="base"/>
            <a:r>
              <a:rPr lang="en-AU" dirty="0"/>
              <a:t>Communication of approved risk management strategies to required personnel </a:t>
            </a:r>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1785257" y="2002971"/>
            <a:ext cx="9566954" cy="4084319"/>
          </a:xfrm>
        </p:spPr>
        <p:txBody>
          <a:bodyPr>
            <a:normAutofit fontScale="92500" lnSpcReduction="20000"/>
          </a:bodyPr>
          <a:lstStyle/>
          <a:p>
            <a:pPr marL="0" lvl="0" indent="0">
              <a:spcBef>
                <a:spcPts val="300"/>
              </a:spcBef>
              <a:spcAft>
                <a:spcPts val="300"/>
              </a:spcAft>
              <a:buSzPts val="800"/>
              <a:buNone/>
              <a:tabLst>
                <a:tab pos="228600" algn="l"/>
                <a:tab pos="457200" algn="l"/>
              </a:tabLst>
            </a:pPr>
            <a:r>
              <a:rPr lang="en-AU" sz="3200" dirty="0">
                <a:ea typeface="Times New Roman" panose="02020603050405020304" pitchFamily="18" charset="0"/>
              </a:rPr>
              <a:t>Discussion: How did you receive information about some of the risk management controls in SMTAFE?</a:t>
            </a:r>
          </a:p>
          <a:p>
            <a:pPr marL="0" lvl="0" indent="0">
              <a:spcBef>
                <a:spcPts val="300"/>
              </a:spcBef>
              <a:spcAft>
                <a:spcPts val="300"/>
              </a:spcAft>
              <a:buSzPts val="800"/>
              <a:buNone/>
              <a:tabLst>
                <a:tab pos="228600" algn="l"/>
                <a:tab pos="457200" algn="l"/>
              </a:tabLst>
            </a:pPr>
            <a:endParaRPr lang="en-AU" sz="3200" dirty="0">
              <a:ea typeface="Times New Roman" panose="02020603050405020304" pitchFamily="18" charset="0"/>
            </a:endParaRPr>
          </a:p>
          <a:p>
            <a:pPr marL="0" lvl="0" indent="0">
              <a:spcBef>
                <a:spcPts val="300"/>
              </a:spcBef>
              <a:spcAft>
                <a:spcPts val="300"/>
              </a:spcAft>
              <a:buSzPts val="800"/>
              <a:buNone/>
              <a:tabLst>
                <a:tab pos="228600" algn="l"/>
                <a:tab pos="457200" algn="l"/>
              </a:tabLst>
            </a:pPr>
            <a:r>
              <a:rPr lang="en-AU" sz="3200" dirty="0">
                <a:ea typeface="Times New Roman" panose="02020603050405020304" pitchFamily="18" charset="0"/>
              </a:rPr>
              <a:t>Communication Plan</a:t>
            </a: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Perform a situation analysis</a:t>
            </a:r>
            <a:endParaRPr lang="en-AU" sz="1800" dirty="0">
              <a:effectLst/>
              <a:latin typeface="Times New Roman" panose="02020603050405020304" pitchFamily="18" charset="0"/>
              <a:ea typeface="Times New Roman" panose="02020603050405020304" pitchFamily="18" charset="0"/>
            </a:endParaRP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Define objectives</a:t>
            </a:r>
            <a:endParaRPr lang="en-AU" sz="1800" dirty="0">
              <a:effectLst/>
              <a:latin typeface="Times New Roman" panose="02020603050405020304" pitchFamily="18" charset="0"/>
              <a:ea typeface="Times New Roman" panose="02020603050405020304" pitchFamily="18" charset="0"/>
            </a:endParaRP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Define target audience</a:t>
            </a:r>
            <a:endParaRPr lang="en-AU" sz="1800" dirty="0">
              <a:effectLst/>
              <a:latin typeface="Times New Roman" panose="02020603050405020304" pitchFamily="18" charset="0"/>
              <a:ea typeface="Times New Roman" panose="02020603050405020304" pitchFamily="18" charset="0"/>
            </a:endParaRP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Identify communication media/channels</a:t>
            </a:r>
            <a:endParaRPr lang="en-AU" sz="1800" dirty="0">
              <a:effectLst/>
              <a:latin typeface="Times New Roman" panose="02020603050405020304" pitchFamily="18" charset="0"/>
              <a:ea typeface="Times New Roman" panose="02020603050405020304" pitchFamily="18" charset="0"/>
            </a:endParaRP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Establish communication expectations</a:t>
            </a:r>
            <a:endParaRPr lang="en-AU" sz="1800" dirty="0">
              <a:effectLst/>
              <a:latin typeface="Times New Roman" panose="02020603050405020304" pitchFamily="18" charset="0"/>
              <a:ea typeface="Times New Roman" panose="02020603050405020304" pitchFamily="18" charset="0"/>
            </a:endParaRPr>
          </a:p>
          <a:p>
            <a:pPr marL="342900" lvl="0" indent="-342900">
              <a:spcBef>
                <a:spcPts val="310"/>
              </a:spcBef>
              <a:spcAft>
                <a:spcPts val="0"/>
              </a:spcAft>
              <a:buFont typeface="+mj-lt"/>
              <a:buAutoNum type="arabicPeriod"/>
            </a:pPr>
            <a:r>
              <a:rPr lang="en-AU" sz="1800" spc="10" dirty="0">
                <a:effectLst/>
                <a:latin typeface="Arial" panose="020B0604020202020204" pitchFamily="34" charset="0"/>
                <a:ea typeface="Arial" panose="020B0604020202020204" pitchFamily="34" charset="0"/>
              </a:rPr>
              <a:t>Evaluate results</a:t>
            </a:r>
            <a:endParaRPr lang="en-AU" sz="1800" dirty="0">
              <a:effectLst/>
              <a:latin typeface="Times New Roman" panose="02020603050405020304" pitchFamily="18" charset="0"/>
              <a:ea typeface="Times New Roman" panose="02020603050405020304" pitchFamily="18" charset="0"/>
            </a:endParaRPr>
          </a:p>
          <a:p>
            <a:pPr marL="0" lvl="0" indent="0">
              <a:spcBef>
                <a:spcPts val="300"/>
              </a:spcBef>
              <a:spcAft>
                <a:spcPts val="300"/>
              </a:spcAft>
              <a:buSzPts val="800"/>
              <a:buNone/>
              <a:tabLst>
                <a:tab pos="228600" algn="l"/>
                <a:tab pos="457200" algn="l"/>
              </a:tabLst>
            </a:pPr>
            <a:endParaRPr lang="en-AU" sz="3200" dirty="0">
              <a:ea typeface="Times New Roman" panose="02020603050405020304" pitchFamily="18" charset="0"/>
            </a:endParaRPr>
          </a:p>
          <a:p>
            <a:pPr marL="0" lvl="0" indent="0">
              <a:spcBef>
                <a:spcPts val="300"/>
              </a:spcBef>
              <a:spcAft>
                <a:spcPts val="300"/>
              </a:spcAft>
              <a:buSzPts val="800"/>
              <a:buNone/>
              <a:tabLst>
                <a:tab pos="228600" algn="l"/>
                <a:tab pos="457200" algn="l"/>
              </a:tabLst>
            </a:pPr>
            <a:endParaRPr lang="en-AU" sz="3200" dirty="0">
              <a:effectLst/>
              <a:ea typeface="Times New Roman" panose="02020603050405020304" pitchFamily="18" charset="0"/>
            </a:endParaRPr>
          </a:p>
        </p:txBody>
      </p:sp>
    </p:spTree>
    <p:extLst>
      <p:ext uri="{BB962C8B-B14F-4D97-AF65-F5344CB8AC3E}">
        <p14:creationId xmlns:p14="http://schemas.microsoft.com/office/powerpoint/2010/main" val="3142984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pPr fontAlgn="base"/>
            <a:r>
              <a:rPr lang="en-AU" dirty="0"/>
              <a:t>Communication of approved risk management strategies to required personnel </a:t>
            </a:r>
          </a:p>
        </p:txBody>
      </p:sp>
      <p:sp>
        <p:nvSpPr>
          <p:cNvPr id="6" name="Rectangle 5"/>
          <p:cNvSpPr/>
          <p:nvPr/>
        </p:nvSpPr>
        <p:spPr>
          <a:xfrm>
            <a:off x="1496292" y="2097088"/>
            <a:ext cx="8221287" cy="2677656"/>
          </a:xfrm>
          <a:prstGeom prst="rect">
            <a:avLst/>
          </a:prstGeom>
        </p:spPr>
        <p:txBody>
          <a:bodyPr wrap="square">
            <a:spAutoFit/>
          </a:bodyPr>
          <a:lstStyle/>
          <a:p>
            <a:r>
              <a:rPr lang="en-US" sz="2400" dirty="0"/>
              <a:t>Types of communication methods:</a:t>
            </a:r>
          </a:p>
          <a:p>
            <a:endParaRPr lang="en-US" sz="2400" dirty="0"/>
          </a:p>
          <a:p>
            <a:pPr marL="285750" indent="-285750">
              <a:buFont typeface="Arial" panose="020B0604020202020204" pitchFamily="34" charset="0"/>
              <a:buChar char="•"/>
            </a:pPr>
            <a:r>
              <a:rPr lang="en-US" sz="2400" dirty="0"/>
              <a:t>Verbal</a:t>
            </a:r>
          </a:p>
          <a:p>
            <a:pPr marL="285750" indent="-285750">
              <a:buFont typeface="Arial" panose="020B0604020202020204" pitchFamily="34" charset="0"/>
              <a:buChar char="•"/>
            </a:pPr>
            <a:r>
              <a:rPr lang="en-US" sz="2400" dirty="0"/>
              <a:t>Non-Verbal/Interpersonal</a:t>
            </a:r>
          </a:p>
          <a:p>
            <a:pPr marL="285750" indent="-285750">
              <a:buFont typeface="Arial" panose="020B0604020202020204" pitchFamily="34" charset="0"/>
              <a:buChar char="•"/>
            </a:pPr>
            <a:r>
              <a:rPr lang="en-US" sz="2400" dirty="0"/>
              <a:t>Written</a:t>
            </a:r>
          </a:p>
          <a:p>
            <a:pPr marL="285750" indent="-285750">
              <a:buFont typeface="Arial" panose="020B0604020202020204" pitchFamily="34" charset="0"/>
              <a:buChar char="•"/>
            </a:pPr>
            <a:r>
              <a:rPr lang="en-US" sz="2400" dirty="0"/>
              <a:t>Visual</a:t>
            </a:r>
          </a:p>
          <a:p>
            <a:pPr marL="285750" indent="-285750">
              <a:buFont typeface="Arial" panose="020B0604020202020204" pitchFamily="34" charset="0"/>
              <a:buChar char="•"/>
            </a:pPr>
            <a:r>
              <a:rPr lang="en-US" sz="2400" dirty="0"/>
              <a:t>Formal communication*</a:t>
            </a:r>
          </a:p>
        </p:txBody>
      </p:sp>
    </p:spTree>
    <p:extLst>
      <p:ext uri="{BB962C8B-B14F-4D97-AF65-F5344CB8AC3E}">
        <p14:creationId xmlns:p14="http://schemas.microsoft.com/office/powerpoint/2010/main" val="6203088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054087"/>
            <a:ext cx="4140200" cy="3889513"/>
          </a:xfrm>
        </p:spPr>
        <p:txBody>
          <a:bodyPr>
            <a:normAutofit/>
          </a:bodyPr>
          <a:lstStyle/>
          <a:p>
            <a:pPr marL="0" indent="0" fontAlgn="base">
              <a:buNone/>
            </a:pPr>
            <a:r>
              <a:rPr lang="en-US" dirty="0"/>
              <a:t>The RACI Model is often used within organizations to determine they type of information and communication methods to be used for respective personnel.</a:t>
            </a:r>
          </a:p>
          <a:p>
            <a:endParaRPr lang="en-US" dirty="0"/>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838200" y="728524"/>
            <a:ext cx="102907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AU" sz="3200" cap="all" dirty="0">
                <a:solidFill>
                  <a:schemeClr val="tx1"/>
                </a:solidFill>
              </a:rPr>
              <a:t>RACI Model</a:t>
            </a:r>
          </a:p>
        </p:txBody>
      </p:sp>
      <p:pic>
        <p:nvPicPr>
          <p:cNvPr id="2" name="Picture 1">
            <a:extLst>
              <a:ext uri="{FF2B5EF4-FFF2-40B4-BE49-F238E27FC236}">
                <a16:creationId xmlns:a16="http://schemas.microsoft.com/office/drawing/2014/main" id="{B1796B5B-C993-4233-9FDB-2ACC7F807781}"/>
              </a:ext>
            </a:extLst>
          </p:cNvPr>
          <p:cNvPicPr>
            <a:picLocks noChangeAspect="1"/>
          </p:cNvPicPr>
          <p:nvPr/>
        </p:nvPicPr>
        <p:blipFill>
          <a:blip r:embed="rId3"/>
          <a:stretch>
            <a:fillRect/>
          </a:stretch>
        </p:blipFill>
        <p:spPr>
          <a:xfrm>
            <a:off x="5771375" y="187033"/>
            <a:ext cx="5357542" cy="5667668"/>
          </a:xfrm>
          <a:prstGeom prst="rect">
            <a:avLst/>
          </a:prstGeom>
        </p:spPr>
      </p:pic>
    </p:spTree>
    <p:extLst>
      <p:ext uri="{BB962C8B-B14F-4D97-AF65-F5344CB8AC3E}">
        <p14:creationId xmlns:p14="http://schemas.microsoft.com/office/powerpoint/2010/main" val="184953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monitoring cyber security risk according to selected risk management strategies </a:t>
            </a:r>
          </a:p>
        </p:txBody>
      </p:sp>
      <p:sp>
        <p:nvSpPr>
          <p:cNvPr id="6"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855306"/>
          </a:xfrm>
        </p:spPr>
        <p:txBody>
          <a:bodyPr>
            <a:noAutofit/>
          </a:bodyPr>
          <a:lstStyle/>
          <a:p>
            <a:pPr marL="0" indent="0">
              <a:buNone/>
            </a:pPr>
            <a:r>
              <a:rPr lang="en-AU" sz="2000" dirty="0">
                <a:latin typeface="Times New Roman" panose="02020603050405020304" pitchFamily="18" charset="0"/>
                <a:cs typeface="Times New Roman" panose="02020603050405020304" pitchFamily="18" charset="0"/>
              </a:rPr>
              <a:t>While preventative security technology is capable of known signature-based threats, cyber security risk monitoring is required to identify more sophisticated threats that evade these controls.</a:t>
            </a:r>
          </a:p>
          <a:p>
            <a:pPr marL="0" indent="0">
              <a:buNone/>
            </a:pPr>
            <a:r>
              <a:rPr lang="en-AU" sz="2000" dirty="0">
                <a:latin typeface="Times New Roman" panose="02020603050405020304" pitchFamily="18" charset="0"/>
                <a:cs typeface="Times New Roman" panose="02020603050405020304" pitchFamily="18" charset="0"/>
              </a:rPr>
              <a:t>Monitoring risks allows the organization to:</a:t>
            </a:r>
          </a:p>
          <a:p>
            <a:r>
              <a:rPr lang="en-AU" sz="1600" dirty="0">
                <a:latin typeface="Times New Roman" panose="02020603050405020304" pitchFamily="18" charset="0"/>
                <a:cs typeface="Times New Roman" panose="02020603050405020304" pitchFamily="18" charset="0"/>
              </a:rPr>
              <a:t>Evaluate if strategies are working accordingly</a:t>
            </a:r>
          </a:p>
          <a:p>
            <a:r>
              <a:rPr lang="en-AU" sz="1600" dirty="0">
                <a:latin typeface="Times New Roman" panose="02020603050405020304" pitchFamily="18" charset="0"/>
                <a:cs typeface="Times New Roman" panose="02020603050405020304" pitchFamily="18" charset="0"/>
              </a:rPr>
              <a:t>Detect a broader range of threats</a:t>
            </a:r>
          </a:p>
          <a:p>
            <a:r>
              <a:rPr lang="en-AU" sz="1600" dirty="0">
                <a:latin typeface="Times New Roman" panose="02020603050405020304" pitchFamily="18" charset="0"/>
                <a:cs typeface="Times New Roman" panose="02020603050405020304" pitchFamily="18" charset="0"/>
              </a:rPr>
              <a:t>Reduce the time it takes to respond to attacks</a:t>
            </a:r>
          </a:p>
          <a:p>
            <a:r>
              <a:rPr lang="en-AU" sz="1600" dirty="0">
                <a:latin typeface="Times New Roman" panose="02020603050405020304" pitchFamily="18" charset="0"/>
                <a:cs typeface="Times New Roman" panose="02020603050405020304" pitchFamily="18" charset="0"/>
              </a:rPr>
              <a:t>Comply with industry and regulatory requirements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4368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pPr fontAlgn="base"/>
            <a:r>
              <a:rPr lang="en-AU" dirty="0"/>
              <a:t>Continuous Security monitoring</a:t>
            </a:r>
          </a:p>
        </p:txBody>
      </p:sp>
      <p:sp>
        <p:nvSpPr>
          <p:cNvPr id="6"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855306"/>
          </a:xfrm>
        </p:spPr>
        <p:txBody>
          <a:bodyPr>
            <a:noAutofit/>
          </a:bodyPr>
          <a:lstStyle/>
          <a:p>
            <a:pPr marL="0" indent="0">
              <a:buNone/>
            </a:pPr>
            <a:r>
              <a:rPr lang="en-AU" sz="2000" dirty="0">
                <a:latin typeface="Times New Roman" panose="02020603050405020304" pitchFamily="18" charset="0"/>
                <a:cs typeface="Times New Roman" panose="02020603050405020304" pitchFamily="18" charset="0"/>
              </a:rPr>
              <a:t>Continuous security monitoring solutions such as SIEMs provide real-time visibility into an organization’s security posture, constantly monitoring for cyber threats, security misconfigurations, or other vulnerabilities.</a:t>
            </a:r>
          </a:p>
          <a:p>
            <a:r>
              <a:rPr lang="en-AU" sz="2000" dirty="0">
                <a:latin typeface="Times New Roman" panose="02020603050405020304" pitchFamily="18" charset="0"/>
                <a:cs typeface="Times New Roman" panose="02020603050405020304" pitchFamily="18" charset="0"/>
              </a:rPr>
              <a:t>Continuous security monitoring is essential today because organizations depend on technology and data to complete key business processes and transactions. </a:t>
            </a:r>
          </a:p>
          <a:p>
            <a:r>
              <a:rPr lang="en-AU" sz="2000" dirty="0">
                <a:latin typeface="Times New Roman" panose="02020603050405020304" pitchFamily="18" charset="0"/>
                <a:cs typeface="Times New Roman" panose="02020603050405020304" pitchFamily="18" charset="0"/>
              </a:rPr>
              <a:t>Companies also have a greater number of independent contractors and remote workers on staff, increasing their attack surface and adding channels for data loss. </a:t>
            </a:r>
          </a:p>
          <a:p>
            <a:r>
              <a:rPr lang="en-AU" sz="2000" dirty="0">
                <a:latin typeface="Times New Roman" panose="02020603050405020304" pitchFamily="18" charset="0"/>
                <a:cs typeface="Times New Roman" panose="02020603050405020304" pitchFamily="18" charset="0"/>
              </a:rPr>
              <a:t>Companies may have strict policies in place, but employees continue to use applications and devices that are not approved and put data at risk.</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5479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653275" y="1497495"/>
            <a:ext cx="10515600" cy="3863010"/>
          </a:xfrm>
        </p:spPr>
        <p:txBody>
          <a:bodyPr>
            <a:normAutofit/>
          </a:bodyPr>
          <a:lstStyle/>
          <a:p>
            <a:endParaRPr lang="en-US" dirty="0"/>
          </a:p>
          <a:p>
            <a:r>
              <a:rPr lang="en-US" dirty="0"/>
              <a:t>Security solutions that correlate data sources to identify potential cyber incidents</a:t>
            </a:r>
          </a:p>
          <a:p>
            <a:r>
              <a:rPr lang="en-US" dirty="0"/>
              <a:t>Take into consideration various sources.</a:t>
            </a:r>
          </a:p>
          <a:p>
            <a:r>
              <a:rPr lang="en-US" dirty="0" err="1"/>
              <a:t>Utilises</a:t>
            </a:r>
            <a:r>
              <a:rPr lang="en-US" dirty="0"/>
              <a:t> analytics and AI engines in certain cases.</a:t>
            </a:r>
          </a:p>
          <a:p>
            <a:r>
              <a:rPr lang="en-US" dirty="0"/>
              <a:t>Allows close to real-time monitoring of activities going on in the ecosystem.</a:t>
            </a:r>
          </a:p>
          <a:p>
            <a:r>
              <a:rPr lang="en-US" dirty="0"/>
              <a:t>Only as effective as the implementation. </a:t>
            </a:r>
          </a:p>
          <a:p>
            <a:endParaRPr lang="en-US" dirty="0"/>
          </a:p>
          <a:p>
            <a:endParaRPr lang="en-AU" dirty="0"/>
          </a:p>
          <a:p>
            <a:pPr marL="0" indent="0">
              <a:buNone/>
            </a:pPr>
            <a:endParaRPr lang="en-AU" dirty="0"/>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765717" y="572794"/>
            <a:ext cx="10290717" cy="683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AU" sz="3600" cap="all" dirty="0">
                <a:solidFill>
                  <a:schemeClr val="tx1"/>
                </a:solidFill>
              </a:rPr>
              <a:t>SIEMs</a:t>
            </a:r>
          </a:p>
        </p:txBody>
      </p:sp>
    </p:spTree>
    <p:extLst>
      <p:ext uri="{BB962C8B-B14F-4D97-AF65-F5344CB8AC3E}">
        <p14:creationId xmlns:p14="http://schemas.microsoft.com/office/powerpoint/2010/main" val="4004678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080591"/>
            <a:ext cx="10515600" cy="3863010"/>
          </a:xfrm>
        </p:spPr>
        <p:txBody>
          <a:bodyPr>
            <a:normAutofit/>
          </a:bodyPr>
          <a:lstStyle/>
          <a:p>
            <a:endParaRPr lang="en-US" dirty="0"/>
          </a:p>
          <a:p>
            <a:endParaRPr lang="en-AU" dirty="0"/>
          </a:p>
          <a:p>
            <a:pPr marL="0" indent="0">
              <a:buNone/>
            </a:pPr>
            <a:endParaRPr lang="en-AU" dirty="0"/>
          </a:p>
        </p:txBody>
      </p:sp>
      <p:sp>
        <p:nvSpPr>
          <p:cNvPr id="9" name="Title 1">
            <a:extLst>
              <a:ext uri="{FF2B5EF4-FFF2-40B4-BE49-F238E27FC236}">
                <a16:creationId xmlns:a16="http://schemas.microsoft.com/office/drawing/2014/main" id="{E636BAAC-4430-4544-9BEB-ADC8C6564E8D}"/>
              </a:ext>
            </a:extLst>
          </p:cNvPr>
          <p:cNvSpPr txBox="1">
            <a:spLocks/>
          </p:cNvSpPr>
          <p:nvPr/>
        </p:nvSpPr>
        <p:spPr>
          <a:xfrm>
            <a:off x="765717" y="572794"/>
            <a:ext cx="10290717" cy="683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cap="none" spc="0">
                <a:ln w="0"/>
                <a:solidFill>
                  <a:schemeClr val="accent1"/>
                </a:solidFill>
                <a:effectLst>
                  <a:outerShdw blurRad="38100" dist="25400" dir="5400000" algn="ctr" rotWithShape="0">
                    <a:srgbClr val="6E747A">
                      <a:alpha val="43000"/>
                    </a:srgbClr>
                  </a:outerShdw>
                </a:effectLst>
                <a:latin typeface="+mj-lt"/>
                <a:ea typeface="+mj-ea"/>
                <a:cs typeface="+mj-cs"/>
              </a:defRPr>
            </a:lvl1pPr>
          </a:lstStyle>
          <a:p>
            <a:r>
              <a:rPr lang="en-AU" sz="3600" cap="all" dirty="0">
                <a:solidFill>
                  <a:schemeClr val="tx1"/>
                </a:solidFill>
              </a:rPr>
              <a:t>SIEMs</a:t>
            </a:r>
          </a:p>
        </p:txBody>
      </p:sp>
      <p:pic>
        <p:nvPicPr>
          <p:cNvPr id="1026" name="Picture 2">
            <a:extLst>
              <a:ext uri="{FF2B5EF4-FFF2-40B4-BE49-F238E27FC236}">
                <a16:creationId xmlns:a16="http://schemas.microsoft.com/office/drawing/2014/main" id="{05D32CDE-1BF6-44B0-8527-744DF707C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42" y="1160059"/>
            <a:ext cx="8916471" cy="54531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F99D8CB-B3D7-4677-A679-BB85C8B85027}"/>
              </a:ext>
            </a:extLst>
          </p:cNvPr>
          <p:cNvSpPr txBox="1">
            <a:spLocks/>
          </p:cNvSpPr>
          <p:nvPr/>
        </p:nvSpPr>
        <p:spPr>
          <a:xfrm>
            <a:off x="9754671" y="2226365"/>
            <a:ext cx="1772478" cy="516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Splunk</a:t>
            </a:r>
          </a:p>
          <a:p>
            <a:endParaRPr lang="en-US" dirty="0"/>
          </a:p>
        </p:txBody>
      </p:sp>
    </p:spTree>
    <p:extLst>
      <p:ext uri="{BB962C8B-B14F-4D97-AF65-F5344CB8AC3E}">
        <p14:creationId xmlns:p14="http://schemas.microsoft.com/office/powerpoint/2010/main" val="272101051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56687-AF60-4B7D-97BA-66171EAE0FB7}">
  <ds:schemaRefs>
    <ds:schemaRef ds:uri="http://schemas.microsoft.com/office/infopath/2007/PartnerControls"/>
    <ds:schemaRef ds:uri="http://purl.org/dc/dcmitype/"/>
    <ds:schemaRef ds:uri="http://schemas.microsoft.com/office/2006/metadata/properties"/>
    <ds:schemaRef ds:uri="http://purl.org/dc/terms/"/>
    <ds:schemaRef ds:uri="http://schemas.microsoft.com/office/2006/documentManagement/types"/>
    <ds:schemaRef ds:uri="478d409e-a518-4a0e-8e11-4423b5118792"/>
    <ds:schemaRef ds:uri="http://schemas.openxmlformats.org/package/2006/metadata/core-properties"/>
    <ds:schemaRef ds:uri="http://purl.org/dc/elements/1.1/"/>
    <ds:schemaRef ds:uri="339acee6-c10d-4fa9-b653-6ffa3ad6072a"/>
    <ds:schemaRef ds:uri="http://www.w3.org/XML/1998/namespace"/>
  </ds:schemaRefs>
</ds:datastoreItem>
</file>

<file path=customXml/itemProps3.xml><?xml version="1.0" encoding="utf-8"?>
<ds:datastoreItem xmlns:ds="http://schemas.openxmlformats.org/officeDocument/2006/customXml" ds:itemID="{46F9944C-06A2-4FBA-BE87-D68E561275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3073</TotalTime>
  <Words>1110</Words>
  <Application>Microsoft Office PowerPoint</Application>
  <PresentationFormat>Widescreen</PresentationFormat>
  <Paragraphs>111</Paragraphs>
  <Slides>19</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Symbol</vt:lpstr>
      <vt:lpstr>Times New Roman</vt:lpstr>
      <vt:lpstr>Tw Cen MT</vt:lpstr>
      <vt:lpstr>Wingdings</vt:lpstr>
      <vt:lpstr>Office Theme</vt:lpstr>
      <vt:lpstr>Circuit</vt:lpstr>
      <vt:lpstr>Session 11-12</vt:lpstr>
      <vt:lpstr>Recap</vt:lpstr>
      <vt:lpstr>Communication of approved risk management strategies to required personnel </vt:lpstr>
      <vt:lpstr>Communication of approved risk management strategies to required personnel </vt:lpstr>
      <vt:lpstr>PowerPoint Presentation</vt:lpstr>
      <vt:lpstr>monitoring cyber security risk according to selected risk management strategies </vt:lpstr>
      <vt:lpstr>Continuous Security monitoring</vt:lpstr>
      <vt:lpstr>PowerPoint Presentation</vt:lpstr>
      <vt:lpstr>PowerPoint Presentation</vt:lpstr>
      <vt:lpstr>PowerPoint Presentation</vt:lpstr>
      <vt:lpstr>PowerPoint Presentation</vt:lpstr>
      <vt:lpstr>Reviewing currency of risk register</vt:lpstr>
      <vt:lpstr>Identifying new threats and risks</vt:lpstr>
      <vt:lpstr>Identifying new assets</vt:lpstr>
      <vt:lpstr>Technology advancement</vt:lpstr>
      <vt:lpstr>Changes in work procedures</vt:lpstr>
      <vt:lpstr>Identifying new gaps</vt:lpstr>
      <vt:lpstr>Determine new controls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Simon H</cp:lastModifiedBy>
  <cp:revision>87</cp:revision>
  <dcterms:created xsi:type="dcterms:W3CDTF">2019-05-30T06:38:02Z</dcterms:created>
  <dcterms:modified xsi:type="dcterms:W3CDTF">2022-04-20T02:46:01Z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