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sldIdLst>
    <p:sldId id="355" r:id="rId6"/>
    <p:sldId id="356" r:id="rId7"/>
    <p:sldId id="403" r:id="rId8"/>
    <p:sldId id="415" r:id="rId9"/>
    <p:sldId id="416" r:id="rId10"/>
    <p:sldId id="414" r:id="rId11"/>
    <p:sldId id="404" r:id="rId12"/>
    <p:sldId id="405" r:id="rId13"/>
    <p:sldId id="406" r:id="rId14"/>
    <p:sldId id="407" r:id="rId15"/>
    <p:sldId id="408" r:id="rId16"/>
    <p:sldId id="409" r:id="rId17"/>
    <p:sldId id="410" r:id="rId18"/>
    <p:sldId id="411" r:id="rId19"/>
    <p:sldId id="412" r:id="rId20"/>
    <p:sldId id="413" r:id="rId21"/>
    <p:sldId id="417" r:id="rId22"/>
    <p:sldId id="3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114" d="100"/>
          <a:sy n="114"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docChgLst>
    <pc:chgData name="Jeff Xie" userId="b588c72e-c395-4f6e-8887-501c87873425" providerId="ADAL" clId="{A0E33108-979C-4992-9F1C-96947C0BF64B}"/>
    <pc:docChg chg="custSel modSld">
      <pc:chgData name="Jeff Xie" userId="b588c72e-c395-4f6e-8887-501c87873425" providerId="ADAL" clId="{A0E33108-979C-4992-9F1C-96947C0BF64B}" dt="2021-08-01T10:07:23.347" v="8" actId="20577"/>
      <pc:docMkLst>
        <pc:docMk/>
      </pc:docMkLst>
      <pc:sldChg chg="modSp mod">
        <pc:chgData name="Jeff Xie" userId="b588c72e-c395-4f6e-8887-501c87873425" providerId="ADAL" clId="{A0E33108-979C-4992-9F1C-96947C0BF64B}" dt="2021-08-01T10:07:23.347" v="8" actId="20577"/>
        <pc:sldMkLst>
          <pc:docMk/>
          <pc:sldMk cId="2486267647" sldId="356"/>
        </pc:sldMkLst>
        <pc:spChg chg="mod">
          <ac:chgData name="Jeff Xie" userId="b588c72e-c395-4f6e-8887-501c87873425" providerId="ADAL" clId="{A0E33108-979C-4992-9F1C-96947C0BF64B}" dt="2021-08-01T10:07:23.347" v="8" actId="20577"/>
          <ac:spMkLst>
            <pc:docMk/>
            <pc:sldMk cId="2486267647" sldId="356"/>
            <ac:spMk id="2" creationId="{46062F55-782F-4247-9E84-65DECCD98FCB}"/>
          </ac:spMkLst>
        </pc:spChg>
      </pc:sldChg>
    </pc:docChg>
  </pc:docChgLst>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1B1A9-52C8-42AB-B46F-C61954A7859D}"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E557F940-5DF8-4265-8B6C-88F4FA0A3A69}">
      <dgm:prSet/>
      <dgm:spPr/>
      <dgm:t>
        <a:bodyPr/>
        <a:lstStyle/>
        <a:p>
          <a:r>
            <a:rPr lang="en-US" dirty="0" err="1"/>
            <a:t>Characterise</a:t>
          </a:r>
          <a:endParaRPr lang="en-US" dirty="0"/>
        </a:p>
      </dgm:t>
    </dgm:pt>
    <dgm:pt modelId="{6F367AF6-9FF1-4FF6-B453-6EF0187BE3CD}" type="parTrans" cxnId="{FF34E498-3486-4950-80C8-F39A7E632927}">
      <dgm:prSet/>
      <dgm:spPr/>
      <dgm:t>
        <a:bodyPr/>
        <a:lstStyle/>
        <a:p>
          <a:endParaRPr lang="en-US"/>
        </a:p>
      </dgm:t>
    </dgm:pt>
    <dgm:pt modelId="{54478B17-D253-4BE2-9531-62DB8830D77B}" type="sibTrans" cxnId="{FF34E498-3486-4950-80C8-F39A7E632927}">
      <dgm:prSet/>
      <dgm:spPr/>
      <dgm:t>
        <a:bodyPr/>
        <a:lstStyle/>
        <a:p>
          <a:endParaRPr lang="en-US"/>
        </a:p>
      </dgm:t>
    </dgm:pt>
    <dgm:pt modelId="{4DE683B5-9B52-46EB-9DF7-ED85F55F3409}">
      <dgm:prSet/>
      <dgm:spPr/>
      <dgm:t>
        <a:bodyPr/>
        <a:lstStyle/>
        <a:p>
          <a:r>
            <a:rPr lang="en-US" dirty="0" err="1"/>
            <a:t>Characterise</a:t>
          </a:r>
          <a:r>
            <a:rPr lang="en-US" dirty="0"/>
            <a:t> the System (Process, Function, or Application)</a:t>
          </a:r>
        </a:p>
      </dgm:t>
    </dgm:pt>
    <dgm:pt modelId="{680A602D-2787-48D6-8A3E-97F79CC88CB7}" type="parTrans" cxnId="{39BF619E-7940-4A6A-B8B6-1153E6A1802D}">
      <dgm:prSet/>
      <dgm:spPr/>
      <dgm:t>
        <a:bodyPr/>
        <a:lstStyle/>
        <a:p>
          <a:endParaRPr lang="en-US"/>
        </a:p>
      </dgm:t>
    </dgm:pt>
    <dgm:pt modelId="{CB694CBB-3120-4F6A-BFCD-B4C372A38C3B}" type="sibTrans" cxnId="{39BF619E-7940-4A6A-B8B6-1153E6A1802D}">
      <dgm:prSet/>
      <dgm:spPr/>
      <dgm:t>
        <a:bodyPr/>
        <a:lstStyle/>
        <a:p>
          <a:endParaRPr lang="en-US"/>
        </a:p>
      </dgm:t>
    </dgm:pt>
    <dgm:pt modelId="{75021480-7C7F-46AD-A27B-D572421B63CB}">
      <dgm:prSet/>
      <dgm:spPr/>
      <dgm:t>
        <a:bodyPr/>
        <a:lstStyle/>
        <a:p>
          <a:r>
            <a:rPr lang="en-US"/>
            <a:t>Identify</a:t>
          </a:r>
        </a:p>
      </dgm:t>
    </dgm:pt>
    <dgm:pt modelId="{80D0645E-6FC3-40A5-9DAD-ACAFD726E8FB}" type="parTrans" cxnId="{E7DD1790-2146-4650-9BD5-22FEF5C455C6}">
      <dgm:prSet/>
      <dgm:spPr/>
      <dgm:t>
        <a:bodyPr/>
        <a:lstStyle/>
        <a:p>
          <a:endParaRPr lang="en-US"/>
        </a:p>
      </dgm:t>
    </dgm:pt>
    <dgm:pt modelId="{3AD8C60B-1EE3-4DE2-A169-997887D4AB63}" type="sibTrans" cxnId="{E7DD1790-2146-4650-9BD5-22FEF5C455C6}">
      <dgm:prSet/>
      <dgm:spPr/>
      <dgm:t>
        <a:bodyPr/>
        <a:lstStyle/>
        <a:p>
          <a:endParaRPr lang="en-US"/>
        </a:p>
      </dgm:t>
    </dgm:pt>
    <dgm:pt modelId="{26BE2AED-6770-4AE8-ADA5-D5C43CCFF4B9}">
      <dgm:prSet/>
      <dgm:spPr/>
      <dgm:t>
        <a:bodyPr/>
        <a:lstStyle/>
        <a:p>
          <a:r>
            <a:rPr lang="en-US"/>
            <a:t>Identify Threats</a:t>
          </a:r>
        </a:p>
      </dgm:t>
    </dgm:pt>
    <dgm:pt modelId="{3E4A0BB2-80A1-46EF-8396-C93680450DAB}" type="parTrans" cxnId="{F5DEA069-7C16-4B37-AC33-0302A53B6BC9}">
      <dgm:prSet/>
      <dgm:spPr/>
      <dgm:t>
        <a:bodyPr/>
        <a:lstStyle/>
        <a:p>
          <a:endParaRPr lang="en-US"/>
        </a:p>
      </dgm:t>
    </dgm:pt>
    <dgm:pt modelId="{17076DE0-C66E-4B4E-8573-883D0AFC2D2C}" type="sibTrans" cxnId="{F5DEA069-7C16-4B37-AC33-0302A53B6BC9}">
      <dgm:prSet/>
      <dgm:spPr/>
      <dgm:t>
        <a:bodyPr/>
        <a:lstStyle/>
        <a:p>
          <a:endParaRPr lang="en-US"/>
        </a:p>
      </dgm:t>
    </dgm:pt>
    <dgm:pt modelId="{AC50DC8D-050F-4B90-A9AB-183B049EA8A6}">
      <dgm:prSet/>
      <dgm:spPr/>
      <dgm:t>
        <a:bodyPr/>
        <a:lstStyle/>
        <a:p>
          <a:r>
            <a:rPr lang="en-US"/>
            <a:t>Determine</a:t>
          </a:r>
        </a:p>
      </dgm:t>
    </dgm:pt>
    <dgm:pt modelId="{C5032444-C76E-4697-8B94-19E7347F058E}" type="parTrans" cxnId="{E9324201-BF6C-463E-916E-2160B44CDDD2}">
      <dgm:prSet/>
      <dgm:spPr/>
      <dgm:t>
        <a:bodyPr/>
        <a:lstStyle/>
        <a:p>
          <a:endParaRPr lang="en-US"/>
        </a:p>
      </dgm:t>
    </dgm:pt>
    <dgm:pt modelId="{7E5C7626-ADF1-4AA0-A9DE-52DAFFFA64D5}" type="sibTrans" cxnId="{E9324201-BF6C-463E-916E-2160B44CDDD2}">
      <dgm:prSet/>
      <dgm:spPr/>
      <dgm:t>
        <a:bodyPr/>
        <a:lstStyle/>
        <a:p>
          <a:endParaRPr lang="en-US"/>
        </a:p>
      </dgm:t>
    </dgm:pt>
    <dgm:pt modelId="{341C5607-6B17-478F-A67B-3FD27C5A06D7}">
      <dgm:prSet/>
      <dgm:spPr/>
      <dgm:t>
        <a:bodyPr/>
        <a:lstStyle/>
        <a:p>
          <a:r>
            <a:rPr lang="en-US"/>
            <a:t>Determine Inherent Risk &amp; Impact</a:t>
          </a:r>
        </a:p>
      </dgm:t>
    </dgm:pt>
    <dgm:pt modelId="{83D395F0-F47C-464B-9B56-9F1FA5BC0125}" type="parTrans" cxnId="{AA278A9F-2392-42EB-BA01-A23E7251F5C4}">
      <dgm:prSet/>
      <dgm:spPr/>
      <dgm:t>
        <a:bodyPr/>
        <a:lstStyle/>
        <a:p>
          <a:endParaRPr lang="en-US"/>
        </a:p>
      </dgm:t>
    </dgm:pt>
    <dgm:pt modelId="{B2B4B5C6-D636-4C21-9D53-90E928C86E03}" type="sibTrans" cxnId="{AA278A9F-2392-42EB-BA01-A23E7251F5C4}">
      <dgm:prSet/>
      <dgm:spPr/>
      <dgm:t>
        <a:bodyPr/>
        <a:lstStyle/>
        <a:p>
          <a:endParaRPr lang="en-US"/>
        </a:p>
      </dgm:t>
    </dgm:pt>
    <dgm:pt modelId="{0EA6E44C-1704-4328-9BF4-8719D2823CD8}">
      <dgm:prSet/>
      <dgm:spPr/>
      <dgm:t>
        <a:bodyPr/>
        <a:lstStyle/>
        <a:p>
          <a:r>
            <a:rPr lang="en-US"/>
            <a:t>Analyse</a:t>
          </a:r>
        </a:p>
      </dgm:t>
    </dgm:pt>
    <dgm:pt modelId="{D9DF14EF-8DF5-4139-9849-81B000C39F57}" type="parTrans" cxnId="{9E3CEE4E-3ACE-410E-9E9D-7869E147C05A}">
      <dgm:prSet/>
      <dgm:spPr/>
      <dgm:t>
        <a:bodyPr/>
        <a:lstStyle/>
        <a:p>
          <a:endParaRPr lang="en-US"/>
        </a:p>
      </dgm:t>
    </dgm:pt>
    <dgm:pt modelId="{8F3072C8-7721-4CC3-B874-5270C850FF52}" type="sibTrans" cxnId="{9E3CEE4E-3ACE-410E-9E9D-7869E147C05A}">
      <dgm:prSet/>
      <dgm:spPr/>
      <dgm:t>
        <a:bodyPr/>
        <a:lstStyle/>
        <a:p>
          <a:endParaRPr lang="en-US"/>
        </a:p>
      </dgm:t>
    </dgm:pt>
    <dgm:pt modelId="{E71F31FA-F428-4C6F-AA97-43F14C7BD8E2}">
      <dgm:prSet/>
      <dgm:spPr/>
      <dgm:t>
        <a:bodyPr/>
        <a:lstStyle/>
        <a:p>
          <a:r>
            <a:rPr lang="en-US"/>
            <a:t>Analyse the Control Environment</a:t>
          </a:r>
        </a:p>
      </dgm:t>
    </dgm:pt>
    <dgm:pt modelId="{12CBE584-C226-41C7-94FC-010DA485239C}" type="parTrans" cxnId="{C88F93FC-5340-4AC6-95C7-C543E38950D8}">
      <dgm:prSet/>
      <dgm:spPr/>
      <dgm:t>
        <a:bodyPr/>
        <a:lstStyle/>
        <a:p>
          <a:endParaRPr lang="en-US"/>
        </a:p>
      </dgm:t>
    </dgm:pt>
    <dgm:pt modelId="{D7257C49-4B2A-4592-BB11-E6715C2C4E50}" type="sibTrans" cxnId="{C88F93FC-5340-4AC6-95C7-C543E38950D8}">
      <dgm:prSet/>
      <dgm:spPr/>
      <dgm:t>
        <a:bodyPr/>
        <a:lstStyle/>
        <a:p>
          <a:endParaRPr lang="en-US"/>
        </a:p>
      </dgm:t>
    </dgm:pt>
    <dgm:pt modelId="{1488141B-7020-4C82-8DD4-5164F8429EF2}">
      <dgm:prSet/>
      <dgm:spPr/>
      <dgm:t>
        <a:bodyPr/>
        <a:lstStyle/>
        <a:p>
          <a:r>
            <a:rPr lang="en-US"/>
            <a:t>Determine</a:t>
          </a:r>
        </a:p>
      </dgm:t>
    </dgm:pt>
    <dgm:pt modelId="{815FC198-7D17-4624-BE9E-603AA5CA2DB2}" type="parTrans" cxnId="{820CC855-5987-428E-BC2B-61C5C76687E1}">
      <dgm:prSet/>
      <dgm:spPr/>
      <dgm:t>
        <a:bodyPr/>
        <a:lstStyle/>
        <a:p>
          <a:endParaRPr lang="en-US"/>
        </a:p>
      </dgm:t>
    </dgm:pt>
    <dgm:pt modelId="{8E91ACBF-8358-44E7-A712-63B32F31E701}" type="sibTrans" cxnId="{820CC855-5987-428E-BC2B-61C5C76687E1}">
      <dgm:prSet/>
      <dgm:spPr/>
      <dgm:t>
        <a:bodyPr/>
        <a:lstStyle/>
        <a:p>
          <a:endParaRPr lang="en-US"/>
        </a:p>
      </dgm:t>
    </dgm:pt>
    <dgm:pt modelId="{A45069A8-E195-4415-937B-CD6023C7DD63}">
      <dgm:prSet/>
      <dgm:spPr/>
      <dgm:t>
        <a:bodyPr/>
        <a:lstStyle/>
        <a:p>
          <a:r>
            <a:rPr lang="en-US"/>
            <a:t>Determine a Likelihood Rating</a:t>
          </a:r>
        </a:p>
      </dgm:t>
    </dgm:pt>
    <dgm:pt modelId="{3AB76566-67EA-4F3F-A545-EC067A8E1913}" type="parTrans" cxnId="{1F821007-506F-489A-B47F-E165F59A0E71}">
      <dgm:prSet/>
      <dgm:spPr/>
      <dgm:t>
        <a:bodyPr/>
        <a:lstStyle/>
        <a:p>
          <a:endParaRPr lang="en-US"/>
        </a:p>
      </dgm:t>
    </dgm:pt>
    <dgm:pt modelId="{8C468C7A-1473-430D-9718-0F35C39AA0BB}" type="sibTrans" cxnId="{1F821007-506F-489A-B47F-E165F59A0E71}">
      <dgm:prSet/>
      <dgm:spPr/>
      <dgm:t>
        <a:bodyPr/>
        <a:lstStyle/>
        <a:p>
          <a:endParaRPr lang="en-US"/>
        </a:p>
      </dgm:t>
    </dgm:pt>
    <dgm:pt modelId="{1BDDA4EC-AD6F-4E5D-A3B7-52639F51B9D3}">
      <dgm:prSet/>
      <dgm:spPr/>
      <dgm:t>
        <a:bodyPr/>
        <a:lstStyle/>
        <a:p>
          <a:r>
            <a:rPr lang="en-US"/>
            <a:t>Calculate</a:t>
          </a:r>
        </a:p>
      </dgm:t>
    </dgm:pt>
    <dgm:pt modelId="{3AEF750B-BA58-465C-B6B7-F8F982997B4C}" type="parTrans" cxnId="{29742660-3F7F-4AF2-B6C4-EAB03F62FDB9}">
      <dgm:prSet/>
      <dgm:spPr/>
      <dgm:t>
        <a:bodyPr/>
        <a:lstStyle/>
        <a:p>
          <a:endParaRPr lang="en-US"/>
        </a:p>
      </dgm:t>
    </dgm:pt>
    <dgm:pt modelId="{BF238D4A-46FE-4EE6-ACEA-0F3775B2D658}" type="sibTrans" cxnId="{29742660-3F7F-4AF2-B6C4-EAB03F62FDB9}">
      <dgm:prSet/>
      <dgm:spPr/>
      <dgm:t>
        <a:bodyPr/>
        <a:lstStyle/>
        <a:p>
          <a:endParaRPr lang="en-US"/>
        </a:p>
      </dgm:t>
    </dgm:pt>
    <dgm:pt modelId="{52989A7F-B4EB-4208-A21D-7C6D51451892}">
      <dgm:prSet/>
      <dgm:spPr/>
      <dgm:t>
        <a:bodyPr/>
        <a:lstStyle/>
        <a:p>
          <a:r>
            <a:rPr lang="en-US"/>
            <a:t>Calculate your Risk Rating</a:t>
          </a:r>
        </a:p>
      </dgm:t>
    </dgm:pt>
    <dgm:pt modelId="{6B7A00CC-FF53-4445-9B83-5451D81E1851}" type="parTrans" cxnId="{77119520-28CA-4C13-8D1A-E2CB89EA150D}">
      <dgm:prSet/>
      <dgm:spPr/>
      <dgm:t>
        <a:bodyPr/>
        <a:lstStyle/>
        <a:p>
          <a:endParaRPr lang="en-US"/>
        </a:p>
      </dgm:t>
    </dgm:pt>
    <dgm:pt modelId="{2B8E4F7E-9621-492E-9FE4-364E71099E4D}" type="sibTrans" cxnId="{77119520-28CA-4C13-8D1A-E2CB89EA150D}">
      <dgm:prSet/>
      <dgm:spPr/>
      <dgm:t>
        <a:bodyPr/>
        <a:lstStyle/>
        <a:p>
          <a:endParaRPr lang="en-US"/>
        </a:p>
      </dgm:t>
    </dgm:pt>
    <dgm:pt modelId="{61901DEB-1690-40C6-BB6B-4833950262B2}" type="pres">
      <dgm:prSet presAssocID="{D901B1A9-52C8-42AB-B46F-C61954A7859D}" presName="Name0" presStyleCnt="0">
        <dgm:presLayoutVars>
          <dgm:dir/>
          <dgm:animLvl val="lvl"/>
          <dgm:resizeHandles val="exact"/>
        </dgm:presLayoutVars>
      </dgm:prSet>
      <dgm:spPr/>
    </dgm:pt>
    <dgm:pt modelId="{2E49B5B1-FD3D-4D98-A01A-03EAF56123F2}" type="pres">
      <dgm:prSet presAssocID="{1BDDA4EC-AD6F-4E5D-A3B7-52639F51B9D3}" presName="boxAndChildren" presStyleCnt="0"/>
      <dgm:spPr/>
    </dgm:pt>
    <dgm:pt modelId="{42AC55D0-5D73-43CB-906D-FC10790D65F9}" type="pres">
      <dgm:prSet presAssocID="{1BDDA4EC-AD6F-4E5D-A3B7-52639F51B9D3}" presName="parentTextBox" presStyleLbl="alignNode1" presStyleIdx="0" presStyleCnt="6"/>
      <dgm:spPr/>
    </dgm:pt>
    <dgm:pt modelId="{8B5BA9B2-BA9C-41FA-A646-30F6F6170CDA}" type="pres">
      <dgm:prSet presAssocID="{1BDDA4EC-AD6F-4E5D-A3B7-52639F51B9D3}" presName="descendantBox" presStyleLbl="bgAccFollowNode1" presStyleIdx="0" presStyleCnt="6"/>
      <dgm:spPr/>
    </dgm:pt>
    <dgm:pt modelId="{F7CF2D2E-7BC9-4DF4-B1B3-F894F648EDD7}" type="pres">
      <dgm:prSet presAssocID="{8E91ACBF-8358-44E7-A712-63B32F31E701}" presName="sp" presStyleCnt="0"/>
      <dgm:spPr/>
    </dgm:pt>
    <dgm:pt modelId="{93046D87-50A9-42C2-AA8B-E039DE77D45D}" type="pres">
      <dgm:prSet presAssocID="{1488141B-7020-4C82-8DD4-5164F8429EF2}" presName="arrowAndChildren" presStyleCnt="0"/>
      <dgm:spPr/>
    </dgm:pt>
    <dgm:pt modelId="{9F425545-8CD4-45C2-8F3E-E609D43405E6}" type="pres">
      <dgm:prSet presAssocID="{1488141B-7020-4C82-8DD4-5164F8429EF2}" presName="parentTextArrow" presStyleLbl="node1" presStyleIdx="0" presStyleCnt="0"/>
      <dgm:spPr/>
    </dgm:pt>
    <dgm:pt modelId="{39F88533-6CF1-480B-A671-FF56B49DC9FC}" type="pres">
      <dgm:prSet presAssocID="{1488141B-7020-4C82-8DD4-5164F8429EF2}" presName="arrow" presStyleLbl="alignNode1" presStyleIdx="1" presStyleCnt="6"/>
      <dgm:spPr/>
    </dgm:pt>
    <dgm:pt modelId="{E4E9ABFB-A4B2-4680-80FD-B55BA7112C04}" type="pres">
      <dgm:prSet presAssocID="{1488141B-7020-4C82-8DD4-5164F8429EF2}" presName="descendantArrow" presStyleLbl="bgAccFollowNode1" presStyleIdx="1" presStyleCnt="6"/>
      <dgm:spPr/>
    </dgm:pt>
    <dgm:pt modelId="{9985D54E-3C81-46A7-95B7-C884A7394E71}" type="pres">
      <dgm:prSet presAssocID="{8F3072C8-7721-4CC3-B874-5270C850FF52}" presName="sp" presStyleCnt="0"/>
      <dgm:spPr/>
    </dgm:pt>
    <dgm:pt modelId="{639BE427-78B9-4C77-B845-4F29318DA5C0}" type="pres">
      <dgm:prSet presAssocID="{0EA6E44C-1704-4328-9BF4-8719D2823CD8}" presName="arrowAndChildren" presStyleCnt="0"/>
      <dgm:spPr/>
    </dgm:pt>
    <dgm:pt modelId="{A731132E-C55B-448C-A584-E277D4E1A3A9}" type="pres">
      <dgm:prSet presAssocID="{0EA6E44C-1704-4328-9BF4-8719D2823CD8}" presName="parentTextArrow" presStyleLbl="node1" presStyleIdx="0" presStyleCnt="0"/>
      <dgm:spPr/>
    </dgm:pt>
    <dgm:pt modelId="{10EA0E1C-C8F6-4B20-83C5-6599AEF1970D}" type="pres">
      <dgm:prSet presAssocID="{0EA6E44C-1704-4328-9BF4-8719D2823CD8}" presName="arrow" presStyleLbl="alignNode1" presStyleIdx="2" presStyleCnt="6"/>
      <dgm:spPr/>
    </dgm:pt>
    <dgm:pt modelId="{3CC8D2FD-9F25-45BF-892A-6317EF006DDA}" type="pres">
      <dgm:prSet presAssocID="{0EA6E44C-1704-4328-9BF4-8719D2823CD8}" presName="descendantArrow" presStyleLbl="bgAccFollowNode1" presStyleIdx="2" presStyleCnt="6"/>
      <dgm:spPr/>
    </dgm:pt>
    <dgm:pt modelId="{630A7F55-BB1F-44B4-9EF9-54ABC5C29C79}" type="pres">
      <dgm:prSet presAssocID="{7E5C7626-ADF1-4AA0-A9DE-52DAFFFA64D5}" presName="sp" presStyleCnt="0"/>
      <dgm:spPr/>
    </dgm:pt>
    <dgm:pt modelId="{D4D7DB95-3A42-4CB2-BECD-4E491B3515D6}" type="pres">
      <dgm:prSet presAssocID="{AC50DC8D-050F-4B90-A9AB-183B049EA8A6}" presName="arrowAndChildren" presStyleCnt="0"/>
      <dgm:spPr/>
    </dgm:pt>
    <dgm:pt modelId="{35378DD5-4280-472C-BDA7-F60889AFAAFD}" type="pres">
      <dgm:prSet presAssocID="{AC50DC8D-050F-4B90-A9AB-183B049EA8A6}" presName="parentTextArrow" presStyleLbl="node1" presStyleIdx="0" presStyleCnt="0"/>
      <dgm:spPr/>
    </dgm:pt>
    <dgm:pt modelId="{66D70674-9D71-48A4-B8FB-AB85E6325D90}" type="pres">
      <dgm:prSet presAssocID="{AC50DC8D-050F-4B90-A9AB-183B049EA8A6}" presName="arrow" presStyleLbl="alignNode1" presStyleIdx="3" presStyleCnt="6"/>
      <dgm:spPr/>
    </dgm:pt>
    <dgm:pt modelId="{743973CD-D4E9-4880-B538-C65E97E0CA21}" type="pres">
      <dgm:prSet presAssocID="{AC50DC8D-050F-4B90-A9AB-183B049EA8A6}" presName="descendantArrow" presStyleLbl="bgAccFollowNode1" presStyleIdx="3" presStyleCnt="6"/>
      <dgm:spPr/>
    </dgm:pt>
    <dgm:pt modelId="{7FA89A34-D384-4C5B-853A-A9BFC75109F6}" type="pres">
      <dgm:prSet presAssocID="{3AD8C60B-1EE3-4DE2-A169-997887D4AB63}" presName="sp" presStyleCnt="0"/>
      <dgm:spPr/>
    </dgm:pt>
    <dgm:pt modelId="{5764AAA3-93E0-44C7-AF2F-7537CBD74396}" type="pres">
      <dgm:prSet presAssocID="{75021480-7C7F-46AD-A27B-D572421B63CB}" presName="arrowAndChildren" presStyleCnt="0"/>
      <dgm:spPr/>
    </dgm:pt>
    <dgm:pt modelId="{9DD7F243-EF53-4032-95C0-BD2944B35999}" type="pres">
      <dgm:prSet presAssocID="{75021480-7C7F-46AD-A27B-D572421B63CB}" presName="parentTextArrow" presStyleLbl="node1" presStyleIdx="0" presStyleCnt="0"/>
      <dgm:spPr/>
    </dgm:pt>
    <dgm:pt modelId="{63814B43-8FFB-4600-AD6A-D9FF82EC69AF}" type="pres">
      <dgm:prSet presAssocID="{75021480-7C7F-46AD-A27B-D572421B63CB}" presName="arrow" presStyleLbl="alignNode1" presStyleIdx="4" presStyleCnt="6"/>
      <dgm:spPr/>
    </dgm:pt>
    <dgm:pt modelId="{D869EB23-C70C-4B87-AA1A-4DFD2C39C58E}" type="pres">
      <dgm:prSet presAssocID="{75021480-7C7F-46AD-A27B-D572421B63CB}" presName="descendantArrow" presStyleLbl="bgAccFollowNode1" presStyleIdx="4" presStyleCnt="6"/>
      <dgm:spPr/>
    </dgm:pt>
    <dgm:pt modelId="{255532FB-3258-455F-8549-46BC2A5AF6F8}" type="pres">
      <dgm:prSet presAssocID="{54478B17-D253-4BE2-9531-62DB8830D77B}" presName="sp" presStyleCnt="0"/>
      <dgm:spPr/>
    </dgm:pt>
    <dgm:pt modelId="{BDD664C0-1BE5-4442-A551-77E5DBA8C157}" type="pres">
      <dgm:prSet presAssocID="{E557F940-5DF8-4265-8B6C-88F4FA0A3A69}" presName="arrowAndChildren" presStyleCnt="0"/>
      <dgm:spPr/>
    </dgm:pt>
    <dgm:pt modelId="{4870666D-2651-4D81-8695-B2D4E6ACB4E7}" type="pres">
      <dgm:prSet presAssocID="{E557F940-5DF8-4265-8B6C-88F4FA0A3A69}" presName="parentTextArrow" presStyleLbl="node1" presStyleIdx="0" presStyleCnt="0"/>
      <dgm:spPr/>
    </dgm:pt>
    <dgm:pt modelId="{350A94C3-EAA3-46C8-B904-5E892DA9BB7B}" type="pres">
      <dgm:prSet presAssocID="{E557F940-5DF8-4265-8B6C-88F4FA0A3A69}" presName="arrow" presStyleLbl="alignNode1" presStyleIdx="5" presStyleCnt="6"/>
      <dgm:spPr/>
    </dgm:pt>
    <dgm:pt modelId="{2265E953-BBE3-450F-A815-4BC023284FE4}" type="pres">
      <dgm:prSet presAssocID="{E557F940-5DF8-4265-8B6C-88F4FA0A3A69}" presName="descendantArrow" presStyleLbl="bgAccFollowNode1" presStyleIdx="5" presStyleCnt="6"/>
      <dgm:spPr/>
    </dgm:pt>
  </dgm:ptLst>
  <dgm:cxnLst>
    <dgm:cxn modelId="{E9324201-BF6C-463E-916E-2160B44CDDD2}" srcId="{D901B1A9-52C8-42AB-B46F-C61954A7859D}" destId="{AC50DC8D-050F-4B90-A9AB-183B049EA8A6}" srcOrd="2" destOrd="0" parTransId="{C5032444-C76E-4697-8B94-19E7347F058E}" sibTransId="{7E5C7626-ADF1-4AA0-A9DE-52DAFFFA64D5}"/>
    <dgm:cxn modelId="{1F821007-506F-489A-B47F-E165F59A0E71}" srcId="{1488141B-7020-4C82-8DD4-5164F8429EF2}" destId="{A45069A8-E195-4415-937B-CD6023C7DD63}" srcOrd="0" destOrd="0" parTransId="{3AB76566-67EA-4F3F-A545-EC067A8E1913}" sibTransId="{8C468C7A-1473-430D-9718-0F35C39AA0BB}"/>
    <dgm:cxn modelId="{92A3F60A-E1D1-46DE-8D0C-D56EE2DB09E4}" type="presOf" srcId="{0EA6E44C-1704-4328-9BF4-8719D2823CD8}" destId="{A731132E-C55B-448C-A584-E277D4E1A3A9}" srcOrd="0" destOrd="0" presId="urn:microsoft.com/office/officeart/2016/7/layout/VerticalDownArrowProcess"/>
    <dgm:cxn modelId="{77119520-28CA-4C13-8D1A-E2CB89EA150D}" srcId="{1BDDA4EC-AD6F-4E5D-A3B7-52639F51B9D3}" destId="{52989A7F-B4EB-4208-A21D-7C6D51451892}" srcOrd="0" destOrd="0" parTransId="{6B7A00CC-FF53-4445-9B83-5451D81E1851}" sibTransId="{2B8E4F7E-9621-492E-9FE4-364E71099E4D}"/>
    <dgm:cxn modelId="{0257C12B-23DB-43BA-BABF-44212C97BCBE}" type="presOf" srcId="{D901B1A9-52C8-42AB-B46F-C61954A7859D}" destId="{61901DEB-1690-40C6-BB6B-4833950262B2}" srcOrd="0" destOrd="0" presId="urn:microsoft.com/office/officeart/2016/7/layout/VerticalDownArrowProcess"/>
    <dgm:cxn modelId="{A2FE6536-CF8B-466E-A01E-92D5B498E50F}" type="presOf" srcId="{0EA6E44C-1704-4328-9BF4-8719D2823CD8}" destId="{10EA0E1C-C8F6-4B20-83C5-6599AEF1970D}" srcOrd="1" destOrd="0" presId="urn:microsoft.com/office/officeart/2016/7/layout/VerticalDownArrowProcess"/>
    <dgm:cxn modelId="{29742660-3F7F-4AF2-B6C4-EAB03F62FDB9}" srcId="{D901B1A9-52C8-42AB-B46F-C61954A7859D}" destId="{1BDDA4EC-AD6F-4E5D-A3B7-52639F51B9D3}" srcOrd="5" destOrd="0" parTransId="{3AEF750B-BA58-465C-B6B7-F8F982997B4C}" sibTransId="{BF238D4A-46FE-4EE6-ACEA-0F3775B2D658}"/>
    <dgm:cxn modelId="{22506962-F119-4D5A-B966-9879BA6B4CE6}" type="presOf" srcId="{4DE683B5-9B52-46EB-9DF7-ED85F55F3409}" destId="{2265E953-BBE3-450F-A815-4BC023284FE4}" srcOrd="0" destOrd="0" presId="urn:microsoft.com/office/officeart/2016/7/layout/VerticalDownArrowProcess"/>
    <dgm:cxn modelId="{85269666-00DD-4112-85C2-756AE73AD6AE}" type="presOf" srcId="{E557F940-5DF8-4265-8B6C-88F4FA0A3A69}" destId="{350A94C3-EAA3-46C8-B904-5E892DA9BB7B}" srcOrd="1" destOrd="0" presId="urn:microsoft.com/office/officeart/2016/7/layout/VerticalDownArrowProcess"/>
    <dgm:cxn modelId="{3D749568-A650-4078-AA27-0B10A3A248EF}" type="presOf" srcId="{1488141B-7020-4C82-8DD4-5164F8429EF2}" destId="{39F88533-6CF1-480B-A671-FF56B49DC9FC}" srcOrd="1" destOrd="0" presId="urn:microsoft.com/office/officeart/2016/7/layout/VerticalDownArrowProcess"/>
    <dgm:cxn modelId="{5AA76869-8D1E-4772-BF7B-A67770EC9233}" type="presOf" srcId="{75021480-7C7F-46AD-A27B-D572421B63CB}" destId="{63814B43-8FFB-4600-AD6A-D9FF82EC69AF}" srcOrd="1" destOrd="0" presId="urn:microsoft.com/office/officeart/2016/7/layout/VerticalDownArrowProcess"/>
    <dgm:cxn modelId="{F5DEA069-7C16-4B37-AC33-0302A53B6BC9}" srcId="{75021480-7C7F-46AD-A27B-D572421B63CB}" destId="{26BE2AED-6770-4AE8-ADA5-D5C43CCFF4B9}" srcOrd="0" destOrd="0" parTransId="{3E4A0BB2-80A1-46EF-8396-C93680450DAB}" sibTransId="{17076DE0-C66E-4B4E-8573-883D0AFC2D2C}"/>
    <dgm:cxn modelId="{0A618C4C-A7EC-488E-8BB2-04EE4CCB2952}" type="presOf" srcId="{AC50DC8D-050F-4B90-A9AB-183B049EA8A6}" destId="{35378DD5-4280-472C-BDA7-F60889AFAAFD}" srcOrd="0" destOrd="0" presId="urn:microsoft.com/office/officeart/2016/7/layout/VerticalDownArrowProcess"/>
    <dgm:cxn modelId="{9E3CEE4E-3ACE-410E-9E9D-7869E147C05A}" srcId="{D901B1A9-52C8-42AB-B46F-C61954A7859D}" destId="{0EA6E44C-1704-4328-9BF4-8719D2823CD8}" srcOrd="3" destOrd="0" parTransId="{D9DF14EF-8DF5-4139-9849-81B000C39F57}" sibTransId="{8F3072C8-7721-4CC3-B874-5270C850FF52}"/>
    <dgm:cxn modelId="{820CC855-5987-428E-BC2B-61C5C76687E1}" srcId="{D901B1A9-52C8-42AB-B46F-C61954A7859D}" destId="{1488141B-7020-4C82-8DD4-5164F8429EF2}" srcOrd="4" destOrd="0" parTransId="{815FC198-7D17-4624-BE9E-603AA5CA2DB2}" sibTransId="{8E91ACBF-8358-44E7-A712-63B32F31E701}"/>
    <dgm:cxn modelId="{638E4476-D016-4A79-9A9A-3C09734FEBDE}" type="presOf" srcId="{1488141B-7020-4C82-8DD4-5164F8429EF2}" destId="{9F425545-8CD4-45C2-8F3E-E609D43405E6}" srcOrd="0" destOrd="0" presId="urn:microsoft.com/office/officeart/2016/7/layout/VerticalDownArrowProcess"/>
    <dgm:cxn modelId="{CBB72178-3661-4F98-8326-14EA11AD6CEE}" type="presOf" srcId="{AC50DC8D-050F-4B90-A9AB-183B049EA8A6}" destId="{66D70674-9D71-48A4-B8FB-AB85E6325D90}" srcOrd="1" destOrd="0" presId="urn:microsoft.com/office/officeart/2016/7/layout/VerticalDownArrowProcess"/>
    <dgm:cxn modelId="{41AA475A-75BF-48D0-B421-3CC936CD91CF}" type="presOf" srcId="{1BDDA4EC-AD6F-4E5D-A3B7-52639F51B9D3}" destId="{42AC55D0-5D73-43CB-906D-FC10790D65F9}" srcOrd="0" destOrd="0" presId="urn:microsoft.com/office/officeart/2016/7/layout/VerticalDownArrowProcess"/>
    <dgm:cxn modelId="{21127680-DFAF-4195-BD13-4898E188F656}" type="presOf" srcId="{A45069A8-E195-4415-937B-CD6023C7DD63}" destId="{E4E9ABFB-A4B2-4680-80FD-B55BA7112C04}" srcOrd="0" destOrd="0" presId="urn:microsoft.com/office/officeart/2016/7/layout/VerticalDownArrowProcess"/>
    <dgm:cxn modelId="{E7DD1790-2146-4650-9BD5-22FEF5C455C6}" srcId="{D901B1A9-52C8-42AB-B46F-C61954A7859D}" destId="{75021480-7C7F-46AD-A27B-D572421B63CB}" srcOrd="1" destOrd="0" parTransId="{80D0645E-6FC3-40A5-9DAD-ACAFD726E8FB}" sibTransId="{3AD8C60B-1EE3-4DE2-A169-997887D4AB63}"/>
    <dgm:cxn modelId="{2B6A9493-16B8-4332-B3FB-8EB57439556A}" type="presOf" srcId="{E71F31FA-F428-4C6F-AA97-43F14C7BD8E2}" destId="{3CC8D2FD-9F25-45BF-892A-6317EF006DDA}" srcOrd="0" destOrd="0" presId="urn:microsoft.com/office/officeart/2016/7/layout/VerticalDownArrowProcess"/>
    <dgm:cxn modelId="{FF34E498-3486-4950-80C8-F39A7E632927}" srcId="{D901B1A9-52C8-42AB-B46F-C61954A7859D}" destId="{E557F940-5DF8-4265-8B6C-88F4FA0A3A69}" srcOrd="0" destOrd="0" parTransId="{6F367AF6-9FF1-4FF6-B453-6EF0187BE3CD}" sibTransId="{54478B17-D253-4BE2-9531-62DB8830D77B}"/>
    <dgm:cxn modelId="{39BF619E-7940-4A6A-B8B6-1153E6A1802D}" srcId="{E557F940-5DF8-4265-8B6C-88F4FA0A3A69}" destId="{4DE683B5-9B52-46EB-9DF7-ED85F55F3409}" srcOrd="0" destOrd="0" parTransId="{680A602D-2787-48D6-8A3E-97F79CC88CB7}" sibTransId="{CB694CBB-3120-4F6A-BFCD-B4C372A38C3B}"/>
    <dgm:cxn modelId="{AA278A9F-2392-42EB-BA01-A23E7251F5C4}" srcId="{AC50DC8D-050F-4B90-A9AB-183B049EA8A6}" destId="{341C5607-6B17-478F-A67B-3FD27C5A06D7}" srcOrd="0" destOrd="0" parTransId="{83D395F0-F47C-464B-9B56-9F1FA5BC0125}" sibTransId="{B2B4B5C6-D636-4C21-9D53-90E928C86E03}"/>
    <dgm:cxn modelId="{CCD7A8AD-C965-44F6-BD8C-491DD34A4572}" type="presOf" srcId="{26BE2AED-6770-4AE8-ADA5-D5C43CCFF4B9}" destId="{D869EB23-C70C-4B87-AA1A-4DFD2C39C58E}" srcOrd="0" destOrd="0" presId="urn:microsoft.com/office/officeart/2016/7/layout/VerticalDownArrowProcess"/>
    <dgm:cxn modelId="{6CFF02B6-C69A-4ADB-93B1-7FB2ACE85F52}" type="presOf" srcId="{75021480-7C7F-46AD-A27B-D572421B63CB}" destId="{9DD7F243-EF53-4032-95C0-BD2944B35999}" srcOrd="0" destOrd="0" presId="urn:microsoft.com/office/officeart/2016/7/layout/VerticalDownArrowProcess"/>
    <dgm:cxn modelId="{B27FC5BA-E00D-4772-B5CB-77FE66CD3DBF}" type="presOf" srcId="{52989A7F-B4EB-4208-A21D-7C6D51451892}" destId="{8B5BA9B2-BA9C-41FA-A646-30F6F6170CDA}" srcOrd="0" destOrd="0" presId="urn:microsoft.com/office/officeart/2016/7/layout/VerticalDownArrowProcess"/>
    <dgm:cxn modelId="{147395CE-D567-4608-9DAE-02FA699C48EC}" type="presOf" srcId="{E557F940-5DF8-4265-8B6C-88F4FA0A3A69}" destId="{4870666D-2651-4D81-8695-B2D4E6ACB4E7}" srcOrd="0" destOrd="0" presId="urn:microsoft.com/office/officeart/2016/7/layout/VerticalDownArrowProcess"/>
    <dgm:cxn modelId="{54327CE8-FC02-489F-B4C9-C5D103AA58B5}" type="presOf" srcId="{341C5607-6B17-478F-A67B-3FD27C5A06D7}" destId="{743973CD-D4E9-4880-B538-C65E97E0CA21}" srcOrd="0" destOrd="0" presId="urn:microsoft.com/office/officeart/2016/7/layout/VerticalDownArrowProcess"/>
    <dgm:cxn modelId="{C88F93FC-5340-4AC6-95C7-C543E38950D8}" srcId="{0EA6E44C-1704-4328-9BF4-8719D2823CD8}" destId="{E71F31FA-F428-4C6F-AA97-43F14C7BD8E2}" srcOrd="0" destOrd="0" parTransId="{12CBE584-C226-41C7-94FC-010DA485239C}" sibTransId="{D7257C49-4B2A-4592-BB11-E6715C2C4E50}"/>
    <dgm:cxn modelId="{AD4766FA-1580-4113-A7CE-82E0FEAB8E7E}" type="presParOf" srcId="{61901DEB-1690-40C6-BB6B-4833950262B2}" destId="{2E49B5B1-FD3D-4D98-A01A-03EAF56123F2}" srcOrd="0" destOrd="0" presId="urn:microsoft.com/office/officeart/2016/7/layout/VerticalDownArrowProcess"/>
    <dgm:cxn modelId="{C967CE14-F7FC-488E-B20C-DF47B58ECF5D}" type="presParOf" srcId="{2E49B5B1-FD3D-4D98-A01A-03EAF56123F2}" destId="{42AC55D0-5D73-43CB-906D-FC10790D65F9}" srcOrd="0" destOrd="0" presId="urn:microsoft.com/office/officeart/2016/7/layout/VerticalDownArrowProcess"/>
    <dgm:cxn modelId="{3A2A4A4D-1B53-4B63-AEFE-53F7568F6FF6}" type="presParOf" srcId="{2E49B5B1-FD3D-4D98-A01A-03EAF56123F2}" destId="{8B5BA9B2-BA9C-41FA-A646-30F6F6170CDA}" srcOrd="1" destOrd="0" presId="urn:microsoft.com/office/officeart/2016/7/layout/VerticalDownArrowProcess"/>
    <dgm:cxn modelId="{27AD31FA-B180-449F-BBEE-A113374952F4}" type="presParOf" srcId="{61901DEB-1690-40C6-BB6B-4833950262B2}" destId="{F7CF2D2E-7BC9-4DF4-B1B3-F894F648EDD7}" srcOrd="1" destOrd="0" presId="urn:microsoft.com/office/officeart/2016/7/layout/VerticalDownArrowProcess"/>
    <dgm:cxn modelId="{E6613EAF-2E86-4E39-AF59-2617C93C2ADE}" type="presParOf" srcId="{61901DEB-1690-40C6-BB6B-4833950262B2}" destId="{93046D87-50A9-42C2-AA8B-E039DE77D45D}" srcOrd="2" destOrd="0" presId="urn:microsoft.com/office/officeart/2016/7/layout/VerticalDownArrowProcess"/>
    <dgm:cxn modelId="{DD5F23C1-C8B3-401C-B36F-013DC5ED332E}" type="presParOf" srcId="{93046D87-50A9-42C2-AA8B-E039DE77D45D}" destId="{9F425545-8CD4-45C2-8F3E-E609D43405E6}" srcOrd="0" destOrd="0" presId="urn:microsoft.com/office/officeart/2016/7/layout/VerticalDownArrowProcess"/>
    <dgm:cxn modelId="{9053988F-7339-41EA-BF27-85FFE4FB1696}" type="presParOf" srcId="{93046D87-50A9-42C2-AA8B-E039DE77D45D}" destId="{39F88533-6CF1-480B-A671-FF56B49DC9FC}" srcOrd="1" destOrd="0" presId="urn:microsoft.com/office/officeart/2016/7/layout/VerticalDownArrowProcess"/>
    <dgm:cxn modelId="{A0CE2EE2-B136-417F-AD58-0B47CCB59BF1}" type="presParOf" srcId="{93046D87-50A9-42C2-AA8B-E039DE77D45D}" destId="{E4E9ABFB-A4B2-4680-80FD-B55BA7112C04}" srcOrd="2" destOrd="0" presId="urn:microsoft.com/office/officeart/2016/7/layout/VerticalDownArrowProcess"/>
    <dgm:cxn modelId="{32AD6B2F-9C8A-44EB-871E-0489183675D2}" type="presParOf" srcId="{61901DEB-1690-40C6-BB6B-4833950262B2}" destId="{9985D54E-3C81-46A7-95B7-C884A7394E71}" srcOrd="3" destOrd="0" presId="urn:microsoft.com/office/officeart/2016/7/layout/VerticalDownArrowProcess"/>
    <dgm:cxn modelId="{91F560BC-226D-44FF-9313-C25BE9E6D948}" type="presParOf" srcId="{61901DEB-1690-40C6-BB6B-4833950262B2}" destId="{639BE427-78B9-4C77-B845-4F29318DA5C0}" srcOrd="4" destOrd="0" presId="urn:microsoft.com/office/officeart/2016/7/layout/VerticalDownArrowProcess"/>
    <dgm:cxn modelId="{8EA2E9DF-4CB5-4EA9-AE35-5565CF75CDD3}" type="presParOf" srcId="{639BE427-78B9-4C77-B845-4F29318DA5C0}" destId="{A731132E-C55B-448C-A584-E277D4E1A3A9}" srcOrd="0" destOrd="0" presId="urn:microsoft.com/office/officeart/2016/7/layout/VerticalDownArrowProcess"/>
    <dgm:cxn modelId="{1664F6B2-7C98-496B-B28F-909EB819EFFD}" type="presParOf" srcId="{639BE427-78B9-4C77-B845-4F29318DA5C0}" destId="{10EA0E1C-C8F6-4B20-83C5-6599AEF1970D}" srcOrd="1" destOrd="0" presId="urn:microsoft.com/office/officeart/2016/7/layout/VerticalDownArrowProcess"/>
    <dgm:cxn modelId="{68313233-9573-4A15-971C-A18B3CD6FD9C}" type="presParOf" srcId="{639BE427-78B9-4C77-B845-4F29318DA5C0}" destId="{3CC8D2FD-9F25-45BF-892A-6317EF006DDA}" srcOrd="2" destOrd="0" presId="urn:microsoft.com/office/officeart/2016/7/layout/VerticalDownArrowProcess"/>
    <dgm:cxn modelId="{4AFFF3A8-59BC-4BD6-B581-4FA3705CC0EE}" type="presParOf" srcId="{61901DEB-1690-40C6-BB6B-4833950262B2}" destId="{630A7F55-BB1F-44B4-9EF9-54ABC5C29C79}" srcOrd="5" destOrd="0" presId="urn:microsoft.com/office/officeart/2016/7/layout/VerticalDownArrowProcess"/>
    <dgm:cxn modelId="{55F324AA-DDC5-447E-9857-C172C9609F21}" type="presParOf" srcId="{61901DEB-1690-40C6-BB6B-4833950262B2}" destId="{D4D7DB95-3A42-4CB2-BECD-4E491B3515D6}" srcOrd="6" destOrd="0" presId="urn:microsoft.com/office/officeart/2016/7/layout/VerticalDownArrowProcess"/>
    <dgm:cxn modelId="{030E39FE-66E8-4563-A48F-57C18E05D4FA}" type="presParOf" srcId="{D4D7DB95-3A42-4CB2-BECD-4E491B3515D6}" destId="{35378DD5-4280-472C-BDA7-F60889AFAAFD}" srcOrd="0" destOrd="0" presId="urn:microsoft.com/office/officeart/2016/7/layout/VerticalDownArrowProcess"/>
    <dgm:cxn modelId="{49243D54-5295-43B9-A734-90ADDCFC0D34}" type="presParOf" srcId="{D4D7DB95-3A42-4CB2-BECD-4E491B3515D6}" destId="{66D70674-9D71-48A4-B8FB-AB85E6325D90}" srcOrd="1" destOrd="0" presId="urn:microsoft.com/office/officeart/2016/7/layout/VerticalDownArrowProcess"/>
    <dgm:cxn modelId="{1D793D85-3CDC-43FD-A033-B968E20BDDE5}" type="presParOf" srcId="{D4D7DB95-3A42-4CB2-BECD-4E491B3515D6}" destId="{743973CD-D4E9-4880-B538-C65E97E0CA21}" srcOrd="2" destOrd="0" presId="urn:microsoft.com/office/officeart/2016/7/layout/VerticalDownArrowProcess"/>
    <dgm:cxn modelId="{131E111C-CD98-43F2-A1A5-E9691EBD5E18}" type="presParOf" srcId="{61901DEB-1690-40C6-BB6B-4833950262B2}" destId="{7FA89A34-D384-4C5B-853A-A9BFC75109F6}" srcOrd="7" destOrd="0" presId="urn:microsoft.com/office/officeart/2016/7/layout/VerticalDownArrowProcess"/>
    <dgm:cxn modelId="{D6D36D30-CEF2-4E70-AA62-F59973417EF2}" type="presParOf" srcId="{61901DEB-1690-40C6-BB6B-4833950262B2}" destId="{5764AAA3-93E0-44C7-AF2F-7537CBD74396}" srcOrd="8" destOrd="0" presId="urn:microsoft.com/office/officeart/2016/7/layout/VerticalDownArrowProcess"/>
    <dgm:cxn modelId="{40E2FCE8-ADB2-4739-9074-CC25E6FD1EE7}" type="presParOf" srcId="{5764AAA3-93E0-44C7-AF2F-7537CBD74396}" destId="{9DD7F243-EF53-4032-95C0-BD2944B35999}" srcOrd="0" destOrd="0" presId="urn:microsoft.com/office/officeart/2016/7/layout/VerticalDownArrowProcess"/>
    <dgm:cxn modelId="{41A13C64-4B45-4211-8EA5-6E338019C68C}" type="presParOf" srcId="{5764AAA3-93E0-44C7-AF2F-7537CBD74396}" destId="{63814B43-8FFB-4600-AD6A-D9FF82EC69AF}" srcOrd="1" destOrd="0" presId="urn:microsoft.com/office/officeart/2016/7/layout/VerticalDownArrowProcess"/>
    <dgm:cxn modelId="{A0477870-99FA-47AA-BEFD-75BE8D1CAB5B}" type="presParOf" srcId="{5764AAA3-93E0-44C7-AF2F-7537CBD74396}" destId="{D869EB23-C70C-4B87-AA1A-4DFD2C39C58E}" srcOrd="2" destOrd="0" presId="urn:microsoft.com/office/officeart/2016/7/layout/VerticalDownArrowProcess"/>
    <dgm:cxn modelId="{53EBDAD5-99F1-4766-83B7-7C39525DE009}" type="presParOf" srcId="{61901DEB-1690-40C6-BB6B-4833950262B2}" destId="{255532FB-3258-455F-8549-46BC2A5AF6F8}" srcOrd="9" destOrd="0" presId="urn:microsoft.com/office/officeart/2016/7/layout/VerticalDownArrowProcess"/>
    <dgm:cxn modelId="{1DF14D2E-2F8E-4910-A5B3-1E6D812CAC48}" type="presParOf" srcId="{61901DEB-1690-40C6-BB6B-4833950262B2}" destId="{BDD664C0-1BE5-4442-A551-77E5DBA8C157}" srcOrd="10" destOrd="0" presId="urn:microsoft.com/office/officeart/2016/7/layout/VerticalDownArrowProcess"/>
    <dgm:cxn modelId="{3F2F5A58-8139-4833-A360-EBA3047A4521}" type="presParOf" srcId="{BDD664C0-1BE5-4442-A551-77E5DBA8C157}" destId="{4870666D-2651-4D81-8695-B2D4E6ACB4E7}" srcOrd="0" destOrd="0" presId="urn:microsoft.com/office/officeart/2016/7/layout/VerticalDownArrowProcess"/>
    <dgm:cxn modelId="{566C5205-7D1C-4A68-A715-016D452B216E}" type="presParOf" srcId="{BDD664C0-1BE5-4442-A551-77E5DBA8C157}" destId="{350A94C3-EAA3-46C8-B904-5E892DA9BB7B}" srcOrd="1" destOrd="0" presId="urn:microsoft.com/office/officeart/2016/7/layout/VerticalDownArrowProcess"/>
    <dgm:cxn modelId="{174F6BEE-0F47-49C9-BF62-A75C2AD24106}" type="presParOf" srcId="{BDD664C0-1BE5-4442-A551-77E5DBA8C157}" destId="{2265E953-BBE3-450F-A815-4BC023284FE4}"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C55D0-5D73-43CB-906D-FC10790D65F9}">
      <dsp:nvSpPr>
        <dsp:cNvPr id="0" name=""/>
        <dsp:cNvSpPr/>
      </dsp:nvSpPr>
      <dsp:spPr>
        <a:xfrm>
          <a:off x="0" y="5200128"/>
          <a:ext cx="1628400" cy="6825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49352" rIns="115812" bIns="149352" numCol="1" spcCol="1270" anchor="ctr" anchorCtr="0">
          <a:noAutofit/>
        </a:bodyPr>
        <a:lstStyle/>
        <a:p>
          <a:pPr marL="0" lvl="0" indent="0" algn="ctr" defTabSz="933450">
            <a:lnSpc>
              <a:spcPct val="90000"/>
            </a:lnSpc>
            <a:spcBef>
              <a:spcPct val="0"/>
            </a:spcBef>
            <a:spcAft>
              <a:spcPct val="35000"/>
            </a:spcAft>
            <a:buNone/>
          </a:pPr>
          <a:r>
            <a:rPr lang="en-US" sz="2100" kern="1200"/>
            <a:t>Calculate</a:t>
          </a:r>
        </a:p>
      </dsp:txBody>
      <dsp:txXfrm>
        <a:off x="0" y="5200128"/>
        <a:ext cx="1628400" cy="682514"/>
      </dsp:txXfrm>
    </dsp:sp>
    <dsp:sp modelId="{8B5BA9B2-BA9C-41FA-A646-30F6F6170CDA}">
      <dsp:nvSpPr>
        <dsp:cNvPr id="0" name=""/>
        <dsp:cNvSpPr/>
      </dsp:nvSpPr>
      <dsp:spPr>
        <a:xfrm>
          <a:off x="1628400" y="5200128"/>
          <a:ext cx="4885203" cy="68251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90500" rIns="99095" bIns="190500" numCol="1" spcCol="1270" anchor="ctr" anchorCtr="0">
          <a:noAutofit/>
        </a:bodyPr>
        <a:lstStyle/>
        <a:p>
          <a:pPr marL="0" lvl="0" indent="0" algn="l" defTabSz="666750">
            <a:lnSpc>
              <a:spcPct val="90000"/>
            </a:lnSpc>
            <a:spcBef>
              <a:spcPct val="0"/>
            </a:spcBef>
            <a:spcAft>
              <a:spcPct val="35000"/>
            </a:spcAft>
            <a:buNone/>
          </a:pPr>
          <a:r>
            <a:rPr lang="en-US" sz="1500" kern="1200"/>
            <a:t>Calculate your Risk Rating</a:t>
          </a:r>
        </a:p>
      </dsp:txBody>
      <dsp:txXfrm>
        <a:off x="1628400" y="5200128"/>
        <a:ext cx="4885203" cy="682514"/>
      </dsp:txXfrm>
    </dsp:sp>
    <dsp:sp modelId="{39F88533-6CF1-480B-A671-FF56B49DC9FC}">
      <dsp:nvSpPr>
        <dsp:cNvPr id="0" name=""/>
        <dsp:cNvSpPr/>
      </dsp:nvSpPr>
      <dsp:spPr>
        <a:xfrm rot="10800000">
          <a:off x="0" y="4160659"/>
          <a:ext cx="1628400" cy="1049706"/>
        </a:xfrm>
        <a:prstGeom prst="upArrowCallout">
          <a:avLst>
            <a:gd name="adj1" fmla="val 5000"/>
            <a:gd name="adj2" fmla="val 10000"/>
            <a:gd name="adj3" fmla="val 15000"/>
            <a:gd name="adj4" fmla="val 64977"/>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49352" rIns="115812" bIns="149352" numCol="1" spcCol="1270" anchor="ctr" anchorCtr="0">
          <a:noAutofit/>
        </a:bodyPr>
        <a:lstStyle/>
        <a:p>
          <a:pPr marL="0" lvl="0" indent="0" algn="ctr" defTabSz="933450">
            <a:lnSpc>
              <a:spcPct val="90000"/>
            </a:lnSpc>
            <a:spcBef>
              <a:spcPct val="0"/>
            </a:spcBef>
            <a:spcAft>
              <a:spcPct val="35000"/>
            </a:spcAft>
            <a:buNone/>
          </a:pPr>
          <a:r>
            <a:rPr lang="en-US" sz="2100" kern="1200"/>
            <a:t>Determine</a:t>
          </a:r>
        </a:p>
      </dsp:txBody>
      <dsp:txXfrm rot="-10800000">
        <a:off x="0" y="4160659"/>
        <a:ext cx="1628400" cy="682309"/>
      </dsp:txXfrm>
    </dsp:sp>
    <dsp:sp modelId="{E4E9ABFB-A4B2-4680-80FD-B55BA7112C04}">
      <dsp:nvSpPr>
        <dsp:cNvPr id="0" name=""/>
        <dsp:cNvSpPr/>
      </dsp:nvSpPr>
      <dsp:spPr>
        <a:xfrm>
          <a:off x="1628400" y="4160659"/>
          <a:ext cx="4885203" cy="682309"/>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90500" rIns="99095" bIns="190500" numCol="1" spcCol="1270" anchor="ctr" anchorCtr="0">
          <a:noAutofit/>
        </a:bodyPr>
        <a:lstStyle/>
        <a:p>
          <a:pPr marL="0" lvl="0" indent="0" algn="l" defTabSz="666750">
            <a:lnSpc>
              <a:spcPct val="90000"/>
            </a:lnSpc>
            <a:spcBef>
              <a:spcPct val="0"/>
            </a:spcBef>
            <a:spcAft>
              <a:spcPct val="35000"/>
            </a:spcAft>
            <a:buNone/>
          </a:pPr>
          <a:r>
            <a:rPr lang="en-US" sz="1500" kern="1200"/>
            <a:t>Determine a Likelihood Rating</a:t>
          </a:r>
        </a:p>
      </dsp:txBody>
      <dsp:txXfrm>
        <a:off x="1628400" y="4160659"/>
        <a:ext cx="4885203" cy="682309"/>
      </dsp:txXfrm>
    </dsp:sp>
    <dsp:sp modelId="{10EA0E1C-C8F6-4B20-83C5-6599AEF1970D}">
      <dsp:nvSpPr>
        <dsp:cNvPr id="0" name=""/>
        <dsp:cNvSpPr/>
      </dsp:nvSpPr>
      <dsp:spPr>
        <a:xfrm rot="10800000">
          <a:off x="0" y="3121190"/>
          <a:ext cx="1628400" cy="1049706"/>
        </a:xfrm>
        <a:prstGeom prst="upArrowCallout">
          <a:avLst>
            <a:gd name="adj1" fmla="val 5000"/>
            <a:gd name="adj2" fmla="val 10000"/>
            <a:gd name="adj3" fmla="val 15000"/>
            <a:gd name="adj4" fmla="val 64977"/>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49352" rIns="115812" bIns="149352" numCol="1" spcCol="1270" anchor="ctr" anchorCtr="0">
          <a:noAutofit/>
        </a:bodyPr>
        <a:lstStyle/>
        <a:p>
          <a:pPr marL="0" lvl="0" indent="0" algn="ctr" defTabSz="933450">
            <a:lnSpc>
              <a:spcPct val="90000"/>
            </a:lnSpc>
            <a:spcBef>
              <a:spcPct val="0"/>
            </a:spcBef>
            <a:spcAft>
              <a:spcPct val="35000"/>
            </a:spcAft>
            <a:buNone/>
          </a:pPr>
          <a:r>
            <a:rPr lang="en-US" sz="2100" kern="1200"/>
            <a:t>Analyse</a:t>
          </a:r>
        </a:p>
      </dsp:txBody>
      <dsp:txXfrm rot="-10800000">
        <a:off x="0" y="3121190"/>
        <a:ext cx="1628400" cy="682309"/>
      </dsp:txXfrm>
    </dsp:sp>
    <dsp:sp modelId="{3CC8D2FD-9F25-45BF-892A-6317EF006DDA}">
      <dsp:nvSpPr>
        <dsp:cNvPr id="0" name=""/>
        <dsp:cNvSpPr/>
      </dsp:nvSpPr>
      <dsp:spPr>
        <a:xfrm>
          <a:off x="1628400" y="3121190"/>
          <a:ext cx="4885203" cy="682309"/>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90500" rIns="99095" bIns="190500" numCol="1" spcCol="1270" anchor="ctr" anchorCtr="0">
          <a:noAutofit/>
        </a:bodyPr>
        <a:lstStyle/>
        <a:p>
          <a:pPr marL="0" lvl="0" indent="0" algn="l" defTabSz="666750">
            <a:lnSpc>
              <a:spcPct val="90000"/>
            </a:lnSpc>
            <a:spcBef>
              <a:spcPct val="0"/>
            </a:spcBef>
            <a:spcAft>
              <a:spcPct val="35000"/>
            </a:spcAft>
            <a:buNone/>
          </a:pPr>
          <a:r>
            <a:rPr lang="en-US" sz="1500" kern="1200"/>
            <a:t>Analyse the Control Environment</a:t>
          </a:r>
        </a:p>
      </dsp:txBody>
      <dsp:txXfrm>
        <a:off x="1628400" y="3121190"/>
        <a:ext cx="4885203" cy="682309"/>
      </dsp:txXfrm>
    </dsp:sp>
    <dsp:sp modelId="{66D70674-9D71-48A4-B8FB-AB85E6325D90}">
      <dsp:nvSpPr>
        <dsp:cNvPr id="0" name=""/>
        <dsp:cNvSpPr/>
      </dsp:nvSpPr>
      <dsp:spPr>
        <a:xfrm rot="10800000">
          <a:off x="0" y="2081721"/>
          <a:ext cx="1628400" cy="1049706"/>
        </a:xfrm>
        <a:prstGeom prst="upArrowCallout">
          <a:avLst>
            <a:gd name="adj1" fmla="val 5000"/>
            <a:gd name="adj2" fmla="val 10000"/>
            <a:gd name="adj3" fmla="val 15000"/>
            <a:gd name="adj4" fmla="val 64977"/>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49352" rIns="115812" bIns="149352" numCol="1" spcCol="1270" anchor="ctr" anchorCtr="0">
          <a:noAutofit/>
        </a:bodyPr>
        <a:lstStyle/>
        <a:p>
          <a:pPr marL="0" lvl="0" indent="0" algn="ctr" defTabSz="933450">
            <a:lnSpc>
              <a:spcPct val="90000"/>
            </a:lnSpc>
            <a:spcBef>
              <a:spcPct val="0"/>
            </a:spcBef>
            <a:spcAft>
              <a:spcPct val="35000"/>
            </a:spcAft>
            <a:buNone/>
          </a:pPr>
          <a:r>
            <a:rPr lang="en-US" sz="2100" kern="1200"/>
            <a:t>Determine</a:t>
          </a:r>
        </a:p>
      </dsp:txBody>
      <dsp:txXfrm rot="-10800000">
        <a:off x="0" y="2081721"/>
        <a:ext cx="1628400" cy="682309"/>
      </dsp:txXfrm>
    </dsp:sp>
    <dsp:sp modelId="{743973CD-D4E9-4880-B538-C65E97E0CA21}">
      <dsp:nvSpPr>
        <dsp:cNvPr id="0" name=""/>
        <dsp:cNvSpPr/>
      </dsp:nvSpPr>
      <dsp:spPr>
        <a:xfrm>
          <a:off x="1628400" y="2081721"/>
          <a:ext cx="4885203" cy="682309"/>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90500" rIns="99095" bIns="190500" numCol="1" spcCol="1270" anchor="ctr" anchorCtr="0">
          <a:noAutofit/>
        </a:bodyPr>
        <a:lstStyle/>
        <a:p>
          <a:pPr marL="0" lvl="0" indent="0" algn="l" defTabSz="666750">
            <a:lnSpc>
              <a:spcPct val="90000"/>
            </a:lnSpc>
            <a:spcBef>
              <a:spcPct val="0"/>
            </a:spcBef>
            <a:spcAft>
              <a:spcPct val="35000"/>
            </a:spcAft>
            <a:buNone/>
          </a:pPr>
          <a:r>
            <a:rPr lang="en-US" sz="1500" kern="1200"/>
            <a:t>Determine Inherent Risk &amp; Impact</a:t>
          </a:r>
        </a:p>
      </dsp:txBody>
      <dsp:txXfrm>
        <a:off x="1628400" y="2081721"/>
        <a:ext cx="4885203" cy="682309"/>
      </dsp:txXfrm>
    </dsp:sp>
    <dsp:sp modelId="{63814B43-8FFB-4600-AD6A-D9FF82EC69AF}">
      <dsp:nvSpPr>
        <dsp:cNvPr id="0" name=""/>
        <dsp:cNvSpPr/>
      </dsp:nvSpPr>
      <dsp:spPr>
        <a:xfrm rot="10800000">
          <a:off x="0" y="1042252"/>
          <a:ext cx="1628400" cy="1049706"/>
        </a:xfrm>
        <a:prstGeom prst="upArrowCallout">
          <a:avLst>
            <a:gd name="adj1" fmla="val 5000"/>
            <a:gd name="adj2" fmla="val 10000"/>
            <a:gd name="adj3" fmla="val 15000"/>
            <a:gd name="adj4" fmla="val 64977"/>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49352" rIns="115812" bIns="149352" numCol="1" spcCol="1270" anchor="ctr" anchorCtr="0">
          <a:noAutofit/>
        </a:bodyPr>
        <a:lstStyle/>
        <a:p>
          <a:pPr marL="0" lvl="0" indent="0" algn="ctr" defTabSz="933450">
            <a:lnSpc>
              <a:spcPct val="90000"/>
            </a:lnSpc>
            <a:spcBef>
              <a:spcPct val="0"/>
            </a:spcBef>
            <a:spcAft>
              <a:spcPct val="35000"/>
            </a:spcAft>
            <a:buNone/>
          </a:pPr>
          <a:r>
            <a:rPr lang="en-US" sz="2100" kern="1200"/>
            <a:t>Identify</a:t>
          </a:r>
        </a:p>
      </dsp:txBody>
      <dsp:txXfrm rot="-10800000">
        <a:off x="0" y="1042252"/>
        <a:ext cx="1628400" cy="682309"/>
      </dsp:txXfrm>
    </dsp:sp>
    <dsp:sp modelId="{D869EB23-C70C-4B87-AA1A-4DFD2C39C58E}">
      <dsp:nvSpPr>
        <dsp:cNvPr id="0" name=""/>
        <dsp:cNvSpPr/>
      </dsp:nvSpPr>
      <dsp:spPr>
        <a:xfrm>
          <a:off x="1628400" y="1042252"/>
          <a:ext cx="4885203" cy="682309"/>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90500" rIns="99095" bIns="190500" numCol="1" spcCol="1270" anchor="ctr" anchorCtr="0">
          <a:noAutofit/>
        </a:bodyPr>
        <a:lstStyle/>
        <a:p>
          <a:pPr marL="0" lvl="0" indent="0" algn="l" defTabSz="666750">
            <a:lnSpc>
              <a:spcPct val="90000"/>
            </a:lnSpc>
            <a:spcBef>
              <a:spcPct val="0"/>
            </a:spcBef>
            <a:spcAft>
              <a:spcPct val="35000"/>
            </a:spcAft>
            <a:buNone/>
          </a:pPr>
          <a:r>
            <a:rPr lang="en-US" sz="1500" kern="1200"/>
            <a:t>Identify Threats</a:t>
          </a:r>
        </a:p>
      </dsp:txBody>
      <dsp:txXfrm>
        <a:off x="1628400" y="1042252"/>
        <a:ext cx="4885203" cy="682309"/>
      </dsp:txXfrm>
    </dsp:sp>
    <dsp:sp modelId="{350A94C3-EAA3-46C8-B904-5E892DA9BB7B}">
      <dsp:nvSpPr>
        <dsp:cNvPr id="0" name=""/>
        <dsp:cNvSpPr/>
      </dsp:nvSpPr>
      <dsp:spPr>
        <a:xfrm rot="10800000">
          <a:off x="0" y="2783"/>
          <a:ext cx="1628400" cy="1049706"/>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812" tIns="149352" rIns="115812" bIns="149352" numCol="1" spcCol="1270" anchor="ctr" anchorCtr="0">
          <a:noAutofit/>
        </a:bodyPr>
        <a:lstStyle/>
        <a:p>
          <a:pPr marL="0" lvl="0" indent="0" algn="ctr" defTabSz="933450">
            <a:lnSpc>
              <a:spcPct val="90000"/>
            </a:lnSpc>
            <a:spcBef>
              <a:spcPct val="0"/>
            </a:spcBef>
            <a:spcAft>
              <a:spcPct val="35000"/>
            </a:spcAft>
            <a:buNone/>
          </a:pPr>
          <a:r>
            <a:rPr lang="en-US" sz="2100" kern="1200" dirty="0" err="1"/>
            <a:t>Characterise</a:t>
          </a:r>
          <a:endParaRPr lang="en-US" sz="2100" kern="1200" dirty="0"/>
        </a:p>
      </dsp:txBody>
      <dsp:txXfrm rot="-10800000">
        <a:off x="0" y="2783"/>
        <a:ext cx="1628400" cy="682309"/>
      </dsp:txXfrm>
    </dsp:sp>
    <dsp:sp modelId="{2265E953-BBE3-450F-A815-4BC023284FE4}">
      <dsp:nvSpPr>
        <dsp:cNvPr id="0" name=""/>
        <dsp:cNvSpPr/>
      </dsp:nvSpPr>
      <dsp:spPr>
        <a:xfrm>
          <a:off x="1628400" y="2783"/>
          <a:ext cx="4885203" cy="68230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95" tIns="190500" rIns="99095" bIns="190500" numCol="1" spcCol="1270" anchor="ctr" anchorCtr="0">
          <a:noAutofit/>
        </a:bodyPr>
        <a:lstStyle/>
        <a:p>
          <a:pPr marL="0" lvl="0" indent="0" algn="l" defTabSz="666750">
            <a:lnSpc>
              <a:spcPct val="90000"/>
            </a:lnSpc>
            <a:spcBef>
              <a:spcPct val="0"/>
            </a:spcBef>
            <a:spcAft>
              <a:spcPct val="35000"/>
            </a:spcAft>
            <a:buNone/>
          </a:pPr>
          <a:r>
            <a:rPr lang="en-US" sz="1500" kern="1200" dirty="0" err="1"/>
            <a:t>Characterise</a:t>
          </a:r>
          <a:r>
            <a:rPr lang="en-US" sz="1500" kern="1200" dirty="0"/>
            <a:t> the System (Process, Function, or Application)</a:t>
          </a:r>
        </a:p>
      </dsp:txBody>
      <dsp:txXfrm>
        <a:off x="1628400" y="2783"/>
        <a:ext cx="4885203" cy="68230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31/07/2022</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31/07/2022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31/07/2022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31/07/2022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31/07/2022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31/07/2022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31/07/2022</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31/07/2022</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31/07/2022</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www.nist.gov/publications/guide-conducting-risk-assessments"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eaf">
            <a:extLst>
              <a:ext uri="{FF2B5EF4-FFF2-40B4-BE49-F238E27FC236}">
                <a16:creationId xmlns:a16="http://schemas.microsoft.com/office/drawing/2014/main" id="{7C33A783-CF89-486C-B165-E6D294DD31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8545" y="1369118"/>
            <a:ext cx="3789988" cy="3789988"/>
          </a:xfrm>
          <a:prstGeom prst="rect">
            <a:avLst/>
          </a:prstGeom>
        </p:spPr>
      </p:pic>
      <p:sp>
        <p:nvSpPr>
          <p:cNvPr id="34" name="Freeform 3">
            <a:extLst>
              <a:ext uri="{FF2B5EF4-FFF2-40B4-BE49-F238E27FC236}">
                <a16:creationId xmlns:a16="http://schemas.microsoft.com/office/drawing/2014/main" id="{97FCB4AC-74E0-4CC3-95D6-E6158D6EC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4">
            <a:extLst>
              <a:ext uri="{FF2B5EF4-FFF2-40B4-BE49-F238E27FC236}">
                <a16:creationId xmlns:a16="http://schemas.microsoft.com/office/drawing/2014/main" id="{5C4527E1-0008-421A-B31C-AEA4C2A6A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81C6EA-6F90-43A8-964F-9240479410F6}"/>
              </a:ext>
            </a:extLst>
          </p:cNvPr>
          <p:cNvSpPr>
            <a:spLocks noGrp="1"/>
          </p:cNvSpPr>
          <p:nvPr>
            <p:ph type="ctrTitle"/>
          </p:nvPr>
        </p:nvSpPr>
        <p:spPr>
          <a:xfrm>
            <a:off x="804672" y="2600325"/>
            <a:ext cx="7577328" cy="2651200"/>
          </a:xfrm>
        </p:spPr>
        <p:txBody>
          <a:bodyPr anchor="t">
            <a:normAutofit/>
          </a:bodyPr>
          <a:lstStyle/>
          <a:p>
            <a:pPr algn="l"/>
            <a:r>
              <a:rPr lang="en-GB" sz="4600" b="1" dirty="0"/>
              <a:t>BSBXCS404 – Contribute to cyber security risk management</a:t>
            </a:r>
            <a:endParaRPr lang="en-AU" sz="4600" dirty="0"/>
          </a:p>
        </p:txBody>
      </p:sp>
    </p:spTree>
    <p:extLst>
      <p:ext uri="{BB962C8B-B14F-4D97-AF65-F5344CB8AC3E}">
        <p14:creationId xmlns:p14="http://schemas.microsoft.com/office/powerpoint/2010/main" val="42935735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Determine inherent risk and impact</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2345635"/>
            <a:ext cx="9905999" cy="4147930"/>
          </a:xfrm>
        </p:spPr>
        <p:txBody>
          <a:bodyPr>
            <a:normAutofit/>
          </a:bodyPr>
          <a:lstStyle/>
          <a:p>
            <a:r>
              <a:rPr lang="en-AU" dirty="0">
                <a:latin typeface="Times New Roman" panose="02020603050405020304" pitchFamily="18" charset="0"/>
                <a:cs typeface="Times New Roman" panose="02020603050405020304" pitchFamily="18" charset="0"/>
              </a:rPr>
              <a:t>This step is done </a:t>
            </a:r>
            <a:r>
              <a:rPr lang="en-AU" b="1" i="1" dirty="0">
                <a:latin typeface="Times New Roman" panose="02020603050405020304" pitchFamily="18" charset="0"/>
                <a:cs typeface="Times New Roman" panose="02020603050405020304" pitchFamily="18" charset="0"/>
              </a:rPr>
              <a:t>without</a:t>
            </a:r>
            <a:r>
              <a:rPr lang="en-AU" dirty="0">
                <a:latin typeface="Times New Roman" panose="02020603050405020304" pitchFamily="18" charset="0"/>
                <a:cs typeface="Times New Roman" panose="02020603050405020304" pitchFamily="18" charset="0"/>
              </a:rPr>
              <a:t> considering your control environment. </a:t>
            </a:r>
          </a:p>
          <a:p>
            <a:r>
              <a:rPr lang="en-AU" dirty="0">
                <a:latin typeface="Times New Roman" panose="02020603050405020304" pitchFamily="18" charset="0"/>
                <a:cs typeface="Times New Roman" panose="02020603050405020304" pitchFamily="18" charset="0"/>
              </a:rPr>
              <a:t>Factoring in how you characterised the system, you determine the impact to your organisation </a:t>
            </a:r>
            <a:r>
              <a:rPr lang="en-AU" i="1" dirty="0">
                <a:latin typeface="Times New Roman" panose="02020603050405020304" pitchFamily="18" charset="0"/>
                <a:cs typeface="Times New Roman" panose="02020603050405020304" pitchFamily="18" charset="0"/>
              </a:rPr>
              <a:t>if</a:t>
            </a:r>
            <a:r>
              <a:rPr lang="en-AU" dirty="0">
                <a:latin typeface="Times New Roman" panose="02020603050405020304" pitchFamily="18" charset="0"/>
                <a:cs typeface="Times New Roman" panose="02020603050405020304" pitchFamily="18" charset="0"/>
              </a:rPr>
              <a:t> the threat was exercised. </a:t>
            </a:r>
          </a:p>
          <a:p>
            <a:r>
              <a:rPr lang="en-AU" dirty="0">
                <a:latin typeface="Times New Roman" panose="02020603050405020304" pitchFamily="18" charset="0"/>
                <a:cs typeface="Times New Roman" panose="02020603050405020304" pitchFamily="18" charset="0"/>
              </a:rPr>
              <a:t>Examples of impact ratings are:</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AU" dirty="0">
                <a:latin typeface="Times New Roman" panose="02020603050405020304" pitchFamily="18" charset="0"/>
                <a:cs typeface="Times New Roman" panose="02020603050405020304" pitchFamily="18" charset="0"/>
              </a:rPr>
              <a:t>High – Impact could be substantial.</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AU" dirty="0">
                <a:latin typeface="Times New Roman" panose="02020603050405020304" pitchFamily="18" charset="0"/>
                <a:cs typeface="Times New Roman" panose="02020603050405020304" pitchFamily="18" charset="0"/>
              </a:rPr>
              <a:t>Medium – Impact would be damaging, but recoverable, and / or is inconvenient.</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AU" dirty="0">
                <a:latin typeface="Times New Roman" panose="02020603050405020304" pitchFamily="18" charset="0"/>
                <a:cs typeface="Times New Roman" panose="02020603050405020304" pitchFamily="18" charset="0"/>
              </a:rPr>
              <a:t>Low – Impact would be minimal or non-existent.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76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control environment</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881809"/>
            <a:ext cx="9905999" cy="4611756"/>
          </a:xfrm>
        </p:spPr>
        <p:txBody>
          <a:bodyPr>
            <a:normAutofit fontScale="85000" lnSpcReduction="20000"/>
          </a:bodyPr>
          <a:lstStyle/>
          <a:p>
            <a:pPr marL="0" indent="0">
              <a:buNone/>
            </a:pPr>
            <a:r>
              <a:rPr lang="en-AU" dirty="0">
                <a:latin typeface="Times New Roman" panose="02020603050405020304" pitchFamily="18" charset="0"/>
                <a:cs typeface="Times New Roman" panose="02020603050405020304" pitchFamily="18" charset="0"/>
              </a:rPr>
              <a:t>You typically need to look at several categories of information to adequately assess your control environment. Ultimately, you want to identify threat prevention, mitigation, detection, or compensating controls and their relationship to identified threats. </a:t>
            </a:r>
          </a:p>
          <a:p>
            <a:pPr marL="0" indent="0">
              <a:buNone/>
            </a:pPr>
            <a:r>
              <a:rPr lang="en-AU" dirty="0">
                <a:latin typeface="Times New Roman" panose="02020603050405020304" pitchFamily="18" charset="0"/>
                <a:cs typeface="Times New Roman" panose="02020603050405020304" pitchFamily="18" charset="0"/>
              </a:rPr>
              <a:t>A few examples include:</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Organisational Risk Management Controls</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User Provisioning Controls</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Administration Controls</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User Authentication Controls</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Infrastructure Data Protection Controls</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Data Centre Physical &amp; Environmental Security Controls</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Continuity of Operations Controls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05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control environment</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881809"/>
            <a:ext cx="9905999" cy="4611756"/>
          </a:xfrm>
        </p:spPr>
        <p:txBody>
          <a:bodyPr>
            <a:normAutofit fontScale="92500"/>
          </a:bodyPr>
          <a:lstStyle/>
          <a:p>
            <a:pPr marL="0" indent="0">
              <a:buNone/>
            </a:pPr>
            <a:r>
              <a:rPr lang="en-AU" dirty="0">
                <a:latin typeface="Times New Roman" panose="02020603050405020304" pitchFamily="18" charset="0"/>
                <a:cs typeface="Times New Roman" panose="02020603050405020304" pitchFamily="18" charset="0"/>
              </a:rPr>
              <a:t>Control assessment categories may be defined as:</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Satisfactory</a:t>
            </a:r>
            <a:r>
              <a:rPr lang="en-AU" dirty="0">
                <a:latin typeface="Times New Roman" panose="02020603050405020304" pitchFamily="18" charset="0"/>
                <a:cs typeface="Times New Roman" panose="02020603050405020304" pitchFamily="18" charset="0"/>
              </a:rPr>
              <a:t> – Meets control objective criteria, policy, or regulatory requirement.</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Satisfactory with Recommendations </a:t>
            </a:r>
            <a:r>
              <a:rPr lang="en-AU" dirty="0">
                <a:latin typeface="Times New Roman" panose="02020603050405020304" pitchFamily="18" charset="0"/>
                <a:cs typeface="Times New Roman" panose="02020603050405020304" pitchFamily="18" charset="0"/>
              </a:rPr>
              <a:t>– Meets control objective criteria, policy, or regulatory requirement with observations for additional enhancements to existing policies, procedures, or documentation.</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Needs Improvement </a:t>
            </a:r>
            <a:r>
              <a:rPr lang="en-AU" dirty="0">
                <a:latin typeface="Times New Roman" panose="02020603050405020304" pitchFamily="18" charset="0"/>
                <a:cs typeface="Times New Roman" panose="02020603050405020304" pitchFamily="18" charset="0"/>
              </a:rPr>
              <a:t>– Partially meets control objective criteria, policy, or regulatory requirement.</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Inadequate</a:t>
            </a:r>
            <a:r>
              <a:rPr lang="en-AU" dirty="0">
                <a:latin typeface="Times New Roman" panose="02020603050405020304" pitchFamily="18" charset="0"/>
                <a:cs typeface="Times New Roman" panose="02020603050405020304" pitchFamily="18" charset="0"/>
              </a:rPr>
              <a:t> – Does not meet control objective criteria, policy, or regulatory requirement.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8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Determine a likelihood rating</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881809"/>
            <a:ext cx="9905999" cy="4611756"/>
          </a:xfrm>
        </p:spPr>
        <p:txBody>
          <a:bodyPr>
            <a:normAutofit lnSpcReduction="10000"/>
          </a:bodyPr>
          <a:lstStyle/>
          <a:p>
            <a:pPr marL="0" indent="0">
              <a:buNone/>
            </a:pPr>
            <a:r>
              <a:rPr lang="en-AU" dirty="0">
                <a:latin typeface="Times New Roman" panose="02020603050405020304" pitchFamily="18" charset="0"/>
                <a:cs typeface="Times New Roman" panose="02020603050405020304" pitchFamily="18" charset="0"/>
              </a:rPr>
              <a:t>Now, you need to determine the likelihood of the given exploit taking into account the control environment that your organisation has in place. Examples of likelihood ratings are:</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High</a:t>
            </a:r>
            <a:r>
              <a:rPr lang="en-AU" dirty="0">
                <a:latin typeface="Times New Roman" panose="02020603050405020304" pitchFamily="18" charset="0"/>
                <a:cs typeface="Times New Roman" panose="02020603050405020304" pitchFamily="18" charset="0"/>
              </a:rPr>
              <a:t> – The threat-source is highly motivated and sufficiently capable, and controls to prevent the vulnerability from being exercised are ineffective.</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Medium</a:t>
            </a:r>
            <a:r>
              <a:rPr lang="en-AU" dirty="0">
                <a:latin typeface="Times New Roman" panose="02020603050405020304" pitchFamily="18" charset="0"/>
                <a:cs typeface="Times New Roman" panose="02020603050405020304" pitchFamily="18" charset="0"/>
              </a:rPr>
              <a:t> – The threat-source is motivated and capable, but controls are in place that may impede successful exercise of the vulnerability.</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Low</a:t>
            </a:r>
            <a:r>
              <a:rPr lang="en-AU" dirty="0">
                <a:latin typeface="Times New Roman" panose="02020603050405020304" pitchFamily="18" charset="0"/>
                <a:cs typeface="Times New Roman" panose="02020603050405020304" pitchFamily="18" charset="0"/>
              </a:rPr>
              <a:t> – The threat-source lacks motivation or capability, or controls are in place to prevent, or at least significantly impede, the vulnerability from being exercised.</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15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 Calculate your risk rating</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881809"/>
            <a:ext cx="9905999" cy="4611756"/>
          </a:xfrm>
        </p:spPr>
        <p:txBody>
          <a:bodyPr>
            <a:normAutofit fontScale="77500" lnSpcReduction="20000"/>
          </a:bodyPr>
          <a:lstStyle/>
          <a:p>
            <a:pPr marL="0" indent="0">
              <a:buNone/>
            </a:pPr>
            <a:r>
              <a:rPr lang="en-AU" dirty="0">
                <a:latin typeface="Times New Roman" panose="02020603050405020304" pitchFamily="18" charset="0"/>
                <a:cs typeface="Times New Roman" panose="02020603050405020304" pitchFamily="18" charset="0"/>
              </a:rPr>
              <a:t>Even though there is a ton of information and work that goes into determining your risk rating, it all comes down to a simple equation:</a:t>
            </a:r>
            <a:endParaRPr lang="en-US" dirty="0">
              <a:latin typeface="Times New Roman" panose="02020603050405020304" pitchFamily="18" charset="0"/>
              <a:cs typeface="Times New Roman" panose="02020603050405020304" pitchFamily="18" charset="0"/>
            </a:endParaRPr>
          </a:p>
          <a:p>
            <a:r>
              <a:rPr lang="en-AU" u="sng" dirty="0">
                <a:latin typeface="Times New Roman" panose="02020603050405020304" pitchFamily="18" charset="0"/>
                <a:cs typeface="Times New Roman" panose="02020603050405020304" pitchFamily="18" charset="0"/>
              </a:rPr>
              <a:t>Impact (if exploited) * Likelihood (of exploit in the assessed control environment) = Risk Rating</a:t>
            </a:r>
          </a:p>
          <a:p>
            <a:endParaRPr lang="en-US" dirty="0">
              <a:latin typeface="Times New Roman" panose="02020603050405020304" pitchFamily="18" charset="0"/>
              <a:cs typeface="Times New Roman" panose="02020603050405020304" pitchFamily="18" charset="0"/>
            </a:endParaRPr>
          </a:p>
          <a:p>
            <a:pPr marL="0" indent="0">
              <a:buNone/>
            </a:pPr>
            <a:r>
              <a:rPr lang="en-AU" dirty="0">
                <a:latin typeface="Times New Roman" panose="02020603050405020304" pitchFamily="18" charset="0"/>
                <a:cs typeface="Times New Roman" panose="02020603050405020304" pitchFamily="18" charset="0"/>
              </a:rPr>
              <a:t>Some examples of risk ratings are:</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Severe – A significant and urgent threat to the organisation exists and risk reduction remediation should be immediate.</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Elevated – A viable threat to the organisation exists, and risk reduction remediation should be completed in a reasonable period of time.</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Low – Threats are normal and generally acceptable but may still have some impact to the organization. Implementing additional security enhancements may provide further defence against potential or currently unforeseen threats.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95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1413" y="618518"/>
            <a:ext cx="9905998" cy="874425"/>
          </a:xfrm>
        </p:spPr>
        <p:txBody>
          <a:bodyPr/>
          <a:lstStyle/>
          <a:p>
            <a:r>
              <a:rPr lang="en-US" dirty="0">
                <a:latin typeface="Times New Roman" panose="02020603050405020304" pitchFamily="18" charset="0"/>
                <a:cs typeface="Times New Roman" panose="02020603050405020304" pitchFamily="18" charset="0"/>
              </a:rPr>
              <a:t>6. Calculate your risk rating</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492943"/>
            <a:ext cx="9905999" cy="874425"/>
          </a:xfrm>
        </p:spPr>
        <p:txBody>
          <a:bodyPr>
            <a:normAutofit/>
          </a:bodyPr>
          <a:lstStyle/>
          <a:p>
            <a:pPr marL="0" indent="0">
              <a:buNone/>
            </a:pPr>
            <a:r>
              <a:rPr lang="en-AU" sz="2000" dirty="0">
                <a:latin typeface="Times New Roman" panose="02020603050405020304" pitchFamily="18" charset="0"/>
                <a:cs typeface="Times New Roman" panose="02020603050405020304" pitchFamily="18" charset="0"/>
              </a:rPr>
              <a:t>Using the values for impact and likelihood in the </a:t>
            </a:r>
            <a:r>
              <a:rPr lang="en-AU" sz="2000" dirty="0">
                <a:latin typeface="Times New Roman" panose="02020603050405020304" pitchFamily="18" charset="0"/>
                <a:cs typeface="Times New Roman" panose="02020603050405020304" pitchFamily="18" charset="0"/>
                <a:hlinkClick r:id="rId2"/>
              </a:rPr>
              <a:t>NIST Special Publication 800-30</a:t>
            </a:r>
            <a:r>
              <a:rPr lang="en-AU" sz="2000" dirty="0">
                <a:latin typeface="Times New Roman" panose="02020603050405020304" pitchFamily="18" charset="0"/>
                <a:cs typeface="Times New Roman" panose="02020603050405020304" pitchFamily="18" charset="0"/>
              </a:rPr>
              <a:t>, here’s what a completed Residual Risk Rating Assessment could look like.</a:t>
            </a:r>
            <a:endParaRPr lang="en-US" sz="20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9708A86-0F32-49B2-9935-15A6B4EB6490}"/>
              </a:ext>
            </a:extLst>
          </p:cNvPr>
          <p:cNvGraphicFramePr>
            <a:graphicFrameLocks noGrp="1"/>
          </p:cNvGraphicFramePr>
          <p:nvPr>
            <p:extLst>
              <p:ext uri="{D42A27DB-BD31-4B8C-83A1-F6EECF244321}">
                <p14:modId xmlns:p14="http://schemas.microsoft.com/office/powerpoint/2010/main" val="3651392118"/>
              </p:ext>
            </p:extLst>
          </p:nvPr>
        </p:nvGraphicFramePr>
        <p:xfrm>
          <a:off x="1141411" y="2367368"/>
          <a:ext cx="10019141" cy="4362238"/>
        </p:xfrm>
        <a:graphic>
          <a:graphicData uri="http://schemas.openxmlformats.org/drawingml/2006/table">
            <a:tbl>
              <a:tblPr firstRow="1" firstCol="1" bandRow="1"/>
              <a:tblGrid>
                <a:gridCol w="2671626">
                  <a:extLst>
                    <a:ext uri="{9D8B030D-6E8A-4147-A177-3AD203B41FA5}">
                      <a16:colId xmlns:a16="http://schemas.microsoft.com/office/drawing/2014/main" val="1394600870"/>
                    </a:ext>
                  </a:extLst>
                </a:gridCol>
                <a:gridCol w="1543329">
                  <a:extLst>
                    <a:ext uri="{9D8B030D-6E8A-4147-A177-3AD203B41FA5}">
                      <a16:colId xmlns:a16="http://schemas.microsoft.com/office/drawing/2014/main" val="4058158248"/>
                    </a:ext>
                  </a:extLst>
                </a:gridCol>
                <a:gridCol w="1765052">
                  <a:extLst>
                    <a:ext uri="{9D8B030D-6E8A-4147-A177-3AD203B41FA5}">
                      <a16:colId xmlns:a16="http://schemas.microsoft.com/office/drawing/2014/main" val="3463924570"/>
                    </a:ext>
                  </a:extLst>
                </a:gridCol>
                <a:gridCol w="1852493">
                  <a:extLst>
                    <a:ext uri="{9D8B030D-6E8A-4147-A177-3AD203B41FA5}">
                      <a16:colId xmlns:a16="http://schemas.microsoft.com/office/drawing/2014/main" val="2338759032"/>
                    </a:ext>
                  </a:extLst>
                </a:gridCol>
                <a:gridCol w="2186641">
                  <a:extLst>
                    <a:ext uri="{9D8B030D-6E8A-4147-A177-3AD203B41FA5}">
                      <a16:colId xmlns:a16="http://schemas.microsoft.com/office/drawing/2014/main" val="2052023436"/>
                    </a:ext>
                  </a:extLst>
                </a:gridCol>
              </a:tblGrid>
              <a:tr h="32429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Identified Threat</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dirty="0">
                          <a:effectLst/>
                        </a:rPr>
                        <a:t>Impact</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Likelihood</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Value</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Risk Calculation</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790408694"/>
                  </a:ext>
                </a:extLst>
              </a:tr>
              <a:tr h="55788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dirty="0">
                          <a:effectLst/>
                        </a:rPr>
                        <a:t>Unauthorised Access (Malicious or Accidental)</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High [100]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High</a:t>
                      </a:r>
                      <a:br>
                        <a:rPr lang="en-AU" sz="1600">
                          <a:effectLst/>
                        </a:rPr>
                      </a:br>
                      <a:r>
                        <a:rPr lang="en-AU" sz="1600">
                          <a:effectLst/>
                        </a:rPr>
                        <a:t>[1.0]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dirty="0">
                          <a:effectLst/>
                        </a:rPr>
                        <a:t>100*1.0=100</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Severe</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351097971"/>
                  </a:ext>
                </a:extLst>
              </a:tr>
              <a:tr h="55788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dirty="0">
                          <a:effectLst/>
                        </a:rPr>
                        <a:t>Misuse of Information by Authorised Users</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High [100]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Medium [.5]</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100*.5=50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Elevated</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953334036"/>
                  </a:ext>
                </a:extLst>
              </a:tr>
              <a:tr h="79146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Data Leakage / Unintentional Exposure of Customer Information</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High [100]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dirty="0">
                          <a:effectLst/>
                        </a:rPr>
                        <a:t>Medium [.5]</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100*.5=50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Elevated</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075630147"/>
                  </a:ext>
                </a:extLst>
              </a:tr>
              <a:tr h="55788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Failed Processes</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High [100]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Low </a:t>
                      </a:r>
                      <a:br>
                        <a:rPr lang="en-AU" sz="1600">
                          <a:effectLst/>
                        </a:rPr>
                      </a:br>
                      <a:r>
                        <a:rPr lang="en-AU" sz="1600">
                          <a:effectLst/>
                        </a:rPr>
                        <a:t>[.1]</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dirty="0">
                          <a:effectLst/>
                        </a:rPr>
                        <a:t>100*.1=10</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Low (Normal)</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143478095"/>
                  </a:ext>
                </a:extLst>
              </a:tr>
              <a:tr h="55788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Loss of Data</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High [100]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Low </a:t>
                      </a:r>
                      <a:br>
                        <a:rPr lang="en-AU" sz="1600">
                          <a:effectLst/>
                        </a:rPr>
                      </a:br>
                      <a:r>
                        <a:rPr lang="en-AU" sz="1600">
                          <a:effectLst/>
                        </a:rPr>
                        <a:t>[.1]</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100*.1=10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Low (Normal)</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83082881"/>
                  </a:ext>
                </a:extLst>
              </a:tr>
              <a:tr h="55788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nSpc>
                          <a:spcPct val="107000"/>
                        </a:lnSpc>
                        <a:spcAft>
                          <a:spcPts val="2250"/>
                        </a:spcAft>
                      </a:pPr>
                      <a:r>
                        <a:rPr lang="en-AU" sz="1600">
                          <a:effectLst/>
                        </a:rPr>
                        <a:t>Disruption of Service or Productivity</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High [100]</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a:effectLst/>
                        </a:rPr>
                        <a:t>Low </a:t>
                      </a:r>
                      <a:br>
                        <a:rPr lang="en-AU" sz="1600">
                          <a:effectLst/>
                        </a:rPr>
                      </a:br>
                      <a:r>
                        <a:rPr lang="en-AU" sz="1600">
                          <a:effectLst/>
                        </a:rPr>
                        <a:t>[.1]</a:t>
                      </a:r>
                      <a:endParaRPr lang="en-AU" sz="160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dirty="0">
                          <a:effectLst/>
                        </a:rPr>
                        <a:t>100*.1=10</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2250"/>
                        </a:spcAft>
                      </a:pPr>
                      <a:r>
                        <a:rPr lang="en-AU" sz="1600" dirty="0">
                          <a:effectLst/>
                        </a:rPr>
                        <a:t>Low (Normal)</a:t>
                      </a:r>
                      <a:endParaRPr lang="en-AU" sz="1600" dirty="0">
                        <a:effectLst/>
                        <a:latin typeface="Calibri" panose="020F0502020204030204" pitchFamily="34" charset="0"/>
                        <a:ea typeface="Calibri" panose="020F0502020204030204" pitchFamily="34" charset="0"/>
                      </a:endParaRPr>
                    </a:p>
                  </a:txBody>
                  <a:tcPr marL="56477" marR="56477" marT="56477" marB="5647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168985722"/>
                  </a:ext>
                </a:extLst>
              </a:tr>
            </a:tbl>
          </a:graphicData>
        </a:graphic>
      </p:graphicFrame>
    </p:spTree>
    <p:extLst>
      <p:ext uri="{BB962C8B-B14F-4D97-AF65-F5344CB8AC3E}">
        <p14:creationId xmlns:p14="http://schemas.microsoft.com/office/powerpoint/2010/main" val="68149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Threat and Risk assessment software</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881809"/>
            <a:ext cx="9905999" cy="4611756"/>
          </a:xfrm>
        </p:spPr>
        <p:txBody>
          <a:bodyPr>
            <a:normAutofit/>
          </a:bodyPr>
          <a:lstStyle/>
          <a:p>
            <a:r>
              <a:rPr lang="en-US" dirty="0">
                <a:latin typeface="Times New Roman" panose="02020603050405020304" pitchFamily="18" charset="0"/>
                <a:cs typeface="Times New Roman" panose="02020603050405020304" pitchFamily="18" charset="0"/>
              </a:rPr>
              <a:t>Risk management software, is designed to lower the overall risk and security implications that enterprises face.</a:t>
            </a:r>
          </a:p>
          <a:p>
            <a:r>
              <a:rPr lang="en-US" dirty="0"/>
              <a:t>Works by identifying the </a:t>
            </a:r>
            <a:r>
              <a:rPr lang="en-US" b="1" dirty="0"/>
              <a:t>risks</a:t>
            </a:r>
            <a:r>
              <a:rPr lang="en-US" dirty="0"/>
              <a:t> associated with a given set of assets and communicating this </a:t>
            </a:r>
            <a:r>
              <a:rPr lang="en-US" b="1" dirty="0"/>
              <a:t>risk</a:t>
            </a:r>
            <a:r>
              <a:rPr lang="en-US" dirty="0"/>
              <a:t> to the business, often through on-screen dashboards. </a:t>
            </a:r>
          </a:p>
          <a:p>
            <a:r>
              <a:rPr lang="en-US" dirty="0"/>
              <a:t>Collecting and collating data across the enterprise IT system to indicate where the </a:t>
            </a:r>
            <a:r>
              <a:rPr lang="en-US" b="1" dirty="0"/>
              <a:t>risks</a:t>
            </a:r>
            <a:r>
              <a:rPr lang="en-US" dirty="0"/>
              <a:t> lie.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95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Next Session…..</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881809"/>
            <a:ext cx="9905999" cy="461175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Once we have determined the existing level of risk, we can now move on to review existing risk management strategies to determine if they are sufficient and appropriate.</a:t>
            </a:r>
          </a:p>
          <a:p>
            <a:pPr marL="0" indent="0">
              <a:buNone/>
            </a:pPr>
            <a:r>
              <a:rPr lang="en-US" dirty="0">
                <a:latin typeface="Times New Roman" panose="02020603050405020304" pitchFamily="18" charset="0"/>
                <a:cs typeface="Times New Roman" panose="02020603050405020304" pitchFamily="18" charset="0"/>
              </a:rPr>
              <a:t>We will look at the key risk management strategies next week.</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14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a:t>Session 3 – 4      </a:t>
            </a:r>
            <a:r>
              <a:rPr lang="en-AU" b="1" cap="all"/>
              <a:t> </a:t>
            </a:r>
            <a:endParaRPr lang="en-AU" b="1" dirty="0"/>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707669" y="3427338"/>
            <a:ext cx="8800322" cy="1007473"/>
          </a:xfrm>
        </p:spPr>
        <p:txBody>
          <a:bodyPr>
            <a:normAutofit/>
          </a:bodyPr>
          <a:lstStyle/>
          <a:p>
            <a:pPr lvl="0"/>
            <a:r>
              <a:rPr lang="en-AU" dirty="0"/>
              <a:t>Review relevant critical cyber risk management strategies appropriate to level of risk</a:t>
            </a:r>
            <a:endParaRPr lang="en-US" sz="3600" dirty="0"/>
          </a:p>
          <a:p>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Getting started</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Before we are able to review the relevant risk management strategies, we need to determine the level of risk. </a:t>
            </a:r>
          </a:p>
          <a:p>
            <a:pPr marL="0" indent="0">
              <a:buNone/>
            </a:pPr>
            <a:r>
              <a:rPr lang="en-US" dirty="0">
                <a:latin typeface="Times New Roman" panose="02020603050405020304" pitchFamily="18" charset="0"/>
                <a:cs typeface="Times New Roman" panose="02020603050405020304" pitchFamily="18" charset="0"/>
              </a:rPr>
              <a:t>This is commonly determined by a risk assessment.</a:t>
            </a:r>
          </a:p>
          <a:p>
            <a:pPr marL="0" lvl="0" indent="0">
              <a:buNone/>
            </a:pPr>
            <a:r>
              <a:rPr lang="en-US" dirty="0">
                <a:latin typeface="Times New Roman" panose="02020603050405020304" pitchFamily="18" charset="0"/>
                <a:cs typeface="Times New Roman" panose="02020603050405020304" pitchFamily="18" charset="0"/>
              </a:rPr>
              <a:t>By understanding the existing risk level, we can determine if the risk management strategies are appropriate, inadequate or overkill.</a:t>
            </a:r>
          </a:p>
        </p:txBody>
      </p:sp>
    </p:spTree>
    <p:extLst>
      <p:ext uri="{BB962C8B-B14F-4D97-AF65-F5344CB8AC3E}">
        <p14:creationId xmlns:p14="http://schemas.microsoft.com/office/powerpoint/2010/main" val="192352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Threat and risk assessment (TRA)</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3" y="2097088"/>
            <a:ext cx="9905999" cy="3514724"/>
          </a:xfrm>
        </p:spPr>
        <p:txBody>
          <a:bodyPr>
            <a:noAutofit/>
          </a:bodyPr>
          <a:lstStyle/>
          <a:p>
            <a:pPr lvl="1"/>
            <a:r>
              <a:rPr lang="en-US" sz="2400" dirty="0">
                <a:latin typeface="Times New Roman" panose="02020603050405020304" pitchFamily="18" charset="0"/>
                <a:cs typeface="Times New Roman" panose="02020603050405020304" pitchFamily="18" charset="0"/>
              </a:rPr>
              <a:t>Sometimes known as Threat, Vulnerability and Risk Assessments (TVRA)</a:t>
            </a:r>
          </a:p>
          <a:p>
            <a:pPr lvl="1"/>
            <a:r>
              <a:rPr lang="en-US" sz="2400" dirty="0">
                <a:latin typeface="Times New Roman" panose="02020603050405020304" pitchFamily="18" charset="0"/>
                <a:cs typeface="Times New Roman" panose="02020603050405020304" pitchFamily="18" charset="0"/>
              </a:rPr>
              <a:t>Used to assess the risks that the asset register is exposed to.</a:t>
            </a:r>
          </a:p>
          <a:p>
            <a:pPr lvl="1"/>
            <a:r>
              <a:rPr lang="en-US" sz="2400" dirty="0">
                <a:latin typeface="Times New Roman" panose="02020603050405020304" pitchFamily="18" charset="0"/>
                <a:cs typeface="Times New Roman" panose="02020603050405020304" pitchFamily="18" charset="0"/>
              </a:rPr>
              <a:t>Identifies and evaluates vulnerabilities by mapping the threats and resulting risks.</a:t>
            </a: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marL="457200" lvl="1" indent="0">
              <a:buNone/>
            </a:pPr>
            <a:r>
              <a:rPr lang="en-US" sz="2400" dirty="0">
                <a:latin typeface="Times New Roman" panose="02020603050405020304" pitchFamily="18" charset="0"/>
                <a:cs typeface="Times New Roman" panose="02020603050405020304" pitchFamily="18" charset="0"/>
              </a:rPr>
              <a:t>What is the difference between a risk, threat and vulnerability?</a:t>
            </a:r>
          </a:p>
        </p:txBody>
      </p:sp>
    </p:spTree>
    <p:extLst>
      <p:ext uri="{BB962C8B-B14F-4D97-AF65-F5344CB8AC3E}">
        <p14:creationId xmlns:p14="http://schemas.microsoft.com/office/powerpoint/2010/main" val="194514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sk = Vulnerability x Threat x Impact&#10;*Probability&#10;• Vulnerability = An error or a weakness in the design,&#10;implementation...">
            <a:extLst>
              <a:ext uri="{FF2B5EF4-FFF2-40B4-BE49-F238E27FC236}">
                <a16:creationId xmlns:a16="http://schemas.microsoft.com/office/drawing/2014/main" id="{2C3046B5-0D9E-44FA-B636-614A71DC5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107262"/>
            <a:ext cx="8886825" cy="667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29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Categories of risk</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p:txBody>
          <a:bodyPr>
            <a:normAutofit fontScale="85000" lnSpcReduction="10000"/>
          </a:bodyPr>
          <a:lstStyle/>
          <a:p>
            <a:pPr lvl="0"/>
            <a:r>
              <a:rPr lang="en-AU" b="1" dirty="0">
                <a:latin typeface="Times New Roman" panose="02020603050405020304" pitchFamily="18" charset="0"/>
                <a:cs typeface="Times New Roman" panose="02020603050405020304" pitchFamily="18" charset="0"/>
              </a:rPr>
              <a:t>Strategic</a:t>
            </a:r>
            <a:r>
              <a:rPr lang="en-AU" dirty="0">
                <a:latin typeface="Times New Roman" panose="02020603050405020304" pitchFamily="18" charset="0"/>
                <a:cs typeface="Times New Roman" panose="02020603050405020304" pitchFamily="18" charset="0"/>
              </a:rPr>
              <a:t> risk is related to adverse business decisions, or the failure to implement appropriate business decisions in a manner that is consistent with the institution’s strategic goals.</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Reputational </a:t>
            </a:r>
            <a:r>
              <a:rPr lang="en-AU" dirty="0">
                <a:latin typeface="Times New Roman" panose="02020603050405020304" pitchFamily="18" charset="0"/>
                <a:cs typeface="Times New Roman" panose="02020603050405020304" pitchFamily="18" charset="0"/>
              </a:rPr>
              <a:t>risk is related to negative public opinion.</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Operational </a:t>
            </a:r>
            <a:r>
              <a:rPr lang="en-AU" dirty="0">
                <a:latin typeface="Times New Roman" panose="02020603050405020304" pitchFamily="18" charset="0"/>
                <a:cs typeface="Times New Roman" panose="02020603050405020304" pitchFamily="18" charset="0"/>
              </a:rPr>
              <a:t>risk is related to loss resulting from inadequate or failed internal processes, people, and systems, or from external events.</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Transactional </a:t>
            </a:r>
            <a:r>
              <a:rPr lang="en-AU" dirty="0">
                <a:latin typeface="Times New Roman" panose="02020603050405020304" pitchFamily="18" charset="0"/>
                <a:cs typeface="Times New Roman" panose="02020603050405020304" pitchFamily="18" charset="0"/>
              </a:rPr>
              <a:t>risk is related to problems with service or product delivery.</a:t>
            </a:r>
            <a:endParaRPr lang="en-US" dirty="0">
              <a:latin typeface="Times New Roman" panose="02020603050405020304" pitchFamily="18" charset="0"/>
              <a:cs typeface="Times New Roman" panose="02020603050405020304" pitchFamily="18" charset="0"/>
            </a:endParaRPr>
          </a:p>
          <a:p>
            <a:pPr lvl="0"/>
            <a:r>
              <a:rPr lang="en-AU" b="1" dirty="0">
                <a:latin typeface="Times New Roman" panose="02020603050405020304" pitchFamily="18" charset="0"/>
                <a:cs typeface="Times New Roman" panose="02020603050405020304" pitchFamily="18" charset="0"/>
              </a:rPr>
              <a:t>Compliance</a:t>
            </a:r>
            <a:r>
              <a:rPr lang="en-AU" dirty="0">
                <a:latin typeface="Times New Roman" panose="02020603050405020304" pitchFamily="18" charset="0"/>
                <a:cs typeface="Times New Roman" panose="02020603050405020304" pitchFamily="18" charset="0"/>
              </a:rPr>
              <a:t> risk is related to violations of laws, rules, or regulations, or from noncompliance with internal policies or procedures or business standards.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04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94162D-F029-4A0E-A40B-59EA88C0FD78}"/>
              </a:ext>
            </a:extLst>
          </p:cNvPr>
          <p:cNvSpPr>
            <a:spLocks noGrp="1"/>
          </p:cNvSpPr>
          <p:nvPr>
            <p:ph type="title"/>
          </p:nvPr>
        </p:nvSpPr>
        <p:spPr>
          <a:xfrm>
            <a:off x="863029" y="1012004"/>
            <a:ext cx="3416158" cy="4795408"/>
          </a:xfrm>
        </p:spPr>
        <p:txBody>
          <a:bodyPr>
            <a:normAutofit/>
          </a:bodyPr>
          <a:lstStyle/>
          <a:p>
            <a:r>
              <a:rPr lang="en-AU">
                <a:solidFill>
                  <a:srgbClr val="FFFFFF"/>
                </a:solidFill>
              </a:rPr>
              <a:t>Basic steps of a risk assessment</a:t>
            </a:r>
            <a:endParaRPr lang="en-AU" dirty="0">
              <a:solidFill>
                <a:srgbClr val="FFFFFF"/>
              </a:solidFill>
            </a:endParaRPr>
          </a:p>
        </p:txBody>
      </p:sp>
      <p:graphicFrame>
        <p:nvGraphicFramePr>
          <p:cNvPr id="25" name="Content Placeholder 2">
            <a:extLst>
              <a:ext uri="{FF2B5EF4-FFF2-40B4-BE49-F238E27FC236}">
                <a16:creationId xmlns:a16="http://schemas.microsoft.com/office/drawing/2014/main" id="{0DAB220C-EEF7-4692-A495-5719AC1322D0}"/>
              </a:ext>
            </a:extLst>
          </p:cNvPr>
          <p:cNvGraphicFramePr/>
          <p:nvPr>
            <p:extLst>
              <p:ext uri="{D42A27DB-BD31-4B8C-83A1-F6EECF244321}">
                <p14:modId xmlns:p14="http://schemas.microsoft.com/office/powerpoint/2010/main" val="42919770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44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CharacteriSe</a:t>
            </a:r>
            <a:r>
              <a:rPr lang="en-US" dirty="0">
                <a:latin typeface="Times New Roman" panose="02020603050405020304" pitchFamily="18" charset="0"/>
                <a:cs typeface="Times New Roman" panose="02020603050405020304" pitchFamily="18" charset="0"/>
              </a:rPr>
              <a:t> the System</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p:txBody>
          <a:bodyPr>
            <a:normAutofit fontScale="92500" lnSpcReduction="10000"/>
          </a:bodyPr>
          <a:lstStyle/>
          <a:p>
            <a:pPr lvl="0"/>
            <a:r>
              <a:rPr lang="en-AU" dirty="0">
                <a:latin typeface="Times New Roman" panose="02020603050405020304" pitchFamily="18" charset="0"/>
                <a:cs typeface="Times New Roman" panose="02020603050405020304" pitchFamily="18" charset="0"/>
              </a:rPr>
              <a:t>What is it?</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What kind of data does it use?</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Who is the vendor?</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What are the internal and external interfaces that may be present?</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Who uses the system?</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What is the data flow?</a:t>
            </a:r>
            <a:endParaRPr lang="en-US" dirty="0">
              <a:latin typeface="Times New Roman" panose="02020603050405020304" pitchFamily="18" charset="0"/>
              <a:cs typeface="Times New Roman" panose="02020603050405020304" pitchFamily="18" charset="0"/>
            </a:endParaRPr>
          </a:p>
          <a:p>
            <a:pPr lvl="0"/>
            <a:r>
              <a:rPr lang="en-AU" dirty="0">
                <a:latin typeface="Times New Roman" panose="02020603050405020304" pitchFamily="18" charset="0"/>
                <a:cs typeface="Times New Roman" panose="02020603050405020304" pitchFamily="18" charset="0"/>
              </a:rPr>
              <a:t>Where does the information go?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35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Identify the threats</a:t>
            </a:r>
          </a:p>
        </p:txBody>
      </p:sp>
      <p:sp>
        <p:nvSpPr>
          <p:cNvPr id="3" name="Content Placeholder 2">
            <a:extLst>
              <a:ext uri="{FF2B5EF4-FFF2-40B4-BE49-F238E27FC236}">
                <a16:creationId xmlns:a16="http://schemas.microsoft.com/office/drawing/2014/main" id="{8F99FD6F-7F60-4D28-BE9A-9577E877C411}"/>
              </a:ext>
            </a:extLst>
          </p:cNvPr>
          <p:cNvSpPr>
            <a:spLocks noGrp="1"/>
          </p:cNvSpPr>
          <p:nvPr>
            <p:ph idx="1"/>
          </p:nvPr>
        </p:nvSpPr>
        <p:spPr>
          <a:xfrm>
            <a:off x="1141412" y="1815548"/>
            <a:ext cx="9905999" cy="4678017"/>
          </a:xfrm>
        </p:spPr>
        <p:txBody>
          <a:bodyPr>
            <a:normAutofit fontScale="47500" lnSpcReduction="20000"/>
          </a:bodyPr>
          <a:lstStyle/>
          <a:p>
            <a:pPr marL="0" indent="0">
              <a:buNone/>
            </a:pPr>
            <a:r>
              <a:rPr lang="en-US" sz="4200" dirty="0">
                <a:latin typeface="Times New Roman" panose="02020603050405020304" pitchFamily="18" charset="0"/>
                <a:cs typeface="Times New Roman" panose="02020603050405020304" pitchFamily="18" charset="0"/>
              </a:rPr>
              <a:t>Listing the potential threats relating to the system.</a:t>
            </a:r>
          </a:p>
          <a:p>
            <a:pPr marL="0" lvl="0" indent="0">
              <a:buNone/>
            </a:pPr>
            <a:r>
              <a:rPr lang="en-US" sz="4200" dirty="0">
                <a:latin typeface="Times New Roman" panose="02020603050405020304" pitchFamily="18" charset="0"/>
                <a:cs typeface="Times New Roman" panose="02020603050405020304" pitchFamily="18" charset="0"/>
              </a:rPr>
              <a:t>Common threats include:</a:t>
            </a:r>
          </a:p>
          <a:p>
            <a:pPr lvl="0"/>
            <a:r>
              <a:rPr lang="en-AU" sz="4200" u="sng" dirty="0">
                <a:latin typeface="Times New Roman" panose="02020603050405020304" pitchFamily="18" charset="0"/>
                <a:cs typeface="Times New Roman" panose="02020603050405020304" pitchFamily="18" charset="0"/>
              </a:rPr>
              <a:t>Unauthorised access (malicious or accidental)</a:t>
            </a:r>
            <a:r>
              <a:rPr lang="en-AU" sz="4200" dirty="0">
                <a:latin typeface="Times New Roman" panose="02020603050405020304" pitchFamily="18" charset="0"/>
                <a:cs typeface="Times New Roman" panose="02020603050405020304" pitchFamily="18" charset="0"/>
              </a:rPr>
              <a:t>. This could be from a direct hacking attack / compromise, malware infection, or internal threat.</a:t>
            </a:r>
            <a:endParaRPr lang="en-US" sz="4200" dirty="0">
              <a:latin typeface="Times New Roman" panose="02020603050405020304" pitchFamily="18" charset="0"/>
              <a:cs typeface="Times New Roman" panose="02020603050405020304" pitchFamily="18" charset="0"/>
            </a:endParaRPr>
          </a:p>
          <a:p>
            <a:pPr lvl="0"/>
            <a:r>
              <a:rPr lang="en-AU" sz="4200" u="sng" dirty="0">
                <a:latin typeface="Times New Roman" panose="02020603050405020304" pitchFamily="18" charset="0"/>
                <a:cs typeface="Times New Roman" panose="02020603050405020304" pitchFamily="18" charset="0"/>
              </a:rPr>
              <a:t>Misuse of information (or privilege) by an authorised user</a:t>
            </a:r>
            <a:r>
              <a:rPr lang="en-AU" sz="4200" dirty="0">
                <a:latin typeface="Times New Roman" panose="02020603050405020304" pitchFamily="18" charset="0"/>
                <a:cs typeface="Times New Roman" panose="02020603050405020304" pitchFamily="18" charset="0"/>
              </a:rPr>
              <a:t>. This could be the result of an unapproved use of data or changes made without approval.</a:t>
            </a:r>
            <a:endParaRPr lang="en-US" sz="4200" dirty="0">
              <a:latin typeface="Times New Roman" panose="02020603050405020304" pitchFamily="18" charset="0"/>
              <a:cs typeface="Times New Roman" panose="02020603050405020304" pitchFamily="18" charset="0"/>
            </a:endParaRPr>
          </a:p>
          <a:p>
            <a:pPr lvl="0"/>
            <a:r>
              <a:rPr lang="en-AU" sz="4200" u="sng" dirty="0">
                <a:latin typeface="Times New Roman" panose="02020603050405020304" pitchFamily="18" charset="0"/>
                <a:cs typeface="Times New Roman" panose="02020603050405020304" pitchFamily="18" charset="0"/>
              </a:rPr>
              <a:t>Data leakage or unintentional exposure of information.</a:t>
            </a:r>
            <a:r>
              <a:rPr lang="en-AU" sz="4200" dirty="0">
                <a:latin typeface="Times New Roman" panose="02020603050405020304" pitchFamily="18" charset="0"/>
                <a:cs typeface="Times New Roman" panose="02020603050405020304" pitchFamily="18" charset="0"/>
              </a:rPr>
              <a:t> This includes permitting the use of unencrypted USB and / or CD-ROM without restriction; deficient paper retention and destruction practices; transmitting Non-Public Personal Information (NPPI) over unsecured channels; or accidentally sending sensitive information to the wrong recipient.</a:t>
            </a:r>
            <a:endParaRPr lang="en-US" sz="4200" dirty="0">
              <a:latin typeface="Times New Roman" panose="02020603050405020304" pitchFamily="18" charset="0"/>
              <a:cs typeface="Times New Roman" panose="02020603050405020304" pitchFamily="18" charset="0"/>
            </a:endParaRPr>
          </a:p>
          <a:p>
            <a:pPr lvl="0"/>
            <a:r>
              <a:rPr lang="en-AU" sz="4200" u="sng" dirty="0">
                <a:latin typeface="Times New Roman" panose="02020603050405020304" pitchFamily="18" charset="0"/>
                <a:cs typeface="Times New Roman" panose="02020603050405020304" pitchFamily="18" charset="0"/>
              </a:rPr>
              <a:t>Loss of data</a:t>
            </a:r>
            <a:r>
              <a:rPr lang="en-AU" sz="4200" dirty="0">
                <a:latin typeface="Times New Roman" panose="02020603050405020304" pitchFamily="18" charset="0"/>
                <a:cs typeface="Times New Roman" panose="02020603050405020304" pitchFamily="18" charset="0"/>
              </a:rPr>
              <a:t>. This can be the result of poor replication and back-up processes.</a:t>
            </a:r>
            <a:endParaRPr lang="en-US" sz="4200"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86885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356687-AF60-4B7D-97BA-66171EAE0FB7}">
  <ds:schemaRefs>
    <ds:schemaRef ds:uri="http://purl.org/dc/dcmitype/"/>
    <ds:schemaRef ds:uri="http://purl.org/dc/terms/"/>
    <ds:schemaRef ds:uri="http://schemas.microsoft.com/office/2006/metadata/properties"/>
    <ds:schemaRef ds:uri="339acee6-c10d-4fa9-b653-6ffa3ad6072a"/>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478d409e-a518-4a0e-8e11-4423b5118792"/>
    <ds:schemaRef ds:uri="http://purl.org/dc/elements/1.1/"/>
  </ds:schemaRefs>
</ds:datastoreItem>
</file>

<file path=customXml/itemProps2.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F9944C-06A2-4FBA-BE87-D68E56127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1365</TotalTime>
  <Words>1219</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Times New Roman</vt:lpstr>
      <vt:lpstr>Tw Cen MT</vt:lpstr>
      <vt:lpstr>Wingdings</vt:lpstr>
      <vt:lpstr>Office Theme</vt:lpstr>
      <vt:lpstr>Circuit</vt:lpstr>
      <vt:lpstr>BSBXCS404 – Contribute to cyber security risk management</vt:lpstr>
      <vt:lpstr>Session 3 – 4       </vt:lpstr>
      <vt:lpstr>Getting started</vt:lpstr>
      <vt:lpstr>Threat and risk assessment (TRA)</vt:lpstr>
      <vt:lpstr>PowerPoint Presentation</vt:lpstr>
      <vt:lpstr>Categories of risk</vt:lpstr>
      <vt:lpstr>Basic steps of a risk assessment</vt:lpstr>
      <vt:lpstr>1. CharacteriSe the System</vt:lpstr>
      <vt:lpstr>2. Identify the threats</vt:lpstr>
      <vt:lpstr>3. Determine inherent risk and impact</vt:lpstr>
      <vt:lpstr>4. Analyse the control environment</vt:lpstr>
      <vt:lpstr>4. Analyse the control environment</vt:lpstr>
      <vt:lpstr>5. Determine a likelihood rating</vt:lpstr>
      <vt:lpstr>6. Calculate your risk rating</vt:lpstr>
      <vt:lpstr>6. Calculate your risk rating</vt:lpstr>
      <vt:lpstr>Threat and Risk assessment software</vt:lpstr>
      <vt:lpstr>Next Session…..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ICTICT426 - Identify and evaluate emerging technologies and practices </dc:title>
  <dc:creator>Ben Thakkar</dc:creator>
  <cp:lastModifiedBy>Keryn Brockman</cp:lastModifiedBy>
  <cp:revision>79</cp:revision>
  <dcterms:created xsi:type="dcterms:W3CDTF">2019-05-30T06:38:02Z</dcterms:created>
  <dcterms:modified xsi:type="dcterms:W3CDTF">2022-07-31T04:35:23Z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