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5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4" r:id="rId14"/>
    <p:sldId id="27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8D104-A94E-4B19-8CD5-40A6A8A9697C}" v="1" dt="2021-08-26T01:53:15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1FB02-F5F7-4C46-BABE-5B38C9F9622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E81AEC3-BB25-4C2E-8794-16F501CB3357}">
      <dgm:prSet/>
      <dgm:spPr/>
      <dgm:t>
        <a:bodyPr/>
        <a:lstStyle/>
        <a:p>
          <a:r>
            <a:rPr lang="en-AU" dirty="0"/>
            <a:t>Develop critical thinking mindset</a:t>
          </a:r>
        </a:p>
      </dgm:t>
    </dgm:pt>
    <dgm:pt modelId="{8C628C79-5A0E-405F-99E5-FF17A27AE46A}" type="parTrans" cxnId="{2330D7B8-62CD-4D5F-86C3-3C164AD83830}">
      <dgm:prSet/>
      <dgm:spPr/>
      <dgm:t>
        <a:bodyPr/>
        <a:lstStyle/>
        <a:p>
          <a:endParaRPr lang="en-AU"/>
        </a:p>
      </dgm:t>
    </dgm:pt>
    <dgm:pt modelId="{6C860864-6D0C-45AD-99D3-536E75FED4AF}" type="sibTrans" cxnId="{2330D7B8-62CD-4D5F-86C3-3C164AD83830}">
      <dgm:prSet/>
      <dgm:spPr/>
      <dgm:t>
        <a:bodyPr/>
        <a:lstStyle/>
        <a:p>
          <a:endParaRPr lang="en-AU"/>
        </a:p>
      </dgm:t>
    </dgm:pt>
    <dgm:pt modelId="{61B0FEA4-AE02-47EE-9BE0-99DFB9347985}">
      <dgm:prSet/>
      <dgm:spPr/>
      <dgm:t>
        <a:bodyPr/>
        <a:lstStyle/>
        <a:p>
          <a:r>
            <a:rPr lang="en-AU" dirty="0"/>
            <a:t>Understand critical thinking in a workplace context</a:t>
          </a:r>
        </a:p>
      </dgm:t>
    </dgm:pt>
    <dgm:pt modelId="{C357DC4B-F8A5-4EE9-BC84-E258D63BEF9A}" type="parTrans" cxnId="{44844921-D4FF-45AE-8F30-7AB80929E04C}">
      <dgm:prSet/>
      <dgm:spPr/>
      <dgm:t>
        <a:bodyPr/>
        <a:lstStyle/>
        <a:p>
          <a:endParaRPr lang="en-AU"/>
        </a:p>
      </dgm:t>
    </dgm:pt>
    <dgm:pt modelId="{F8207731-BCE6-421A-ABA5-BDC858E8D80D}" type="sibTrans" cxnId="{44844921-D4FF-45AE-8F30-7AB80929E04C}">
      <dgm:prSet/>
      <dgm:spPr/>
      <dgm:t>
        <a:bodyPr/>
        <a:lstStyle/>
        <a:p>
          <a:endParaRPr lang="en-AU"/>
        </a:p>
      </dgm:t>
    </dgm:pt>
    <dgm:pt modelId="{283AB241-D964-4F61-AD1B-57340A63A983}">
      <dgm:prSet/>
      <dgm:spPr/>
      <dgm:t>
        <a:bodyPr/>
        <a:lstStyle/>
        <a:p>
          <a:r>
            <a:rPr lang="en-AU" dirty="0"/>
            <a:t>Apply a systematic approach to decision making</a:t>
          </a:r>
        </a:p>
      </dgm:t>
    </dgm:pt>
    <dgm:pt modelId="{1AC8E890-291C-4177-B4F1-F02F4088213B}" type="parTrans" cxnId="{75DDC13F-7AD3-43CE-BC0C-BE4EB38AB0A2}">
      <dgm:prSet/>
      <dgm:spPr/>
      <dgm:t>
        <a:bodyPr/>
        <a:lstStyle/>
        <a:p>
          <a:endParaRPr lang="en-AU"/>
        </a:p>
      </dgm:t>
    </dgm:pt>
    <dgm:pt modelId="{17974331-53C4-4A69-8383-7D02600A5419}" type="sibTrans" cxnId="{75DDC13F-7AD3-43CE-BC0C-BE4EB38AB0A2}">
      <dgm:prSet/>
      <dgm:spPr/>
      <dgm:t>
        <a:bodyPr/>
        <a:lstStyle/>
        <a:p>
          <a:endParaRPr lang="en-AU"/>
        </a:p>
      </dgm:t>
    </dgm:pt>
    <dgm:pt modelId="{20EB9199-3500-4E55-8E5A-3641A92A9E51}" type="pres">
      <dgm:prSet presAssocID="{C9E1FB02-F5F7-4C46-BABE-5B38C9F96222}" presName="compositeShape" presStyleCnt="0">
        <dgm:presLayoutVars>
          <dgm:dir/>
          <dgm:resizeHandles/>
        </dgm:presLayoutVars>
      </dgm:prSet>
      <dgm:spPr/>
    </dgm:pt>
    <dgm:pt modelId="{8BF313FA-3C4A-4E34-8AA4-2C1B2FD3ED34}" type="pres">
      <dgm:prSet presAssocID="{C9E1FB02-F5F7-4C46-BABE-5B38C9F96222}" presName="pyramid" presStyleLbl="node1" presStyleIdx="0" presStyleCnt="1"/>
      <dgm:spPr>
        <a:solidFill>
          <a:schemeClr val="accent4">
            <a:lumMod val="20000"/>
            <a:lumOff val="80000"/>
          </a:schemeClr>
        </a:solidFill>
        <a:ln w="12700"/>
      </dgm:spPr>
    </dgm:pt>
    <dgm:pt modelId="{783A2521-E293-4884-A159-CD6DEC3B9877}" type="pres">
      <dgm:prSet presAssocID="{C9E1FB02-F5F7-4C46-BABE-5B38C9F96222}" presName="theList" presStyleCnt="0"/>
      <dgm:spPr/>
    </dgm:pt>
    <dgm:pt modelId="{BABF7690-EDE4-44D2-B206-2CADD982431F}" type="pres">
      <dgm:prSet presAssocID="{61B0FEA4-AE02-47EE-9BE0-99DFB9347985}" presName="aNode" presStyleLbl="fgAcc1" presStyleIdx="0" presStyleCnt="3">
        <dgm:presLayoutVars>
          <dgm:bulletEnabled val="1"/>
        </dgm:presLayoutVars>
      </dgm:prSet>
      <dgm:spPr/>
    </dgm:pt>
    <dgm:pt modelId="{B9996ACC-675A-40D1-99BF-F259911CC22C}" type="pres">
      <dgm:prSet presAssocID="{61B0FEA4-AE02-47EE-9BE0-99DFB9347985}" presName="aSpace" presStyleCnt="0"/>
      <dgm:spPr/>
    </dgm:pt>
    <dgm:pt modelId="{E57993E0-5244-48CB-9EF2-6F1CB94DFB7A}" type="pres">
      <dgm:prSet presAssocID="{283AB241-D964-4F61-AD1B-57340A63A983}" presName="aNode" presStyleLbl="fgAcc1" presStyleIdx="1" presStyleCnt="3">
        <dgm:presLayoutVars>
          <dgm:bulletEnabled val="1"/>
        </dgm:presLayoutVars>
      </dgm:prSet>
      <dgm:spPr/>
    </dgm:pt>
    <dgm:pt modelId="{115B7B50-CFA3-4DCB-A7BE-F0FF47254654}" type="pres">
      <dgm:prSet presAssocID="{283AB241-D964-4F61-AD1B-57340A63A983}" presName="aSpace" presStyleCnt="0"/>
      <dgm:spPr/>
    </dgm:pt>
    <dgm:pt modelId="{0E3DE108-E1BD-4747-8986-A5527948B2FC}" type="pres">
      <dgm:prSet presAssocID="{6E81AEC3-BB25-4C2E-8794-16F501CB3357}" presName="aNode" presStyleLbl="fgAcc1" presStyleIdx="2" presStyleCnt="3">
        <dgm:presLayoutVars>
          <dgm:bulletEnabled val="1"/>
        </dgm:presLayoutVars>
      </dgm:prSet>
      <dgm:spPr/>
    </dgm:pt>
    <dgm:pt modelId="{1583D6AD-5705-4738-A40B-FAA3F5C9050E}" type="pres">
      <dgm:prSet presAssocID="{6E81AEC3-BB25-4C2E-8794-16F501CB3357}" presName="aSpace" presStyleCnt="0"/>
      <dgm:spPr/>
    </dgm:pt>
  </dgm:ptLst>
  <dgm:cxnLst>
    <dgm:cxn modelId="{F3E6D804-FCB4-43A4-9146-20FF9970B002}" type="presOf" srcId="{C9E1FB02-F5F7-4C46-BABE-5B38C9F96222}" destId="{20EB9199-3500-4E55-8E5A-3641A92A9E51}" srcOrd="0" destOrd="0" presId="urn:microsoft.com/office/officeart/2005/8/layout/pyramid2"/>
    <dgm:cxn modelId="{44844921-D4FF-45AE-8F30-7AB80929E04C}" srcId="{C9E1FB02-F5F7-4C46-BABE-5B38C9F96222}" destId="{61B0FEA4-AE02-47EE-9BE0-99DFB9347985}" srcOrd="0" destOrd="0" parTransId="{C357DC4B-F8A5-4EE9-BC84-E258D63BEF9A}" sibTransId="{F8207731-BCE6-421A-ABA5-BDC858E8D80D}"/>
    <dgm:cxn modelId="{75DDC13F-7AD3-43CE-BC0C-BE4EB38AB0A2}" srcId="{C9E1FB02-F5F7-4C46-BABE-5B38C9F96222}" destId="{283AB241-D964-4F61-AD1B-57340A63A983}" srcOrd="1" destOrd="0" parTransId="{1AC8E890-291C-4177-B4F1-F02F4088213B}" sibTransId="{17974331-53C4-4A69-8383-7D02600A5419}"/>
    <dgm:cxn modelId="{507C8180-9C32-47C0-9A2B-6FBB361619FB}" type="presOf" srcId="{61B0FEA4-AE02-47EE-9BE0-99DFB9347985}" destId="{BABF7690-EDE4-44D2-B206-2CADD982431F}" srcOrd="0" destOrd="0" presId="urn:microsoft.com/office/officeart/2005/8/layout/pyramid2"/>
    <dgm:cxn modelId="{051FED9C-CFCA-452E-B11F-D9414F42C771}" type="presOf" srcId="{6E81AEC3-BB25-4C2E-8794-16F501CB3357}" destId="{0E3DE108-E1BD-4747-8986-A5527948B2FC}" srcOrd="0" destOrd="0" presId="urn:microsoft.com/office/officeart/2005/8/layout/pyramid2"/>
    <dgm:cxn modelId="{9FFA7BAC-DDE3-49EA-9BBA-93C963E753F9}" type="presOf" srcId="{283AB241-D964-4F61-AD1B-57340A63A983}" destId="{E57993E0-5244-48CB-9EF2-6F1CB94DFB7A}" srcOrd="0" destOrd="0" presId="urn:microsoft.com/office/officeart/2005/8/layout/pyramid2"/>
    <dgm:cxn modelId="{2330D7B8-62CD-4D5F-86C3-3C164AD83830}" srcId="{C9E1FB02-F5F7-4C46-BABE-5B38C9F96222}" destId="{6E81AEC3-BB25-4C2E-8794-16F501CB3357}" srcOrd="2" destOrd="0" parTransId="{8C628C79-5A0E-405F-99E5-FF17A27AE46A}" sibTransId="{6C860864-6D0C-45AD-99D3-536E75FED4AF}"/>
    <dgm:cxn modelId="{6C2860FC-25F4-41D8-B22F-209FA94BF1DE}" type="presParOf" srcId="{20EB9199-3500-4E55-8E5A-3641A92A9E51}" destId="{8BF313FA-3C4A-4E34-8AA4-2C1B2FD3ED34}" srcOrd="0" destOrd="0" presId="urn:microsoft.com/office/officeart/2005/8/layout/pyramid2"/>
    <dgm:cxn modelId="{9A2948DE-F8BD-4709-B4ED-9A4838238928}" type="presParOf" srcId="{20EB9199-3500-4E55-8E5A-3641A92A9E51}" destId="{783A2521-E293-4884-A159-CD6DEC3B9877}" srcOrd="1" destOrd="0" presId="urn:microsoft.com/office/officeart/2005/8/layout/pyramid2"/>
    <dgm:cxn modelId="{9B4D2C9B-E2CA-424A-B61C-B7BDBEBC8B13}" type="presParOf" srcId="{783A2521-E293-4884-A159-CD6DEC3B9877}" destId="{BABF7690-EDE4-44D2-B206-2CADD982431F}" srcOrd="0" destOrd="0" presId="urn:microsoft.com/office/officeart/2005/8/layout/pyramid2"/>
    <dgm:cxn modelId="{91BD1C74-D87F-49D7-BA70-A89FFFDA976A}" type="presParOf" srcId="{783A2521-E293-4884-A159-CD6DEC3B9877}" destId="{B9996ACC-675A-40D1-99BF-F259911CC22C}" srcOrd="1" destOrd="0" presId="urn:microsoft.com/office/officeart/2005/8/layout/pyramid2"/>
    <dgm:cxn modelId="{B3321AC6-1A6C-4280-93C2-F024388E7FD7}" type="presParOf" srcId="{783A2521-E293-4884-A159-CD6DEC3B9877}" destId="{E57993E0-5244-48CB-9EF2-6F1CB94DFB7A}" srcOrd="2" destOrd="0" presId="urn:microsoft.com/office/officeart/2005/8/layout/pyramid2"/>
    <dgm:cxn modelId="{6FBA24F5-BDFC-479C-AB74-D8FAB4E95725}" type="presParOf" srcId="{783A2521-E293-4884-A159-CD6DEC3B9877}" destId="{115B7B50-CFA3-4DCB-A7BE-F0FF47254654}" srcOrd="3" destOrd="0" presId="urn:microsoft.com/office/officeart/2005/8/layout/pyramid2"/>
    <dgm:cxn modelId="{4D05308A-23F5-4E92-B2B7-8DB0CF43221F}" type="presParOf" srcId="{783A2521-E293-4884-A159-CD6DEC3B9877}" destId="{0E3DE108-E1BD-4747-8986-A5527948B2FC}" srcOrd="4" destOrd="0" presId="urn:microsoft.com/office/officeart/2005/8/layout/pyramid2"/>
    <dgm:cxn modelId="{9E088D5B-14DD-4668-9023-7663D2305CA8}" type="presParOf" srcId="{783A2521-E293-4884-A159-CD6DEC3B9877}" destId="{1583D6AD-5705-4738-A40B-FAA3F5C9050E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313FA-3C4A-4E34-8AA4-2C1B2FD3ED34}">
      <dsp:nvSpPr>
        <dsp:cNvPr id="0" name=""/>
        <dsp:cNvSpPr/>
      </dsp:nvSpPr>
      <dsp:spPr>
        <a:xfrm>
          <a:off x="1036018" y="0"/>
          <a:ext cx="4209331" cy="4209331"/>
        </a:xfrm>
        <a:prstGeom prst="triangl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F7690-EDE4-44D2-B206-2CADD982431F}">
      <dsp:nvSpPr>
        <dsp:cNvPr id="0" name=""/>
        <dsp:cNvSpPr/>
      </dsp:nvSpPr>
      <dsp:spPr>
        <a:xfrm>
          <a:off x="3140684" y="423193"/>
          <a:ext cx="2736065" cy="99642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Understand critical thinking in a workplace context</a:t>
          </a:r>
        </a:p>
      </dsp:txBody>
      <dsp:txXfrm>
        <a:off x="3189326" y="471835"/>
        <a:ext cx="2638781" cy="899143"/>
      </dsp:txXfrm>
    </dsp:sp>
    <dsp:sp modelId="{E57993E0-5244-48CB-9EF2-6F1CB94DFB7A}">
      <dsp:nvSpPr>
        <dsp:cNvPr id="0" name=""/>
        <dsp:cNvSpPr/>
      </dsp:nvSpPr>
      <dsp:spPr>
        <a:xfrm>
          <a:off x="3140684" y="1544174"/>
          <a:ext cx="2736065" cy="99642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Apply a systematic approach to decision making</a:t>
          </a:r>
        </a:p>
      </dsp:txBody>
      <dsp:txXfrm>
        <a:off x="3189326" y="1592816"/>
        <a:ext cx="2638781" cy="899143"/>
      </dsp:txXfrm>
    </dsp:sp>
    <dsp:sp modelId="{0E3DE108-E1BD-4747-8986-A5527948B2FC}">
      <dsp:nvSpPr>
        <dsp:cNvPr id="0" name=""/>
        <dsp:cNvSpPr/>
      </dsp:nvSpPr>
      <dsp:spPr>
        <a:xfrm>
          <a:off x="3140684" y="2665156"/>
          <a:ext cx="2736065" cy="99642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Develop critical thinking mindset</a:t>
          </a:r>
        </a:p>
      </dsp:txBody>
      <dsp:txXfrm>
        <a:off x="3189326" y="2713798"/>
        <a:ext cx="2638781" cy="899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0CD3E-59EA-4643-B70C-0A486E6C78A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63992-05B2-4E14-B622-3C875FF9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09441-7A7C-4B2A-80D6-DB03DDD2ED93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250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09441-7A7C-4B2A-80D6-DB03DDD2ED93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61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09441-7A7C-4B2A-80D6-DB03DDD2ED93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28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7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02AA-FE4E-46F3-AC83-334528D7F1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9D54-3E8B-400B-95F8-26EF7F1A72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9745-FF14-49F6-B1E1-07CBF344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nJ1bqXUnIM?feature=oembed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02934"/>
              </p:ext>
            </p:extLst>
          </p:nvPr>
        </p:nvGraphicFramePr>
        <p:xfrm>
          <a:off x="1919536" y="1844824"/>
          <a:ext cx="8280920" cy="1073468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BSBCRT404 Apply advanced critical thinking to work processes – Sessions</a:t>
                      </a:r>
                      <a:r>
                        <a:rPr lang="en-GB" sz="3200" b="1" baseline="0" dirty="0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 1 &amp; 2</a:t>
                      </a:r>
                      <a:endParaRPr lang="en-AU" sz="1400" b="1" dirty="0">
                        <a:solidFill>
                          <a:srgbClr val="4F81BD"/>
                        </a:solidFill>
                        <a:latin typeface="Segoe UI Light" pitchFamily="34" charset="0"/>
                        <a:ea typeface="Times New Roman"/>
                        <a:cs typeface="Segoe UI Light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9536" y="1050717"/>
            <a:ext cx="8748464" cy="6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300" b="1" dirty="0">
                <a:solidFill>
                  <a:srgbClr val="000000"/>
                </a:solidFill>
                <a:latin typeface="Segoe UI Light" pitchFamily="34" charset="0"/>
                <a:ea typeface="Calibri" pitchFamily="34" charset="0"/>
                <a:cs typeface="Segoe UI Light" pitchFamily="34" charset="0"/>
              </a:rPr>
              <a:t>Business and Information Technology</a:t>
            </a:r>
            <a:endParaRPr lang="en-AU" sz="600" dirty="0">
              <a:latin typeface="Segoe UI Light" pitchFamily="34" charset="0"/>
              <a:cs typeface="Segoe UI Ligh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7" name="Picture 6" descr="http://businessdevel.com/wp/wp-content/uploads/2013/03/business-dres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856" y="3776360"/>
            <a:ext cx="5732145" cy="30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EE4B01-CA7A-4C07-88C4-66BDCBE1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692696"/>
            <a:ext cx="3695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81001"/>
            <a:ext cx="7886700" cy="1325563"/>
          </a:xfrm>
        </p:spPr>
        <p:txBody>
          <a:bodyPr/>
          <a:lstStyle/>
          <a:p>
            <a:r>
              <a:rPr lang="en-US" u="sng" dirty="0"/>
              <a:t>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Keep an open mind</a:t>
            </a:r>
          </a:p>
          <a:p>
            <a:pPr lvl="1"/>
            <a:r>
              <a:rPr lang="en-US" sz="1800" dirty="0"/>
              <a:t>Your perspective is yours.  Others have different perspectives.</a:t>
            </a:r>
          </a:p>
          <a:p>
            <a:pPr lvl="1"/>
            <a:r>
              <a:rPr lang="en-US" sz="1800" dirty="0"/>
              <a:t>It is possible that you are “wrong” and that others are “right”.</a:t>
            </a:r>
          </a:p>
          <a:p>
            <a:pPr lvl="1"/>
            <a:r>
              <a:rPr lang="en-US" sz="1800" dirty="0"/>
              <a:t>Get comfortable with being “wrong”.  Learn from it.</a:t>
            </a:r>
          </a:p>
          <a:p>
            <a:pPr lvl="1"/>
            <a:r>
              <a:rPr lang="en-US" sz="1800" dirty="0"/>
              <a:t>Consider many different viewpoints.</a:t>
            </a:r>
          </a:p>
          <a:p>
            <a:pPr lvl="1"/>
            <a:r>
              <a:rPr lang="en-US" sz="1800" dirty="0"/>
              <a:t>Accept a new explanation if it explains the evidence better and has fewer contradictions.</a:t>
            </a:r>
          </a:p>
          <a:p>
            <a:r>
              <a:rPr lang="en-US" sz="2200" dirty="0"/>
              <a:t>Think before you act</a:t>
            </a:r>
          </a:p>
          <a:p>
            <a:pPr lvl="1"/>
            <a:r>
              <a:rPr lang="en-US" sz="1800" dirty="0"/>
              <a:t>Separate your feelings from the facts.</a:t>
            </a:r>
          </a:p>
          <a:p>
            <a:pPr lvl="1"/>
            <a:r>
              <a:rPr lang="en-US" sz="1800" dirty="0"/>
              <a:t>Am I acting because of an emotional impulse, or because it is logical?</a:t>
            </a:r>
          </a:p>
          <a:p>
            <a:pPr lvl="1"/>
            <a:r>
              <a:rPr lang="en-US" sz="1800" dirty="0"/>
              <a:t>Do I believe something because of the logic behind it?</a:t>
            </a:r>
          </a:p>
        </p:txBody>
      </p:sp>
      <p:pic>
        <p:nvPicPr>
          <p:cNvPr id="4098" name="Picture 2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5257801"/>
            <a:ext cx="2438400" cy="143657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30C1A-3A30-402B-B7FA-A1D2AA31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13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Avoid Logical Fallacies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b="1" i="1" dirty="0"/>
              <a:t>logical fallacy</a:t>
            </a:r>
            <a:r>
              <a:rPr lang="en-US" sz="2400" dirty="0"/>
              <a:t> is a misunderstanding derived from faulty reasoning.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Avoid contradictions between answers.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Is your best answer a logical answer?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Does it makes sense?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 of a Logical Fallacy: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Beware of </a:t>
            </a:r>
            <a:r>
              <a:rPr lang="en-US" sz="1400" dirty="0" err="1"/>
              <a:t>generalisations</a:t>
            </a:r>
            <a:r>
              <a:rPr lang="en-US" sz="1400" dirty="0"/>
              <a:t> e.g. Coal pays for coffee machines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00B0F0"/>
                </a:solidFill>
              </a:rPr>
              <a:t>https://www.facebook.com/TheAustraliaInstitute/videos/155992343140948/</a:t>
            </a:r>
          </a:p>
          <a:p>
            <a:pPr marL="457200">
              <a:buNone/>
            </a:pPr>
            <a:endParaRPr lang="en-US" sz="1800" dirty="0"/>
          </a:p>
        </p:txBody>
      </p:sp>
      <p:pic>
        <p:nvPicPr>
          <p:cNvPr id="1026" name="Picture 2" descr="C:\Documents and Settings\wirichar\Local Settings\Temporary Internet Files\Content.IE5\XKF39UMM\MCj0432538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201" y="3212976"/>
            <a:ext cx="1799825" cy="177374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FB36-06BC-478E-8AC3-B773F95F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04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1" y="1143000"/>
            <a:ext cx="49941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Segoe UI Light" panose="020B0502040204020203" pitchFamily="34" charset="0"/>
              </a:rPr>
              <a:t>  You must be</a:t>
            </a:r>
          </a:p>
          <a:p>
            <a:pPr algn="r"/>
            <a:r>
              <a:rPr lang="en-US" sz="4400" dirty="0">
                <a:latin typeface="Segoe UI Light" panose="020B0502040204020203" pitchFamily="34" charset="0"/>
              </a:rPr>
              <a:t>  willing to say,</a:t>
            </a:r>
          </a:p>
          <a:p>
            <a:pPr algn="r"/>
            <a:r>
              <a:rPr lang="en-US" sz="4400" dirty="0">
                <a:latin typeface="Segoe UI Light" panose="020B0502040204020203" pitchFamily="34" charset="0"/>
              </a:rPr>
              <a:t>“I don’t know.”</a:t>
            </a:r>
          </a:p>
          <a:p>
            <a:pPr algn="r"/>
            <a:endParaRPr lang="en-US" sz="4400" dirty="0">
              <a:latin typeface="Segoe UI Light" panose="020B0502040204020203" pitchFamily="34" charset="0"/>
            </a:endParaRPr>
          </a:p>
          <a:p>
            <a:pPr algn="r"/>
            <a:r>
              <a:rPr lang="en-US" sz="4400" dirty="0">
                <a:latin typeface="Segoe UI Light" panose="020B0502040204020203" pitchFamily="34" charset="0"/>
              </a:rPr>
              <a:t>And then be willing to do something to change that.</a:t>
            </a:r>
          </a:p>
        </p:txBody>
      </p:sp>
      <p:pic>
        <p:nvPicPr>
          <p:cNvPr id="1026" name="Picture 2" descr="C:\Documents and Settings\wirichar\Local Settings\Temporary Internet Files\Content.IE5\XUXKEFKJ\MCj044152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600200"/>
            <a:ext cx="3276600" cy="396240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075C4-D9C4-47E7-B315-EADCFA9D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4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DA286F-1D24-4F6A-A0D1-F397FCDBE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Causal Relationships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E91F65-E2A3-49CE-9D1A-EFE7F7AA3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Coal pays for barista machines</a:t>
            </a:r>
          </a:p>
          <a:p>
            <a:r>
              <a:rPr lang="en-US" altLang="en-US" dirty="0"/>
              <a:t>What connection is there?</a:t>
            </a:r>
          </a:p>
          <a:p>
            <a:r>
              <a:rPr lang="en-US" altLang="en-US"/>
              <a:t>Two </a:t>
            </a:r>
            <a:r>
              <a:rPr lang="en-US" altLang="en-US" dirty="0"/>
              <a:t>important rules:</a:t>
            </a:r>
          </a:p>
          <a:p>
            <a:pPr lvl="1"/>
            <a:r>
              <a:rPr lang="en-US" altLang="en-US" dirty="0"/>
              <a:t>Cause must precede the effect in time</a:t>
            </a:r>
          </a:p>
          <a:p>
            <a:pPr lvl="1"/>
            <a:r>
              <a:rPr lang="en-US" altLang="en-US" dirty="0"/>
              <a:t>Correlation does not prove causation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C9EF0-D376-42E8-AABB-A9AE6FB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80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these sessions we looked 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An introduction to Critical Thinking and what it is</a:t>
            </a:r>
          </a:p>
          <a:p>
            <a:r>
              <a:rPr lang="en-AU" sz="3200" dirty="0"/>
              <a:t>Critical Thinking and how it can be applied in your life</a:t>
            </a:r>
          </a:p>
          <a:p>
            <a:r>
              <a:rPr lang="en-AU" sz="3200" dirty="0"/>
              <a:t>Skills you should cultivate to become a critical thinker</a:t>
            </a:r>
          </a:p>
          <a:p>
            <a:r>
              <a:rPr lang="en-AU" sz="3200" dirty="0"/>
              <a:t>Recognising and avoiding logical fallacies</a:t>
            </a:r>
          </a:p>
          <a:p>
            <a:r>
              <a:rPr lang="en-AU" sz="3200" dirty="0"/>
              <a:t>Communicating </a:t>
            </a:r>
            <a:r>
              <a:rPr lang="en-AU" sz="3200"/>
              <a:t>causal </a:t>
            </a:r>
            <a:r>
              <a:rPr lang="en-AU" sz="3200" dirty="0"/>
              <a:t>r</a:t>
            </a:r>
            <a:r>
              <a:rPr lang="en-AU" sz="3200"/>
              <a:t>elationships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7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Activities and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the student Workbook and read pages 7 – 11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Activity 1 on </a:t>
            </a:r>
            <a:r>
              <a:rPr lang="en-US" dirty="0" err="1"/>
              <a:t>pg</a:t>
            </a:r>
            <a:r>
              <a:rPr lang="en-US" dirty="0"/>
              <a:t> 12 (either individually or as a class)</a:t>
            </a:r>
          </a:p>
          <a:p>
            <a:pPr>
              <a:lnSpc>
                <a:spcPct val="150000"/>
              </a:lnSpc>
            </a:pPr>
            <a:r>
              <a:rPr lang="en-US" dirty="0"/>
              <a:t>Open AT01 and complete Q1</a:t>
            </a:r>
          </a:p>
          <a:p>
            <a:pPr>
              <a:lnSpc>
                <a:spcPct val="150000"/>
              </a:lnSpc>
            </a:pPr>
            <a:r>
              <a:rPr lang="en-US" dirty="0"/>
              <a:t>Open AT02 and complete Q1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2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AU" dirty="0"/>
              <a:t>BSBCRT404 Apply advanced critical thinking to work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Introduction to Critical Thinking</a:t>
            </a:r>
          </a:p>
          <a:p>
            <a:r>
              <a:rPr lang="en-AU" sz="3200" dirty="0"/>
              <a:t>Critical Thinking in Your Life</a:t>
            </a:r>
          </a:p>
          <a:p>
            <a:r>
              <a:rPr lang="en-AU" sz="3200" dirty="0"/>
              <a:t>Skills You Should Cultivate</a:t>
            </a:r>
          </a:p>
          <a:p>
            <a:r>
              <a:rPr lang="en-AU" sz="3200" dirty="0"/>
              <a:t>Avoiding Logical Fallacies</a:t>
            </a:r>
          </a:p>
          <a:p>
            <a:r>
              <a:rPr lang="en-AU" sz="3200" dirty="0"/>
              <a:t>Causal Relationships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012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01711-B808-4BD3-AB56-62A3E8ED22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What is Critical Thinking?</a:t>
            </a:r>
            <a:br>
              <a:rPr lang="en-GB" sz="2800" b="1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</a:br>
            <a:endParaRPr lang="en-AU" sz="140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073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Discuss as a class ‘what is critical thinking?’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does it look or feel like?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would you do it?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would you do it?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it always possible?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Who uses critical thinking in their job / career?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F1C5A-EF7D-44B6-A1A9-F16D516C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79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63552" y="332656"/>
            <a:ext cx="8229600" cy="1143000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AU" sz="280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Basic Approach to CT in the Workplace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95600" y="1916833"/>
          <a:ext cx="6912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6B90B-3032-42C0-91E2-8F0B3C4F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3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57201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u="sng" dirty="0"/>
              <a:t>Critical Thinking</a:t>
            </a:r>
          </a:p>
        </p:txBody>
      </p:sp>
      <p:pic>
        <p:nvPicPr>
          <p:cNvPr id="4" name="Picture 3" descr="critical-thinking-ques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1" y="2286000"/>
            <a:ext cx="3491935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3048001"/>
            <a:ext cx="480535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</a:rPr>
              <a:t>“The important thing is not</a:t>
            </a:r>
          </a:p>
          <a:p>
            <a:r>
              <a:rPr lang="en-US" sz="2800" dirty="0">
                <a:latin typeface="Segoe UI Light" panose="020B0502040204020203" pitchFamily="34" charset="0"/>
              </a:rPr>
              <a:t>to stop questioning.  Curiosity</a:t>
            </a:r>
          </a:p>
          <a:p>
            <a:r>
              <a:rPr lang="en-US" sz="2800" dirty="0">
                <a:latin typeface="Segoe UI Light" panose="020B0502040204020203" pitchFamily="34" charset="0"/>
              </a:rPr>
              <a:t>has its own reason for existing”</a:t>
            </a:r>
          </a:p>
          <a:p>
            <a:r>
              <a:rPr lang="en-US" sz="2200" dirty="0">
                <a:latin typeface="Segoe UI Light" panose="020B0502040204020203" pitchFamily="34" charset="0"/>
              </a:rPr>
              <a:t>       - 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373697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Critical Thinking in Your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Personal Life</a:t>
            </a:r>
          </a:p>
          <a:p>
            <a:pPr lvl="1"/>
            <a:r>
              <a:rPr lang="en-US" sz="1800" dirty="0"/>
              <a:t>What constitutes a healthy diet?</a:t>
            </a:r>
          </a:p>
          <a:p>
            <a:pPr lvl="1"/>
            <a:r>
              <a:rPr lang="en-US" sz="1800" dirty="0"/>
              <a:t>Which investment is better for my family?  Why?</a:t>
            </a:r>
          </a:p>
          <a:p>
            <a:r>
              <a:rPr lang="en-US" sz="2400" dirty="0"/>
              <a:t>Professional Life</a:t>
            </a:r>
          </a:p>
          <a:p>
            <a:pPr lvl="1"/>
            <a:r>
              <a:rPr lang="en-US" sz="1800" dirty="0"/>
              <a:t>In what ways can we improve our product?</a:t>
            </a:r>
          </a:p>
          <a:p>
            <a:pPr lvl="1"/>
            <a:r>
              <a:rPr lang="en-US" sz="1800" dirty="0"/>
              <a:t>How do the actions of our company affect others?  The environment?</a:t>
            </a:r>
          </a:p>
          <a:p>
            <a:r>
              <a:rPr lang="en-US" sz="2400" dirty="0"/>
              <a:t>Academic Life</a:t>
            </a:r>
          </a:p>
          <a:p>
            <a:pPr lvl="1"/>
            <a:r>
              <a:rPr lang="en-US" sz="1800" dirty="0"/>
              <a:t>What are the main points of this text?</a:t>
            </a:r>
          </a:p>
          <a:p>
            <a:pPr lvl="1"/>
            <a:r>
              <a:rPr lang="en-US" sz="1800" dirty="0"/>
              <a:t>Which major should I choose…why?</a:t>
            </a:r>
          </a:p>
          <a:p>
            <a:r>
              <a:rPr lang="en-US" sz="2400" dirty="0"/>
              <a:t>Spiritual Life</a:t>
            </a:r>
          </a:p>
          <a:p>
            <a:pPr lvl="1"/>
            <a:r>
              <a:rPr lang="en-US" sz="1800" dirty="0"/>
              <a:t>How do these teachings apply to my life?</a:t>
            </a:r>
          </a:p>
          <a:p>
            <a:pPr lvl="1"/>
            <a:r>
              <a:rPr lang="en-US" sz="1800" dirty="0"/>
              <a:t>Are there contradictions in what is being said?</a:t>
            </a:r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07D7C-30FA-4D41-BC5C-4DB0B0BF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38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What is Critical Thinking?">
            <a:hlinkClick r:id="" action="ppaction://media"/>
            <a:extLst>
              <a:ext uri="{FF2B5EF4-FFF2-40B4-BE49-F238E27FC236}">
                <a16:creationId xmlns:a16="http://schemas.microsoft.com/office/drawing/2014/main" id="{3867950A-722D-43B8-9215-0307AF1634C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06601" y="1128712"/>
            <a:ext cx="8178799" cy="46005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C1219-5F0F-4A59-AC69-EBDCDCDF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1"/>
            <a:ext cx="7886700" cy="1325563"/>
          </a:xfrm>
        </p:spPr>
        <p:txBody>
          <a:bodyPr/>
          <a:lstStyle/>
          <a:p>
            <a:r>
              <a:rPr lang="en-US" u="sng" dirty="0"/>
              <a:t>Skills You Should Cultivate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Become an active learner</a:t>
            </a:r>
          </a:p>
          <a:p>
            <a:pPr lvl="1"/>
            <a:r>
              <a:rPr lang="en-US" sz="2000" dirty="0"/>
              <a:t>“Chase” answers. </a:t>
            </a:r>
          </a:p>
          <a:p>
            <a:pPr lvl="1"/>
            <a:r>
              <a:rPr lang="en-US" sz="2000" dirty="0"/>
              <a:t>Actively seek out solutions.</a:t>
            </a:r>
          </a:p>
          <a:p>
            <a:pPr lvl="1"/>
            <a:r>
              <a:rPr lang="en-US" sz="2000" dirty="0"/>
              <a:t>Go to the answer, don’t wait for it to come to you.</a:t>
            </a:r>
          </a:p>
          <a:p>
            <a:endParaRPr lang="en-US" sz="2400" dirty="0"/>
          </a:p>
          <a:p>
            <a:r>
              <a:rPr lang="en-US" sz="2400" dirty="0"/>
              <a:t>Become open-minded</a:t>
            </a:r>
          </a:p>
          <a:p>
            <a:pPr lvl="1"/>
            <a:r>
              <a:rPr lang="en-US" sz="2000" dirty="0"/>
              <a:t>Is it possible that there are multiple correct answers?</a:t>
            </a:r>
          </a:p>
          <a:p>
            <a:pPr lvl="1"/>
            <a:r>
              <a:rPr lang="en-US" sz="2000" dirty="0"/>
              <a:t>You might be wrong.  Why? </a:t>
            </a:r>
          </a:p>
          <a:p>
            <a:pPr lvl="1"/>
            <a:r>
              <a:rPr lang="en-US" sz="2000" dirty="0"/>
              <a:t>Try and approach problems from a different perspective.</a:t>
            </a:r>
          </a:p>
          <a:p>
            <a:endParaRPr lang="en-US" sz="2400" dirty="0"/>
          </a:p>
          <a:p>
            <a:r>
              <a:rPr lang="en-US" sz="2400" dirty="0"/>
              <a:t>Separate Emotions from Facts</a:t>
            </a:r>
          </a:p>
          <a:p>
            <a:pPr lvl="1"/>
            <a:r>
              <a:rPr lang="en-US" sz="2000" dirty="0"/>
              <a:t>“Thinking” and “feeling” are not the same.</a:t>
            </a:r>
          </a:p>
          <a:p>
            <a:endParaRPr lang="en-US" sz="2400" dirty="0"/>
          </a:p>
          <a:p>
            <a:r>
              <a:rPr lang="en-US" sz="2400" dirty="0"/>
              <a:t>Avoid Logical Fallacies</a:t>
            </a:r>
          </a:p>
          <a:p>
            <a:pPr lvl="1"/>
            <a:r>
              <a:rPr lang="en-US" sz="2000" dirty="0"/>
              <a:t>2 + 2 = 5.  Incorrect.</a:t>
            </a:r>
          </a:p>
          <a:p>
            <a:endParaRPr lang="en-US" dirty="0"/>
          </a:p>
        </p:txBody>
      </p:sp>
      <p:pic>
        <p:nvPicPr>
          <p:cNvPr id="4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1" y="2133600"/>
            <a:ext cx="2469085" cy="40386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94A30-D79C-413C-96FE-05FA8568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8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0" y="1600201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Attend class regularly</a:t>
            </a:r>
          </a:p>
          <a:p>
            <a:pPr lvl="1"/>
            <a:r>
              <a:rPr lang="en-US" sz="2000" dirty="0"/>
              <a:t>Take advantage of extra credit opportunities.</a:t>
            </a:r>
          </a:p>
          <a:p>
            <a:pPr lvl="1"/>
            <a:r>
              <a:rPr lang="en-US" sz="2000" dirty="0"/>
              <a:t>Participate in discussions.</a:t>
            </a:r>
          </a:p>
          <a:p>
            <a:pPr lvl="1"/>
            <a:r>
              <a:rPr lang="en-US" sz="2000" dirty="0"/>
              <a:t>Talk with your professors.</a:t>
            </a:r>
          </a:p>
          <a:p>
            <a:pPr lvl="1"/>
            <a:endParaRPr lang="en-US" sz="2000" dirty="0"/>
          </a:p>
          <a:p>
            <a:r>
              <a:rPr lang="en-US" sz="2400" dirty="0"/>
              <a:t>Read textbooks</a:t>
            </a:r>
          </a:p>
          <a:p>
            <a:pPr lvl="1"/>
            <a:r>
              <a:rPr lang="en-US" sz="2000" dirty="0"/>
              <a:t>Take notes and outline information.</a:t>
            </a:r>
          </a:p>
          <a:p>
            <a:pPr lvl="1"/>
            <a:r>
              <a:rPr lang="en-US" sz="2000" dirty="0"/>
              <a:t>Review notes and try to put them in your own words.</a:t>
            </a:r>
          </a:p>
          <a:p>
            <a:pPr lvl="1"/>
            <a:endParaRPr lang="en-US" sz="2000" dirty="0"/>
          </a:p>
          <a:p>
            <a:r>
              <a:rPr lang="en-US" sz="2400" dirty="0"/>
              <a:t>Attend Tutoring</a:t>
            </a:r>
          </a:p>
          <a:p>
            <a:pPr lvl="1"/>
            <a:endParaRPr lang="en-US" sz="2000" dirty="0"/>
          </a:p>
          <a:p>
            <a:r>
              <a:rPr lang="en-US" sz="2400" dirty="0"/>
              <a:t>Take the new information you have gathered, try it out and experiment with it.</a:t>
            </a:r>
          </a:p>
          <a:p>
            <a:pPr lvl="1"/>
            <a:r>
              <a:rPr lang="en-US" sz="2000" dirty="0"/>
              <a:t>Why is it relevant?</a:t>
            </a:r>
          </a:p>
          <a:p>
            <a:pPr lvl="1"/>
            <a:r>
              <a:rPr lang="en-US" sz="2000" dirty="0"/>
              <a:t>What does it mean?  </a:t>
            </a:r>
          </a:p>
          <a:p>
            <a:pPr lvl="1"/>
            <a:r>
              <a:rPr lang="en-US" sz="2000" dirty="0"/>
              <a:t>What is the purpose of knowing the information?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123" name="Picture 3" descr="C:\Program Files\Microsoft Office\MEDIA\CAGCAT10\j0234131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12" y="1905001"/>
            <a:ext cx="3511292" cy="373379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51F0A-E209-4ABE-A0A4-C20E3BA8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88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721</Words>
  <Application>Microsoft Office PowerPoint</Application>
  <PresentationFormat>Widescreen</PresentationFormat>
  <Paragraphs>131</Paragraphs>
  <Slides>15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Office Theme</vt:lpstr>
      <vt:lpstr>PowerPoint Presentation</vt:lpstr>
      <vt:lpstr>Introduction to BSBCRT404 Apply advanced critical thinking to work processes</vt:lpstr>
      <vt:lpstr>What is Critical Thinking? </vt:lpstr>
      <vt:lpstr>Basic Approach to CT in the Workplace</vt:lpstr>
      <vt:lpstr>Critical Thinking</vt:lpstr>
      <vt:lpstr>Critical Thinking in Your Life</vt:lpstr>
      <vt:lpstr>PowerPoint Presentation</vt:lpstr>
      <vt:lpstr>Skills You Should Cultivate</vt:lpstr>
      <vt:lpstr>Active Learning</vt:lpstr>
      <vt:lpstr>Things to Keep in Mind</vt:lpstr>
      <vt:lpstr>Avoid Logical Fallacies</vt:lpstr>
      <vt:lpstr>PowerPoint Presentation</vt:lpstr>
      <vt:lpstr>Causal Relationships</vt:lpstr>
      <vt:lpstr>In these sessions we looked at:</vt:lpstr>
      <vt:lpstr>Further Reading, Activities and Assessments</vt:lpstr>
    </vt:vector>
  </TitlesOfParts>
  <Company>South Metropolitan TAFE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Technician</dc:creator>
  <cp:lastModifiedBy>Rob Bolton</cp:lastModifiedBy>
  <cp:revision>5</cp:revision>
  <dcterms:created xsi:type="dcterms:W3CDTF">2021-08-20T03:30:58Z</dcterms:created>
  <dcterms:modified xsi:type="dcterms:W3CDTF">2021-08-30T03:24:51Z</dcterms:modified>
</cp:coreProperties>
</file>