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EEBD1-1592-4B79-BDF8-B24A4CB786E6}" v="1" dt="2021-06-28T01:20:4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3FD5-DB44-4393-90FC-04B49A535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81C22E5-020E-4F15-BE5D-71FAAECB9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04EA571-80CC-4F9B-ABCF-1D34106328A1}"/>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29F62B68-5DA6-4B54-A831-DC58A60AA22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B895DD-09BD-472B-818D-7D87D3DDD61E}"/>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06043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E358-F83B-44C5-92BE-7C78FE96E77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2228135-9D2B-48EB-B283-59303C1C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A30E66-0497-49B8-AB78-4B4F2258EBB6}"/>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38F71BBD-40C5-440B-B86D-84F92DC13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C956CF-AD73-41DE-97A1-E0E7A4823E60}"/>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01503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C8ABF-897A-4DD6-B00F-4960C7EA2D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736BC5D-20D9-4B32-A898-70882DB32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12FE6E-0707-4F88-BE50-A6D2616FB6B8}"/>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CFE93A45-D953-429B-A93C-C3995BA289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561DED-2623-49B8-BDE4-CF2B7761A719}"/>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113105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0446-20F3-4976-AB85-05FDC767EE5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B3199F2-86AA-4800-815C-EB3458812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36AA952-08D8-4C07-922E-5A28C7609D77}"/>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F8A2763F-190A-4165-B552-6C2EDEF05D4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9AA32F-B28A-4A65-A091-B99D676E3874}"/>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177360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234-CAB0-42B4-B79E-E6DA4E02F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911812B-C10B-4DDB-9C1B-A2F2289FE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602440-EA21-400C-90B5-96C9CAFC7E77}"/>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295CF4E3-0AA3-4208-AF6C-8EEE973024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5CCD1C-FBE9-43C3-88C7-564A9A880EFC}"/>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55445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CE45-4BD3-4C90-98D4-835F63D2BD9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EEBA7B9-0ED8-4C11-A956-DAC3CE9C6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2B21DE8-CF61-4FA5-9DA3-29ECC1952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95A1CA4-5DA8-4834-88DD-6CD64F5EE93F}"/>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6" name="Footer Placeholder 5">
            <a:extLst>
              <a:ext uri="{FF2B5EF4-FFF2-40B4-BE49-F238E27FC236}">
                <a16:creationId xmlns:a16="http://schemas.microsoft.com/office/drawing/2014/main" id="{7F862D07-5F93-4D1C-BE31-452851FA4B2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DF6148-6CDA-4AC0-9AA7-26AA1E694EB6}"/>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144935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C9B3-6F66-4701-A8BB-4F3AC035721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FE8B1F1-85CA-44DF-AD8C-A956E1A41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24282B-E86C-4A9A-B117-E414517FA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8DA3942-4CA8-4B5B-A5B4-FD7E7AD46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2B4D1-36C7-4DDB-9697-64CBD6D4B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9D7A058-3347-4592-B2A6-66E983BF051F}"/>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8" name="Footer Placeholder 7">
            <a:extLst>
              <a:ext uri="{FF2B5EF4-FFF2-40B4-BE49-F238E27FC236}">
                <a16:creationId xmlns:a16="http://schemas.microsoft.com/office/drawing/2014/main" id="{33348F86-C9E2-4ADB-8374-720C8D1A9FB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7876A2-94E2-4C88-9663-E950E5DD54FD}"/>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66365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D70F-626C-4670-AE1F-524E38830E9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DA78128-3337-4830-B0B5-E8542F7BC780}"/>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4" name="Footer Placeholder 3">
            <a:extLst>
              <a:ext uri="{FF2B5EF4-FFF2-40B4-BE49-F238E27FC236}">
                <a16:creationId xmlns:a16="http://schemas.microsoft.com/office/drawing/2014/main" id="{E91F6EE0-C9E3-453A-8732-AC225ECD733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ECF0251-773D-414A-9044-A49B498F4736}"/>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428278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8003F-A146-49E7-BE20-75AC664D7736}"/>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3" name="Footer Placeholder 2">
            <a:extLst>
              <a:ext uri="{FF2B5EF4-FFF2-40B4-BE49-F238E27FC236}">
                <a16:creationId xmlns:a16="http://schemas.microsoft.com/office/drawing/2014/main" id="{A84B3BD3-686B-4D8B-9222-32E6B14F42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A74CF7-B432-4222-8B40-ABFDBA30A6B8}"/>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22971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C794-854E-4D01-8F1B-28C289B88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4733431-14BC-477D-9E09-2B1F73475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3F575D7-AB11-4731-8104-F07D6D2EB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39295-5179-4329-96FF-C570B7BD0719}"/>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6" name="Footer Placeholder 5">
            <a:extLst>
              <a:ext uri="{FF2B5EF4-FFF2-40B4-BE49-F238E27FC236}">
                <a16:creationId xmlns:a16="http://schemas.microsoft.com/office/drawing/2014/main" id="{BB28AE4E-7189-4C03-8A56-F2AD597F84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209E68-7838-4C93-907C-2E0B83AFDF13}"/>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20108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433A-9D02-4DEA-955E-5D63EBBAB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A59BF2-79FC-4687-B564-5499F5BDB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320AC72-17AE-4083-96E7-BC98590A9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4AEBF-26B9-4B28-B7F4-41B2EA6291BA}"/>
              </a:ext>
            </a:extLst>
          </p:cNvPr>
          <p:cNvSpPr>
            <a:spLocks noGrp="1"/>
          </p:cNvSpPr>
          <p:nvPr>
            <p:ph type="dt" sz="half" idx="10"/>
          </p:nvPr>
        </p:nvSpPr>
        <p:spPr/>
        <p:txBody>
          <a:bodyPr/>
          <a:lstStyle/>
          <a:p>
            <a:fld id="{751A5C0E-E8A5-4669-B283-E99C136A4EB1}" type="datetimeFigureOut">
              <a:rPr lang="en-AU" smtClean="0"/>
              <a:t>28/06/2021</a:t>
            </a:fld>
            <a:endParaRPr lang="en-AU"/>
          </a:p>
        </p:txBody>
      </p:sp>
      <p:sp>
        <p:nvSpPr>
          <p:cNvPr id="6" name="Footer Placeholder 5">
            <a:extLst>
              <a:ext uri="{FF2B5EF4-FFF2-40B4-BE49-F238E27FC236}">
                <a16:creationId xmlns:a16="http://schemas.microsoft.com/office/drawing/2014/main" id="{A3DEBB1B-01E3-416E-9591-3503721C61D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ED26AC-8F6F-49A9-99E7-5AFC1FE4133B}"/>
              </a:ext>
            </a:extLst>
          </p:cNvPr>
          <p:cNvSpPr>
            <a:spLocks noGrp="1"/>
          </p:cNvSpPr>
          <p:nvPr>
            <p:ph type="sldNum" sz="quarter" idx="12"/>
          </p:nvPr>
        </p:nvSpPr>
        <p:spPr/>
        <p:txBody>
          <a:bodyPr/>
          <a:lstStyle/>
          <a:p>
            <a:fld id="{1AA558BE-1F18-4038-88C4-4D2D49887931}" type="slidenum">
              <a:rPr lang="en-AU" smtClean="0"/>
              <a:t>‹#›</a:t>
            </a:fld>
            <a:endParaRPr lang="en-AU"/>
          </a:p>
        </p:txBody>
      </p:sp>
    </p:spTree>
    <p:extLst>
      <p:ext uri="{BB962C8B-B14F-4D97-AF65-F5344CB8AC3E}">
        <p14:creationId xmlns:p14="http://schemas.microsoft.com/office/powerpoint/2010/main" val="304924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3C87-A866-4276-B48D-F51D35E70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4BEAA58-B591-4215-9753-C2B92FA7A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12025BD-33C4-4A23-A1E4-9DBE36322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A5C0E-E8A5-4669-B283-E99C136A4EB1}" type="datetimeFigureOut">
              <a:rPr lang="en-AU" smtClean="0"/>
              <a:t>28/06/2021</a:t>
            </a:fld>
            <a:endParaRPr lang="en-AU"/>
          </a:p>
        </p:txBody>
      </p:sp>
      <p:sp>
        <p:nvSpPr>
          <p:cNvPr id="5" name="Footer Placeholder 4">
            <a:extLst>
              <a:ext uri="{FF2B5EF4-FFF2-40B4-BE49-F238E27FC236}">
                <a16:creationId xmlns:a16="http://schemas.microsoft.com/office/drawing/2014/main" id="{06F50C4D-E2B4-46CA-A31B-8A32E844B5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6E723AF-7A4B-4249-88A5-BCD5C11E7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558BE-1F18-4038-88C4-4D2D49887931}" type="slidenum">
              <a:rPr lang="en-AU" smtClean="0"/>
              <a:t>‹#›</a:t>
            </a:fld>
            <a:endParaRPr lang="en-AU"/>
          </a:p>
        </p:txBody>
      </p:sp>
    </p:spTree>
    <p:extLst>
      <p:ext uri="{BB962C8B-B14F-4D97-AF65-F5344CB8AC3E}">
        <p14:creationId xmlns:p14="http://schemas.microsoft.com/office/powerpoint/2010/main" val="274762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3gi.co.za/why-dell-technologies-is-the-worlds-most-ethical-compan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1FF1-5A5B-4BD8-90CE-C565CA192464}"/>
              </a:ext>
            </a:extLst>
          </p:cNvPr>
          <p:cNvSpPr>
            <a:spLocks noGrp="1"/>
          </p:cNvSpPr>
          <p:nvPr>
            <p:ph type="ctrTitle"/>
          </p:nvPr>
        </p:nvSpPr>
        <p:spPr>
          <a:xfrm>
            <a:off x="952500" y="203200"/>
            <a:ext cx="10287000" cy="2371725"/>
          </a:xfrm>
        </p:spPr>
        <p:txBody>
          <a:bodyPr>
            <a:normAutofit fontScale="90000"/>
          </a:bodyPr>
          <a:lstStyle/>
          <a:p>
            <a:r>
              <a:rPr lang="en-US" dirty="0"/>
              <a:t>Dell Technologies - recognized as one of the World’s Most Ethical Companies five years in a row </a:t>
            </a:r>
            <a:endParaRPr lang="en-AU" dirty="0"/>
          </a:p>
        </p:txBody>
      </p:sp>
      <p:sp>
        <p:nvSpPr>
          <p:cNvPr id="6" name="Subtitle 5">
            <a:extLst>
              <a:ext uri="{FF2B5EF4-FFF2-40B4-BE49-F238E27FC236}">
                <a16:creationId xmlns:a16="http://schemas.microsoft.com/office/drawing/2014/main" id="{9BE3B421-7555-44AD-97A0-2E842860A9B8}"/>
              </a:ext>
            </a:extLst>
          </p:cNvPr>
          <p:cNvSpPr>
            <a:spLocks noGrp="1"/>
          </p:cNvSpPr>
          <p:nvPr>
            <p:ph type="subTitle" idx="1"/>
          </p:nvPr>
        </p:nvSpPr>
        <p:spPr>
          <a:xfrm>
            <a:off x="209550" y="6030119"/>
            <a:ext cx="11772900" cy="1655762"/>
          </a:xfrm>
        </p:spPr>
        <p:txBody>
          <a:bodyPr/>
          <a:lstStyle/>
          <a:p>
            <a:r>
              <a:rPr lang="en-AU" dirty="0">
                <a:hlinkClick r:id="rId2"/>
              </a:rPr>
              <a:t>https://www.3gi.co.za/why-dell-technologies-is-the-worlds-most-ethical-company/</a:t>
            </a:r>
            <a:endParaRPr lang="en-AU" dirty="0"/>
          </a:p>
          <a:p>
            <a:endParaRPr lang="en-AU" dirty="0"/>
          </a:p>
        </p:txBody>
      </p:sp>
      <p:pic>
        <p:nvPicPr>
          <p:cNvPr id="7" name="Picture 6">
            <a:extLst>
              <a:ext uri="{FF2B5EF4-FFF2-40B4-BE49-F238E27FC236}">
                <a16:creationId xmlns:a16="http://schemas.microsoft.com/office/drawing/2014/main" id="{66144F7B-FDC9-4DE7-A5F7-60F80D7DB059}"/>
              </a:ext>
            </a:extLst>
          </p:cNvPr>
          <p:cNvPicPr>
            <a:picLocks noChangeAspect="1"/>
          </p:cNvPicPr>
          <p:nvPr/>
        </p:nvPicPr>
        <p:blipFill>
          <a:blip r:embed="rId3"/>
          <a:stretch>
            <a:fillRect/>
          </a:stretch>
        </p:blipFill>
        <p:spPr>
          <a:xfrm>
            <a:off x="666750" y="3206751"/>
            <a:ext cx="10858500" cy="2152650"/>
          </a:xfrm>
          <a:prstGeom prst="rect">
            <a:avLst/>
          </a:prstGeom>
        </p:spPr>
      </p:pic>
    </p:spTree>
    <p:extLst>
      <p:ext uri="{BB962C8B-B14F-4D97-AF65-F5344CB8AC3E}">
        <p14:creationId xmlns:p14="http://schemas.microsoft.com/office/powerpoint/2010/main" val="203233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B4F071-9A78-433E-B0DD-78A050033C05}"/>
              </a:ext>
            </a:extLst>
          </p:cNvPr>
          <p:cNvSpPr/>
          <p:nvPr/>
        </p:nvSpPr>
        <p:spPr>
          <a:xfrm>
            <a:off x="490254" y="289679"/>
            <a:ext cx="10697028" cy="6278642"/>
          </a:xfrm>
          <a:prstGeom prst="rect">
            <a:avLst/>
          </a:prstGeom>
        </p:spPr>
        <p:txBody>
          <a:bodyPr wrap="square">
            <a:spAutoFit/>
          </a:bodyPr>
          <a:lstStyle/>
          <a:p>
            <a:pPr>
              <a:spcAft>
                <a:spcPts val="1200"/>
              </a:spcAft>
            </a:pPr>
            <a:r>
              <a:rPr lang="en-US" sz="3600" dirty="0"/>
              <a:t>Dell promises or has achieved :</a:t>
            </a:r>
          </a:p>
          <a:p>
            <a:pPr marL="571500" indent="-571500">
              <a:buFont typeface="Arial" panose="020B0604020202020204" pitchFamily="34" charset="0"/>
              <a:buChar char="•"/>
            </a:pPr>
            <a:r>
              <a:rPr lang="en-US" sz="3600" dirty="0"/>
              <a:t>To reduce ALL plastic waste by 2020</a:t>
            </a:r>
          </a:p>
          <a:p>
            <a:pPr marL="571500" indent="-571500">
              <a:buFont typeface="Arial" panose="020B0604020202020204" pitchFamily="34" charset="0"/>
              <a:buChar char="•"/>
            </a:pPr>
            <a:r>
              <a:rPr lang="en-US" sz="3600" dirty="0"/>
              <a:t>95% less water used by high tech vertical farms</a:t>
            </a:r>
          </a:p>
          <a:p>
            <a:pPr marL="571500" indent="-571500">
              <a:buFont typeface="Arial" panose="020B0604020202020204" pitchFamily="34" charset="0"/>
              <a:buChar char="•"/>
            </a:pPr>
            <a:r>
              <a:rPr lang="en-US" sz="3600" dirty="0"/>
              <a:t>$30 million donated to pediatric cancer treatments</a:t>
            </a:r>
          </a:p>
          <a:p>
            <a:pPr marL="571500" indent="-571500">
              <a:buFont typeface="Arial" panose="020B0604020202020204" pitchFamily="34" charset="0"/>
              <a:buChar char="•"/>
            </a:pPr>
            <a:r>
              <a:rPr lang="en-US" sz="3600" dirty="0"/>
              <a:t>Reduced energy in their products by 65% since 2011</a:t>
            </a:r>
          </a:p>
          <a:p>
            <a:pPr marL="571500" indent="-571500">
              <a:buFont typeface="Arial" panose="020B0604020202020204" pitchFamily="34" charset="0"/>
              <a:buChar char="•"/>
            </a:pPr>
            <a:r>
              <a:rPr lang="en-US" sz="3600" dirty="0" err="1"/>
              <a:t>ReStart</a:t>
            </a:r>
            <a:r>
              <a:rPr lang="en-US" sz="3600" dirty="0"/>
              <a:t> Program helps women get back into their career.</a:t>
            </a:r>
          </a:p>
          <a:p>
            <a:pPr marL="571500" indent="-571500">
              <a:buFont typeface="Arial" panose="020B0604020202020204" pitchFamily="34" charset="0"/>
              <a:buChar char="•"/>
            </a:pPr>
            <a:r>
              <a:rPr lang="en-US" sz="3600" dirty="0"/>
              <a:t>Goal of using digital technologies to provide better outcomes and experiences for their customers    </a:t>
            </a:r>
          </a:p>
          <a:p>
            <a:pPr marL="571500" indent="-571500">
              <a:buFont typeface="Arial" panose="020B0604020202020204" pitchFamily="34" charset="0"/>
              <a:buChar char="•"/>
            </a:pPr>
            <a:r>
              <a:rPr lang="en-US" sz="3600" dirty="0"/>
              <a:t>Strict environmental, worker and business policies</a:t>
            </a:r>
          </a:p>
          <a:p>
            <a:endParaRPr lang="en-AU" sz="3200" dirty="0"/>
          </a:p>
        </p:txBody>
      </p:sp>
    </p:spTree>
    <p:extLst>
      <p:ext uri="{BB962C8B-B14F-4D97-AF65-F5344CB8AC3E}">
        <p14:creationId xmlns:p14="http://schemas.microsoft.com/office/powerpoint/2010/main" val="204635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71DB-E2AF-4790-8E3B-9C9D42D96505}"/>
              </a:ext>
            </a:extLst>
          </p:cNvPr>
          <p:cNvSpPr>
            <a:spLocks noGrp="1"/>
          </p:cNvSpPr>
          <p:nvPr>
            <p:ph type="title"/>
          </p:nvPr>
        </p:nvSpPr>
        <p:spPr>
          <a:xfrm>
            <a:off x="838200" y="161925"/>
            <a:ext cx="10515600" cy="1325563"/>
          </a:xfrm>
        </p:spPr>
        <p:txBody>
          <a:bodyPr/>
          <a:lstStyle/>
          <a:p>
            <a:r>
              <a:rPr lang="en-AU" dirty="0"/>
              <a:t>Dell - Social Impact Plan and Goals for 2030</a:t>
            </a:r>
          </a:p>
        </p:txBody>
      </p:sp>
      <p:sp>
        <p:nvSpPr>
          <p:cNvPr id="4" name="Rectangle 3">
            <a:extLst>
              <a:ext uri="{FF2B5EF4-FFF2-40B4-BE49-F238E27FC236}">
                <a16:creationId xmlns:a16="http://schemas.microsoft.com/office/drawing/2014/main" id="{A50B0F1F-5139-410A-831E-138BCA5DC5D8}"/>
              </a:ext>
            </a:extLst>
          </p:cNvPr>
          <p:cNvSpPr/>
          <p:nvPr/>
        </p:nvSpPr>
        <p:spPr>
          <a:xfrm>
            <a:off x="635000" y="1370043"/>
            <a:ext cx="10922000" cy="4524315"/>
          </a:xfrm>
          <a:prstGeom prst="rect">
            <a:avLst/>
          </a:prstGeom>
        </p:spPr>
        <p:txBody>
          <a:bodyPr wrap="square">
            <a:spAutoFit/>
          </a:bodyPr>
          <a:lstStyle/>
          <a:p>
            <a:pPr marL="285750" indent="-285750">
              <a:buFont typeface="Arial" panose="020B0604020202020204" pitchFamily="34" charset="0"/>
              <a:buChar char="•"/>
            </a:pPr>
            <a:r>
              <a:rPr lang="en-US" sz="2400" dirty="0"/>
              <a:t>100% of packaging made from recycled or renewable material.  </a:t>
            </a:r>
          </a:p>
          <a:p>
            <a:pPr marL="285750" indent="-285750">
              <a:buFont typeface="Arial" panose="020B0604020202020204" pitchFamily="34" charset="0"/>
              <a:buChar char="•"/>
            </a:pPr>
            <a:r>
              <a:rPr lang="en-US" sz="2400" dirty="0"/>
              <a:t>Over half of product content to be made from recycled or renewable material.</a:t>
            </a:r>
          </a:p>
          <a:p>
            <a:pPr marL="285750" indent="-285750">
              <a:buFont typeface="Arial" panose="020B0604020202020204" pitchFamily="34" charset="0"/>
              <a:buChar char="•"/>
            </a:pPr>
            <a:r>
              <a:rPr lang="en-US" sz="2400" dirty="0"/>
              <a:t>Greenhouse gas emissions reduced by 50% </a:t>
            </a:r>
          </a:p>
          <a:p>
            <a:pPr marL="285750" indent="-285750">
              <a:buFont typeface="Arial" panose="020B0604020202020204" pitchFamily="34" charset="0"/>
              <a:buChar char="•"/>
            </a:pPr>
            <a:r>
              <a:rPr lang="en-US" sz="2400" dirty="0"/>
              <a:t>75% of electricity from renewable sources across all Dell Technologies facilities.</a:t>
            </a:r>
          </a:p>
          <a:p>
            <a:pPr marL="285750" indent="-285750">
              <a:buFont typeface="Arial" panose="020B0604020202020204" pitchFamily="34" charset="0"/>
              <a:buChar char="•"/>
            </a:pPr>
            <a:r>
              <a:rPr lang="en-US" sz="2400" dirty="0"/>
              <a:t>We will reduce the energy intensity of our entire product portfolio by 80%</a:t>
            </a:r>
          </a:p>
          <a:p>
            <a:pPr marL="285750" indent="-285750">
              <a:buFont typeface="Arial" panose="020B0604020202020204" pitchFamily="34" charset="0"/>
              <a:buChar char="•"/>
            </a:pPr>
            <a:r>
              <a:rPr lang="en-US" sz="2400" dirty="0"/>
              <a:t>We will partner with our direct material suppliers to meet a science-based greenhouse gas emissions reduction target of 60% per unit revenue by 2030</a:t>
            </a:r>
          </a:p>
          <a:p>
            <a:pPr marL="285750" indent="-285750">
              <a:buFont typeface="Arial" panose="020B0604020202020204" pitchFamily="34" charset="0"/>
              <a:buChar char="•"/>
            </a:pPr>
            <a:r>
              <a:rPr lang="en-US" sz="2400" dirty="0"/>
              <a:t>25% of our U.S. workforce and 15% of our U.S. leaders will be Black/African American and Hispanic/Latino.</a:t>
            </a:r>
          </a:p>
          <a:p>
            <a:pPr marL="285750" indent="-285750">
              <a:buFont typeface="Arial" panose="020B0604020202020204" pitchFamily="34" charset="0"/>
              <a:buChar char="•"/>
            </a:pPr>
            <a:r>
              <a:rPr lang="en-US" sz="2400" dirty="0"/>
              <a:t>50% of the people empowered by our social and education initiatives will be girls, women or  underrepresented groups.</a:t>
            </a:r>
          </a:p>
          <a:p>
            <a:pPr marL="285750" indent="-285750">
              <a:buFont typeface="Arial" panose="020B0604020202020204" pitchFamily="34" charset="0"/>
              <a:buChar char="•"/>
            </a:pPr>
            <a:r>
              <a:rPr lang="en-US" sz="2400" dirty="0"/>
              <a:t>75% of our employees will participate in giving or volunteerism in their communities</a:t>
            </a:r>
            <a:endParaRPr lang="en-AU" sz="2400" dirty="0"/>
          </a:p>
        </p:txBody>
      </p:sp>
    </p:spTree>
    <p:extLst>
      <p:ext uri="{BB962C8B-B14F-4D97-AF65-F5344CB8AC3E}">
        <p14:creationId xmlns:p14="http://schemas.microsoft.com/office/powerpoint/2010/main" val="326618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29D804-F842-45C6-A4EE-A5CA67877919}"/>
              </a:ext>
            </a:extLst>
          </p:cNvPr>
          <p:cNvSpPr/>
          <p:nvPr/>
        </p:nvSpPr>
        <p:spPr>
          <a:xfrm>
            <a:off x="722851" y="2241607"/>
            <a:ext cx="10746298" cy="3970318"/>
          </a:xfrm>
          <a:prstGeom prst="rect">
            <a:avLst/>
          </a:prstGeom>
        </p:spPr>
        <p:txBody>
          <a:bodyPr wrap="square">
            <a:spAutoFit/>
          </a:bodyPr>
          <a:lstStyle/>
          <a:p>
            <a:r>
              <a:rPr lang="en-US" sz="3600" dirty="0"/>
              <a:t>It’s how we win and win the right way. We are experiencing a time when our commitment to diversity and inclusion has never been more important.</a:t>
            </a:r>
          </a:p>
          <a:p>
            <a:r>
              <a:rPr lang="en-US" sz="3600" dirty="0"/>
              <a:t>The disproportionate impacts of COVID-19 and longstanding racial injustice have highlighted the need to address socioeconomic disparity and continue to work towards racial equity.</a:t>
            </a:r>
            <a:endParaRPr lang="en-AU" sz="3600" dirty="0"/>
          </a:p>
        </p:txBody>
      </p:sp>
      <p:sp>
        <p:nvSpPr>
          <p:cNvPr id="5" name="Rectangle 4">
            <a:extLst>
              <a:ext uri="{FF2B5EF4-FFF2-40B4-BE49-F238E27FC236}">
                <a16:creationId xmlns:a16="http://schemas.microsoft.com/office/drawing/2014/main" id="{34685459-C790-4975-BEA3-6ED34E7D3A40}"/>
              </a:ext>
            </a:extLst>
          </p:cNvPr>
          <p:cNvSpPr/>
          <p:nvPr/>
        </p:nvSpPr>
        <p:spPr>
          <a:xfrm>
            <a:off x="1137385" y="414108"/>
            <a:ext cx="8511601" cy="1446550"/>
          </a:xfrm>
          <a:prstGeom prst="rect">
            <a:avLst/>
          </a:prstGeom>
        </p:spPr>
        <p:txBody>
          <a:bodyPr wrap="square">
            <a:spAutoFit/>
          </a:bodyPr>
          <a:lstStyle/>
          <a:p>
            <a:pPr algn="ctr"/>
            <a:r>
              <a:rPr lang="en-US" sz="4400" dirty="0"/>
              <a:t>At Dell Technologies, we believe that diversity is power</a:t>
            </a:r>
            <a:endParaRPr lang="en-AU" sz="4400" dirty="0"/>
          </a:p>
        </p:txBody>
      </p:sp>
    </p:spTree>
    <p:extLst>
      <p:ext uri="{BB962C8B-B14F-4D97-AF65-F5344CB8AC3E}">
        <p14:creationId xmlns:p14="http://schemas.microsoft.com/office/powerpoint/2010/main" val="411501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BCB8A-5E5A-4269-9209-01E8CFDEE99A}"/>
              </a:ext>
            </a:extLst>
          </p:cNvPr>
          <p:cNvPicPr>
            <a:picLocks noChangeAspect="1"/>
          </p:cNvPicPr>
          <p:nvPr/>
        </p:nvPicPr>
        <p:blipFill>
          <a:blip r:embed="rId2"/>
          <a:stretch>
            <a:fillRect/>
          </a:stretch>
        </p:blipFill>
        <p:spPr>
          <a:xfrm>
            <a:off x="1302023" y="462789"/>
            <a:ext cx="9587953" cy="5685092"/>
          </a:xfrm>
          <a:prstGeom prst="rect">
            <a:avLst/>
          </a:prstGeom>
        </p:spPr>
      </p:pic>
    </p:spTree>
    <p:extLst>
      <p:ext uri="{BB962C8B-B14F-4D97-AF65-F5344CB8AC3E}">
        <p14:creationId xmlns:p14="http://schemas.microsoft.com/office/powerpoint/2010/main" val="299413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D05A-8430-4234-9896-D0EEFBD3CCF7}"/>
              </a:ext>
            </a:extLst>
          </p:cNvPr>
          <p:cNvSpPr>
            <a:spLocks noGrp="1"/>
          </p:cNvSpPr>
          <p:nvPr>
            <p:ph type="title"/>
          </p:nvPr>
        </p:nvSpPr>
        <p:spPr>
          <a:xfrm>
            <a:off x="736870" y="402673"/>
            <a:ext cx="10718259" cy="6363496"/>
          </a:xfrm>
        </p:spPr>
        <p:txBody>
          <a:bodyPr>
            <a:normAutofit fontScale="90000"/>
          </a:bodyPr>
          <a:lstStyle/>
          <a:p>
            <a:r>
              <a:rPr lang="en-AU" dirty="0"/>
              <a:t>DISCUSSION:</a:t>
            </a:r>
            <a:br>
              <a:rPr lang="en-AU" dirty="0"/>
            </a:br>
            <a:r>
              <a:rPr lang="en-AU" dirty="0"/>
              <a:t> </a:t>
            </a:r>
            <a:br>
              <a:rPr lang="en-AU" dirty="0"/>
            </a:br>
            <a:r>
              <a:rPr lang="en-AU" dirty="0"/>
              <a:t>What is the difference in ethical approach shown by Dell compared to the Cruise line industry?</a:t>
            </a:r>
            <a:br>
              <a:rPr lang="en-AU" dirty="0"/>
            </a:br>
            <a:br>
              <a:rPr lang="en-AU" dirty="0"/>
            </a:br>
            <a:r>
              <a:rPr lang="en-AU" dirty="0"/>
              <a:t>Why the big difference in ethical approach between DELL and the Cruise line industry?...</a:t>
            </a:r>
            <a:br>
              <a:rPr lang="en-AU" dirty="0"/>
            </a:br>
            <a:br>
              <a:rPr lang="en-AU" dirty="0"/>
            </a:br>
            <a:r>
              <a:rPr lang="en-AU" dirty="0"/>
              <a:t>How do the social impact goals of DELL compare to those of the Australian Government ?</a:t>
            </a:r>
            <a:br>
              <a:rPr lang="en-AU" dirty="0"/>
            </a:br>
            <a:endParaRPr lang="en-AU" dirty="0"/>
          </a:p>
        </p:txBody>
      </p:sp>
    </p:spTree>
    <p:extLst>
      <p:ext uri="{BB962C8B-B14F-4D97-AF65-F5344CB8AC3E}">
        <p14:creationId xmlns:p14="http://schemas.microsoft.com/office/powerpoint/2010/main" val="97251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380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Dell Technologies - recognized as one of the World’s Most Ethical Companies five years in a row </vt:lpstr>
      <vt:lpstr>PowerPoint Presentation</vt:lpstr>
      <vt:lpstr>Dell - Social Impact Plan and Goals for 2030</vt:lpstr>
      <vt:lpstr>PowerPoint Presentation</vt:lpstr>
      <vt:lpstr>PowerPoint Presentation</vt:lpstr>
      <vt:lpstr>DISCUSSION:   What is the difference in ethical approach shown by Dell compared to the Cruise line industry?  Why the big difference in ethical approach between DELL and the Cruise line industry?...  How do the social impact goals of DELL compare to those of the Australian Government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Hauxby</dc:creator>
  <cp:lastModifiedBy>Charles Hauxby</cp:lastModifiedBy>
  <cp:revision>6</cp:revision>
  <dcterms:created xsi:type="dcterms:W3CDTF">2021-06-27T23:51:26Z</dcterms:created>
  <dcterms:modified xsi:type="dcterms:W3CDTF">2021-06-28T01:21:23Z</dcterms:modified>
</cp:coreProperties>
</file>