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64" r:id="rId2"/>
    <p:sldId id="497" r:id="rId3"/>
    <p:sldId id="485" r:id="rId4"/>
    <p:sldId id="486" r:id="rId5"/>
    <p:sldId id="487" r:id="rId6"/>
    <p:sldId id="488" r:id="rId7"/>
    <p:sldId id="489" r:id="rId8"/>
    <p:sldId id="283" r:id="rId9"/>
    <p:sldId id="490" r:id="rId10"/>
    <p:sldId id="360" r:id="rId11"/>
    <p:sldId id="361" r:id="rId12"/>
    <p:sldId id="496" r:id="rId13"/>
    <p:sldId id="498" r:id="rId14"/>
    <p:sldId id="27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138" y="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FA22A-2C1A-4F44-AED9-6AA1A2EEBC7E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359EF-5253-4CD3-9B23-9214B67A4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8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1B1179-5B6C-4A9F-A186-F2B3B8682D99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400" dirty="0"/>
              <a:t>Language helps you to know what specific terms mean, able to help others and make specific use of tools at each level</a:t>
            </a:r>
          </a:p>
          <a:p>
            <a:pPr eaLnBrk="1" hangingPunct="1">
              <a:spcBef>
                <a:spcPct val="0"/>
              </a:spcBef>
            </a:pPr>
            <a:endParaRPr lang="en-GB" sz="1400" dirty="0"/>
          </a:p>
          <a:p>
            <a:pPr eaLnBrk="1" hangingPunct="1">
              <a:spcBef>
                <a:spcPct val="0"/>
              </a:spcBef>
            </a:pPr>
            <a:r>
              <a:rPr lang="en-GB" sz="1400" dirty="0"/>
              <a:t>Stress not all neat and tidy, need basics to develop more complex skills</a:t>
            </a:r>
          </a:p>
          <a:p>
            <a:pPr eaLnBrk="1" hangingPunct="1">
              <a:spcBef>
                <a:spcPct val="0"/>
              </a:spcBef>
            </a:pPr>
            <a:endParaRPr lang="en-GB" sz="1400" dirty="0"/>
          </a:p>
          <a:p>
            <a:pPr eaLnBrk="1" hangingPunct="1">
              <a:spcBef>
                <a:spcPct val="0"/>
              </a:spcBef>
            </a:pPr>
            <a:r>
              <a:rPr lang="en-GB" sz="1400" dirty="0"/>
              <a:t>Overlap and complexity can change ‘level’</a:t>
            </a:r>
          </a:p>
          <a:p>
            <a:pPr eaLnBrk="1" hangingPunct="1">
              <a:spcBef>
                <a:spcPct val="0"/>
              </a:spcBef>
            </a:pPr>
            <a:endParaRPr lang="en-GB" sz="1400" dirty="0"/>
          </a:p>
          <a:p>
            <a:pPr eaLnBrk="1" hangingPunct="1">
              <a:spcBef>
                <a:spcPct val="0"/>
              </a:spcBef>
            </a:pPr>
            <a:r>
              <a:rPr lang="en-GB" sz="1400" dirty="0"/>
              <a:t>Blooms taxonomy, relate to course levels – not rigid</a:t>
            </a:r>
          </a:p>
          <a:p>
            <a:pPr eaLnBrk="1" hangingPunct="1">
              <a:spcBef>
                <a:spcPct val="0"/>
              </a:spcBef>
            </a:pPr>
            <a:endParaRPr lang="en-GB" sz="1400" dirty="0"/>
          </a:p>
          <a:p>
            <a:pPr eaLnBrk="1" hangingPunct="1">
              <a:spcBef>
                <a:spcPct val="0"/>
              </a:spcBef>
            </a:pPr>
            <a:r>
              <a:rPr lang="en-GB" sz="1400" dirty="0"/>
              <a:t>1-6 = critical thinking – the works, includes lateral and creative</a:t>
            </a:r>
          </a:p>
          <a:p>
            <a:pPr eaLnBrk="1" hangingPunct="1">
              <a:spcBef>
                <a:spcPct val="0"/>
              </a:spcBef>
            </a:pPr>
            <a:endParaRPr lang="en-GB" sz="1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35C5D4-6185-4685-A7D0-677DCA275D7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600" dirty="0"/>
              <a:t>Writing often criticised for being overly descriptive not analytical or reflective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Depending on group or workshop aims:</a:t>
            </a:r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Handout set 1-6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In groups make up a mnemonic from course 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B0B30C-E49A-437F-B66C-CD476EFA9AA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600" dirty="0"/>
              <a:t>E.g. Summarise strategies #3</a:t>
            </a:r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	3 - interest</a:t>
            </a:r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	2 - like to know more about</a:t>
            </a:r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	1 - tell others about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A6C0C5-81EB-4A3B-8A7A-C8EF99A21B20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600" dirty="0"/>
              <a:t>Not focus for this session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r>
              <a:rPr lang="en-GB" u="sng" dirty="0"/>
              <a:t>Talk it</a:t>
            </a:r>
            <a:r>
              <a:rPr lang="en-GB" dirty="0"/>
              <a:t> through – examine it</a:t>
            </a:r>
          </a:p>
          <a:p>
            <a:pPr eaLnBrk="1" hangingPunct="1">
              <a:spcBef>
                <a:spcPct val="0"/>
              </a:spcBef>
            </a:pPr>
            <a:r>
              <a:rPr lang="en-GB" u="sng" dirty="0"/>
              <a:t>Underline</a:t>
            </a:r>
            <a:r>
              <a:rPr lang="en-GB" dirty="0"/>
              <a:t> important points</a:t>
            </a:r>
          </a:p>
          <a:p>
            <a:pPr eaLnBrk="1" hangingPunct="1">
              <a:spcBef>
                <a:spcPct val="0"/>
              </a:spcBef>
            </a:pPr>
            <a:r>
              <a:rPr lang="en-GB" u="sng" dirty="0"/>
              <a:t>Generate ideas</a:t>
            </a:r>
          </a:p>
          <a:p>
            <a:pPr eaLnBrk="1" hangingPunct="1">
              <a:spcBef>
                <a:spcPct val="0"/>
              </a:spcBef>
            </a:pPr>
            <a:endParaRPr lang="en-GB" u="sng" dirty="0"/>
          </a:p>
          <a:p>
            <a:pPr eaLnBrk="1" hangingPunct="1">
              <a:spcBef>
                <a:spcPct val="0"/>
              </a:spcBef>
            </a:pPr>
            <a:r>
              <a:rPr lang="en-GB" u="sng" dirty="0"/>
              <a:t>Decide -</a:t>
            </a:r>
            <a:r>
              <a:rPr lang="en-GB" dirty="0"/>
              <a:t> consider consequences</a:t>
            </a:r>
            <a:endParaRPr lang="en-GB" u="sng" dirty="0"/>
          </a:p>
          <a:p>
            <a:pPr eaLnBrk="1" hangingPunct="1">
              <a:spcBef>
                <a:spcPct val="0"/>
              </a:spcBef>
            </a:pPr>
            <a:r>
              <a:rPr lang="en-GB" u="sng" dirty="0"/>
              <a:t>Implement</a:t>
            </a:r>
            <a:r>
              <a:rPr lang="en-GB" dirty="0"/>
              <a:t> – try it</a:t>
            </a:r>
            <a:endParaRPr lang="en-GB" u="sng" dirty="0"/>
          </a:p>
          <a:p>
            <a:pPr eaLnBrk="1" hangingPunct="1">
              <a:spcBef>
                <a:spcPct val="0"/>
              </a:spcBef>
            </a:pPr>
            <a:r>
              <a:rPr lang="en-GB" u="sng" dirty="0"/>
              <a:t>Evaluate solution</a:t>
            </a:r>
            <a:r>
              <a:rPr lang="en-GB" dirty="0"/>
              <a:t> – did it work</a:t>
            </a:r>
            <a:endParaRPr lang="en-GB" u="sng" dirty="0"/>
          </a:p>
          <a:p>
            <a:pPr eaLnBrk="1" hangingPunct="1">
              <a:spcBef>
                <a:spcPct val="0"/>
              </a:spcBef>
            </a:pPr>
            <a:r>
              <a:rPr lang="en-GB" u="sng" dirty="0"/>
              <a:t>Review</a:t>
            </a:r>
            <a:r>
              <a:rPr lang="en-GB" dirty="0"/>
              <a:t> – better way?</a:t>
            </a:r>
          </a:p>
          <a:p>
            <a:pPr eaLnBrk="1" hangingPunct="1">
              <a:spcBef>
                <a:spcPct val="0"/>
              </a:spcBef>
            </a:pP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3561B5-14CF-4612-98BA-DC5FB43A374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z="16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F75572-07E0-49C5-AA6C-5CFADAF5D7B9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600" dirty="0"/>
              <a:t>Alec Fisher </a:t>
            </a:r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Judge, justify, compare and contrast, good/bad, work/doesn’t work, problems/solutions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Who benefits, who misses out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Link to critical theory, power analysis, social justice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AECC6F-109C-44EE-BAB5-03CB21B99D7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600" dirty="0"/>
              <a:t>De Bono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r>
              <a:rPr lang="en-GB" sz="1600" dirty="0"/>
              <a:t>Creativity in higher level HE work</a:t>
            </a:r>
          </a:p>
          <a:p>
            <a:pPr eaLnBrk="1" hangingPunct="1">
              <a:spcBef>
                <a:spcPct val="0"/>
              </a:spcBef>
            </a:pPr>
            <a:endParaRPr lang="en-GB" sz="1600" dirty="0"/>
          </a:p>
          <a:p>
            <a:pPr eaLnBrk="1" hangingPunct="1">
              <a:spcBef>
                <a:spcPct val="0"/>
              </a:spcBef>
            </a:pPr>
            <a:endParaRPr lang="en-GB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327E-932E-4771-BF7D-78A227399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DD347-D44E-40B1-AE4F-9A6B5C53F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408C-BB33-4176-8FDE-4929CE2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468F-7DAB-41DD-8112-2FED196B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FA8A-5A9E-4846-AEBF-FB6C6700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0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C6D2-6D80-4CEF-902A-3DF681C5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341CD-5B3A-41DB-B9AB-F373592ED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A278-84CE-452E-A929-6A4F5C2F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49D4-79C6-48FA-9CD8-BBA5AD10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2121-7989-4B88-972B-16C93CF2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97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C30DC-F510-426A-B7AA-A2C03B2E2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996C-10F3-46C0-B216-7C6D7CA61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66F7-332F-44C7-A7EB-FAF3B2FA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F48F-8825-47B5-99AE-FBCCF891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9E28-254E-41F3-97D8-E1A288C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509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88884-4A68-47D9-BB49-ACBC5A48FE9B}" type="datetime1">
              <a:rPr lang="en-AU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8C86-106F-4768-8D45-323605BCA6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6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0D1A9-119C-420B-AF4F-69CA6688CC48}" type="datetime1">
              <a:rPr lang="en-AU" smtClean="0"/>
              <a:t>12/05/2022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98E54-5554-48D4-9A84-0FF8E98179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3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DF80-964D-4271-95B8-D309646C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447C-5656-4440-8EBD-9CC36689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507A-3AE5-4334-B22F-0EB97389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539D-C574-4CF7-AA6C-0101352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161C-0F96-4E34-B5D1-1141ACDF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1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C11F-0BAB-4FA9-9C5E-A6C144B9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5212-1DB7-48DA-BFA2-DE856661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7673-6657-4217-8DE6-43274E71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52C0-C121-4A84-957F-03076A75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8F0B-414E-4AB8-BB7A-FD9B6E6C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2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4E3B-3469-413F-9D0D-8EE5E70A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E8E5-713A-4170-ACBF-E3B0B686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66EF4-6B2A-41B7-ADC2-16586BE4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6CB5-CB06-41CA-8595-C6E4389B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E19C5-6A5C-40EF-8A94-42D069C2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17B04-9847-4D1F-A49E-30978031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60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422A-0589-4F23-AA32-8A65D080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C3F1-16AD-464A-BD02-4BB605C4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88F10-80FB-48BA-A93A-CD63333F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6A3F6-F1EF-4518-BDB8-CA8723A7D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5BC63-2D34-402C-85D2-F18CAF8D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440CF-1A4F-412C-8ACF-43D5450E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789BA-FB01-4FA3-B68B-D709D71E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735F4-F622-49B8-944E-122F5ED9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8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2620-2EB7-4F53-ABAE-5C129A10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AD22C-B31C-4F7F-8866-16B9466D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6CC0D-B6FA-4EAB-AEB6-4A2C687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C0670-B198-4CC8-8BE4-4981E1B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09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C9CEF-062E-4D85-AE7C-AC70EF1A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DF5A-9A6B-4F49-9F59-C01B1F6E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41068-AAEB-4FD1-94FF-C640378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1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AFB1-77A6-4E9F-BC88-F32B4AA5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E894-8A13-4DA0-94E1-B958F92F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9657-8EB0-4770-A8E9-5E8C93D6D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5E458-5418-49C2-97B0-D9A752CB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859C2-846C-4C5B-8994-B160EB5D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4C97A-E878-495D-A62A-C1FC7396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8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7F1E-6306-48F9-B211-0A2A9A9A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945AC-E66E-49D0-8447-130FD1BD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6A34-FCBC-4E00-8734-02776092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5BECC-605C-4D98-94E4-E1E95D02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7358-7FAD-494B-888B-213E597F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94CB-FD92-40CB-ACF5-33418D8F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2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1BADB-AF5D-412B-8FA0-8F32B393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5264-3A6F-47DE-BFFC-A6A12E1B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B580-74A9-44CF-9DD5-5BB9300DC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EAF7-6320-4D2B-8DDD-A363ED3A61DA}" type="datetimeFigureOut">
              <a:rPr lang="en-AU" smtClean="0"/>
              <a:t>12/05/2022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6F96-FBC9-4866-A4DB-D8BD255A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779-DCAB-4F5F-853D-AFE83AE8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E144-F278-4274-9535-06FC5C5BF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80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sangfroid.com/babypix/17may00-steps.jpg&amp;imgrefurl=http://www.sangfroid.com/babypix/&amp;h=480&amp;w=640&amp;prev=/images?q=steps&amp;svnum=10&amp;hl=en&amp;lr=&amp;ie=UTF8&amp;oe=UTF8&amp;sa=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filmmusic.uk.net/2001/Sept01/Liszt.jpg&amp;imgrefurl=http://www.filmmusic.uk.net/2001/Sept01/Liszt.htm&amp;h=304&amp;w=300&amp;prev=/search?q=liszt&amp;svnum=10&amp;site=images&amp;hl=en&amp;lr=&amp;ie=UTF8&amp;oe=UTF8&amp;output=images&amp;sa=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romanceables.com/lovenotes/understanding.gif&amp;imgrefurl=http://www.romanceables.com/lovenotes4.shtml&amp;h=146&amp;w=261&amp;prev=/search?q=understanding&amp;start=80&amp;svnum=10&amp;site=images&amp;hl=en&amp;lr=&amp;ie=UTF8&amp;oe=UTF8&amp;output=images&amp;sa=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ehime-iinet.or.jp/ehime_e/corp/fujiwara/Applying/Applying.jpg&amp;imgrefurl=http://www.ehime-iinet.or.jp/ehime_e/corp/fujiwara/Applying/Applying.htm&amp;h=211&amp;w=336&amp;prev=/search?q=applying&amp;start=60&amp;svnum=10&amp;site=images&amp;hl=en&amp;lr=&amp;ie=UTF8&amp;oe=UTF8&amp;output=images&amp;sa=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exceld.com/Inventor%20Services/Evaluation.gif&amp;imgrefurl=http://www.exceld.com/Inventor%20Services/Inventor%20Services.htm&amp;h=250&amp;w=217&amp;start=22&amp;prev=/images?q=evaluation&amp;start=20&amp;svnum=10&amp;hl=en&amp;lr=&amp;ie=UTF8&amp;oe=UTF8&amp;sa=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90539"/>
              </p:ext>
            </p:extLst>
          </p:nvPr>
        </p:nvGraphicFramePr>
        <p:xfrm>
          <a:off x="1919536" y="1844824"/>
          <a:ext cx="8280920" cy="1073468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BSBCRT404 Apply advanced critical thinking to work processes Sessions 13 &amp; 14</a:t>
                      </a:r>
                      <a:endParaRPr lang="en-AU" sz="1400" b="1" dirty="0">
                        <a:solidFill>
                          <a:srgbClr val="4F81BD"/>
                        </a:solidFill>
                        <a:latin typeface="Segoe UI Light" pitchFamily="34" charset="0"/>
                        <a:ea typeface="Times New Roman"/>
                        <a:cs typeface="Segoe UI Light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9536" y="1050717"/>
            <a:ext cx="8748464" cy="6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300" b="1" dirty="0">
                <a:solidFill>
                  <a:srgbClr val="000000"/>
                </a:solidFill>
                <a:latin typeface="Segoe UI Light" pitchFamily="34" charset="0"/>
                <a:ea typeface="Calibri" pitchFamily="34" charset="0"/>
                <a:cs typeface="Segoe UI Light" pitchFamily="34" charset="0"/>
              </a:rPr>
              <a:t>Business and Information Technology</a:t>
            </a:r>
            <a:endParaRPr lang="en-AU" sz="600" dirty="0">
              <a:latin typeface="Segoe UI Light" pitchFamily="34" charset="0"/>
              <a:cs typeface="Segoe UI Ligh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7" name="Picture 6" descr="http://businessdevel.com/wp/wp-content/uploads/2013/03/business-dres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856" y="3776360"/>
            <a:ext cx="5732145" cy="30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EE4B01-CA7A-4C07-88C4-66BDCBE1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692696"/>
            <a:ext cx="3695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3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596" y="285728"/>
            <a:ext cx="8215370" cy="13862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800" b="1" dirty="0">
                <a:latin typeface="Segoe UI Light" panose="020B0502040204020203" pitchFamily="34" charset="0"/>
              </a:rPr>
              <a:t>SKILFUL ANALYSIS AND EVALUATION OF DECISONS</a:t>
            </a:r>
            <a:br>
              <a:rPr lang="en-GB" sz="2800" b="1" dirty="0">
                <a:latin typeface="Segoe UI Light" panose="020B0502040204020203" pitchFamily="34" charset="0"/>
              </a:rPr>
            </a:br>
            <a:r>
              <a:rPr lang="en-GB" sz="3200" b="1" dirty="0">
                <a:latin typeface="Segoe UI Light" panose="020B0502040204020203" pitchFamily="34" charset="0"/>
              </a:rPr>
              <a:t>‘Thinking Map’: </a:t>
            </a:r>
            <a:r>
              <a:rPr lang="en-GB" sz="3200" b="1" dirty="0">
                <a:solidFill>
                  <a:schemeClr val="tx1"/>
                </a:solidFill>
                <a:latin typeface="Segoe UI Light" panose="020B0502040204020203" pitchFamily="34" charset="0"/>
              </a:rPr>
              <a:t>Analysis (Recap)</a:t>
            </a:r>
            <a:endParaRPr lang="en-GB" sz="2800" b="1" dirty="0">
              <a:latin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596" y="1956117"/>
            <a:ext cx="8786874" cy="4572032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GB" sz="3200" dirty="0">
                <a:solidFill>
                  <a:schemeClr val="tx1"/>
                </a:solidFill>
              </a:rPr>
              <a:t>What are the main </a:t>
            </a:r>
            <a:r>
              <a:rPr lang="en-GB" sz="3200" b="1" dirty="0">
                <a:solidFill>
                  <a:schemeClr val="tx1"/>
                </a:solidFill>
              </a:rPr>
              <a:t>Conclusions: </a:t>
            </a:r>
            <a:r>
              <a:rPr lang="en-GB" sz="3200" dirty="0">
                <a:solidFill>
                  <a:schemeClr val="tx1"/>
                </a:solidFill>
              </a:rPr>
              <a:t> may be recommendations/explanations, Conclusion indicator words and ‘therefore’ test may help</a:t>
            </a:r>
          </a:p>
          <a:p>
            <a:pPr marL="457200" indent="-457200" algn="l">
              <a:buAutoNum type="arabicPeriod"/>
            </a:pPr>
            <a:r>
              <a:rPr lang="en-GB" sz="3200" dirty="0">
                <a:solidFill>
                  <a:schemeClr val="tx1"/>
                </a:solidFill>
              </a:rPr>
              <a:t>What are the </a:t>
            </a:r>
            <a:r>
              <a:rPr lang="en-GB" sz="3200" b="1" dirty="0">
                <a:solidFill>
                  <a:schemeClr val="tx1"/>
                </a:solidFill>
              </a:rPr>
              <a:t>Reasons :  </a:t>
            </a:r>
            <a:r>
              <a:rPr lang="en-GB" sz="3200" dirty="0">
                <a:solidFill>
                  <a:schemeClr val="tx1"/>
                </a:solidFill>
              </a:rPr>
              <a:t>data, evidence</a:t>
            </a:r>
          </a:p>
          <a:p>
            <a:pPr marL="457200" indent="-457200" algn="l">
              <a:buAutoNum type="arabicPeriod"/>
            </a:pPr>
            <a:r>
              <a:rPr lang="en-GB" sz="3200" dirty="0">
                <a:solidFill>
                  <a:schemeClr val="tx1"/>
                </a:solidFill>
              </a:rPr>
              <a:t>What is </a:t>
            </a:r>
            <a:r>
              <a:rPr lang="en-GB" sz="3200" b="1" dirty="0">
                <a:solidFill>
                  <a:schemeClr val="tx1"/>
                </a:solidFill>
              </a:rPr>
              <a:t>Assumed</a:t>
            </a:r>
            <a:r>
              <a:rPr lang="en-GB" sz="3200" dirty="0">
                <a:solidFill>
                  <a:schemeClr val="tx1"/>
                </a:solidFill>
              </a:rPr>
              <a:t> ; i.e. implicit or taken for granted, perhaps in the </a:t>
            </a:r>
            <a:r>
              <a:rPr lang="en-GB" sz="3200" b="1" dirty="0">
                <a:solidFill>
                  <a:schemeClr val="tx1"/>
                </a:solidFill>
              </a:rPr>
              <a:t>Context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GB" sz="3200" dirty="0">
                <a:solidFill>
                  <a:schemeClr val="tx1"/>
                </a:solidFill>
              </a:rPr>
              <a:t>Clarify the </a:t>
            </a:r>
            <a:r>
              <a:rPr lang="en-GB" sz="3200" b="1" dirty="0">
                <a:solidFill>
                  <a:schemeClr val="tx1"/>
                </a:solidFill>
              </a:rPr>
              <a:t>Meaning</a:t>
            </a:r>
            <a:r>
              <a:rPr lang="en-GB" sz="3200" dirty="0">
                <a:solidFill>
                  <a:schemeClr val="tx1"/>
                </a:solidFill>
              </a:rPr>
              <a:t> (claims or arguments) as needed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6280" y="6021289"/>
            <a:ext cx="113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egoe UI Light" panose="020B0502040204020203" pitchFamily="34" charset="0"/>
              </a:rPr>
              <a:t>(Fisher, 2001)</a:t>
            </a:r>
          </a:p>
        </p:txBody>
      </p:sp>
    </p:spTree>
    <p:extLst>
      <p:ext uri="{BB962C8B-B14F-4D97-AF65-F5344CB8AC3E}">
        <p14:creationId xmlns:p14="http://schemas.microsoft.com/office/powerpoint/2010/main" val="103943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58" y="428604"/>
            <a:ext cx="8229600" cy="1143000"/>
          </a:xfrm>
        </p:spPr>
        <p:txBody>
          <a:bodyPr/>
          <a:lstStyle/>
          <a:p>
            <a:r>
              <a:rPr lang="en-GB" b="1" dirty="0"/>
              <a:t>Thinking Map: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954022" cy="4757758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 startAt="5"/>
            </a:pPr>
            <a:r>
              <a:rPr lang="en-GB" sz="3200" dirty="0"/>
              <a:t>Are the reasons </a:t>
            </a:r>
            <a:r>
              <a:rPr lang="en-GB" sz="3200" b="1" dirty="0"/>
              <a:t>Acceptable</a:t>
            </a:r>
            <a:r>
              <a:rPr lang="en-GB" sz="3200" dirty="0"/>
              <a:t> – this may involve evaluating factual claims, definitions and value judgements and judging the </a:t>
            </a:r>
            <a:r>
              <a:rPr lang="en-GB" sz="3200" b="1" dirty="0"/>
              <a:t>Credibility</a:t>
            </a:r>
            <a:r>
              <a:rPr lang="en-GB" sz="3200" dirty="0"/>
              <a:t> of a source</a:t>
            </a:r>
          </a:p>
          <a:p>
            <a:pPr marL="457200" indent="-457200">
              <a:buAutoNum type="arabicPeriod" startAt="5"/>
            </a:pPr>
            <a:r>
              <a:rPr lang="en-GB" sz="3200" dirty="0"/>
              <a:t>(a) Does the reasoning </a:t>
            </a:r>
            <a:r>
              <a:rPr lang="en-GB" sz="3200" b="1" dirty="0"/>
              <a:t>Support</a:t>
            </a:r>
            <a:r>
              <a:rPr lang="en-GB" sz="3200" dirty="0"/>
              <a:t> its conclusions:  is the support strong, e.g. ‘beyond reasonable doubt’, or weak</a:t>
            </a:r>
          </a:p>
          <a:p>
            <a:pPr marL="457200" indent="-457200">
              <a:buNone/>
            </a:pPr>
            <a:r>
              <a:rPr lang="en-GB" sz="3200" dirty="0"/>
              <a:t>	(b) Are there </a:t>
            </a:r>
            <a:r>
              <a:rPr lang="en-GB" sz="3200" b="1" dirty="0"/>
              <a:t>Other Relevant Considerations/ Arguments </a:t>
            </a:r>
            <a:r>
              <a:rPr lang="en-GB" sz="3200" dirty="0"/>
              <a:t>which strengthen or weaken the case</a:t>
            </a:r>
          </a:p>
          <a:p>
            <a:pPr marL="457200" indent="-457200">
              <a:buNone/>
            </a:pPr>
            <a:r>
              <a:rPr lang="en-GB" sz="3200" dirty="0"/>
              <a:t>7.   This</a:t>
            </a:r>
            <a:r>
              <a:rPr lang="en-GB" sz="3200" b="1" dirty="0"/>
              <a:t> Evaluation </a:t>
            </a:r>
            <a:r>
              <a:rPr lang="en-GB" sz="3200" dirty="0"/>
              <a:t>can help provide sound justification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616280" y="6021289"/>
            <a:ext cx="113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egoe UI Light" panose="020B0502040204020203" pitchFamily="34" charset="0"/>
              </a:rPr>
              <a:t>(Fisher, 2001)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EA1C7-2155-4509-97FE-D3048E0A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27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skills in </a:t>
            </a:r>
            <a:r>
              <a:rPr lang="en-US" b="1" dirty="0"/>
              <a:t>evaluating</a:t>
            </a:r>
            <a:r>
              <a:rPr lang="en-US" dirty="0"/>
              <a:t>, you are able to judge, check, and even critique the value of material for a given purpose.</a:t>
            </a:r>
          </a:p>
          <a:p>
            <a:r>
              <a:rPr lang="en-US" dirty="0"/>
              <a:t>At this level in TAFE you should be able to think critically. Your understanding of a concept or discipline should be sound. You should be able to present and defend your opinions.</a:t>
            </a:r>
          </a:p>
          <a:p>
            <a:r>
              <a:rPr lang="en-US" dirty="0"/>
              <a:t>Examples include: judge · assess · compare · evaluate · conclude · measure · deduce · argue · decide · choose · rate · select · estimate · validate · consider · appraise · value · criticise · infer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5CC8-E3A9-4601-AD61-0001EC30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97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using an Oganiser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Problem Solving Oganiser on p.7 of AT02</a:t>
            </a:r>
          </a:p>
          <a:p>
            <a:r>
              <a:rPr lang="en-US" dirty="0"/>
              <a:t>Think / brainstorm a problem that an IT company may face</a:t>
            </a:r>
          </a:p>
          <a:p>
            <a:r>
              <a:rPr lang="en-US" dirty="0"/>
              <a:t>Either in pairs or as a class, use steps 1 – 5 to choose the best solution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Once completed, discuss the CT methods you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Read AT02 Task 2 and </a:t>
            </a:r>
            <a:r>
              <a:rPr lang="en-US" b="1" i="1" dirty="0"/>
              <a:t>individually</a:t>
            </a:r>
            <a:r>
              <a:rPr lang="en-US" dirty="0"/>
              <a:t> start using the organiser to generate solutions for the scenario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2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these sessions we looked 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Six Levels of Thinking – </a:t>
            </a:r>
            <a:r>
              <a:rPr lang="en-GB" sz="3200" b="1" dirty="0"/>
              <a:t>Remembering, Understanding, Applying, Analysing, Evaluating, Synthesising</a:t>
            </a:r>
            <a:endParaRPr lang="en-GB" sz="3200" dirty="0"/>
          </a:p>
          <a:p>
            <a:r>
              <a:rPr lang="en-GB" sz="3200" dirty="0"/>
              <a:t>Evaluating and </a:t>
            </a:r>
            <a:r>
              <a:rPr lang="en-GB" sz="3200"/>
              <a:t>justifying decisions</a:t>
            </a:r>
            <a:endParaRPr lang="en-GB" sz="3200" dirty="0"/>
          </a:p>
          <a:p>
            <a:r>
              <a:rPr lang="en-US" sz="3200" dirty="0"/>
              <a:t>Problem Solving using an Oganiser</a:t>
            </a:r>
          </a:p>
          <a:p>
            <a:r>
              <a:rPr lang="en-US" sz="3200" dirty="0"/>
              <a:t>Start AT02 Task 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347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Activities and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the Workbook and read pages 73 – 90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Activities 11 &amp; 12 in Workbook (individually or as a class)</a:t>
            </a:r>
          </a:p>
          <a:p>
            <a:pPr>
              <a:lnSpc>
                <a:spcPct val="150000"/>
              </a:lnSpc>
            </a:pPr>
            <a:r>
              <a:rPr lang="en-AU" dirty="0"/>
              <a:t>Continue AT02 assessment questions 11 &amp; 12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AU"/>
              <a:t>Commence AT02 Task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13 &amp; 14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Six Levels of Thinking – </a:t>
            </a:r>
            <a:r>
              <a:rPr lang="en-GB" sz="3200" b="1" dirty="0"/>
              <a:t>Remembering, Understanding, Applying, Analysing, Evaluating, Synthesising</a:t>
            </a:r>
            <a:endParaRPr lang="en-GB" sz="3200" dirty="0"/>
          </a:p>
          <a:p>
            <a:r>
              <a:rPr lang="en-GB" sz="3200" dirty="0"/>
              <a:t>Evaluation of Decisions and Justification</a:t>
            </a:r>
          </a:p>
          <a:p>
            <a:r>
              <a:rPr lang="en-US" sz="3200" dirty="0"/>
              <a:t>Problem Solving using an Oganiser</a:t>
            </a:r>
          </a:p>
          <a:p>
            <a:r>
              <a:rPr lang="en-US" sz="3200" dirty="0"/>
              <a:t>Look at AT02 Task 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59313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738546" y="428604"/>
            <a:ext cx="6557954" cy="1143000"/>
          </a:xfrm>
        </p:spPr>
        <p:txBody>
          <a:bodyPr/>
          <a:lstStyle/>
          <a:p>
            <a:pPr eaLnBrk="1" hangingPunct="1"/>
            <a:r>
              <a:rPr lang="en-GB" sz="4800" b="1" dirty="0"/>
              <a:t>Six Levels of Thinking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0298" y="1981200"/>
            <a:ext cx="3476868" cy="42672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GB" dirty="0"/>
              <a:t>Remembering</a:t>
            </a:r>
          </a:p>
          <a:p>
            <a:pPr marL="533400" indent="-533400">
              <a:buFontTx/>
              <a:buAutoNum type="arabicPeriod"/>
            </a:pPr>
            <a:r>
              <a:rPr lang="en-GB" dirty="0"/>
              <a:t>Understanding</a:t>
            </a:r>
          </a:p>
          <a:p>
            <a:pPr marL="533400" indent="-533400">
              <a:buFontTx/>
              <a:buAutoNum type="arabicPeriod"/>
            </a:pPr>
            <a:r>
              <a:rPr lang="en-GB" dirty="0"/>
              <a:t>Applying</a:t>
            </a:r>
          </a:p>
          <a:p>
            <a:pPr marL="533400" indent="-533400">
              <a:buFontTx/>
              <a:buAutoNum type="arabicPeriod"/>
            </a:pPr>
            <a:r>
              <a:rPr lang="en-GB" dirty="0"/>
              <a:t>Analysing	</a:t>
            </a:r>
          </a:p>
          <a:p>
            <a:pPr marL="533400" indent="-533400">
              <a:buFontTx/>
              <a:buAutoNum type="arabicPeriod"/>
            </a:pPr>
            <a:r>
              <a:rPr lang="en-GB" dirty="0"/>
              <a:t>Evaluating</a:t>
            </a:r>
          </a:p>
          <a:p>
            <a:pPr marL="533400" indent="-533400">
              <a:buFontTx/>
              <a:buAutoNum type="arabicPeriod"/>
            </a:pPr>
            <a:r>
              <a:rPr lang="en-GB" dirty="0"/>
              <a:t>Creating</a:t>
            </a:r>
          </a:p>
          <a:p>
            <a:pPr marL="533400" indent="-533400">
              <a:buFontTx/>
              <a:buAutoNum type="arabicPeriod"/>
            </a:pPr>
            <a:endParaRPr lang="en-GB" dirty="0"/>
          </a:p>
          <a:p>
            <a:pPr marL="533400" indent="-533400">
              <a:buFontTx/>
              <a:buAutoNum type="arabicPeriod"/>
            </a:pPr>
            <a:endParaRPr lang="en-GB" dirty="0"/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4114801" y="5715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pic>
        <p:nvPicPr>
          <p:cNvPr id="18440" name="Picture 15" descr="17may00-step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0" y="339704"/>
            <a:ext cx="17526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5B2E8-8236-4BE3-BFC1-28774626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38C86-106F-4768-8D45-323605BCA6C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E4E5631-9B3A-6045-8FC8-86BC7EFF7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46" y="1981200"/>
            <a:ext cx="8336029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25" y="795010"/>
            <a:ext cx="7772400" cy="762000"/>
          </a:xfrm>
        </p:spPr>
        <p:txBody>
          <a:bodyPr/>
          <a:lstStyle/>
          <a:p>
            <a:pPr marL="838200" indent="-838200">
              <a:buFontTx/>
              <a:buAutoNum type="arabicPeriod"/>
            </a:pPr>
            <a:r>
              <a:rPr lang="en-GB" b="1" dirty="0"/>
              <a:t>Remembering Information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9125" y="1763332"/>
            <a:ext cx="426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/>
              <a:t>	list, name, identify, define, label, describe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dirty="0"/>
          </a:p>
          <a:p>
            <a:pPr eaLnBrk="1" hangingPunct="1">
              <a:lnSpc>
                <a:spcPct val="90000"/>
              </a:lnSpc>
            </a:pPr>
            <a:r>
              <a:rPr lang="en-GB" dirty="0"/>
              <a:t>Mnemonic – system for improving memory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Acronyms, Acrostics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Use baroque music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Might not ’like’ it –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dirty="0"/>
              <a:t>	 but it works!**</a:t>
            </a:r>
          </a:p>
        </p:txBody>
      </p:sp>
      <p:pic>
        <p:nvPicPr>
          <p:cNvPr id="19460" name="Picture 7" descr="Liszt">
            <a:hlinkClick r:id="rId3"/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008814" y="3048000"/>
            <a:ext cx="3278187" cy="3308350"/>
          </a:xfrm>
        </p:spPr>
      </p:pic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6553200" y="1981200"/>
            <a:ext cx="22461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 dirty="0">
                <a:latin typeface="Segoe UI Light" panose="020B0502040204020203" pitchFamily="34" charset="0"/>
              </a:rPr>
              <a:t>List:</a:t>
            </a:r>
            <a:r>
              <a:rPr lang="en-GB" dirty="0">
                <a:latin typeface="Segoe UI Light" panose="020B0502040204020203" pitchFamily="34" charset="0"/>
              </a:rPr>
              <a:t> -   </a:t>
            </a:r>
            <a:r>
              <a:rPr lang="en-GB" dirty="0" err="1">
                <a:latin typeface="Segoe UI Light" panose="020B0502040204020203" pitchFamily="34" charset="0"/>
              </a:rPr>
              <a:t>ooops</a:t>
            </a:r>
            <a:r>
              <a:rPr lang="en-GB" dirty="0">
                <a:latin typeface="Segoe UI Light" panose="020B0502040204020203" pitchFamily="34" charset="0"/>
              </a:rPr>
              <a:t> Liszt </a:t>
            </a:r>
          </a:p>
        </p:txBody>
      </p:sp>
      <p:sp>
        <p:nvSpPr>
          <p:cNvPr id="19462" name="AutoShape 9"/>
          <p:cNvSpPr>
            <a:spLocks noChangeArrowheads="1"/>
          </p:cNvSpPr>
          <p:nvPr/>
        </p:nvSpPr>
        <p:spPr bwMode="auto">
          <a:xfrm>
            <a:off x="9525000" y="1828800"/>
            <a:ext cx="685800" cy="685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19464" name="Text Box 12"/>
          <p:cNvSpPr txBox="1">
            <a:spLocks noChangeArrowheads="1"/>
          </p:cNvSpPr>
          <p:nvPr/>
        </p:nvSpPr>
        <p:spPr bwMode="auto">
          <a:xfrm>
            <a:off x="1524001" y="60134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1904999" y="5925234"/>
            <a:ext cx="30585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**Music helps access memory</a:t>
            </a:r>
          </a:p>
          <a:p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19466" name="Text Box 14"/>
          <p:cNvSpPr txBox="1">
            <a:spLocks noChangeArrowheads="1"/>
          </p:cNvSpPr>
          <p:nvPr/>
        </p:nvSpPr>
        <p:spPr bwMode="auto">
          <a:xfrm>
            <a:off x="6308726" y="65103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2122A-EDF5-40D5-97F0-DA0014F0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38C86-106F-4768-8D45-323605BCA6C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43000"/>
            <a:ext cx="7772400" cy="1143000"/>
          </a:xfrm>
        </p:spPr>
        <p:txBody>
          <a:bodyPr/>
          <a:lstStyle/>
          <a:p>
            <a:pPr marL="838200" indent="-838200"/>
            <a:r>
              <a:rPr lang="en-GB" dirty="0"/>
              <a:t>2. </a:t>
            </a:r>
            <a:r>
              <a:rPr lang="en-GB" b="1" dirty="0"/>
              <a:t>Understanding Information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438400"/>
            <a:ext cx="3810000" cy="3429000"/>
          </a:xfrm>
        </p:spPr>
        <p:txBody>
          <a:bodyPr/>
          <a:lstStyle/>
          <a:p>
            <a:pPr eaLnBrk="1" hangingPunct="1"/>
            <a:r>
              <a:rPr lang="en-GB"/>
              <a:t>Mind maps (webs)</a:t>
            </a:r>
          </a:p>
          <a:p>
            <a:pPr eaLnBrk="1" hangingPunct="1"/>
            <a:r>
              <a:rPr lang="en-GB"/>
              <a:t>Key words</a:t>
            </a:r>
          </a:p>
          <a:p>
            <a:pPr eaLnBrk="1" hangingPunct="1"/>
            <a:r>
              <a:rPr lang="en-GB"/>
              <a:t>Single word</a:t>
            </a:r>
          </a:p>
          <a:p>
            <a:pPr eaLnBrk="1" hangingPunct="1"/>
            <a:endParaRPr lang="en-GB"/>
          </a:p>
          <a:p>
            <a:pPr eaLnBrk="1" hangingPunct="1">
              <a:buFontTx/>
              <a:buNone/>
            </a:pPr>
            <a:r>
              <a:rPr lang="en-GB"/>
              <a:t>	summarise, discuss, distinguish, predict, generalise, categorise</a:t>
            </a:r>
          </a:p>
        </p:txBody>
      </p:sp>
      <p:pic>
        <p:nvPicPr>
          <p:cNvPr id="20484" name="Picture 7" descr="understanding">
            <a:hlinkClick r:id="rId3"/>
          </p:cNvPr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567608" y="2636912"/>
            <a:ext cx="2767988" cy="2232248"/>
          </a:xfrm>
        </p:spPr>
      </p:pic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828800" y="5791201"/>
            <a:ext cx="43055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</a:rPr>
              <a:t>Thinking is the hardest work there is – </a:t>
            </a:r>
          </a:p>
          <a:p>
            <a:r>
              <a:rPr lang="en-GB" dirty="0">
                <a:latin typeface="Segoe UI Light" panose="020B0502040204020203" pitchFamily="34" charset="0"/>
              </a:rPr>
              <a:t>That’s why so few people do it – </a:t>
            </a:r>
            <a:r>
              <a:rPr lang="en-GB" sz="1600" dirty="0">
                <a:latin typeface="Segoe UI Light" panose="020B0502040204020203" pitchFamily="34" charset="0"/>
              </a:rPr>
              <a:t>Henry Ford</a:t>
            </a:r>
            <a:endParaRPr lang="en-GB" dirty="0">
              <a:latin typeface="Segoe UI Ligh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B36A9-2DFD-4C1D-8966-36451A64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98E54-5554-48D4-9A84-0FF8E9817969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447800"/>
            <a:ext cx="66294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dirty="0"/>
              <a:t>3.	</a:t>
            </a:r>
            <a:r>
              <a:rPr lang="en-GB" b="1" dirty="0"/>
              <a:t>Applying Information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2362200"/>
            <a:ext cx="3810000" cy="4114800"/>
          </a:xfrm>
        </p:spPr>
        <p:txBody>
          <a:bodyPr/>
          <a:lstStyle/>
          <a:p>
            <a:pPr eaLnBrk="1" hangingPunct="1"/>
            <a:r>
              <a:rPr lang="en-GB"/>
              <a:t>Problem solving</a:t>
            </a:r>
          </a:p>
          <a:p>
            <a:pPr eaLnBrk="1" hangingPunct="1"/>
            <a:r>
              <a:rPr lang="en-GB"/>
              <a:t>Testing learning in the ‘real world’ or in class activities</a:t>
            </a:r>
          </a:p>
          <a:p>
            <a:pPr eaLnBrk="1" hangingPunct="1"/>
            <a:endParaRPr lang="en-GB"/>
          </a:p>
          <a:p>
            <a:pPr eaLnBrk="1" hangingPunct="1">
              <a:buFontTx/>
              <a:buNone/>
            </a:pPr>
            <a:r>
              <a:rPr lang="en-GB"/>
              <a:t>	apply, demonstrate, examine, solve</a:t>
            </a:r>
          </a:p>
        </p:txBody>
      </p:sp>
      <p:pic>
        <p:nvPicPr>
          <p:cNvPr id="21508" name="Picture 7" descr="Applying">
            <a:hlinkClick r:id="rId3"/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096000" y="2760664"/>
            <a:ext cx="3810000" cy="2403475"/>
          </a:xfrm>
        </p:spPr>
      </p:pic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3810001" y="5715001"/>
            <a:ext cx="6333593" cy="7694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 have to learn to do, we learn by doing</a:t>
            </a:r>
            <a:endParaRPr lang="en-GB" sz="2400" dirty="0">
              <a:latin typeface="Segoe UI Light" panose="020B0502040204020203" pitchFamily="34" charset="0"/>
            </a:endParaRPr>
          </a:p>
          <a:p>
            <a:pPr>
              <a:defRPr/>
            </a:pPr>
            <a:r>
              <a:rPr lang="en-GB" sz="2000" dirty="0">
                <a:latin typeface="Segoe UI Light" panose="020B0502040204020203" pitchFamily="34" charset="0"/>
              </a:rPr>
              <a:t>- Aristotle   (this includes CT!!)</a:t>
            </a:r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6308726" y="55959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7DF94-9BB4-450F-912D-49BA55F4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38C86-106F-4768-8D45-323605BCA6C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0" y="765175"/>
            <a:ext cx="7010400" cy="762000"/>
          </a:xfrm>
        </p:spPr>
        <p:txBody>
          <a:bodyPr/>
          <a:lstStyle/>
          <a:p>
            <a:pPr eaLnBrk="1" hangingPunct="1"/>
            <a:r>
              <a:rPr lang="en-GB" b="1" dirty="0"/>
              <a:t>4</a:t>
            </a:r>
            <a:r>
              <a:rPr lang="en-GB" dirty="0"/>
              <a:t>	</a:t>
            </a:r>
            <a:r>
              <a:rPr lang="en-GB" b="1" dirty="0"/>
              <a:t>Analysing Information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8214" y="1844675"/>
            <a:ext cx="4175125" cy="4114800"/>
          </a:xfrm>
        </p:spPr>
        <p:txBody>
          <a:bodyPr/>
          <a:lstStyle/>
          <a:p>
            <a:pPr eaLnBrk="1" hangingPunct="1"/>
            <a:r>
              <a:rPr lang="en-GB"/>
              <a:t>Breaking it down</a:t>
            </a:r>
          </a:p>
          <a:p>
            <a:pPr eaLnBrk="1" hangingPunct="1"/>
            <a:r>
              <a:rPr lang="en-GB"/>
              <a:t>Fact v. opinion</a:t>
            </a:r>
          </a:p>
          <a:p>
            <a:pPr eaLnBrk="1" hangingPunct="1"/>
            <a:r>
              <a:rPr lang="en-GB"/>
              <a:t>Reasoned judgement</a:t>
            </a:r>
          </a:p>
          <a:p>
            <a:pPr eaLnBrk="1" hangingPunct="1"/>
            <a:r>
              <a:rPr lang="en-GB"/>
              <a:t>Logical thinking</a:t>
            </a:r>
          </a:p>
          <a:p>
            <a:pPr eaLnBrk="1" hangingPunct="1"/>
            <a:r>
              <a:rPr lang="en-GB"/>
              <a:t>Activity - PMI</a:t>
            </a:r>
          </a:p>
          <a:p>
            <a:pPr eaLnBrk="1" hangingPunct="1"/>
            <a:endParaRPr lang="en-GB"/>
          </a:p>
          <a:p>
            <a:pPr eaLnBrk="1" hangingPunct="1">
              <a:buFontTx/>
              <a:buNone/>
            </a:pPr>
            <a:r>
              <a:rPr lang="en-GB"/>
              <a:t>	analyse, explain, compare, classify</a:t>
            </a:r>
          </a:p>
          <a:p>
            <a:pPr eaLnBrk="1" hangingPunct="1"/>
            <a:endParaRPr lang="en-GB"/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1952626" y="5929314"/>
            <a:ext cx="5605463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Segoe UI Light" panose="020B0502040204020203" pitchFamily="34" charset="0"/>
              </a:rPr>
              <a:t>See Alec Fisher</a:t>
            </a:r>
          </a:p>
          <a:p>
            <a:pPr>
              <a:defRPr/>
            </a:pPr>
            <a:r>
              <a:rPr lang="en-GB" sz="2000" b="1" dirty="0">
                <a:solidFill>
                  <a:schemeClr val="tx1"/>
                </a:solidFill>
                <a:latin typeface="Segoe UI Light" panose="020B0502040204020203" pitchFamily="34" charset="0"/>
              </a:rPr>
              <a:t>Lots of activities to build arguments and reasoning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70CE5-BC9B-465F-8C52-D3002534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38C86-106F-4768-8D45-323605BCA6C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marL="838200" indent="-838200">
              <a:defRPr/>
            </a:pPr>
            <a:r>
              <a:rPr lang="en-GB" b="1" dirty="0"/>
              <a:t>5	Evaluating</a:t>
            </a:r>
            <a:br>
              <a:rPr lang="en-GB" b="1" dirty="0"/>
            </a:br>
            <a:r>
              <a:rPr lang="en-GB" b="1" dirty="0"/>
              <a:t>or Criticising Decisions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80100" y="1981200"/>
            <a:ext cx="4102100" cy="3968080"/>
          </a:xfrm>
        </p:spPr>
        <p:txBody>
          <a:bodyPr/>
          <a:lstStyle/>
          <a:p>
            <a:pPr eaLnBrk="1" hangingPunct="1"/>
            <a:r>
              <a:rPr lang="en-GB" dirty="0"/>
              <a:t>Objective</a:t>
            </a:r>
          </a:p>
          <a:p>
            <a:pPr eaLnBrk="1" hangingPunct="1"/>
            <a:r>
              <a:rPr lang="en-GB" dirty="0"/>
              <a:t>Open-minded, flexible</a:t>
            </a:r>
          </a:p>
          <a:p>
            <a:pPr eaLnBrk="1" hangingPunct="1"/>
            <a:r>
              <a:rPr lang="en-GB" dirty="0"/>
              <a:t>Check assumptions</a:t>
            </a:r>
          </a:p>
          <a:p>
            <a:pPr eaLnBrk="1" hangingPunct="1"/>
            <a:r>
              <a:rPr lang="en-GB" dirty="0"/>
              <a:t>Check bias</a:t>
            </a:r>
          </a:p>
          <a:p>
            <a:pPr lvl="1" eaLnBrk="1" hangingPunct="1"/>
            <a:r>
              <a:rPr lang="en-GB" dirty="0"/>
              <a:t>NB first response system</a:t>
            </a:r>
            <a:endParaRPr lang="en-GB" sz="2800" dirty="0"/>
          </a:p>
          <a:p>
            <a:pPr eaLnBrk="1" hangingPunct="1">
              <a:buFontTx/>
              <a:buNone/>
            </a:pPr>
            <a:r>
              <a:rPr lang="en-GB" dirty="0"/>
              <a:t>	assess, recommend, compare/contrast, conclude, justify</a:t>
            </a:r>
          </a:p>
        </p:txBody>
      </p:sp>
      <p:pic>
        <p:nvPicPr>
          <p:cNvPr id="27652" name="Picture 7" descr="Evaluation">
            <a:hlinkClick r:id="rId3"/>
          </p:cNvPr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135188" y="1989138"/>
            <a:ext cx="3390900" cy="3657600"/>
          </a:xfrm>
        </p:spPr>
      </p:pic>
      <p:sp>
        <p:nvSpPr>
          <p:cNvPr id="27654" name="Text Box 10"/>
          <p:cNvSpPr txBox="1">
            <a:spLocks noChangeArrowheads="1"/>
          </p:cNvSpPr>
          <p:nvPr/>
        </p:nvSpPr>
        <p:spPr bwMode="auto">
          <a:xfrm>
            <a:off x="2362201" y="6400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latin typeface="Segoe UI Light" panose="020B0502040204020203" pitchFamily="34" charset="0"/>
            </a:endParaRPr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2346325" y="5976939"/>
            <a:ext cx="434644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</a:rPr>
              <a:t>Questions are the active acts of intelligence</a:t>
            </a:r>
          </a:p>
          <a:p>
            <a:r>
              <a:rPr lang="en-GB" sz="1600" dirty="0">
                <a:latin typeface="Segoe UI Light" panose="020B0502040204020203" pitchFamily="34" charset="0"/>
              </a:rPr>
              <a:t>- Frank Kingdom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6518E0-3FCC-40DA-AE22-4452FF22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698E54-5554-48D4-9A84-0FF8E9817969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marL="838200" indent="-838200">
              <a:defRPr/>
            </a:pPr>
            <a:r>
              <a:rPr lang="en-GB" sz="4000" b="1" dirty="0"/>
              <a:t>6	Synthesising </a:t>
            </a:r>
            <a:br>
              <a:rPr lang="en-GB" sz="4000" b="1" dirty="0"/>
            </a:br>
            <a:r>
              <a:rPr lang="en-GB" sz="4000" b="1" dirty="0"/>
              <a:t>or Creating Information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7568" y="1988840"/>
            <a:ext cx="6696744" cy="3290888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000000"/>
                </a:solidFill>
                <a:cs typeface="Segoe UI Light" panose="020B0502040204020203" pitchFamily="34" charset="0"/>
              </a:rPr>
              <a:t>New ideas - Creativity</a:t>
            </a:r>
          </a:p>
          <a:p>
            <a:pPr eaLnBrk="1" hangingPunct="1"/>
            <a:r>
              <a:rPr lang="en-GB" dirty="0">
                <a:solidFill>
                  <a:srgbClr val="000000"/>
                </a:solidFill>
                <a:cs typeface="Segoe UI Light" panose="020B0502040204020203" pitchFamily="34" charset="0"/>
              </a:rPr>
              <a:t>New applications of  ‘old’ ideas</a:t>
            </a:r>
          </a:p>
          <a:p>
            <a:pPr eaLnBrk="1" hangingPunct="1"/>
            <a:r>
              <a:rPr lang="en-GB" dirty="0">
                <a:solidFill>
                  <a:srgbClr val="000000"/>
                </a:solidFill>
                <a:cs typeface="Segoe UI Light" panose="020B0502040204020203" pitchFamily="34" charset="0"/>
              </a:rPr>
              <a:t>Lateral thinking e.g.</a:t>
            </a:r>
            <a:endParaRPr lang="en-GB" sz="2000" dirty="0">
              <a:solidFill>
                <a:srgbClr val="000000"/>
              </a:solidFill>
              <a:cs typeface="Segoe UI Light" panose="020B0502040204020203" pitchFamily="34" charset="0"/>
            </a:endParaRPr>
          </a:p>
          <a:p>
            <a:pPr eaLnBrk="1" hangingPunct="1">
              <a:buFontTx/>
              <a:buNone/>
            </a:pPr>
            <a:r>
              <a:rPr lang="en-GB" dirty="0">
                <a:solidFill>
                  <a:srgbClr val="000000"/>
                </a:solidFill>
                <a:cs typeface="Segoe UI Light" panose="020B0502040204020203" pitchFamily="34" charset="0"/>
              </a:rPr>
              <a:t>	design, invent, rewrite, rearrange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6024563" y="5643563"/>
            <a:ext cx="4254500" cy="8925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</a:rPr>
              <a:t>Nothing can happen unless you first dream</a:t>
            </a:r>
          </a:p>
          <a:p>
            <a:pPr>
              <a:buFontTx/>
              <a:buChar char="-"/>
            </a:pPr>
            <a:r>
              <a:rPr lang="en-GB" sz="1600" dirty="0">
                <a:latin typeface="Segoe UI Light" panose="020B0502040204020203" pitchFamily="34" charset="0"/>
              </a:rPr>
              <a:t>Carl </a:t>
            </a:r>
            <a:r>
              <a:rPr lang="en-GB" sz="1600" dirty="0" err="1">
                <a:latin typeface="Segoe UI Light" panose="020B0502040204020203" pitchFamily="34" charset="0"/>
              </a:rPr>
              <a:t>Sandburgh</a:t>
            </a:r>
            <a:endParaRPr lang="en-GB" sz="1600" dirty="0">
              <a:latin typeface="Segoe UI Light" panose="020B0502040204020203" pitchFamily="34" charset="0"/>
            </a:endParaRP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1670051" y="5643563"/>
            <a:ext cx="3568700" cy="708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rgbClr val="7030A0"/>
                </a:solidFill>
                <a:latin typeface="Segoe UI Light" panose="020B0502040204020203" pitchFamily="34" charset="0"/>
              </a:rPr>
              <a:t>See de Bono</a:t>
            </a:r>
          </a:p>
          <a:p>
            <a:pPr>
              <a:defRPr/>
            </a:pPr>
            <a:r>
              <a:rPr lang="en-GB" sz="2000" b="1" dirty="0">
                <a:solidFill>
                  <a:srgbClr val="7030A0"/>
                </a:solidFill>
                <a:latin typeface="Segoe UI Light" panose="020B0502040204020203" pitchFamily="34" charset="0"/>
              </a:rPr>
              <a:t>Countless ideas: lateral thinking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7062A-450B-4963-985D-E2417D05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38C86-106F-4768-8D45-323605BCA6C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958</Words>
  <Application>Microsoft Office PowerPoint</Application>
  <PresentationFormat>Widescreen</PresentationFormat>
  <Paragraphs>154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Session 13 &amp; 14 Topics</vt:lpstr>
      <vt:lpstr>Six Levels of Thinking</vt:lpstr>
      <vt:lpstr>Remembering Information</vt:lpstr>
      <vt:lpstr>2. Understanding Information</vt:lpstr>
      <vt:lpstr>3. Applying Information</vt:lpstr>
      <vt:lpstr>4 Analysing Information</vt:lpstr>
      <vt:lpstr>5 Evaluating or Criticising Decisions</vt:lpstr>
      <vt:lpstr>6 Synthesising  or Creating Information</vt:lpstr>
      <vt:lpstr>SKILFUL ANALYSIS AND EVALUATION OF DECISONS ‘Thinking Map’: Analysis (Recap)</vt:lpstr>
      <vt:lpstr>Thinking Map: Evaluation</vt:lpstr>
      <vt:lpstr>Evaluating</vt:lpstr>
      <vt:lpstr>Problem Solving using an Oganiser</vt:lpstr>
      <vt:lpstr>In these sessions we looked at:</vt:lpstr>
      <vt:lpstr>Further Reading, Activities and Assessments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Bolton</dc:creator>
  <cp:lastModifiedBy>Rob Bolton</cp:lastModifiedBy>
  <cp:revision>8</cp:revision>
  <dcterms:created xsi:type="dcterms:W3CDTF">2021-08-26T02:07:59Z</dcterms:created>
  <dcterms:modified xsi:type="dcterms:W3CDTF">2022-05-12T03:51:26Z</dcterms:modified>
</cp:coreProperties>
</file>