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71" r:id="rId6"/>
    <p:sldId id="272" r:id="rId7"/>
    <p:sldId id="289" r:id="rId8"/>
    <p:sldId id="290" r:id="rId9"/>
    <p:sldId id="291" r:id="rId10"/>
    <p:sldId id="293" r:id="rId11"/>
    <p:sldId id="294" r:id="rId12"/>
    <p:sldId id="292" r:id="rId13"/>
    <p:sldId id="295" r:id="rId14"/>
    <p:sldId id="347" r:id="rId15"/>
    <p:sldId id="348" r:id="rId16"/>
    <p:sldId id="283" r:id="rId17"/>
    <p:sldId id="296" r:id="rId18"/>
    <p:sldId id="297" r:id="rId19"/>
    <p:sldId id="298" r:id="rId20"/>
    <p:sldId id="303" r:id="rId21"/>
    <p:sldId id="299" r:id="rId22"/>
    <p:sldId id="300" r:id="rId23"/>
    <p:sldId id="301" r:id="rId24"/>
    <p:sldId id="302" r:id="rId25"/>
    <p:sldId id="304" r:id="rId26"/>
    <p:sldId id="305" r:id="rId27"/>
    <p:sldId id="311" r:id="rId28"/>
    <p:sldId id="306" r:id="rId29"/>
    <p:sldId id="307" r:id="rId30"/>
    <p:sldId id="308" r:id="rId31"/>
    <p:sldId id="309" r:id="rId32"/>
    <p:sldId id="310" r:id="rId33"/>
    <p:sldId id="312" r:id="rId34"/>
    <p:sldId id="313" r:id="rId35"/>
    <p:sldId id="284" r:id="rId36"/>
    <p:sldId id="314" r:id="rId37"/>
    <p:sldId id="315" r:id="rId38"/>
    <p:sldId id="285" r:id="rId39"/>
    <p:sldId id="316" r:id="rId40"/>
    <p:sldId id="317" r:id="rId41"/>
    <p:sldId id="273" r:id="rId42"/>
    <p:sldId id="318" r:id="rId43"/>
    <p:sldId id="319" r:id="rId44"/>
    <p:sldId id="320" r:id="rId45"/>
    <p:sldId id="321" r:id="rId46"/>
    <p:sldId id="322" r:id="rId47"/>
    <p:sldId id="323" r:id="rId48"/>
    <p:sldId id="349" r:id="rId49"/>
    <p:sldId id="324" r:id="rId50"/>
    <p:sldId id="325" r:id="rId51"/>
    <p:sldId id="326" r:id="rId52"/>
    <p:sldId id="327" r:id="rId53"/>
    <p:sldId id="286" r:id="rId54"/>
    <p:sldId id="328" r:id="rId55"/>
    <p:sldId id="329" r:id="rId56"/>
    <p:sldId id="330" r:id="rId57"/>
    <p:sldId id="331" r:id="rId58"/>
    <p:sldId id="332" r:id="rId59"/>
    <p:sldId id="333" r:id="rId60"/>
    <p:sldId id="334" r:id="rId61"/>
    <p:sldId id="274" r:id="rId62"/>
    <p:sldId id="335" r:id="rId63"/>
    <p:sldId id="336" r:id="rId64"/>
    <p:sldId id="337" r:id="rId65"/>
    <p:sldId id="338" r:id="rId66"/>
    <p:sldId id="339" r:id="rId67"/>
    <p:sldId id="340" r:id="rId68"/>
    <p:sldId id="341" r:id="rId69"/>
    <p:sldId id="342" r:id="rId70"/>
    <p:sldId id="350" r:id="rId71"/>
    <p:sldId id="287" r:id="rId72"/>
    <p:sldId id="343" r:id="rId73"/>
    <p:sldId id="344" r:id="rId74"/>
    <p:sldId id="288" r:id="rId75"/>
    <p:sldId id="345" r:id="rId76"/>
    <p:sldId id="346"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22" autoAdjust="0"/>
    <p:restoredTop sz="94660"/>
  </p:normalViewPr>
  <p:slideViewPr>
    <p:cSldViewPr snapToGrid="0">
      <p:cViewPr varScale="1">
        <p:scale>
          <a:sx n="90" d="100"/>
          <a:sy n="90" d="100"/>
        </p:scale>
        <p:origin x="96" y="5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diagrams/_rels/data6.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6.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A89EED-ACFB-43B4-8348-CF1A9770B86D}" type="doc">
      <dgm:prSet loTypeId="urn:microsoft.com/office/officeart/2016/7/layout/LinearBlockProcessNumbered" loCatId="process" qsTypeId="urn:microsoft.com/office/officeart/2005/8/quickstyle/simple1" qsCatId="simple" csTypeId="urn:microsoft.com/office/officeart/2005/8/colors/colorful2" csCatId="colorful"/>
      <dgm:spPr/>
      <dgm:t>
        <a:bodyPr/>
        <a:lstStyle/>
        <a:p>
          <a:endParaRPr lang="en-US"/>
        </a:p>
      </dgm:t>
    </dgm:pt>
    <dgm:pt modelId="{466E154D-F7B1-4B65-AE2E-D8FBE740983B}">
      <dgm:prSet/>
      <dgm:spPr/>
      <dgm:t>
        <a:bodyPr/>
        <a:lstStyle/>
        <a:p>
          <a:r>
            <a:rPr lang="en-AU"/>
            <a:t>Evaluate features and functions of emerging technologies and practices to determine advantages and disadvantages relevant to organisational context</a:t>
          </a:r>
          <a:endParaRPr lang="en-US"/>
        </a:p>
      </dgm:t>
    </dgm:pt>
    <dgm:pt modelId="{84FC78EF-6D7F-4271-9D81-81BA76B04A84}" type="parTrans" cxnId="{D8E78721-55DD-467D-B22A-FF1F3E5D91A2}">
      <dgm:prSet/>
      <dgm:spPr/>
      <dgm:t>
        <a:bodyPr/>
        <a:lstStyle/>
        <a:p>
          <a:endParaRPr lang="en-US"/>
        </a:p>
      </dgm:t>
    </dgm:pt>
    <dgm:pt modelId="{8770423A-32A4-4507-A10C-8244EDCAAC70}" type="sibTrans" cxnId="{D8E78721-55DD-467D-B22A-FF1F3E5D91A2}">
      <dgm:prSet phldrT="01" phldr="0"/>
      <dgm:spPr/>
      <dgm:t>
        <a:bodyPr/>
        <a:lstStyle/>
        <a:p>
          <a:r>
            <a:rPr lang="en-US"/>
            <a:t>01</a:t>
          </a:r>
        </a:p>
      </dgm:t>
    </dgm:pt>
    <dgm:pt modelId="{FF775821-E1F9-4A71-B9DF-431D619EAECC}">
      <dgm:prSet/>
      <dgm:spPr/>
      <dgm:t>
        <a:bodyPr/>
        <a:lstStyle/>
        <a:p>
          <a:r>
            <a:rPr lang="en-AU"/>
            <a:t>Assess and document potential impacts of emerging technologies and practices on current organisational technologies and practices</a:t>
          </a:r>
          <a:endParaRPr lang="en-US"/>
        </a:p>
      </dgm:t>
    </dgm:pt>
    <dgm:pt modelId="{1AAFA5FD-AB13-4BCE-B4FA-ABB7F1FB00B7}" type="parTrans" cxnId="{73AD2935-DF45-43AF-899C-AA883F2C1DBF}">
      <dgm:prSet/>
      <dgm:spPr/>
      <dgm:t>
        <a:bodyPr/>
        <a:lstStyle/>
        <a:p>
          <a:endParaRPr lang="en-US"/>
        </a:p>
      </dgm:t>
    </dgm:pt>
    <dgm:pt modelId="{B81F4FEA-8340-4557-8794-CEE2E9A9D057}" type="sibTrans" cxnId="{73AD2935-DF45-43AF-899C-AA883F2C1DBF}">
      <dgm:prSet phldrT="02" phldr="0"/>
      <dgm:spPr/>
      <dgm:t>
        <a:bodyPr/>
        <a:lstStyle/>
        <a:p>
          <a:r>
            <a:rPr lang="en-US"/>
            <a:t>02</a:t>
          </a:r>
        </a:p>
      </dgm:t>
    </dgm:pt>
    <dgm:pt modelId="{4BC9CDD6-5D8E-4139-98DC-572AD53E8C3F}">
      <dgm:prSet/>
      <dgm:spPr/>
      <dgm:t>
        <a:bodyPr/>
        <a:lstStyle/>
        <a:p>
          <a:r>
            <a:rPr lang="en-AU"/>
            <a:t>Seek and obtain feedback from organisational representative on assessment of impact of emerging technologies and practices and incorporate feedback into report</a:t>
          </a:r>
          <a:endParaRPr lang="en-US"/>
        </a:p>
      </dgm:t>
    </dgm:pt>
    <dgm:pt modelId="{5FA5B336-BF8C-492D-BCB7-86DFB58D9208}" type="parTrans" cxnId="{6073D556-F219-4C29-BC58-1C5925855A97}">
      <dgm:prSet/>
      <dgm:spPr/>
      <dgm:t>
        <a:bodyPr/>
        <a:lstStyle/>
        <a:p>
          <a:endParaRPr lang="en-US"/>
        </a:p>
      </dgm:t>
    </dgm:pt>
    <dgm:pt modelId="{18044688-F591-451B-A592-7CC289AA58DC}" type="sibTrans" cxnId="{6073D556-F219-4C29-BC58-1C5925855A97}">
      <dgm:prSet phldrT="03" phldr="0"/>
      <dgm:spPr/>
      <dgm:t>
        <a:bodyPr/>
        <a:lstStyle/>
        <a:p>
          <a:r>
            <a:rPr lang="en-US"/>
            <a:t>03</a:t>
          </a:r>
        </a:p>
      </dgm:t>
    </dgm:pt>
    <dgm:pt modelId="{B8F58DE0-FA48-42C6-9999-D692BCE8D5CF}" type="pres">
      <dgm:prSet presAssocID="{A8A89EED-ACFB-43B4-8348-CF1A9770B86D}" presName="Name0" presStyleCnt="0">
        <dgm:presLayoutVars>
          <dgm:animLvl val="lvl"/>
          <dgm:resizeHandles val="exact"/>
        </dgm:presLayoutVars>
      </dgm:prSet>
      <dgm:spPr/>
    </dgm:pt>
    <dgm:pt modelId="{4A0D1835-41CA-42F4-8B64-3092D544876C}" type="pres">
      <dgm:prSet presAssocID="{466E154D-F7B1-4B65-AE2E-D8FBE740983B}" presName="compositeNode" presStyleCnt="0">
        <dgm:presLayoutVars>
          <dgm:bulletEnabled val="1"/>
        </dgm:presLayoutVars>
      </dgm:prSet>
      <dgm:spPr/>
    </dgm:pt>
    <dgm:pt modelId="{C3AE0817-EBB1-4CE0-8A0E-41A15CB34BDB}" type="pres">
      <dgm:prSet presAssocID="{466E154D-F7B1-4B65-AE2E-D8FBE740983B}" presName="bgRect" presStyleLbl="alignNode1" presStyleIdx="0" presStyleCnt="3"/>
      <dgm:spPr/>
    </dgm:pt>
    <dgm:pt modelId="{E1455417-3092-4D35-8CF9-03E784D47D23}" type="pres">
      <dgm:prSet presAssocID="{8770423A-32A4-4507-A10C-8244EDCAAC70}" presName="sibTransNodeRect" presStyleLbl="alignNode1" presStyleIdx="0" presStyleCnt="3">
        <dgm:presLayoutVars>
          <dgm:chMax val="0"/>
          <dgm:bulletEnabled val="1"/>
        </dgm:presLayoutVars>
      </dgm:prSet>
      <dgm:spPr/>
    </dgm:pt>
    <dgm:pt modelId="{C873C9B5-0C72-4946-B20C-36AA831FED59}" type="pres">
      <dgm:prSet presAssocID="{466E154D-F7B1-4B65-AE2E-D8FBE740983B}" presName="nodeRect" presStyleLbl="alignNode1" presStyleIdx="0" presStyleCnt="3">
        <dgm:presLayoutVars>
          <dgm:bulletEnabled val="1"/>
        </dgm:presLayoutVars>
      </dgm:prSet>
      <dgm:spPr/>
    </dgm:pt>
    <dgm:pt modelId="{AF7FBABC-A631-4BFE-A219-6FCB5E02B76F}" type="pres">
      <dgm:prSet presAssocID="{8770423A-32A4-4507-A10C-8244EDCAAC70}" presName="sibTrans" presStyleCnt="0"/>
      <dgm:spPr/>
    </dgm:pt>
    <dgm:pt modelId="{05896464-DD93-4E80-9B09-26B03C14117D}" type="pres">
      <dgm:prSet presAssocID="{FF775821-E1F9-4A71-B9DF-431D619EAECC}" presName="compositeNode" presStyleCnt="0">
        <dgm:presLayoutVars>
          <dgm:bulletEnabled val="1"/>
        </dgm:presLayoutVars>
      </dgm:prSet>
      <dgm:spPr/>
    </dgm:pt>
    <dgm:pt modelId="{14190426-54E4-43A9-AA54-0FA14D34EAC5}" type="pres">
      <dgm:prSet presAssocID="{FF775821-E1F9-4A71-B9DF-431D619EAECC}" presName="bgRect" presStyleLbl="alignNode1" presStyleIdx="1" presStyleCnt="3"/>
      <dgm:spPr/>
    </dgm:pt>
    <dgm:pt modelId="{D6EAD542-88E7-42FA-9CB4-CB6DA7F92715}" type="pres">
      <dgm:prSet presAssocID="{B81F4FEA-8340-4557-8794-CEE2E9A9D057}" presName="sibTransNodeRect" presStyleLbl="alignNode1" presStyleIdx="1" presStyleCnt="3">
        <dgm:presLayoutVars>
          <dgm:chMax val="0"/>
          <dgm:bulletEnabled val="1"/>
        </dgm:presLayoutVars>
      </dgm:prSet>
      <dgm:spPr/>
    </dgm:pt>
    <dgm:pt modelId="{EBEE37F6-7B3C-4FF0-8A30-36826C05511D}" type="pres">
      <dgm:prSet presAssocID="{FF775821-E1F9-4A71-B9DF-431D619EAECC}" presName="nodeRect" presStyleLbl="alignNode1" presStyleIdx="1" presStyleCnt="3">
        <dgm:presLayoutVars>
          <dgm:bulletEnabled val="1"/>
        </dgm:presLayoutVars>
      </dgm:prSet>
      <dgm:spPr/>
    </dgm:pt>
    <dgm:pt modelId="{EF9B8B6F-9746-472B-BA22-4F990A1C20BC}" type="pres">
      <dgm:prSet presAssocID="{B81F4FEA-8340-4557-8794-CEE2E9A9D057}" presName="sibTrans" presStyleCnt="0"/>
      <dgm:spPr/>
    </dgm:pt>
    <dgm:pt modelId="{6DB9EDB5-7A9A-45B7-800A-8FFEF98B8FDC}" type="pres">
      <dgm:prSet presAssocID="{4BC9CDD6-5D8E-4139-98DC-572AD53E8C3F}" presName="compositeNode" presStyleCnt="0">
        <dgm:presLayoutVars>
          <dgm:bulletEnabled val="1"/>
        </dgm:presLayoutVars>
      </dgm:prSet>
      <dgm:spPr/>
    </dgm:pt>
    <dgm:pt modelId="{3F2B11D4-E1B2-4F03-93A1-8B3562F856C3}" type="pres">
      <dgm:prSet presAssocID="{4BC9CDD6-5D8E-4139-98DC-572AD53E8C3F}" presName="bgRect" presStyleLbl="alignNode1" presStyleIdx="2" presStyleCnt="3"/>
      <dgm:spPr/>
    </dgm:pt>
    <dgm:pt modelId="{B7FB1D4B-F4CC-4850-BE08-1EA56B8E63EA}" type="pres">
      <dgm:prSet presAssocID="{18044688-F591-451B-A592-7CC289AA58DC}" presName="sibTransNodeRect" presStyleLbl="alignNode1" presStyleIdx="2" presStyleCnt="3">
        <dgm:presLayoutVars>
          <dgm:chMax val="0"/>
          <dgm:bulletEnabled val="1"/>
        </dgm:presLayoutVars>
      </dgm:prSet>
      <dgm:spPr/>
    </dgm:pt>
    <dgm:pt modelId="{8DD6E223-9EB2-414F-B56D-8646389A11B5}" type="pres">
      <dgm:prSet presAssocID="{4BC9CDD6-5D8E-4139-98DC-572AD53E8C3F}" presName="nodeRect" presStyleLbl="alignNode1" presStyleIdx="2" presStyleCnt="3">
        <dgm:presLayoutVars>
          <dgm:bulletEnabled val="1"/>
        </dgm:presLayoutVars>
      </dgm:prSet>
      <dgm:spPr/>
    </dgm:pt>
  </dgm:ptLst>
  <dgm:cxnLst>
    <dgm:cxn modelId="{D8E78721-55DD-467D-B22A-FF1F3E5D91A2}" srcId="{A8A89EED-ACFB-43B4-8348-CF1A9770B86D}" destId="{466E154D-F7B1-4B65-AE2E-D8FBE740983B}" srcOrd="0" destOrd="0" parTransId="{84FC78EF-6D7F-4271-9D81-81BA76B04A84}" sibTransId="{8770423A-32A4-4507-A10C-8244EDCAAC70}"/>
    <dgm:cxn modelId="{B4DEF231-1D24-4CFE-A769-8192B2A5C0B3}" type="presOf" srcId="{FF775821-E1F9-4A71-B9DF-431D619EAECC}" destId="{14190426-54E4-43A9-AA54-0FA14D34EAC5}" srcOrd="0" destOrd="0" presId="urn:microsoft.com/office/officeart/2016/7/layout/LinearBlockProcessNumbered"/>
    <dgm:cxn modelId="{73AD2935-DF45-43AF-899C-AA883F2C1DBF}" srcId="{A8A89EED-ACFB-43B4-8348-CF1A9770B86D}" destId="{FF775821-E1F9-4A71-B9DF-431D619EAECC}" srcOrd="1" destOrd="0" parTransId="{1AAFA5FD-AB13-4BCE-B4FA-ABB7F1FB00B7}" sibTransId="{B81F4FEA-8340-4557-8794-CEE2E9A9D057}"/>
    <dgm:cxn modelId="{7BB1CE5E-2A3E-43DA-A311-2B5CEB9D7D47}" type="presOf" srcId="{18044688-F591-451B-A592-7CC289AA58DC}" destId="{B7FB1D4B-F4CC-4850-BE08-1EA56B8E63EA}" srcOrd="0" destOrd="0" presId="urn:microsoft.com/office/officeart/2016/7/layout/LinearBlockProcessNumbered"/>
    <dgm:cxn modelId="{2594D24F-601A-41DF-AE49-60A3C681BBAB}" type="presOf" srcId="{8770423A-32A4-4507-A10C-8244EDCAAC70}" destId="{E1455417-3092-4D35-8CF9-03E784D47D23}" srcOrd="0" destOrd="0" presId="urn:microsoft.com/office/officeart/2016/7/layout/LinearBlockProcessNumbered"/>
    <dgm:cxn modelId="{6073D556-F219-4C29-BC58-1C5925855A97}" srcId="{A8A89EED-ACFB-43B4-8348-CF1A9770B86D}" destId="{4BC9CDD6-5D8E-4139-98DC-572AD53E8C3F}" srcOrd="2" destOrd="0" parTransId="{5FA5B336-BF8C-492D-BCB7-86DFB58D9208}" sibTransId="{18044688-F591-451B-A592-7CC289AA58DC}"/>
    <dgm:cxn modelId="{213AB582-AC69-449C-9F44-B668A6C5DF03}" type="presOf" srcId="{4BC9CDD6-5D8E-4139-98DC-572AD53E8C3F}" destId="{3F2B11D4-E1B2-4F03-93A1-8B3562F856C3}" srcOrd="0" destOrd="0" presId="urn:microsoft.com/office/officeart/2016/7/layout/LinearBlockProcessNumbered"/>
    <dgm:cxn modelId="{51A888B5-3FFC-420C-9103-453E2E9AD9F7}" type="presOf" srcId="{466E154D-F7B1-4B65-AE2E-D8FBE740983B}" destId="{C3AE0817-EBB1-4CE0-8A0E-41A15CB34BDB}" srcOrd="0" destOrd="0" presId="urn:microsoft.com/office/officeart/2016/7/layout/LinearBlockProcessNumbered"/>
    <dgm:cxn modelId="{2CBA35B8-2AE8-4570-8FAF-AA987DF3CAE3}" type="presOf" srcId="{B81F4FEA-8340-4557-8794-CEE2E9A9D057}" destId="{D6EAD542-88E7-42FA-9CB4-CB6DA7F92715}" srcOrd="0" destOrd="0" presId="urn:microsoft.com/office/officeart/2016/7/layout/LinearBlockProcessNumbered"/>
    <dgm:cxn modelId="{3F2DB1DA-4061-4CDB-81C1-BAC1DDDD750C}" type="presOf" srcId="{4BC9CDD6-5D8E-4139-98DC-572AD53E8C3F}" destId="{8DD6E223-9EB2-414F-B56D-8646389A11B5}" srcOrd="1" destOrd="0" presId="urn:microsoft.com/office/officeart/2016/7/layout/LinearBlockProcessNumbered"/>
    <dgm:cxn modelId="{B4A5E1E4-EBF6-4F25-9BF7-80F04EFB6C5F}" type="presOf" srcId="{FF775821-E1F9-4A71-B9DF-431D619EAECC}" destId="{EBEE37F6-7B3C-4FF0-8A30-36826C05511D}" srcOrd="1" destOrd="0" presId="urn:microsoft.com/office/officeart/2016/7/layout/LinearBlockProcessNumbered"/>
    <dgm:cxn modelId="{9D267FEB-247D-4169-B132-19C766874809}" type="presOf" srcId="{A8A89EED-ACFB-43B4-8348-CF1A9770B86D}" destId="{B8F58DE0-FA48-42C6-9999-D692BCE8D5CF}" srcOrd="0" destOrd="0" presId="urn:microsoft.com/office/officeart/2016/7/layout/LinearBlockProcessNumbered"/>
    <dgm:cxn modelId="{6C23AFF4-1628-46BA-B6D0-BC02938CF311}" type="presOf" srcId="{466E154D-F7B1-4B65-AE2E-D8FBE740983B}" destId="{C873C9B5-0C72-4946-B20C-36AA831FED59}" srcOrd="1" destOrd="0" presId="urn:microsoft.com/office/officeart/2016/7/layout/LinearBlockProcessNumbered"/>
    <dgm:cxn modelId="{3B0E6D35-00CB-4700-95BD-B2DF8A9215D7}" type="presParOf" srcId="{B8F58DE0-FA48-42C6-9999-D692BCE8D5CF}" destId="{4A0D1835-41CA-42F4-8B64-3092D544876C}" srcOrd="0" destOrd="0" presId="urn:microsoft.com/office/officeart/2016/7/layout/LinearBlockProcessNumbered"/>
    <dgm:cxn modelId="{2FD3989D-1AC0-4195-8444-6347DBC571C0}" type="presParOf" srcId="{4A0D1835-41CA-42F4-8B64-3092D544876C}" destId="{C3AE0817-EBB1-4CE0-8A0E-41A15CB34BDB}" srcOrd="0" destOrd="0" presId="urn:microsoft.com/office/officeart/2016/7/layout/LinearBlockProcessNumbered"/>
    <dgm:cxn modelId="{721F3A56-8772-4468-98D8-68656D017485}" type="presParOf" srcId="{4A0D1835-41CA-42F4-8B64-3092D544876C}" destId="{E1455417-3092-4D35-8CF9-03E784D47D23}" srcOrd="1" destOrd="0" presId="urn:microsoft.com/office/officeart/2016/7/layout/LinearBlockProcessNumbered"/>
    <dgm:cxn modelId="{693B5A2C-A272-4C36-98AC-9C2253D8745F}" type="presParOf" srcId="{4A0D1835-41CA-42F4-8B64-3092D544876C}" destId="{C873C9B5-0C72-4946-B20C-36AA831FED59}" srcOrd="2" destOrd="0" presId="urn:microsoft.com/office/officeart/2016/7/layout/LinearBlockProcessNumbered"/>
    <dgm:cxn modelId="{D5BB2152-CA88-47E7-A3DB-B0DCBF588A94}" type="presParOf" srcId="{B8F58DE0-FA48-42C6-9999-D692BCE8D5CF}" destId="{AF7FBABC-A631-4BFE-A219-6FCB5E02B76F}" srcOrd="1" destOrd="0" presId="urn:microsoft.com/office/officeart/2016/7/layout/LinearBlockProcessNumbered"/>
    <dgm:cxn modelId="{CCEB5739-D2E3-418E-AE8B-FF14CC3DA555}" type="presParOf" srcId="{B8F58DE0-FA48-42C6-9999-D692BCE8D5CF}" destId="{05896464-DD93-4E80-9B09-26B03C14117D}" srcOrd="2" destOrd="0" presId="urn:microsoft.com/office/officeart/2016/7/layout/LinearBlockProcessNumbered"/>
    <dgm:cxn modelId="{7485A6F2-6B22-4BF9-A830-D3056A4D706A}" type="presParOf" srcId="{05896464-DD93-4E80-9B09-26B03C14117D}" destId="{14190426-54E4-43A9-AA54-0FA14D34EAC5}" srcOrd="0" destOrd="0" presId="urn:microsoft.com/office/officeart/2016/7/layout/LinearBlockProcessNumbered"/>
    <dgm:cxn modelId="{00770B0F-9B95-4B83-B4ED-5177F2C2BB74}" type="presParOf" srcId="{05896464-DD93-4E80-9B09-26B03C14117D}" destId="{D6EAD542-88E7-42FA-9CB4-CB6DA7F92715}" srcOrd="1" destOrd="0" presId="urn:microsoft.com/office/officeart/2016/7/layout/LinearBlockProcessNumbered"/>
    <dgm:cxn modelId="{985CBFC5-0F87-44E0-B280-C0D99D4FBE06}" type="presParOf" srcId="{05896464-DD93-4E80-9B09-26B03C14117D}" destId="{EBEE37F6-7B3C-4FF0-8A30-36826C05511D}" srcOrd="2" destOrd="0" presId="urn:microsoft.com/office/officeart/2016/7/layout/LinearBlockProcessNumbered"/>
    <dgm:cxn modelId="{8F589C16-EFBC-4CE3-AC9E-BB49D4CF2929}" type="presParOf" srcId="{B8F58DE0-FA48-42C6-9999-D692BCE8D5CF}" destId="{EF9B8B6F-9746-472B-BA22-4F990A1C20BC}" srcOrd="3" destOrd="0" presId="urn:microsoft.com/office/officeart/2016/7/layout/LinearBlockProcessNumbered"/>
    <dgm:cxn modelId="{742B3451-0A71-4C1D-B512-81D08C165372}" type="presParOf" srcId="{B8F58DE0-FA48-42C6-9999-D692BCE8D5CF}" destId="{6DB9EDB5-7A9A-45B7-800A-8FFEF98B8FDC}" srcOrd="4" destOrd="0" presId="urn:microsoft.com/office/officeart/2016/7/layout/LinearBlockProcessNumbered"/>
    <dgm:cxn modelId="{9AC3A2BC-9E41-47F7-AB8D-33F5F644A793}" type="presParOf" srcId="{6DB9EDB5-7A9A-45B7-800A-8FFEF98B8FDC}" destId="{3F2B11D4-E1B2-4F03-93A1-8B3562F856C3}" srcOrd="0" destOrd="0" presId="urn:microsoft.com/office/officeart/2016/7/layout/LinearBlockProcessNumbered"/>
    <dgm:cxn modelId="{F5D69A9F-283F-4B30-B4E5-75DA33867D0E}" type="presParOf" srcId="{6DB9EDB5-7A9A-45B7-800A-8FFEF98B8FDC}" destId="{B7FB1D4B-F4CC-4850-BE08-1EA56B8E63EA}" srcOrd="1" destOrd="0" presId="urn:microsoft.com/office/officeart/2016/7/layout/LinearBlockProcessNumbered"/>
    <dgm:cxn modelId="{067458AF-0CB7-4581-871C-0AD1CC9CD668}" type="presParOf" srcId="{6DB9EDB5-7A9A-45B7-800A-8FFEF98B8FDC}" destId="{8DD6E223-9EB2-414F-B56D-8646389A11B5}"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3D9FE0-5CFA-4710-84E9-E8A90F14092A}"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9A290D58-6BCA-4818-B410-D4D3DF922E39}">
      <dgm:prSet/>
      <dgm:spPr/>
      <dgm:t>
        <a:bodyPr/>
        <a:lstStyle/>
        <a:p>
          <a:pPr>
            <a:lnSpc>
              <a:spcPct val="100000"/>
            </a:lnSpc>
          </a:pPr>
          <a:r>
            <a:rPr lang="en-US" b="1"/>
            <a:t>Evaluation of Emerging technologies</a:t>
          </a:r>
          <a:endParaRPr lang="en-US"/>
        </a:p>
      </dgm:t>
    </dgm:pt>
    <dgm:pt modelId="{6EA23302-688C-4444-BFCD-38CA36F073E9}" type="parTrans" cxnId="{D85D8968-E980-4AD5-9A04-60FB419822FF}">
      <dgm:prSet/>
      <dgm:spPr/>
      <dgm:t>
        <a:bodyPr/>
        <a:lstStyle/>
        <a:p>
          <a:endParaRPr lang="en-US"/>
        </a:p>
      </dgm:t>
    </dgm:pt>
    <dgm:pt modelId="{D887F565-CB3A-4A93-A3E3-F383375D2BFE}" type="sibTrans" cxnId="{D85D8968-E980-4AD5-9A04-60FB419822FF}">
      <dgm:prSet/>
      <dgm:spPr/>
      <dgm:t>
        <a:bodyPr/>
        <a:lstStyle/>
        <a:p>
          <a:pPr>
            <a:lnSpc>
              <a:spcPct val="100000"/>
            </a:lnSpc>
          </a:pPr>
          <a:endParaRPr lang="en-US"/>
        </a:p>
      </dgm:t>
    </dgm:pt>
    <dgm:pt modelId="{0C5C4AA6-9E93-4B14-B828-D6BBCB10EF05}">
      <dgm:prSet/>
      <dgm:spPr/>
      <dgm:t>
        <a:bodyPr/>
        <a:lstStyle/>
        <a:p>
          <a:pPr>
            <a:lnSpc>
              <a:spcPct val="100000"/>
            </a:lnSpc>
          </a:pPr>
          <a:r>
            <a:rPr lang="en-US" b="1"/>
            <a:t>How to Evaluate Technology Solutions</a:t>
          </a:r>
          <a:endParaRPr lang="en-US"/>
        </a:p>
      </dgm:t>
    </dgm:pt>
    <dgm:pt modelId="{AA3B80E1-D9B6-4199-901C-47E94AFC5819}" type="parTrans" cxnId="{780B38D6-AB7E-4B16-8C6A-44F6432F3B17}">
      <dgm:prSet/>
      <dgm:spPr/>
      <dgm:t>
        <a:bodyPr/>
        <a:lstStyle/>
        <a:p>
          <a:endParaRPr lang="en-US"/>
        </a:p>
      </dgm:t>
    </dgm:pt>
    <dgm:pt modelId="{5C71E1C3-A295-4CEB-96FF-0268D8C40B8E}" type="sibTrans" cxnId="{780B38D6-AB7E-4B16-8C6A-44F6432F3B17}">
      <dgm:prSet/>
      <dgm:spPr/>
      <dgm:t>
        <a:bodyPr/>
        <a:lstStyle/>
        <a:p>
          <a:pPr>
            <a:lnSpc>
              <a:spcPct val="100000"/>
            </a:lnSpc>
          </a:pPr>
          <a:endParaRPr lang="en-US"/>
        </a:p>
      </dgm:t>
    </dgm:pt>
    <dgm:pt modelId="{6663B3AD-9511-4BF2-8419-1D2A2D02B84F}">
      <dgm:prSet/>
      <dgm:spPr/>
      <dgm:t>
        <a:bodyPr/>
        <a:lstStyle/>
        <a:p>
          <a:pPr>
            <a:lnSpc>
              <a:spcPct val="100000"/>
            </a:lnSpc>
          </a:pPr>
          <a:r>
            <a:rPr lang="en-US" b="1"/>
            <a:t>Defining technology solutions</a:t>
          </a:r>
          <a:endParaRPr lang="en-US"/>
        </a:p>
      </dgm:t>
    </dgm:pt>
    <dgm:pt modelId="{CF3E4C0D-D134-47C5-ACE6-C4EF764C79B3}" type="parTrans" cxnId="{B450F3BA-26BE-435F-8A62-667593F4A1AD}">
      <dgm:prSet/>
      <dgm:spPr/>
      <dgm:t>
        <a:bodyPr/>
        <a:lstStyle/>
        <a:p>
          <a:endParaRPr lang="en-US"/>
        </a:p>
      </dgm:t>
    </dgm:pt>
    <dgm:pt modelId="{85286ADD-EC8B-4EB3-BD94-556A6281BAAB}" type="sibTrans" cxnId="{B450F3BA-26BE-435F-8A62-667593F4A1AD}">
      <dgm:prSet/>
      <dgm:spPr/>
      <dgm:t>
        <a:bodyPr/>
        <a:lstStyle/>
        <a:p>
          <a:pPr>
            <a:lnSpc>
              <a:spcPct val="100000"/>
            </a:lnSpc>
          </a:pPr>
          <a:endParaRPr lang="en-US"/>
        </a:p>
      </dgm:t>
    </dgm:pt>
    <dgm:pt modelId="{5D6BA98F-B942-4E5F-AF94-7D50FF2C9767}">
      <dgm:prSet/>
      <dgm:spPr/>
      <dgm:t>
        <a:bodyPr/>
        <a:lstStyle/>
        <a:p>
          <a:pPr>
            <a:lnSpc>
              <a:spcPct val="100000"/>
            </a:lnSpc>
          </a:pPr>
          <a:r>
            <a:rPr lang="en-US" b="1"/>
            <a:t>Four Steps to determine if technology is right for you</a:t>
          </a:r>
          <a:endParaRPr lang="en-US"/>
        </a:p>
      </dgm:t>
    </dgm:pt>
    <dgm:pt modelId="{13730BB7-E0A4-470A-9F05-700E8D6F8336}" type="parTrans" cxnId="{182BBAB1-8D41-44E4-8924-8AEBD43B357A}">
      <dgm:prSet/>
      <dgm:spPr/>
      <dgm:t>
        <a:bodyPr/>
        <a:lstStyle/>
        <a:p>
          <a:endParaRPr lang="en-US"/>
        </a:p>
      </dgm:t>
    </dgm:pt>
    <dgm:pt modelId="{FF9FD20C-DEF9-4F8B-AC5E-89350F25586B}" type="sibTrans" cxnId="{182BBAB1-8D41-44E4-8924-8AEBD43B357A}">
      <dgm:prSet/>
      <dgm:spPr/>
      <dgm:t>
        <a:bodyPr/>
        <a:lstStyle/>
        <a:p>
          <a:pPr>
            <a:lnSpc>
              <a:spcPct val="100000"/>
            </a:lnSpc>
          </a:pPr>
          <a:endParaRPr lang="en-US"/>
        </a:p>
      </dgm:t>
    </dgm:pt>
    <dgm:pt modelId="{010641DC-815A-46AD-A02A-CB266974899E}">
      <dgm:prSet/>
      <dgm:spPr/>
      <dgm:t>
        <a:bodyPr/>
        <a:lstStyle/>
        <a:p>
          <a:pPr>
            <a:lnSpc>
              <a:spcPct val="100000"/>
            </a:lnSpc>
          </a:pPr>
          <a:r>
            <a:rPr lang="en-US" b="1"/>
            <a:t>Function and applications of emerging technology in a organisation</a:t>
          </a:r>
          <a:endParaRPr lang="en-US"/>
        </a:p>
      </dgm:t>
    </dgm:pt>
    <dgm:pt modelId="{F9355447-974B-4E8E-B225-BE7B8CBBAADF}" type="parTrans" cxnId="{01051090-4A5E-4B4C-B15D-6F97011AF4E0}">
      <dgm:prSet/>
      <dgm:spPr/>
      <dgm:t>
        <a:bodyPr/>
        <a:lstStyle/>
        <a:p>
          <a:endParaRPr lang="en-US"/>
        </a:p>
      </dgm:t>
    </dgm:pt>
    <dgm:pt modelId="{A8EF5D68-3B58-4A0A-AF13-927C92107BE3}" type="sibTrans" cxnId="{01051090-4A5E-4B4C-B15D-6F97011AF4E0}">
      <dgm:prSet/>
      <dgm:spPr/>
      <dgm:t>
        <a:bodyPr/>
        <a:lstStyle/>
        <a:p>
          <a:pPr>
            <a:lnSpc>
              <a:spcPct val="100000"/>
            </a:lnSpc>
          </a:pPr>
          <a:endParaRPr lang="en-US"/>
        </a:p>
      </dgm:t>
    </dgm:pt>
    <dgm:pt modelId="{979A8B8C-075C-42F9-8E35-5E3B01E854E4}" type="pres">
      <dgm:prSet presAssocID="{1C3D9FE0-5CFA-4710-84E9-E8A90F14092A}" presName="diagram" presStyleCnt="0">
        <dgm:presLayoutVars>
          <dgm:dir/>
          <dgm:resizeHandles val="exact"/>
        </dgm:presLayoutVars>
      </dgm:prSet>
      <dgm:spPr/>
    </dgm:pt>
    <dgm:pt modelId="{CF1B875A-9D6F-48F3-B821-4413FEE7430C}" type="pres">
      <dgm:prSet presAssocID="{9A290D58-6BCA-4818-B410-D4D3DF922E39}" presName="node" presStyleLbl="node1" presStyleIdx="0" presStyleCnt="5">
        <dgm:presLayoutVars>
          <dgm:bulletEnabled val="1"/>
        </dgm:presLayoutVars>
      </dgm:prSet>
      <dgm:spPr/>
    </dgm:pt>
    <dgm:pt modelId="{187859F2-B317-4408-AD13-0F9580BA9D7C}" type="pres">
      <dgm:prSet presAssocID="{D887F565-CB3A-4A93-A3E3-F383375D2BFE}" presName="sibTrans" presStyleCnt="0"/>
      <dgm:spPr/>
    </dgm:pt>
    <dgm:pt modelId="{BA06DF9A-2B88-419F-A312-9E5417DA0ACA}" type="pres">
      <dgm:prSet presAssocID="{0C5C4AA6-9E93-4B14-B828-D6BBCB10EF05}" presName="node" presStyleLbl="node1" presStyleIdx="1" presStyleCnt="5">
        <dgm:presLayoutVars>
          <dgm:bulletEnabled val="1"/>
        </dgm:presLayoutVars>
      </dgm:prSet>
      <dgm:spPr/>
    </dgm:pt>
    <dgm:pt modelId="{CE7C8A74-8714-4699-B087-6032BBA2E60A}" type="pres">
      <dgm:prSet presAssocID="{5C71E1C3-A295-4CEB-96FF-0268D8C40B8E}" presName="sibTrans" presStyleCnt="0"/>
      <dgm:spPr/>
    </dgm:pt>
    <dgm:pt modelId="{C0577E35-36E5-41FF-9EB1-0B57B64A9E41}" type="pres">
      <dgm:prSet presAssocID="{6663B3AD-9511-4BF2-8419-1D2A2D02B84F}" presName="node" presStyleLbl="node1" presStyleIdx="2" presStyleCnt="5">
        <dgm:presLayoutVars>
          <dgm:bulletEnabled val="1"/>
        </dgm:presLayoutVars>
      </dgm:prSet>
      <dgm:spPr/>
    </dgm:pt>
    <dgm:pt modelId="{601B4FA6-EB92-4E98-BEEF-96BC727803C0}" type="pres">
      <dgm:prSet presAssocID="{85286ADD-EC8B-4EB3-BD94-556A6281BAAB}" presName="sibTrans" presStyleCnt="0"/>
      <dgm:spPr/>
    </dgm:pt>
    <dgm:pt modelId="{5C0635F2-A646-4089-A685-75C034C79BC9}" type="pres">
      <dgm:prSet presAssocID="{5D6BA98F-B942-4E5F-AF94-7D50FF2C9767}" presName="node" presStyleLbl="node1" presStyleIdx="3" presStyleCnt="5">
        <dgm:presLayoutVars>
          <dgm:bulletEnabled val="1"/>
        </dgm:presLayoutVars>
      </dgm:prSet>
      <dgm:spPr/>
    </dgm:pt>
    <dgm:pt modelId="{BC267A3C-BB29-4EE7-A48A-7D319B463064}" type="pres">
      <dgm:prSet presAssocID="{FF9FD20C-DEF9-4F8B-AC5E-89350F25586B}" presName="sibTrans" presStyleCnt="0"/>
      <dgm:spPr/>
    </dgm:pt>
    <dgm:pt modelId="{2EC232D6-8A2A-447A-AD1F-39BF7EC712B1}" type="pres">
      <dgm:prSet presAssocID="{010641DC-815A-46AD-A02A-CB266974899E}" presName="node" presStyleLbl="node1" presStyleIdx="4" presStyleCnt="5">
        <dgm:presLayoutVars>
          <dgm:bulletEnabled val="1"/>
        </dgm:presLayoutVars>
      </dgm:prSet>
      <dgm:spPr/>
    </dgm:pt>
  </dgm:ptLst>
  <dgm:cxnLst>
    <dgm:cxn modelId="{B08C7C08-B66C-4A7D-B7CC-B5EE81533258}" type="presOf" srcId="{6663B3AD-9511-4BF2-8419-1D2A2D02B84F}" destId="{C0577E35-36E5-41FF-9EB1-0B57B64A9E41}" srcOrd="0" destOrd="0" presId="urn:microsoft.com/office/officeart/2005/8/layout/default"/>
    <dgm:cxn modelId="{6CCA992A-046E-4A73-86CB-EE3BA03316E8}" type="presOf" srcId="{9A290D58-6BCA-4818-B410-D4D3DF922E39}" destId="{CF1B875A-9D6F-48F3-B821-4413FEE7430C}" srcOrd="0" destOrd="0" presId="urn:microsoft.com/office/officeart/2005/8/layout/default"/>
    <dgm:cxn modelId="{E8C16365-5D18-4447-BDD8-F375D872971D}" type="presOf" srcId="{0C5C4AA6-9E93-4B14-B828-D6BBCB10EF05}" destId="{BA06DF9A-2B88-419F-A312-9E5417DA0ACA}" srcOrd="0" destOrd="0" presId="urn:microsoft.com/office/officeart/2005/8/layout/default"/>
    <dgm:cxn modelId="{65408245-30B8-4E62-8163-0C448C2A3951}" type="presOf" srcId="{1C3D9FE0-5CFA-4710-84E9-E8A90F14092A}" destId="{979A8B8C-075C-42F9-8E35-5E3B01E854E4}" srcOrd="0" destOrd="0" presId="urn:microsoft.com/office/officeart/2005/8/layout/default"/>
    <dgm:cxn modelId="{D85D8968-E980-4AD5-9A04-60FB419822FF}" srcId="{1C3D9FE0-5CFA-4710-84E9-E8A90F14092A}" destId="{9A290D58-6BCA-4818-B410-D4D3DF922E39}" srcOrd="0" destOrd="0" parTransId="{6EA23302-688C-4444-BFCD-38CA36F073E9}" sibTransId="{D887F565-CB3A-4A93-A3E3-F383375D2BFE}"/>
    <dgm:cxn modelId="{FD682C6D-40A3-4BAF-9704-49F70A07FB18}" type="presOf" srcId="{5D6BA98F-B942-4E5F-AF94-7D50FF2C9767}" destId="{5C0635F2-A646-4089-A685-75C034C79BC9}" srcOrd="0" destOrd="0" presId="urn:microsoft.com/office/officeart/2005/8/layout/default"/>
    <dgm:cxn modelId="{01051090-4A5E-4B4C-B15D-6F97011AF4E0}" srcId="{1C3D9FE0-5CFA-4710-84E9-E8A90F14092A}" destId="{010641DC-815A-46AD-A02A-CB266974899E}" srcOrd="4" destOrd="0" parTransId="{F9355447-974B-4E8E-B225-BE7B8CBBAADF}" sibTransId="{A8EF5D68-3B58-4A0A-AF13-927C92107BE3}"/>
    <dgm:cxn modelId="{CBE758AE-28AF-4175-8827-DD18C2B99F49}" type="presOf" srcId="{010641DC-815A-46AD-A02A-CB266974899E}" destId="{2EC232D6-8A2A-447A-AD1F-39BF7EC712B1}" srcOrd="0" destOrd="0" presId="urn:microsoft.com/office/officeart/2005/8/layout/default"/>
    <dgm:cxn modelId="{182BBAB1-8D41-44E4-8924-8AEBD43B357A}" srcId="{1C3D9FE0-5CFA-4710-84E9-E8A90F14092A}" destId="{5D6BA98F-B942-4E5F-AF94-7D50FF2C9767}" srcOrd="3" destOrd="0" parTransId="{13730BB7-E0A4-470A-9F05-700E8D6F8336}" sibTransId="{FF9FD20C-DEF9-4F8B-AC5E-89350F25586B}"/>
    <dgm:cxn modelId="{B450F3BA-26BE-435F-8A62-667593F4A1AD}" srcId="{1C3D9FE0-5CFA-4710-84E9-E8A90F14092A}" destId="{6663B3AD-9511-4BF2-8419-1D2A2D02B84F}" srcOrd="2" destOrd="0" parTransId="{CF3E4C0D-D134-47C5-ACE6-C4EF764C79B3}" sibTransId="{85286ADD-EC8B-4EB3-BD94-556A6281BAAB}"/>
    <dgm:cxn modelId="{780B38D6-AB7E-4B16-8C6A-44F6432F3B17}" srcId="{1C3D9FE0-5CFA-4710-84E9-E8A90F14092A}" destId="{0C5C4AA6-9E93-4B14-B828-D6BBCB10EF05}" srcOrd="1" destOrd="0" parTransId="{AA3B80E1-D9B6-4199-901C-47E94AFC5819}" sibTransId="{5C71E1C3-A295-4CEB-96FF-0268D8C40B8E}"/>
    <dgm:cxn modelId="{33E1AEBB-4B09-406C-8A3D-3C95429C4C7A}" type="presParOf" srcId="{979A8B8C-075C-42F9-8E35-5E3B01E854E4}" destId="{CF1B875A-9D6F-48F3-B821-4413FEE7430C}" srcOrd="0" destOrd="0" presId="urn:microsoft.com/office/officeart/2005/8/layout/default"/>
    <dgm:cxn modelId="{869DD4DE-2120-413C-83DA-DF3780159405}" type="presParOf" srcId="{979A8B8C-075C-42F9-8E35-5E3B01E854E4}" destId="{187859F2-B317-4408-AD13-0F9580BA9D7C}" srcOrd="1" destOrd="0" presId="urn:microsoft.com/office/officeart/2005/8/layout/default"/>
    <dgm:cxn modelId="{ABB85B9C-6297-47BA-A5D4-EE50917C0195}" type="presParOf" srcId="{979A8B8C-075C-42F9-8E35-5E3B01E854E4}" destId="{BA06DF9A-2B88-419F-A312-9E5417DA0ACA}" srcOrd="2" destOrd="0" presId="urn:microsoft.com/office/officeart/2005/8/layout/default"/>
    <dgm:cxn modelId="{0EDFADB9-2E6A-462B-A5B8-FE5D81D3ED70}" type="presParOf" srcId="{979A8B8C-075C-42F9-8E35-5E3B01E854E4}" destId="{CE7C8A74-8714-4699-B087-6032BBA2E60A}" srcOrd="3" destOrd="0" presId="urn:microsoft.com/office/officeart/2005/8/layout/default"/>
    <dgm:cxn modelId="{B5D82279-988A-40A5-80C0-D7436D9C400B}" type="presParOf" srcId="{979A8B8C-075C-42F9-8E35-5E3B01E854E4}" destId="{C0577E35-36E5-41FF-9EB1-0B57B64A9E41}" srcOrd="4" destOrd="0" presId="urn:microsoft.com/office/officeart/2005/8/layout/default"/>
    <dgm:cxn modelId="{2A6B4F1E-643F-4EB6-B679-28DD9CF70022}" type="presParOf" srcId="{979A8B8C-075C-42F9-8E35-5E3B01E854E4}" destId="{601B4FA6-EB92-4E98-BEEF-96BC727803C0}" srcOrd="5" destOrd="0" presId="urn:microsoft.com/office/officeart/2005/8/layout/default"/>
    <dgm:cxn modelId="{F8897FFF-DD2B-41A4-AD7C-B23BD41C28F6}" type="presParOf" srcId="{979A8B8C-075C-42F9-8E35-5E3B01E854E4}" destId="{5C0635F2-A646-4089-A685-75C034C79BC9}" srcOrd="6" destOrd="0" presId="urn:microsoft.com/office/officeart/2005/8/layout/default"/>
    <dgm:cxn modelId="{2CEBD466-0025-4B2F-8624-03BC7393AF2F}" type="presParOf" srcId="{979A8B8C-075C-42F9-8E35-5E3B01E854E4}" destId="{BC267A3C-BB29-4EE7-A48A-7D319B463064}" srcOrd="7" destOrd="0" presId="urn:microsoft.com/office/officeart/2005/8/layout/default"/>
    <dgm:cxn modelId="{E88360B7-0A5E-41EC-8EC7-817644CA632A}" type="presParOf" srcId="{979A8B8C-075C-42F9-8E35-5E3B01E854E4}" destId="{2EC232D6-8A2A-447A-AD1F-39BF7EC712B1}"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3D9FE0-5CFA-4710-84E9-E8A90F14092A}"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0B6A6D87-F033-4E6E-A5B3-7EC5005832F2}">
      <dgm:prSet/>
      <dgm:spPr/>
      <dgm:t>
        <a:bodyPr/>
        <a:lstStyle/>
        <a:p>
          <a:r>
            <a:rPr lang="en-US"/>
            <a:t>Any technology that helps with business execution and guest/client and employee interaction is a technology solution. They could include, but are not limited to:</a:t>
          </a:r>
          <a:endParaRPr lang="en-AU"/>
        </a:p>
      </dgm:t>
    </dgm:pt>
    <dgm:pt modelId="{7A3FC628-94EB-4B54-AC44-CF292DDECCBE}" type="parTrans" cxnId="{CA1230FA-D736-4AD5-BD0A-471DB14EB1BD}">
      <dgm:prSet/>
      <dgm:spPr/>
      <dgm:t>
        <a:bodyPr/>
        <a:lstStyle/>
        <a:p>
          <a:endParaRPr lang="en-AU"/>
        </a:p>
      </dgm:t>
    </dgm:pt>
    <dgm:pt modelId="{07C3E462-D26A-4ABB-BCE1-B106490697CE}" type="sibTrans" cxnId="{CA1230FA-D736-4AD5-BD0A-471DB14EB1BD}">
      <dgm:prSet/>
      <dgm:spPr/>
      <dgm:t>
        <a:bodyPr/>
        <a:lstStyle/>
        <a:p>
          <a:endParaRPr lang="en-AU"/>
        </a:p>
      </dgm:t>
    </dgm:pt>
    <dgm:pt modelId="{979A8B8C-075C-42F9-8E35-5E3B01E854E4}" type="pres">
      <dgm:prSet presAssocID="{1C3D9FE0-5CFA-4710-84E9-E8A90F14092A}" presName="diagram" presStyleCnt="0">
        <dgm:presLayoutVars>
          <dgm:dir/>
          <dgm:resizeHandles val="exact"/>
        </dgm:presLayoutVars>
      </dgm:prSet>
      <dgm:spPr/>
    </dgm:pt>
    <dgm:pt modelId="{D2E75178-CFF3-4B21-8552-DB300119EF66}" type="pres">
      <dgm:prSet presAssocID="{0B6A6D87-F033-4E6E-A5B3-7EC5005832F2}" presName="node" presStyleLbl="node1" presStyleIdx="0" presStyleCnt="1" custScaleX="95385" custScaleY="42946" custLinFactNeighborX="-1544" custLinFactNeighborY="-53208">
        <dgm:presLayoutVars>
          <dgm:bulletEnabled val="1"/>
        </dgm:presLayoutVars>
      </dgm:prSet>
      <dgm:spPr/>
    </dgm:pt>
  </dgm:ptLst>
  <dgm:cxnLst>
    <dgm:cxn modelId="{1FF12A5F-CAFF-44AC-9C5E-8BCDC51E7CB2}" type="presOf" srcId="{0B6A6D87-F033-4E6E-A5B3-7EC5005832F2}" destId="{D2E75178-CFF3-4B21-8552-DB300119EF66}" srcOrd="0" destOrd="0" presId="urn:microsoft.com/office/officeart/2005/8/layout/default"/>
    <dgm:cxn modelId="{65408245-30B8-4E62-8163-0C448C2A3951}" type="presOf" srcId="{1C3D9FE0-5CFA-4710-84E9-E8A90F14092A}" destId="{979A8B8C-075C-42F9-8E35-5E3B01E854E4}" srcOrd="0" destOrd="0" presId="urn:microsoft.com/office/officeart/2005/8/layout/default"/>
    <dgm:cxn modelId="{CA1230FA-D736-4AD5-BD0A-471DB14EB1BD}" srcId="{1C3D9FE0-5CFA-4710-84E9-E8A90F14092A}" destId="{0B6A6D87-F033-4E6E-A5B3-7EC5005832F2}" srcOrd="0" destOrd="0" parTransId="{7A3FC628-94EB-4B54-AC44-CF292DDECCBE}" sibTransId="{07C3E462-D26A-4ABB-BCE1-B106490697CE}"/>
    <dgm:cxn modelId="{61C7DA8E-4425-43B2-8278-E33CE70E3167}" type="presParOf" srcId="{979A8B8C-075C-42F9-8E35-5E3B01E854E4}" destId="{D2E75178-CFF3-4B21-8552-DB300119EF66}"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3BD71A-C69F-48A7-8F04-507E7D0DBCB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AU"/>
        </a:p>
      </dgm:t>
    </dgm:pt>
    <dgm:pt modelId="{DA867CD9-82D0-4820-924A-DE0B8707E2EE}">
      <dgm:prSet phldrT="[Text]"/>
      <dgm:spPr/>
      <dgm:t>
        <a:bodyPr/>
        <a:lstStyle/>
        <a:p>
          <a:pPr>
            <a:buSzPts val="1000"/>
            <a:buFont typeface="Symbol" panose="05050102010706020507" pitchFamily="18" charset="2"/>
            <a:buChar char=""/>
          </a:pPr>
          <a:r>
            <a:rPr lang="en-AU"/>
            <a:t>Point-of-sale (POS) systems.</a:t>
          </a:r>
        </a:p>
      </dgm:t>
    </dgm:pt>
    <dgm:pt modelId="{E15B0D4A-D98B-43D9-8EDC-0A6A242AD3A3}" type="parTrans" cxnId="{C3D2F72E-2421-493C-B9A5-807B4D241B3F}">
      <dgm:prSet/>
      <dgm:spPr/>
      <dgm:t>
        <a:bodyPr/>
        <a:lstStyle/>
        <a:p>
          <a:endParaRPr lang="en-AU"/>
        </a:p>
      </dgm:t>
    </dgm:pt>
    <dgm:pt modelId="{1B8236B0-B1B9-48EE-86E1-3B4E7B0FABB4}" type="sibTrans" cxnId="{C3D2F72E-2421-493C-B9A5-807B4D241B3F}">
      <dgm:prSet/>
      <dgm:spPr/>
      <dgm:t>
        <a:bodyPr/>
        <a:lstStyle/>
        <a:p>
          <a:endParaRPr lang="en-AU"/>
        </a:p>
      </dgm:t>
    </dgm:pt>
    <dgm:pt modelId="{D6414309-5337-4593-9E03-D24D785522C4}">
      <dgm:prSet phldrT="[Text]"/>
      <dgm:spPr/>
      <dgm:t>
        <a:bodyPr/>
        <a:lstStyle/>
        <a:p>
          <a:pPr>
            <a:buSzPts val="1000"/>
            <a:buFont typeface="Symbol" panose="05050102010706020507" pitchFamily="18" charset="2"/>
            <a:buChar char=""/>
          </a:pPr>
          <a:r>
            <a:rPr lang="en-AU"/>
            <a:t>Scheduling software.</a:t>
          </a:r>
        </a:p>
      </dgm:t>
    </dgm:pt>
    <dgm:pt modelId="{8902578C-956D-4813-8D16-349933681EEB}" type="parTrans" cxnId="{B3F7BD11-DEC1-4E81-9914-20E5A190D76E}">
      <dgm:prSet/>
      <dgm:spPr/>
      <dgm:t>
        <a:bodyPr/>
        <a:lstStyle/>
        <a:p>
          <a:endParaRPr lang="en-AU"/>
        </a:p>
      </dgm:t>
    </dgm:pt>
    <dgm:pt modelId="{06F220BE-BCE7-4D9F-BDB7-C55C053E123F}" type="sibTrans" cxnId="{B3F7BD11-DEC1-4E81-9914-20E5A190D76E}">
      <dgm:prSet/>
      <dgm:spPr/>
      <dgm:t>
        <a:bodyPr/>
        <a:lstStyle/>
        <a:p>
          <a:endParaRPr lang="en-AU"/>
        </a:p>
      </dgm:t>
    </dgm:pt>
    <dgm:pt modelId="{5DD7C865-80A2-4B0A-A32F-75367E7CBB64}">
      <dgm:prSet phldrT="[Text]"/>
      <dgm:spPr/>
      <dgm:t>
        <a:bodyPr/>
        <a:lstStyle/>
        <a:p>
          <a:pPr>
            <a:buSzPts val="1000"/>
            <a:buFont typeface="Symbol" panose="05050102010706020507" pitchFamily="18" charset="2"/>
            <a:buChar char=""/>
          </a:pPr>
          <a:r>
            <a:rPr lang="en-AU"/>
            <a:t>Cost of goods sold (COGS) analysis tools.</a:t>
          </a:r>
        </a:p>
      </dgm:t>
    </dgm:pt>
    <dgm:pt modelId="{C7FB935E-4A2F-4BCE-96E4-43A4B0BFF197}" type="parTrans" cxnId="{E88684B6-93BE-40B3-BE4E-57EEBC9A96E0}">
      <dgm:prSet/>
      <dgm:spPr/>
      <dgm:t>
        <a:bodyPr/>
        <a:lstStyle/>
        <a:p>
          <a:endParaRPr lang="en-AU"/>
        </a:p>
      </dgm:t>
    </dgm:pt>
    <dgm:pt modelId="{D82AFAA3-4434-4D15-A54A-E9511ADE3FA2}" type="sibTrans" cxnId="{E88684B6-93BE-40B3-BE4E-57EEBC9A96E0}">
      <dgm:prSet/>
      <dgm:spPr/>
      <dgm:t>
        <a:bodyPr/>
        <a:lstStyle/>
        <a:p>
          <a:endParaRPr lang="en-AU"/>
        </a:p>
      </dgm:t>
    </dgm:pt>
    <dgm:pt modelId="{B24E5305-E673-491C-991F-3971012D7698}">
      <dgm:prSet phldrT="[Text]"/>
      <dgm:spPr/>
      <dgm:t>
        <a:bodyPr/>
        <a:lstStyle/>
        <a:p>
          <a:pPr>
            <a:buSzPts val="1000"/>
            <a:buFont typeface="Symbol" panose="05050102010706020507" pitchFamily="18" charset="2"/>
            <a:buChar char=""/>
          </a:pPr>
          <a:r>
            <a:rPr lang="en-AU"/>
            <a:t>Social media management programs.</a:t>
          </a:r>
        </a:p>
      </dgm:t>
    </dgm:pt>
    <dgm:pt modelId="{AE375D43-0673-4300-8810-343CFAE9705D}" type="parTrans" cxnId="{97EBDBF1-AAC3-42CF-B639-2E4769EA885F}">
      <dgm:prSet/>
      <dgm:spPr/>
      <dgm:t>
        <a:bodyPr/>
        <a:lstStyle/>
        <a:p>
          <a:endParaRPr lang="en-AU"/>
        </a:p>
      </dgm:t>
    </dgm:pt>
    <dgm:pt modelId="{90AD73BC-C5C5-4F15-AD0C-AB072649D318}" type="sibTrans" cxnId="{97EBDBF1-AAC3-42CF-B639-2E4769EA885F}">
      <dgm:prSet/>
      <dgm:spPr/>
      <dgm:t>
        <a:bodyPr/>
        <a:lstStyle/>
        <a:p>
          <a:endParaRPr lang="en-AU"/>
        </a:p>
      </dgm:t>
    </dgm:pt>
    <dgm:pt modelId="{D6E78402-EC04-4C69-A3B2-EB8F7DBAE575}">
      <dgm:prSet phldrT="[Text]"/>
      <dgm:spPr/>
      <dgm:t>
        <a:bodyPr/>
        <a:lstStyle/>
        <a:p>
          <a:pPr>
            <a:buSzPts val="1000"/>
            <a:buFont typeface="Symbol" panose="05050102010706020507" pitchFamily="18" charset="2"/>
            <a:buChar char=""/>
          </a:pPr>
          <a:r>
            <a:rPr lang="en-AU"/>
            <a:t>Loyalty programs.</a:t>
          </a:r>
        </a:p>
      </dgm:t>
    </dgm:pt>
    <dgm:pt modelId="{366B2BFC-1D2E-4CA7-9369-01C7003E83DB}" type="parTrans" cxnId="{BE9C15F0-84A7-43AC-A554-24695AEAB2B1}">
      <dgm:prSet/>
      <dgm:spPr/>
      <dgm:t>
        <a:bodyPr/>
        <a:lstStyle/>
        <a:p>
          <a:endParaRPr lang="en-AU"/>
        </a:p>
      </dgm:t>
    </dgm:pt>
    <dgm:pt modelId="{BAE1770C-107E-4BAD-AC16-F6311CF190D7}" type="sibTrans" cxnId="{BE9C15F0-84A7-43AC-A554-24695AEAB2B1}">
      <dgm:prSet/>
      <dgm:spPr/>
      <dgm:t>
        <a:bodyPr/>
        <a:lstStyle/>
        <a:p>
          <a:endParaRPr lang="en-AU"/>
        </a:p>
      </dgm:t>
    </dgm:pt>
    <dgm:pt modelId="{921C2494-02DF-43F9-A5C7-A02A38FB936C}" type="pres">
      <dgm:prSet presAssocID="{8A3BD71A-C69F-48A7-8F04-507E7D0DBCB7}" presName="Name0" presStyleCnt="0">
        <dgm:presLayoutVars>
          <dgm:chMax val="7"/>
          <dgm:chPref val="7"/>
          <dgm:dir/>
        </dgm:presLayoutVars>
      </dgm:prSet>
      <dgm:spPr/>
    </dgm:pt>
    <dgm:pt modelId="{C8A120EF-A517-4D94-99A7-F8BC09C6A466}" type="pres">
      <dgm:prSet presAssocID="{8A3BD71A-C69F-48A7-8F04-507E7D0DBCB7}" presName="Name1" presStyleCnt="0"/>
      <dgm:spPr/>
    </dgm:pt>
    <dgm:pt modelId="{F4BDB078-7613-4E20-9121-6C2185688C14}" type="pres">
      <dgm:prSet presAssocID="{8A3BD71A-C69F-48A7-8F04-507E7D0DBCB7}" presName="cycle" presStyleCnt="0"/>
      <dgm:spPr/>
    </dgm:pt>
    <dgm:pt modelId="{49A6C05C-3D95-442D-B957-52A885BAFB10}" type="pres">
      <dgm:prSet presAssocID="{8A3BD71A-C69F-48A7-8F04-507E7D0DBCB7}" presName="srcNode" presStyleLbl="node1" presStyleIdx="0" presStyleCnt="5"/>
      <dgm:spPr/>
    </dgm:pt>
    <dgm:pt modelId="{2BC4D7E1-878A-4312-9A74-6ABD682D0DBF}" type="pres">
      <dgm:prSet presAssocID="{8A3BD71A-C69F-48A7-8F04-507E7D0DBCB7}" presName="conn" presStyleLbl="parChTrans1D2" presStyleIdx="0" presStyleCnt="1"/>
      <dgm:spPr/>
    </dgm:pt>
    <dgm:pt modelId="{48392860-07C8-4144-8B8B-740352A2EE0F}" type="pres">
      <dgm:prSet presAssocID="{8A3BD71A-C69F-48A7-8F04-507E7D0DBCB7}" presName="extraNode" presStyleLbl="node1" presStyleIdx="0" presStyleCnt="5"/>
      <dgm:spPr/>
    </dgm:pt>
    <dgm:pt modelId="{12F4B8BA-D840-408F-B8CF-B32A2B5ACABE}" type="pres">
      <dgm:prSet presAssocID="{8A3BD71A-C69F-48A7-8F04-507E7D0DBCB7}" presName="dstNode" presStyleLbl="node1" presStyleIdx="0" presStyleCnt="5"/>
      <dgm:spPr/>
    </dgm:pt>
    <dgm:pt modelId="{B6F6371C-0147-4332-BCB1-EC64F1E2399A}" type="pres">
      <dgm:prSet presAssocID="{DA867CD9-82D0-4820-924A-DE0B8707E2EE}" presName="text_1" presStyleLbl="node1" presStyleIdx="0" presStyleCnt="5">
        <dgm:presLayoutVars>
          <dgm:bulletEnabled val="1"/>
        </dgm:presLayoutVars>
      </dgm:prSet>
      <dgm:spPr/>
    </dgm:pt>
    <dgm:pt modelId="{38C29250-3ACF-40F1-9D4C-26C50DD329AC}" type="pres">
      <dgm:prSet presAssocID="{DA867CD9-82D0-4820-924A-DE0B8707E2EE}" presName="accent_1" presStyleCnt="0"/>
      <dgm:spPr/>
    </dgm:pt>
    <dgm:pt modelId="{ECB32843-B184-41B0-A726-862ACFF2EC52}" type="pres">
      <dgm:prSet presAssocID="{DA867CD9-82D0-4820-924A-DE0B8707E2EE}" presName="accentRepeatNode" presStyleLbl="solidFgAcc1" presStyleIdx="0" presStyleCnt="5"/>
      <dgm:spPr/>
    </dgm:pt>
    <dgm:pt modelId="{199DF245-CA2A-4CE8-8767-9F9FC746B86A}" type="pres">
      <dgm:prSet presAssocID="{D6414309-5337-4593-9E03-D24D785522C4}" presName="text_2" presStyleLbl="node1" presStyleIdx="1" presStyleCnt="5">
        <dgm:presLayoutVars>
          <dgm:bulletEnabled val="1"/>
        </dgm:presLayoutVars>
      </dgm:prSet>
      <dgm:spPr/>
    </dgm:pt>
    <dgm:pt modelId="{DBA9ADDB-9C2B-45C8-920A-D02D94252DC3}" type="pres">
      <dgm:prSet presAssocID="{D6414309-5337-4593-9E03-D24D785522C4}" presName="accent_2" presStyleCnt="0"/>
      <dgm:spPr/>
    </dgm:pt>
    <dgm:pt modelId="{A89A537B-8499-4291-8101-FBA8BDE6BA21}" type="pres">
      <dgm:prSet presAssocID="{D6414309-5337-4593-9E03-D24D785522C4}" presName="accentRepeatNode" presStyleLbl="solidFgAcc1" presStyleIdx="1" presStyleCnt="5"/>
      <dgm:spPr/>
    </dgm:pt>
    <dgm:pt modelId="{EE166AE1-F73B-4FCF-AEBB-F940B8FE8A01}" type="pres">
      <dgm:prSet presAssocID="{5DD7C865-80A2-4B0A-A32F-75367E7CBB64}" presName="text_3" presStyleLbl="node1" presStyleIdx="2" presStyleCnt="5">
        <dgm:presLayoutVars>
          <dgm:bulletEnabled val="1"/>
        </dgm:presLayoutVars>
      </dgm:prSet>
      <dgm:spPr/>
    </dgm:pt>
    <dgm:pt modelId="{65AEA9FA-4576-4027-8750-87C84B18B7EA}" type="pres">
      <dgm:prSet presAssocID="{5DD7C865-80A2-4B0A-A32F-75367E7CBB64}" presName="accent_3" presStyleCnt="0"/>
      <dgm:spPr/>
    </dgm:pt>
    <dgm:pt modelId="{932C72C9-C0E7-4CF2-B917-DF6A9345D42C}" type="pres">
      <dgm:prSet presAssocID="{5DD7C865-80A2-4B0A-A32F-75367E7CBB64}" presName="accentRepeatNode" presStyleLbl="solidFgAcc1" presStyleIdx="2" presStyleCnt="5"/>
      <dgm:spPr/>
    </dgm:pt>
    <dgm:pt modelId="{7A2E4209-7A05-4CBD-BB34-308CD470F1E3}" type="pres">
      <dgm:prSet presAssocID="{B24E5305-E673-491C-991F-3971012D7698}" presName="text_4" presStyleLbl="node1" presStyleIdx="3" presStyleCnt="5">
        <dgm:presLayoutVars>
          <dgm:bulletEnabled val="1"/>
        </dgm:presLayoutVars>
      </dgm:prSet>
      <dgm:spPr/>
    </dgm:pt>
    <dgm:pt modelId="{6D2D1CEB-0C5D-4D9C-B432-B4D0DDB8A626}" type="pres">
      <dgm:prSet presAssocID="{B24E5305-E673-491C-991F-3971012D7698}" presName="accent_4" presStyleCnt="0"/>
      <dgm:spPr/>
    </dgm:pt>
    <dgm:pt modelId="{9744495E-DD6E-45CD-898F-4F158CA9E3FA}" type="pres">
      <dgm:prSet presAssocID="{B24E5305-E673-491C-991F-3971012D7698}" presName="accentRepeatNode" presStyleLbl="solidFgAcc1" presStyleIdx="3" presStyleCnt="5"/>
      <dgm:spPr/>
    </dgm:pt>
    <dgm:pt modelId="{71ABF74B-534D-47D2-A83B-D3AF9E7A555E}" type="pres">
      <dgm:prSet presAssocID="{D6E78402-EC04-4C69-A3B2-EB8F7DBAE575}" presName="text_5" presStyleLbl="node1" presStyleIdx="4" presStyleCnt="5">
        <dgm:presLayoutVars>
          <dgm:bulletEnabled val="1"/>
        </dgm:presLayoutVars>
      </dgm:prSet>
      <dgm:spPr/>
    </dgm:pt>
    <dgm:pt modelId="{A694EA2D-6CDA-4611-BDE8-1A51812F1FCE}" type="pres">
      <dgm:prSet presAssocID="{D6E78402-EC04-4C69-A3B2-EB8F7DBAE575}" presName="accent_5" presStyleCnt="0"/>
      <dgm:spPr/>
    </dgm:pt>
    <dgm:pt modelId="{898C5AB2-572F-4F2E-85B4-D2FA3B48908A}" type="pres">
      <dgm:prSet presAssocID="{D6E78402-EC04-4C69-A3B2-EB8F7DBAE575}" presName="accentRepeatNode" presStyleLbl="solidFgAcc1" presStyleIdx="4" presStyleCnt="5"/>
      <dgm:spPr/>
    </dgm:pt>
  </dgm:ptLst>
  <dgm:cxnLst>
    <dgm:cxn modelId="{EF3EE007-3384-42ED-A6AF-37E6C803D6DC}" type="presOf" srcId="{B24E5305-E673-491C-991F-3971012D7698}" destId="{7A2E4209-7A05-4CBD-BB34-308CD470F1E3}" srcOrd="0" destOrd="0" presId="urn:microsoft.com/office/officeart/2008/layout/VerticalCurvedList"/>
    <dgm:cxn modelId="{B3F7BD11-DEC1-4E81-9914-20E5A190D76E}" srcId="{8A3BD71A-C69F-48A7-8F04-507E7D0DBCB7}" destId="{D6414309-5337-4593-9E03-D24D785522C4}" srcOrd="1" destOrd="0" parTransId="{8902578C-956D-4813-8D16-349933681EEB}" sibTransId="{06F220BE-BCE7-4D9F-BDB7-C55C053E123F}"/>
    <dgm:cxn modelId="{2231F81D-90F0-4D77-9077-6CC6DBCB7000}" type="presOf" srcId="{D6414309-5337-4593-9E03-D24D785522C4}" destId="{199DF245-CA2A-4CE8-8767-9F9FC746B86A}" srcOrd="0" destOrd="0" presId="urn:microsoft.com/office/officeart/2008/layout/VerticalCurvedList"/>
    <dgm:cxn modelId="{F6231123-9B4C-4FAD-96AD-BA929B31CC0B}" type="presOf" srcId="{1B8236B0-B1B9-48EE-86E1-3B4E7B0FABB4}" destId="{2BC4D7E1-878A-4312-9A74-6ABD682D0DBF}" srcOrd="0" destOrd="0" presId="urn:microsoft.com/office/officeart/2008/layout/VerticalCurvedList"/>
    <dgm:cxn modelId="{C3D2F72E-2421-493C-B9A5-807B4D241B3F}" srcId="{8A3BD71A-C69F-48A7-8F04-507E7D0DBCB7}" destId="{DA867CD9-82D0-4820-924A-DE0B8707E2EE}" srcOrd="0" destOrd="0" parTransId="{E15B0D4A-D98B-43D9-8EDC-0A6A242AD3A3}" sibTransId="{1B8236B0-B1B9-48EE-86E1-3B4E7B0FABB4}"/>
    <dgm:cxn modelId="{00719467-41E7-4D65-BC36-B5345FF6CF5A}" type="presOf" srcId="{D6E78402-EC04-4C69-A3B2-EB8F7DBAE575}" destId="{71ABF74B-534D-47D2-A83B-D3AF9E7A555E}" srcOrd="0" destOrd="0" presId="urn:microsoft.com/office/officeart/2008/layout/VerticalCurvedList"/>
    <dgm:cxn modelId="{433FDC52-7E74-4DD4-8C56-0744774BDDE2}" type="presOf" srcId="{DA867CD9-82D0-4820-924A-DE0B8707E2EE}" destId="{B6F6371C-0147-4332-BCB1-EC64F1E2399A}" srcOrd="0" destOrd="0" presId="urn:microsoft.com/office/officeart/2008/layout/VerticalCurvedList"/>
    <dgm:cxn modelId="{0FE8D176-20AA-4045-8039-3C6A9E02B10D}" type="presOf" srcId="{8A3BD71A-C69F-48A7-8F04-507E7D0DBCB7}" destId="{921C2494-02DF-43F9-A5C7-A02A38FB936C}" srcOrd="0" destOrd="0" presId="urn:microsoft.com/office/officeart/2008/layout/VerticalCurvedList"/>
    <dgm:cxn modelId="{E88684B6-93BE-40B3-BE4E-57EEBC9A96E0}" srcId="{8A3BD71A-C69F-48A7-8F04-507E7D0DBCB7}" destId="{5DD7C865-80A2-4B0A-A32F-75367E7CBB64}" srcOrd="2" destOrd="0" parTransId="{C7FB935E-4A2F-4BCE-96E4-43A4B0BFF197}" sibTransId="{D82AFAA3-4434-4D15-A54A-E9511ADE3FA2}"/>
    <dgm:cxn modelId="{1E492DB7-09DF-489E-B36C-C03701512EDE}" type="presOf" srcId="{5DD7C865-80A2-4B0A-A32F-75367E7CBB64}" destId="{EE166AE1-F73B-4FCF-AEBB-F940B8FE8A01}" srcOrd="0" destOrd="0" presId="urn:microsoft.com/office/officeart/2008/layout/VerticalCurvedList"/>
    <dgm:cxn modelId="{BE9C15F0-84A7-43AC-A554-24695AEAB2B1}" srcId="{8A3BD71A-C69F-48A7-8F04-507E7D0DBCB7}" destId="{D6E78402-EC04-4C69-A3B2-EB8F7DBAE575}" srcOrd="4" destOrd="0" parTransId="{366B2BFC-1D2E-4CA7-9369-01C7003E83DB}" sibTransId="{BAE1770C-107E-4BAD-AC16-F6311CF190D7}"/>
    <dgm:cxn modelId="{97EBDBF1-AAC3-42CF-B639-2E4769EA885F}" srcId="{8A3BD71A-C69F-48A7-8F04-507E7D0DBCB7}" destId="{B24E5305-E673-491C-991F-3971012D7698}" srcOrd="3" destOrd="0" parTransId="{AE375D43-0673-4300-8810-343CFAE9705D}" sibTransId="{90AD73BC-C5C5-4F15-AD0C-AB072649D318}"/>
    <dgm:cxn modelId="{43DF8214-FA8B-4858-A242-3BD79A85B9F1}" type="presParOf" srcId="{921C2494-02DF-43F9-A5C7-A02A38FB936C}" destId="{C8A120EF-A517-4D94-99A7-F8BC09C6A466}" srcOrd="0" destOrd="0" presId="urn:microsoft.com/office/officeart/2008/layout/VerticalCurvedList"/>
    <dgm:cxn modelId="{79756CBC-120E-4154-855D-2965B6C1F7A7}" type="presParOf" srcId="{C8A120EF-A517-4D94-99A7-F8BC09C6A466}" destId="{F4BDB078-7613-4E20-9121-6C2185688C14}" srcOrd="0" destOrd="0" presId="urn:microsoft.com/office/officeart/2008/layout/VerticalCurvedList"/>
    <dgm:cxn modelId="{92E376F3-E214-49B7-912E-8114DF103513}" type="presParOf" srcId="{F4BDB078-7613-4E20-9121-6C2185688C14}" destId="{49A6C05C-3D95-442D-B957-52A885BAFB10}" srcOrd="0" destOrd="0" presId="urn:microsoft.com/office/officeart/2008/layout/VerticalCurvedList"/>
    <dgm:cxn modelId="{18C0A122-8AD4-40C4-8DCE-D062E40CA1D2}" type="presParOf" srcId="{F4BDB078-7613-4E20-9121-6C2185688C14}" destId="{2BC4D7E1-878A-4312-9A74-6ABD682D0DBF}" srcOrd="1" destOrd="0" presId="urn:microsoft.com/office/officeart/2008/layout/VerticalCurvedList"/>
    <dgm:cxn modelId="{7405B30F-BA7A-4966-8512-803AE3071334}" type="presParOf" srcId="{F4BDB078-7613-4E20-9121-6C2185688C14}" destId="{48392860-07C8-4144-8B8B-740352A2EE0F}" srcOrd="2" destOrd="0" presId="urn:microsoft.com/office/officeart/2008/layout/VerticalCurvedList"/>
    <dgm:cxn modelId="{991F0308-A8AC-4ABD-BB6C-2C6A110A1B68}" type="presParOf" srcId="{F4BDB078-7613-4E20-9121-6C2185688C14}" destId="{12F4B8BA-D840-408F-B8CF-B32A2B5ACABE}" srcOrd="3" destOrd="0" presId="urn:microsoft.com/office/officeart/2008/layout/VerticalCurvedList"/>
    <dgm:cxn modelId="{1B37606D-4A81-4F99-BF4B-3C640CE4CD1E}" type="presParOf" srcId="{C8A120EF-A517-4D94-99A7-F8BC09C6A466}" destId="{B6F6371C-0147-4332-BCB1-EC64F1E2399A}" srcOrd="1" destOrd="0" presId="urn:microsoft.com/office/officeart/2008/layout/VerticalCurvedList"/>
    <dgm:cxn modelId="{C4017EE5-F617-433C-B72B-87C60BED0CD1}" type="presParOf" srcId="{C8A120EF-A517-4D94-99A7-F8BC09C6A466}" destId="{38C29250-3ACF-40F1-9D4C-26C50DD329AC}" srcOrd="2" destOrd="0" presId="urn:microsoft.com/office/officeart/2008/layout/VerticalCurvedList"/>
    <dgm:cxn modelId="{BDD5C1C9-3824-4FEE-AD13-4433288E9CC4}" type="presParOf" srcId="{38C29250-3ACF-40F1-9D4C-26C50DD329AC}" destId="{ECB32843-B184-41B0-A726-862ACFF2EC52}" srcOrd="0" destOrd="0" presId="urn:microsoft.com/office/officeart/2008/layout/VerticalCurvedList"/>
    <dgm:cxn modelId="{EBF57735-01BE-40AB-B60B-6265AF478C67}" type="presParOf" srcId="{C8A120EF-A517-4D94-99A7-F8BC09C6A466}" destId="{199DF245-CA2A-4CE8-8767-9F9FC746B86A}" srcOrd="3" destOrd="0" presId="urn:microsoft.com/office/officeart/2008/layout/VerticalCurvedList"/>
    <dgm:cxn modelId="{272F7A86-2B3B-432F-A570-1153269386C4}" type="presParOf" srcId="{C8A120EF-A517-4D94-99A7-F8BC09C6A466}" destId="{DBA9ADDB-9C2B-45C8-920A-D02D94252DC3}" srcOrd="4" destOrd="0" presId="urn:microsoft.com/office/officeart/2008/layout/VerticalCurvedList"/>
    <dgm:cxn modelId="{0F764F03-761A-46CA-BB93-7BC5D2D56E3D}" type="presParOf" srcId="{DBA9ADDB-9C2B-45C8-920A-D02D94252DC3}" destId="{A89A537B-8499-4291-8101-FBA8BDE6BA21}" srcOrd="0" destOrd="0" presId="urn:microsoft.com/office/officeart/2008/layout/VerticalCurvedList"/>
    <dgm:cxn modelId="{BF18D83B-A077-4AFA-AD77-C3F8FA497A8E}" type="presParOf" srcId="{C8A120EF-A517-4D94-99A7-F8BC09C6A466}" destId="{EE166AE1-F73B-4FCF-AEBB-F940B8FE8A01}" srcOrd="5" destOrd="0" presId="urn:microsoft.com/office/officeart/2008/layout/VerticalCurvedList"/>
    <dgm:cxn modelId="{0FF9310F-C918-423E-9F13-B0159BE01D4B}" type="presParOf" srcId="{C8A120EF-A517-4D94-99A7-F8BC09C6A466}" destId="{65AEA9FA-4576-4027-8750-87C84B18B7EA}" srcOrd="6" destOrd="0" presId="urn:microsoft.com/office/officeart/2008/layout/VerticalCurvedList"/>
    <dgm:cxn modelId="{7FF27EAD-D163-45EC-8AB8-4F9B0C3F7E15}" type="presParOf" srcId="{65AEA9FA-4576-4027-8750-87C84B18B7EA}" destId="{932C72C9-C0E7-4CF2-B917-DF6A9345D42C}" srcOrd="0" destOrd="0" presId="urn:microsoft.com/office/officeart/2008/layout/VerticalCurvedList"/>
    <dgm:cxn modelId="{D422D4B9-A84A-4A7A-AE57-894B0D71EF41}" type="presParOf" srcId="{C8A120EF-A517-4D94-99A7-F8BC09C6A466}" destId="{7A2E4209-7A05-4CBD-BB34-308CD470F1E3}" srcOrd="7" destOrd="0" presId="urn:microsoft.com/office/officeart/2008/layout/VerticalCurvedList"/>
    <dgm:cxn modelId="{8F8C31F5-FFD9-4378-A82B-4142C69E4218}" type="presParOf" srcId="{C8A120EF-A517-4D94-99A7-F8BC09C6A466}" destId="{6D2D1CEB-0C5D-4D9C-B432-B4D0DDB8A626}" srcOrd="8" destOrd="0" presId="urn:microsoft.com/office/officeart/2008/layout/VerticalCurvedList"/>
    <dgm:cxn modelId="{E299FCC9-936F-4BCC-951B-4F7984B21436}" type="presParOf" srcId="{6D2D1CEB-0C5D-4D9C-B432-B4D0DDB8A626}" destId="{9744495E-DD6E-45CD-898F-4F158CA9E3FA}" srcOrd="0" destOrd="0" presId="urn:microsoft.com/office/officeart/2008/layout/VerticalCurvedList"/>
    <dgm:cxn modelId="{5AEAE186-129E-44AB-96FE-6656BAA91A43}" type="presParOf" srcId="{C8A120EF-A517-4D94-99A7-F8BC09C6A466}" destId="{71ABF74B-534D-47D2-A83B-D3AF9E7A555E}" srcOrd="9" destOrd="0" presId="urn:microsoft.com/office/officeart/2008/layout/VerticalCurvedList"/>
    <dgm:cxn modelId="{18064C6B-BF3E-498C-9C9A-8CB4AA00E3F8}" type="presParOf" srcId="{C8A120EF-A517-4D94-99A7-F8BC09C6A466}" destId="{A694EA2D-6CDA-4611-BDE8-1A51812F1FCE}" srcOrd="10" destOrd="0" presId="urn:microsoft.com/office/officeart/2008/layout/VerticalCurvedList"/>
    <dgm:cxn modelId="{DEFAA4AE-C9D8-4EDD-989B-134CAE943EFA}" type="presParOf" srcId="{A694EA2D-6CDA-4611-BDE8-1A51812F1FCE}" destId="{898C5AB2-572F-4F2E-85B4-D2FA3B48908A}" srcOrd="0" destOrd="0" presId="urn:microsoft.com/office/officeart/2008/layout/VerticalCurv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DFBF841-3C18-4F18-B96F-A37337120A1D}"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8B40827-D958-4C19-991D-EA6ACC091D34}">
      <dgm:prSet/>
      <dgm:spPr/>
      <dgm:t>
        <a:bodyPr/>
        <a:lstStyle/>
        <a:p>
          <a:r>
            <a:rPr lang="en-AU"/>
            <a:t>The growing impact of emerging technologies</a:t>
          </a:r>
          <a:endParaRPr lang="en-US"/>
        </a:p>
      </dgm:t>
    </dgm:pt>
    <dgm:pt modelId="{DCB5E73F-E86E-4084-8B7E-BBCDD00DDF2D}" type="parTrans" cxnId="{542814D2-EEAD-4A4F-90A4-A21A2FBF9344}">
      <dgm:prSet/>
      <dgm:spPr/>
      <dgm:t>
        <a:bodyPr/>
        <a:lstStyle/>
        <a:p>
          <a:endParaRPr lang="en-US"/>
        </a:p>
      </dgm:t>
    </dgm:pt>
    <dgm:pt modelId="{7CD33B1E-5BE9-408E-88F9-92EE98D80A01}" type="sibTrans" cxnId="{542814D2-EEAD-4A4F-90A4-A21A2FBF9344}">
      <dgm:prSet/>
      <dgm:spPr/>
      <dgm:t>
        <a:bodyPr/>
        <a:lstStyle/>
        <a:p>
          <a:endParaRPr lang="en-US"/>
        </a:p>
      </dgm:t>
    </dgm:pt>
    <dgm:pt modelId="{A0D92EFF-758A-46E9-80E1-82FD6445433B}">
      <dgm:prSet/>
      <dgm:spPr/>
      <dgm:t>
        <a:bodyPr/>
        <a:lstStyle/>
        <a:p>
          <a:r>
            <a:rPr lang="en-AU"/>
            <a:t>Potential Impact of emerging technologies on current organisation</a:t>
          </a:r>
          <a:endParaRPr lang="en-US"/>
        </a:p>
      </dgm:t>
    </dgm:pt>
    <dgm:pt modelId="{B65DC59F-3D05-4A85-9BB8-71AE65E57EC3}" type="parTrans" cxnId="{8B7C781A-7ED6-43F8-997E-584218FC242D}">
      <dgm:prSet/>
      <dgm:spPr/>
      <dgm:t>
        <a:bodyPr/>
        <a:lstStyle/>
        <a:p>
          <a:endParaRPr lang="en-US"/>
        </a:p>
      </dgm:t>
    </dgm:pt>
    <dgm:pt modelId="{1D6A318D-B75D-4230-8373-767A418A1B52}" type="sibTrans" cxnId="{8B7C781A-7ED6-43F8-997E-584218FC242D}">
      <dgm:prSet/>
      <dgm:spPr/>
      <dgm:t>
        <a:bodyPr/>
        <a:lstStyle/>
        <a:p>
          <a:endParaRPr lang="en-US"/>
        </a:p>
      </dgm:t>
    </dgm:pt>
    <dgm:pt modelId="{FC0A27DA-C4C9-4DB7-9BD5-2F2DF67296B0}">
      <dgm:prSet/>
      <dgm:spPr/>
      <dgm:t>
        <a:bodyPr/>
        <a:lstStyle/>
        <a:p>
          <a:r>
            <a:rPr lang="en-AU"/>
            <a:t>Methods and Evidence</a:t>
          </a:r>
          <a:endParaRPr lang="en-US"/>
        </a:p>
      </dgm:t>
    </dgm:pt>
    <dgm:pt modelId="{886B703A-7498-4A9A-81F5-C10546DB7937}" type="parTrans" cxnId="{F650BEBF-22AE-4BDF-80E8-344BC674181C}">
      <dgm:prSet/>
      <dgm:spPr/>
      <dgm:t>
        <a:bodyPr/>
        <a:lstStyle/>
        <a:p>
          <a:endParaRPr lang="en-US"/>
        </a:p>
      </dgm:t>
    </dgm:pt>
    <dgm:pt modelId="{EDC16F56-829F-40EC-99A6-E00672AFF316}" type="sibTrans" cxnId="{F650BEBF-22AE-4BDF-80E8-344BC674181C}">
      <dgm:prSet/>
      <dgm:spPr/>
      <dgm:t>
        <a:bodyPr/>
        <a:lstStyle/>
        <a:p>
          <a:endParaRPr lang="en-US"/>
        </a:p>
      </dgm:t>
    </dgm:pt>
    <dgm:pt modelId="{315B15B5-9449-4886-9A5C-4CF0C3C3A747}">
      <dgm:prSet/>
      <dgm:spPr/>
      <dgm:t>
        <a:bodyPr/>
        <a:lstStyle/>
        <a:p>
          <a:r>
            <a:rPr lang="en-AU"/>
            <a:t>Implications of emerging technology on current organisation </a:t>
          </a:r>
          <a:endParaRPr lang="en-US"/>
        </a:p>
      </dgm:t>
    </dgm:pt>
    <dgm:pt modelId="{B53FEEB1-FF54-433B-BE50-4D9D57B5D2A3}" type="parTrans" cxnId="{33BAEC89-1014-4B63-A6F4-A2A4CB3A8A16}">
      <dgm:prSet/>
      <dgm:spPr/>
      <dgm:t>
        <a:bodyPr/>
        <a:lstStyle/>
        <a:p>
          <a:endParaRPr lang="en-US"/>
        </a:p>
      </dgm:t>
    </dgm:pt>
    <dgm:pt modelId="{3757E468-786A-4C0B-8D77-AA965D0DFE6E}" type="sibTrans" cxnId="{33BAEC89-1014-4B63-A6F4-A2A4CB3A8A16}">
      <dgm:prSet/>
      <dgm:spPr/>
      <dgm:t>
        <a:bodyPr/>
        <a:lstStyle/>
        <a:p>
          <a:endParaRPr lang="en-US"/>
        </a:p>
      </dgm:t>
    </dgm:pt>
    <dgm:pt modelId="{96519A19-0250-4C3A-9DD8-BF3DA885B24C}" type="pres">
      <dgm:prSet presAssocID="{1DFBF841-3C18-4F18-B96F-A37337120A1D}" presName="linear" presStyleCnt="0">
        <dgm:presLayoutVars>
          <dgm:animLvl val="lvl"/>
          <dgm:resizeHandles val="exact"/>
        </dgm:presLayoutVars>
      </dgm:prSet>
      <dgm:spPr/>
    </dgm:pt>
    <dgm:pt modelId="{BAB322C4-D696-478C-B4CA-2EB363B7F3E2}" type="pres">
      <dgm:prSet presAssocID="{18B40827-D958-4C19-991D-EA6ACC091D34}" presName="parentText" presStyleLbl="node1" presStyleIdx="0" presStyleCnt="4">
        <dgm:presLayoutVars>
          <dgm:chMax val="0"/>
          <dgm:bulletEnabled val="1"/>
        </dgm:presLayoutVars>
      </dgm:prSet>
      <dgm:spPr/>
    </dgm:pt>
    <dgm:pt modelId="{A78C2CC3-B7E3-482E-AD87-95E32063EEB4}" type="pres">
      <dgm:prSet presAssocID="{7CD33B1E-5BE9-408E-88F9-92EE98D80A01}" presName="spacer" presStyleCnt="0"/>
      <dgm:spPr/>
    </dgm:pt>
    <dgm:pt modelId="{2143207B-8158-44A2-88C8-3248565B54C4}" type="pres">
      <dgm:prSet presAssocID="{A0D92EFF-758A-46E9-80E1-82FD6445433B}" presName="parentText" presStyleLbl="node1" presStyleIdx="1" presStyleCnt="4">
        <dgm:presLayoutVars>
          <dgm:chMax val="0"/>
          <dgm:bulletEnabled val="1"/>
        </dgm:presLayoutVars>
      </dgm:prSet>
      <dgm:spPr/>
    </dgm:pt>
    <dgm:pt modelId="{96BF9663-D162-4DA2-A63C-FFFDDCED8299}" type="pres">
      <dgm:prSet presAssocID="{1D6A318D-B75D-4230-8373-767A418A1B52}" presName="spacer" presStyleCnt="0"/>
      <dgm:spPr/>
    </dgm:pt>
    <dgm:pt modelId="{77A05FE8-7598-4022-B8C9-38E8259E4260}" type="pres">
      <dgm:prSet presAssocID="{FC0A27DA-C4C9-4DB7-9BD5-2F2DF67296B0}" presName="parentText" presStyleLbl="node1" presStyleIdx="2" presStyleCnt="4">
        <dgm:presLayoutVars>
          <dgm:chMax val="0"/>
          <dgm:bulletEnabled val="1"/>
        </dgm:presLayoutVars>
      </dgm:prSet>
      <dgm:spPr/>
    </dgm:pt>
    <dgm:pt modelId="{FC9BFB28-6419-42FB-8F2B-BD5751411217}" type="pres">
      <dgm:prSet presAssocID="{EDC16F56-829F-40EC-99A6-E00672AFF316}" presName="spacer" presStyleCnt="0"/>
      <dgm:spPr/>
    </dgm:pt>
    <dgm:pt modelId="{D3629852-D4B9-443E-BF2F-37A77C5AD3E0}" type="pres">
      <dgm:prSet presAssocID="{315B15B5-9449-4886-9A5C-4CF0C3C3A747}" presName="parentText" presStyleLbl="node1" presStyleIdx="3" presStyleCnt="4">
        <dgm:presLayoutVars>
          <dgm:chMax val="0"/>
          <dgm:bulletEnabled val="1"/>
        </dgm:presLayoutVars>
      </dgm:prSet>
      <dgm:spPr/>
    </dgm:pt>
  </dgm:ptLst>
  <dgm:cxnLst>
    <dgm:cxn modelId="{D762EC07-F7B9-4B52-8140-71E20EBAEEAE}" type="presOf" srcId="{18B40827-D958-4C19-991D-EA6ACC091D34}" destId="{BAB322C4-D696-478C-B4CA-2EB363B7F3E2}" srcOrd="0" destOrd="0" presId="urn:microsoft.com/office/officeart/2005/8/layout/vList2"/>
    <dgm:cxn modelId="{B2F6461A-3930-46C4-8FB5-08BECA610B54}" type="presOf" srcId="{A0D92EFF-758A-46E9-80E1-82FD6445433B}" destId="{2143207B-8158-44A2-88C8-3248565B54C4}" srcOrd="0" destOrd="0" presId="urn:microsoft.com/office/officeart/2005/8/layout/vList2"/>
    <dgm:cxn modelId="{8B7C781A-7ED6-43F8-997E-584218FC242D}" srcId="{1DFBF841-3C18-4F18-B96F-A37337120A1D}" destId="{A0D92EFF-758A-46E9-80E1-82FD6445433B}" srcOrd="1" destOrd="0" parTransId="{B65DC59F-3D05-4A85-9BB8-71AE65E57EC3}" sibTransId="{1D6A318D-B75D-4230-8373-767A418A1B52}"/>
    <dgm:cxn modelId="{33BAEC89-1014-4B63-A6F4-A2A4CB3A8A16}" srcId="{1DFBF841-3C18-4F18-B96F-A37337120A1D}" destId="{315B15B5-9449-4886-9A5C-4CF0C3C3A747}" srcOrd="3" destOrd="0" parTransId="{B53FEEB1-FF54-433B-BE50-4D9D57B5D2A3}" sibTransId="{3757E468-786A-4C0B-8D77-AA965D0DFE6E}"/>
    <dgm:cxn modelId="{537E228E-47E5-4F2E-BB50-29E989654ADD}" type="presOf" srcId="{315B15B5-9449-4886-9A5C-4CF0C3C3A747}" destId="{D3629852-D4B9-443E-BF2F-37A77C5AD3E0}" srcOrd="0" destOrd="0" presId="urn:microsoft.com/office/officeart/2005/8/layout/vList2"/>
    <dgm:cxn modelId="{F650BEBF-22AE-4BDF-80E8-344BC674181C}" srcId="{1DFBF841-3C18-4F18-B96F-A37337120A1D}" destId="{FC0A27DA-C4C9-4DB7-9BD5-2F2DF67296B0}" srcOrd="2" destOrd="0" parTransId="{886B703A-7498-4A9A-81F5-C10546DB7937}" sibTransId="{EDC16F56-829F-40EC-99A6-E00672AFF316}"/>
    <dgm:cxn modelId="{5CCCAAD1-123B-4786-971C-8E7F8750DC4F}" type="presOf" srcId="{FC0A27DA-C4C9-4DB7-9BD5-2F2DF67296B0}" destId="{77A05FE8-7598-4022-B8C9-38E8259E4260}" srcOrd="0" destOrd="0" presId="urn:microsoft.com/office/officeart/2005/8/layout/vList2"/>
    <dgm:cxn modelId="{542814D2-EEAD-4A4F-90A4-A21A2FBF9344}" srcId="{1DFBF841-3C18-4F18-B96F-A37337120A1D}" destId="{18B40827-D958-4C19-991D-EA6ACC091D34}" srcOrd="0" destOrd="0" parTransId="{DCB5E73F-E86E-4084-8B7E-BBCDD00DDF2D}" sibTransId="{7CD33B1E-5BE9-408E-88F9-92EE98D80A01}"/>
    <dgm:cxn modelId="{6A16D3E8-48E4-46A8-A397-E0060E94CCE0}" type="presOf" srcId="{1DFBF841-3C18-4F18-B96F-A37337120A1D}" destId="{96519A19-0250-4C3A-9DD8-BF3DA885B24C}" srcOrd="0" destOrd="0" presId="urn:microsoft.com/office/officeart/2005/8/layout/vList2"/>
    <dgm:cxn modelId="{C48823E6-788D-496F-BDE5-83BD55493C35}" type="presParOf" srcId="{96519A19-0250-4C3A-9DD8-BF3DA885B24C}" destId="{BAB322C4-D696-478C-B4CA-2EB363B7F3E2}" srcOrd="0" destOrd="0" presId="urn:microsoft.com/office/officeart/2005/8/layout/vList2"/>
    <dgm:cxn modelId="{F00B89F9-9E88-4A17-A7F2-CCD3E7F866E4}" type="presParOf" srcId="{96519A19-0250-4C3A-9DD8-BF3DA885B24C}" destId="{A78C2CC3-B7E3-482E-AD87-95E32063EEB4}" srcOrd="1" destOrd="0" presId="urn:microsoft.com/office/officeart/2005/8/layout/vList2"/>
    <dgm:cxn modelId="{EF3568A4-25E9-4F53-8C3F-904C40D7DAAA}" type="presParOf" srcId="{96519A19-0250-4C3A-9DD8-BF3DA885B24C}" destId="{2143207B-8158-44A2-88C8-3248565B54C4}" srcOrd="2" destOrd="0" presId="urn:microsoft.com/office/officeart/2005/8/layout/vList2"/>
    <dgm:cxn modelId="{9DDC31A9-846C-40AE-805A-08434322B35F}" type="presParOf" srcId="{96519A19-0250-4C3A-9DD8-BF3DA885B24C}" destId="{96BF9663-D162-4DA2-A63C-FFFDDCED8299}" srcOrd="3" destOrd="0" presId="urn:microsoft.com/office/officeart/2005/8/layout/vList2"/>
    <dgm:cxn modelId="{A2DAD39D-2CF4-4289-BA92-8DF83BB4F814}" type="presParOf" srcId="{96519A19-0250-4C3A-9DD8-BF3DA885B24C}" destId="{77A05FE8-7598-4022-B8C9-38E8259E4260}" srcOrd="4" destOrd="0" presId="urn:microsoft.com/office/officeart/2005/8/layout/vList2"/>
    <dgm:cxn modelId="{39285C33-E7D1-4A06-885C-25D3A964217A}" type="presParOf" srcId="{96519A19-0250-4C3A-9DD8-BF3DA885B24C}" destId="{FC9BFB28-6419-42FB-8F2B-BD5751411217}" srcOrd="5" destOrd="0" presId="urn:microsoft.com/office/officeart/2005/8/layout/vList2"/>
    <dgm:cxn modelId="{E4A42B32-E43D-461B-A8FD-AF435529E177}" type="presParOf" srcId="{96519A19-0250-4C3A-9DD8-BF3DA885B24C}" destId="{D3629852-D4B9-443E-BF2F-37A77C5AD3E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DFBF841-3C18-4F18-B96F-A37337120A1D}"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8B40827-D958-4C19-991D-EA6ACC091D34}">
      <dgm:prSet/>
      <dgm:spPr/>
      <dgm:t>
        <a:bodyPr/>
        <a:lstStyle/>
        <a:p>
          <a:pPr>
            <a:lnSpc>
              <a:spcPct val="100000"/>
            </a:lnSpc>
          </a:pPr>
          <a:r>
            <a:rPr lang="en-AU"/>
            <a:t>Driverless cars </a:t>
          </a:r>
          <a:endParaRPr lang="en-US"/>
        </a:p>
      </dgm:t>
    </dgm:pt>
    <dgm:pt modelId="{DCB5E73F-E86E-4084-8B7E-BBCDD00DDF2D}" type="parTrans" cxnId="{542814D2-EEAD-4A4F-90A4-A21A2FBF9344}">
      <dgm:prSet/>
      <dgm:spPr/>
      <dgm:t>
        <a:bodyPr/>
        <a:lstStyle/>
        <a:p>
          <a:endParaRPr lang="en-US"/>
        </a:p>
      </dgm:t>
    </dgm:pt>
    <dgm:pt modelId="{7CD33B1E-5BE9-408E-88F9-92EE98D80A01}" type="sibTrans" cxnId="{542814D2-EEAD-4A4F-90A4-A21A2FBF9344}">
      <dgm:prSet/>
      <dgm:spPr/>
      <dgm:t>
        <a:bodyPr/>
        <a:lstStyle/>
        <a:p>
          <a:endParaRPr lang="en-US"/>
        </a:p>
      </dgm:t>
    </dgm:pt>
    <dgm:pt modelId="{A0D92EFF-758A-46E9-80E1-82FD6445433B}">
      <dgm:prSet/>
      <dgm:spPr/>
      <dgm:t>
        <a:bodyPr/>
        <a:lstStyle/>
        <a:p>
          <a:pPr>
            <a:lnSpc>
              <a:spcPct val="100000"/>
            </a:lnSpc>
          </a:pPr>
          <a:r>
            <a:rPr lang="en-AU"/>
            <a:t>Virtual reality </a:t>
          </a:r>
          <a:endParaRPr lang="en-US"/>
        </a:p>
      </dgm:t>
    </dgm:pt>
    <dgm:pt modelId="{B65DC59F-3D05-4A85-9BB8-71AE65E57EC3}" type="parTrans" cxnId="{8B7C781A-7ED6-43F8-997E-584218FC242D}">
      <dgm:prSet/>
      <dgm:spPr/>
      <dgm:t>
        <a:bodyPr/>
        <a:lstStyle/>
        <a:p>
          <a:endParaRPr lang="en-US"/>
        </a:p>
      </dgm:t>
    </dgm:pt>
    <dgm:pt modelId="{1D6A318D-B75D-4230-8373-767A418A1B52}" type="sibTrans" cxnId="{8B7C781A-7ED6-43F8-997E-584218FC242D}">
      <dgm:prSet/>
      <dgm:spPr/>
      <dgm:t>
        <a:bodyPr/>
        <a:lstStyle/>
        <a:p>
          <a:endParaRPr lang="en-US"/>
        </a:p>
      </dgm:t>
    </dgm:pt>
    <dgm:pt modelId="{FC0A27DA-C4C9-4DB7-9BD5-2F2DF67296B0}">
      <dgm:prSet/>
      <dgm:spPr/>
      <dgm:t>
        <a:bodyPr/>
        <a:lstStyle/>
        <a:p>
          <a:pPr>
            <a:lnSpc>
              <a:spcPct val="100000"/>
            </a:lnSpc>
          </a:pPr>
          <a:r>
            <a:rPr lang="en-AU"/>
            <a:t>Cloud computing system in the organisation </a:t>
          </a:r>
          <a:endParaRPr lang="en-US"/>
        </a:p>
      </dgm:t>
    </dgm:pt>
    <dgm:pt modelId="{886B703A-7498-4A9A-81F5-C10546DB7937}" type="parTrans" cxnId="{F650BEBF-22AE-4BDF-80E8-344BC674181C}">
      <dgm:prSet/>
      <dgm:spPr/>
      <dgm:t>
        <a:bodyPr/>
        <a:lstStyle/>
        <a:p>
          <a:endParaRPr lang="en-US"/>
        </a:p>
      </dgm:t>
    </dgm:pt>
    <dgm:pt modelId="{EDC16F56-829F-40EC-99A6-E00672AFF316}" type="sibTrans" cxnId="{F650BEBF-22AE-4BDF-80E8-344BC674181C}">
      <dgm:prSet/>
      <dgm:spPr/>
      <dgm:t>
        <a:bodyPr/>
        <a:lstStyle/>
        <a:p>
          <a:endParaRPr lang="en-US"/>
        </a:p>
      </dgm:t>
    </dgm:pt>
    <dgm:pt modelId="{315B15B5-9449-4886-9A5C-4CF0C3C3A747}">
      <dgm:prSet/>
      <dgm:spPr/>
      <dgm:t>
        <a:bodyPr/>
        <a:lstStyle/>
        <a:p>
          <a:pPr>
            <a:lnSpc>
              <a:spcPct val="100000"/>
            </a:lnSpc>
          </a:pPr>
          <a:r>
            <a:rPr lang="en-AU" dirty="0"/>
            <a:t>5G internet </a:t>
          </a:r>
          <a:endParaRPr lang="en-US" dirty="0"/>
        </a:p>
      </dgm:t>
    </dgm:pt>
    <dgm:pt modelId="{B53FEEB1-FF54-433B-BE50-4D9D57B5D2A3}" type="parTrans" cxnId="{33BAEC89-1014-4B63-A6F4-A2A4CB3A8A16}">
      <dgm:prSet/>
      <dgm:spPr/>
      <dgm:t>
        <a:bodyPr/>
        <a:lstStyle/>
        <a:p>
          <a:endParaRPr lang="en-US"/>
        </a:p>
      </dgm:t>
    </dgm:pt>
    <dgm:pt modelId="{3757E468-786A-4C0B-8D77-AA965D0DFE6E}" type="sibTrans" cxnId="{33BAEC89-1014-4B63-A6F4-A2A4CB3A8A16}">
      <dgm:prSet/>
      <dgm:spPr/>
      <dgm:t>
        <a:bodyPr/>
        <a:lstStyle/>
        <a:p>
          <a:endParaRPr lang="en-US"/>
        </a:p>
      </dgm:t>
    </dgm:pt>
    <dgm:pt modelId="{3AD5E483-B350-4AA9-B149-517B2609E993}" type="pres">
      <dgm:prSet presAssocID="{1DFBF841-3C18-4F18-B96F-A37337120A1D}" presName="root" presStyleCnt="0">
        <dgm:presLayoutVars>
          <dgm:dir/>
          <dgm:resizeHandles val="exact"/>
        </dgm:presLayoutVars>
      </dgm:prSet>
      <dgm:spPr/>
    </dgm:pt>
    <dgm:pt modelId="{C3DF2E93-DF71-4863-8792-3D7A95B36D1B}" type="pres">
      <dgm:prSet presAssocID="{18B40827-D958-4C19-991D-EA6ACC091D34}" presName="compNode" presStyleCnt="0"/>
      <dgm:spPr/>
    </dgm:pt>
    <dgm:pt modelId="{6BD25FE7-92D5-4909-AC22-2F08204D370A}" type="pres">
      <dgm:prSet presAssocID="{18B40827-D958-4C19-991D-EA6ACC091D3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r"/>
        </a:ext>
      </dgm:extLst>
    </dgm:pt>
    <dgm:pt modelId="{ACAE1CFC-DF7D-488A-9520-315957AC0470}" type="pres">
      <dgm:prSet presAssocID="{18B40827-D958-4C19-991D-EA6ACC091D34}" presName="spaceRect" presStyleCnt="0"/>
      <dgm:spPr/>
    </dgm:pt>
    <dgm:pt modelId="{F85C3945-190C-47F2-880A-DE54089EBAA2}" type="pres">
      <dgm:prSet presAssocID="{18B40827-D958-4C19-991D-EA6ACC091D34}" presName="textRect" presStyleLbl="revTx" presStyleIdx="0" presStyleCnt="4">
        <dgm:presLayoutVars>
          <dgm:chMax val="1"/>
          <dgm:chPref val="1"/>
        </dgm:presLayoutVars>
      </dgm:prSet>
      <dgm:spPr/>
    </dgm:pt>
    <dgm:pt modelId="{B2D8E487-759A-49BE-BD6A-E66B5409300C}" type="pres">
      <dgm:prSet presAssocID="{7CD33B1E-5BE9-408E-88F9-92EE98D80A01}" presName="sibTrans" presStyleCnt="0"/>
      <dgm:spPr/>
    </dgm:pt>
    <dgm:pt modelId="{96BBC65B-8B6D-4AFC-8CE5-B204F0164F5F}" type="pres">
      <dgm:prSet presAssocID="{A0D92EFF-758A-46E9-80E1-82FD6445433B}" presName="compNode" presStyleCnt="0"/>
      <dgm:spPr/>
    </dgm:pt>
    <dgm:pt modelId="{F7B67657-56FF-4E1C-A43A-CD4E9D63A9E8}" type="pres">
      <dgm:prSet presAssocID="{A0D92EFF-758A-46E9-80E1-82FD6445433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irtual RealityHeadset"/>
        </a:ext>
      </dgm:extLst>
    </dgm:pt>
    <dgm:pt modelId="{5E106B72-5D8F-49C5-95EE-F84B8BC10850}" type="pres">
      <dgm:prSet presAssocID="{A0D92EFF-758A-46E9-80E1-82FD6445433B}" presName="spaceRect" presStyleCnt="0"/>
      <dgm:spPr/>
    </dgm:pt>
    <dgm:pt modelId="{BD1F14C9-E105-46F9-9362-DFD4D349095F}" type="pres">
      <dgm:prSet presAssocID="{A0D92EFF-758A-46E9-80E1-82FD6445433B}" presName="textRect" presStyleLbl="revTx" presStyleIdx="1" presStyleCnt="4">
        <dgm:presLayoutVars>
          <dgm:chMax val="1"/>
          <dgm:chPref val="1"/>
        </dgm:presLayoutVars>
      </dgm:prSet>
      <dgm:spPr/>
    </dgm:pt>
    <dgm:pt modelId="{E8889D2E-7D29-490B-A403-BD36FE7AC7A7}" type="pres">
      <dgm:prSet presAssocID="{1D6A318D-B75D-4230-8373-767A418A1B52}" presName="sibTrans" presStyleCnt="0"/>
      <dgm:spPr/>
    </dgm:pt>
    <dgm:pt modelId="{537C8507-B57E-43CA-AF28-3B6AE18D1023}" type="pres">
      <dgm:prSet presAssocID="{FC0A27DA-C4C9-4DB7-9BD5-2F2DF67296B0}" presName="compNode" presStyleCnt="0"/>
      <dgm:spPr/>
    </dgm:pt>
    <dgm:pt modelId="{052C1FFC-B6AF-4E29-ABBA-1465B2F6F8AD}" type="pres">
      <dgm:prSet presAssocID="{FC0A27DA-C4C9-4DB7-9BD5-2F2DF67296B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yncing Cloud"/>
        </a:ext>
      </dgm:extLst>
    </dgm:pt>
    <dgm:pt modelId="{58385D75-A12F-4644-9A79-8E70543FA7E0}" type="pres">
      <dgm:prSet presAssocID="{FC0A27DA-C4C9-4DB7-9BD5-2F2DF67296B0}" presName="spaceRect" presStyleCnt="0"/>
      <dgm:spPr/>
    </dgm:pt>
    <dgm:pt modelId="{C469DD68-C2D4-4CA9-A1C7-6EBF846AEB38}" type="pres">
      <dgm:prSet presAssocID="{FC0A27DA-C4C9-4DB7-9BD5-2F2DF67296B0}" presName="textRect" presStyleLbl="revTx" presStyleIdx="2" presStyleCnt="4">
        <dgm:presLayoutVars>
          <dgm:chMax val="1"/>
          <dgm:chPref val="1"/>
        </dgm:presLayoutVars>
      </dgm:prSet>
      <dgm:spPr/>
    </dgm:pt>
    <dgm:pt modelId="{23371E1F-6AD6-422F-8C74-E28EFA606CCB}" type="pres">
      <dgm:prSet presAssocID="{EDC16F56-829F-40EC-99A6-E00672AFF316}" presName="sibTrans" presStyleCnt="0"/>
      <dgm:spPr/>
    </dgm:pt>
    <dgm:pt modelId="{C5CC92BB-B707-4834-9DB2-475D9BC318C1}" type="pres">
      <dgm:prSet presAssocID="{315B15B5-9449-4886-9A5C-4CF0C3C3A747}" presName="compNode" presStyleCnt="0"/>
      <dgm:spPr/>
    </dgm:pt>
    <dgm:pt modelId="{F40CFCF0-9C40-4712-A149-2AF21CCB3DAB}" type="pres">
      <dgm:prSet presAssocID="{315B15B5-9449-4886-9A5C-4CF0C3C3A74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i-Fi"/>
        </a:ext>
      </dgm:extLst>
    </dgm:pt>
    <dgm:pt modelId="{82ECAE0C-0A10-4B51-8741-2E07F45401D8}" type="pres">
      <dgm:prSet presAssocID="{315B15B5-9449-4886-9A5C-4CF0C3C3A747}" presName="spaceRect" presStyleCnt="0"/>
      <dgm:spPr/>
    </dgm:pt>
    <dgm:pt modelId="{AC53EC3C-E564-4A22-9551-E57217C801B1}" type="pres">
      <dgm:prSet presAssocID="{315B15B5-9449-4886-9A5C-4CF0C3C3A747}" presName="textRect" presStyleLbl="revTx" presStyleIdx="3" presStyleCnt="4">
        <dgm:presLayoutVars>
          <dgm:chMax val="1"/>
          <dgm:chPref val="1"/>
        </dgm:presLayoutVars>
      </dgm:prSet>
      <dgm:spPr/>
    </dgm:pt>
  </dgm:ptLst>
  <dgm:cxnLst>
    <dgm:cxn modelId="{DF0EDB03-E931-4EB1-9B43-64C242FF7B20}" type="presOf" srcId="{1DFBF841-3C18-4F18-B96F-A37337120A1D}" destId="{3AD5E483-B350-4AA9-B149-517B2609E993}" srcOrd="0" destOrd="0" presId="urn:microsoft.com/office/officeart/2018/2/layout/IconLabelList"/>
    <dgm:cxn modelId="{8B7C781A-7ED6-43F8-997E-584218FC242D}" srcId="{1DFBF841-3C18-4F18-B96F-A37337120A1D}" destId="{A0D92EFF-758A-46E9-80E1-82FD6445433B}" srcOrd="1" destOrd="0" parTransId="{B65DC59F-3D05-4A85-9BB8-71AE65E57EC3}" sibTransId="{1D6A318D-B75D-4230-8373-767A418A1B52}"/>
    <dgm:cxn modelId="{D498FB24-CE63-442E-8AC7-EF9EF9849101}" type="presOf" srcId="{18B40827-D958-4C19-991D-EA6ACC091D34}" destId="{F85C3945-190C-47F2-880A-DE54089EBAA2}" srcOrd="0" destOrd="0" presId="urn:microsoft.com/office/officeart/2018/2/layout/IconLabelList"/>
    <dgm:cxn modelId="{E2235538-3C0E-454B-8701-B8B8002BCA5B}" type="presOf" srcId="{FC0A27DA-C4C9-4DB7-9BD5-2F2DF67296B0}" destId="{C469DD68-C2D4-4CA9-A1C7-6EBF846AEB38}" srcOrd="0" destOrd="0" presId="urn:microsoft.com/office/officeart/2018/2/layout/IconLabelList"/>
    <dgm:cxn modelId="{CD27DE7E-6506-45BD-84D7-71CE0D9329A3}" type="presOf" srcId="{315B15B5-9449-4886-9A5C-4CF0C3C3A747}" destId="{AC53EC3C-E564-4A22-9551-E57217C801B1}" srcOrd="0" destOrd="0" presId="urn:microsoft.com/office/officeart/2018/2/layout/IconLabelList"/>
    <dgm:cxn modelId="{33BAEC89-1014-4B63-A6F4-A2A4CB3A8A16}" srcId="{1DFBF841-3C18-4F18-B96F-A37337120A1D}" destId="{315B15B5-9449-4886-9A5C-4CF0C3C3A747}" srcOrd="3" destOrd="0" parTransId="{B53FEEB1-FF54-433B-BE50-4D9D57B5D2A3}" sibTransId="{3757E468-786A-4C0B-8D77-AA965D0DFE6E}"/>
    <dgm:cxn modelId="{66AF5DA6-2CAD-4C0B-861E-CE9E6E263B03}" type="presOf" srcId="{A0D92EFF-758A-46E9-80E1-82FD6445433B}" destId="{BD1F14C9-E105-46F9-9362-DFD4D349095F}" srcOrd="0" destOrd="0" presId="urn:microsoft.com/office/officeart/2018/2/layout/IconLabelList"/>
    <dgm:cxn modelId="{F650BEBF-22AE-4BDF-80E8-344BC674181C}" srcId="{1DFBF841-3C18-4F18-B96F-A37337120A1D}" destId="{FC0A27DA-C4C9-4DB7-9BD5-2F2DF67296B0}" srcOrd="2" destOrd="0" parTransId="{886B703A-7498-4A9A-81F5-C10546DB7937}" sibTransId="{EDC16F56-829F-40EC-99A6-E00672AFF316}"/>
    <dgm:cxn modelId="{542814D2-EEAD-4A4F-90A4-A21A2FBF9344}" srcId="{1DFBF841-3C18-4F18-B96F-A37337120A1D}" destId="{18B40827-D958-4C19-991D-EA6ACC091D34}" srcOrd="0" destOrd="0" parTransId="{DCB5E73F-E86E-4084-8B7E-BBCDD00DDF2D}" sibTransId="{7CD33B1E-5BE9-408E-88F9-92EE98D80A01}"/>
    <dgm:cxn modelId="{0CB885C1-89CD-4838-93FD-D8E6706E93DB}" type="presParOf" srcId="{3AD5E483-B350-4AA9-B149-517B2609E993}" destId="{C3DF2E93-DF71-4863-8792-3D7A95B36D1B}" srcOrd="0" destOrd="0" presId="urn:microsoft.com/office/officeart/2018/2/layout/IconLabelList"/>
    <dgm:cxn modelId="{EB2F9B6D-C2D4-40E8-B95E-7418D716D6DC}" type="presParOf" srcId="{C3DF2E93-DF71-4863-8792-3D7A95B36D1B}" destId="{6BD25FE7-92D5-4909-AC22-2F08204D370A}" srcOrd="0" destOrd="0" presId="urn:microsoft.com/office/officeart/2018/2/layout/IconLabelList"/>
    <dgm:cxn modelId="{FC892B21-0C77-4C1C-8769-D78AB19DD2A2}" type="presParOf" srcId="{C3DF2E93-DF71-4863-8792-3D7A95B36D1B}" destId="{ACAE1CFC-DF7D-488A-9520-315957AC0470}" srcOrd="1" destOrd="0" presId="urn:microsoft.com/office/officeart/2018/2/layout/IconLabelList"/>
    <dgm:cxn modelId="{E6C3F008-68C5-4675-80A6-52C294734322}" type="presParOf" srcId="{C3DF2E93-DF71-4863-8792-3D7A95B36D1B}" destId="{F85C3945-190C-47F2-880A-DE54089EBAA2}" srcOrd="2" destOrd="0" presId="urn:microsoft.com/office/officeart/2018/2/layout/IconLabelList"/>
    <dgm:cxn modelId="{E4775DFC-8F6F-4D02-A682-729485DC472A}" type="presParOf" srcId="{3AD5E483-B350-4AA9-B149-517B2609E993}" destId="{B2D8E487-759A-49BE-BD6A-E66B5409300C}" srcOrd="1" destOrd="0" presId="urn:microsoft.com/office/officeart/2018/2/layout/IconLabelList"/>
    <dgm:cxn modelId="{42EEA79F-BA85-43BF-8691-9C731FAF77F3}" type="presParOf" srcId="{3AD5E483-B350-4AA9-B149-517B2609E993}" destId="{96BBC65B-8B6D-4AFC-8CE5-B204F0164F5F}" srcOrd="2" destOrd="0" presId="urn:microsoft.com/office/officeart/2018/2/layout/IconLabelList"/>
    <dgm:cxn modelId="{FA52B9E3-8759-4EC7-8508-E11C4D954C5B}" type="presParOf" srcId="{96BBC65B-8B6D-4AFC-8CE5-B204F0164F5F}" destId="{F7B67657-56FF-4E1C-A43A-CD4E9D63A9E8}" srcOrd="0" destOrd="0" presId="urn:microsoft.com/office/officeart/2018/2/layout/IconLabelList"/>
    <dgm:cxn modelId="{35B8E9BB-523B-4844-B099-89C4A79DEF33}" type="presParOf" srcId="{96BBC65B-8B6D-4AFC-8CE5-B204F0164F5F}" destId="{5E106B72-5D8F-49C5-95EE-F84B8BC10850}" srcOrd="1" destOrd="0" presId="urn:microsoft.com/office/officeart/2018/2/layout/IconLabelList"/>
    <dgm:cxn modelId="{E9A06D98-5B81-4AAF-BF13-15DABBF03E5C}" type="presParOf" srcId="{96BBC65B-8B6D-4AFC-8CE5-B204F0164F5F}" destId="{BD1F14C9-E105-46F9-9362-DFD4D349095F}" srcOrd="2" destOrd="0" presId="urn:microsoft.com/office/officeart/2018/2/layout/IconLabelList"/>
    <dgm:cxn modelId="{1451A6D4-5C7F-45FD-BAA0-B8481D6B8D2D}" type="presParOf" srcId="{3AD5E483-B350-4AA9-B149-517B2609E993}" destId="{E8889D2E-7D29-490B-A403-BD36FE7AC7A7}" srcOrd="3" destOrd="0" presId="urn:microsoft.com/office/officeart/2018/2/layout/IconLabelList"/>
    <dgm:cxn modelId="{46B26664-B7EB-4D24-AFE4-CBAEC24174B8}" type="presParOf" srcId="{3AD5E483-B350-4AA9-B149-517B2609E993}" destId="{537C8507-B57E-43CA-AF28-3B6AE18D1023}" srcOrd="4" destOrd="0" presId="urn:microsoft.com/office/officeart/2018/2/layout/IconLabelList"/>
    <dgm:cxn modelId="{495551D4-AEC9-4943-9B9D-C4A7369B44A3}" type="presParOf" srcId="{537C8507-B57E-43CA-AF28-3B6AE18D1023}" destId="{052C1FFC-B6AF-4E29-ABBA-1465B2F6F8AD}" srcOrd="0" destOrd="0" presId="urn:microsoft.com/office/officeart/2018/2/layout/IconLabelList"/>
    <dgm:cxn modelId="{E1FD4103-7BEF-485C-BD70-499E9A1C8877}" type="presParOf" srcId="{537C8507-B57E-43CA-AF28-3B6AE18D1023}" destId="{58385D75-A12F-4644-9A79-8E70543FA7E0}" srcOrd="1" destOrd="0" presId="urn:microsoft.com/office/officeart/2018/2/layout/IconLabelList"/>
    <dgm:cxn modelId="{8C873344-1BEB-4EDB-90BB-C0F50C2E2431}" type="presParOf" srcId="{537C8507-B57E-43CA-AF28-3B6AE18D1023}" destId="{C469DD68-C2D4-4CA9-A1C7-6EBF846AEB38}" srcOrd="2" destOrd="0" presId="urn:microsoft.com/office/officeart/2018/2/layout/IconLabelList"/>
    <dgm:cxn modelId="{77E3327F-93A1-438F-B92B-201F18567718}" type="presParOf" srcId="{3AD5E483-B350-4AA9-B149-517B2609E993}" destId="{23371E1F-6AD6-422F-8C74-E28EFA606CCB}" srcOrd="5" destOrd="0" presId="urn:microsoft.com/office/officeart/2018/2/layout/IconLabelList"/>
    <dgm:cxn modelId="{E4DAF4DE-2DAD-4112-84FC-28C8B4E8BD86}" type="presParOf" srcId="{3AD5E483-B350-4AA9-B149-517B2609E993}" destId="{C5CC92BB-B707-4834-9DB2-475D9BC318C1}" srcOrd="6" destOrd="0" presId="urn:microsoft.com/office/officeart/2018/2/layout/IconLabelList"/>
    <dgm:cxn modelId="{DA1AEC6F-28A8-49C5-BA90-6571976E82A1}" type="presParOf" srcId="{C5CC92BB-B707-4834-9DB2-475D9BC318C1}" destId="{F40CFCF0-9C40-4712-A149-2AF21CCB3DAB}" srcOrd="0" destOrd="0" presId="urn:microsoft.com/office/officeart/2018/2/layout/IconLabelList"/>
    <dgm:cxn modelId="{69D39E80-A5C2-4A3F-B7BD-3994BAECACC2}" type="presParOf" srcId="{C5CC92BB-B707-4834-9DB2-475D9BC318C1}" destId="{82ECAE0C-0A10-4B51-8741-2E07F45401D8}" srcOrd="1" destOrd="0" presId="urn:microsoft.com/office/officeart/2018/2/layout/IconLabelList"/>
    <dgm:cxn modelId="{D7AC78C2-4532-4E0D-990F-1BF00C78A5F3}" type="presParOf" srcId="{C5CC92BB-B707-4834-9DB2-475D9BC318C1}" destId="{AC53EC3C-E564-4A22-9551-E57217C801B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6BB195A-1F42-40FE-AFCB-70073338D1FB}"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301E1C76-CE1D-4883-8032-86841E6D6748}">
      <dgm:prSet/>
      <dgm:spPr/>
      <dgm:t>
        <a:bodyPr/>
        <a:lstStyle/>
        <a:p>
          <a:r>
            <a:rPr lang="en-US"/>
            <a:t>Obtain</a:t>
          </a:r>
        </a:p>
      </dgm:t>
    </dgm:pt>
    <dgm:pt modelId="{9607B7F8-9C55-4245-966A-B9575453175B}" type="parTrans" cxnId="{6FAF9B12-4601-466B-B070-6D4D8AF57D3B}">
      <dgm:prSet/>
      <dgm:spPr/>
      <dgm:t>
        <a:bodyPr/>
        <a:lstStyle/>
        <a:p>
          <a:endParaRPr lang="en-US"/>
        </a:p>
      </dgm:t>
    </dgm:pt>
    <dgm:pt modelId="{1363725F-E645-4A2E-A9E7-E6A6991F102D}" type="sibTrans" cxnId="{6FAF9B12-4601-466B-B070-6D4D8AF57D3B}">
      <dgm:prSet/>
      <dgm:spPr/>
      <dgm:t>
        <a:bodyPr/>
        <a:lstStyle/>
        <a:p>
          <a:endParaRPr lang="en-US"/>
        </a:p>
      </dgm:t>
    </dgm:pt>
    <dgm:pt modelId="{CDAFCC83-DFDE-4D77-AC94-8BD22737DA82}">
      <dgm:prSet/>
      <dgm:spPr/>
      <dgm:t>
        <a:bodyPr/>
        <a:lstStyle/>
        <a:p>
          <a:r>
            <a:rPr lang="en-US"/>
            <a:t>Obtain feedback </a:t>
          </a:r>
        </a:p>
      </dgm:t>
    </dgm:pt>
    <dgm:pt modelId="{60C57DCA-9FF3-4704-BC20-964A21D9D98E}" type="parTrans" cxnId="{16710E01-D577-4AA1-B30C-079C6CBCF875}">
      <dgm:prSet/>
      <dgm:spPr/>
      <dgm:t>
        <a:bodyPr/>
        <a:lstStyle/>
        <a:p>
          <a:endParaRPr lang="en-US"/>
        </a:p>
      </dgm:t>
    </dgm:pt>
    <dgm:pt modelId="{9C6489A4-882C-4C28-9355-6BC226394287}" type="sibTrans" cxnId="{16710E01-D577-4AA1-B30C-079C6CBCF875}">
      <dgm:prSet/>
      <dgm:spPr/>
      <dgm:t>
        <a:bodyPr/>
        <a:lstStyle/>
        <a:p>
          <a:endParaRPr lang="en-US"/>
        </a:p>
      </dgm:t>
    </dgm:pt>
    <dgm:pt modelId="{C370DC6F-8523-4E08-BF0C-77EE1C8278B5}">
      <dgm:prSet/>
      <dgm:spPr/>
      <dgm:t>
        <a:bodyPr/>
        <a:lstStyle/>
        <a:p>
          <a:r>
            <a:rPr lang="en-US"/>
            <a:t>Understand</a:t>
          </a:r>
        </a:p>
      </dgm:t>
    </dgm:pt>
    <dgm:pt modelId="{6593C99E-2BCC-48A6-AC17-42B94D9B60C8}" type="parTrans" cxnId="{9BF71C7F-7816-4B4B-A0A1-69961EB7665B}">
      <dgm:prSet/>
      <dgm:spPr/>
      <dgm:t>
        <a:bodyPr/>
        <a:lstStyle/>
        <a:p>
          <a:endParaRPr lang="en-US"/>
        </a:p>
      </dgm:t>
    </dgm:pt>
    <dgm:pt modelId="{C8EC0301-F414-4EDD-8F6D-F20399663B84}" type="sibTrans" cxnId="{9BF71C7F-7816-4B4B-A0A1-69961EB7665B}">
      <dgm:prSet/>
      <dgm:spPr/>
      <dgm:t>
        <a:bodyPr/>
        <a:lstStyle/>
        <a:p>
          <a:endParaRPr lang="en-US"/>
        </a:p>
      </dgm:t>
    </dgm:pt>
    <dgm:pt modelId="{BAC7FD42-C5CB-4D9A-9CED-3AFA3305EAC4}">
      <dgm:prSet/>
      <dgm:spPr/>
      <dgm:t>
        <a:bodyPr/>
        <a:lstStyle/>
        <a:p>
          <a:r>
            <a:rPr lang="en-US"/>
            <a:t>Understand what you’re looking for</a:t>
          </a:r>
        </a:p>
      </dgm:t>
    </dgm:pt>
    <dgm:pt modelId="{5069F2E0-0203-47E6-AD8F-580B3E18102A}" type="parTrans" cxnId="{BFA1C33D-69DE-4FFF-9B08-54C7BB6C650F}">
      <dgm:prSet/>
      <dgm:spPr/>
      <dgm:t>
        <a:bodyPr/>
        <a:lstStyle/>
        <a:p>
          <a:endParaRPr lang="en-US"/>
        </a:p>
      </dgm:t>
    </dgm:pt>
    <dgm:pt modelId="{8C1DE8C7-1E65-44E1-A5DB-80445ACF4F5F}" type="sibTrans" cxnId="{BFA1C33D-69DE-4FFF-9B08-54C7BB6C650F}">
      <dgm:prSet/>
      <dgm:spPr/>
      <dgm:t>
        <a:bodyPr/>
        <a:lstStyle/>
        <a:p>
          <a:endParaRPr lang="en-US"/>
        </a:p>
      </dgm:t>
    </dgm:pt>
    <dgm:pt modelId="{10D89EC1-489A-4060-8E55-90284BADF196}">
      <dgm:prSet/>
      <dgm:spPr/>
      <dgm:t>
        <a:bodyPr/>
        <a:lstStyle/>
        <a:p>
          <a:r>
            <a:rPr lang="en-US"/>
            <a:t>Ask</a:t>
          </a:r>
        </a:p>
      </dgm:t>
    </dgm:pt>
    <dgm:pt modelId="{E8AF47F9-8C8F-42EE-A7A2-C9A632203164}" type="parTrans" cxnId="{2F069336-62A4-4DF7-8B2D-BE2B19D5264E}">
      <dgm:prSet/>
      <dgm:spPr/>
      <dgm:t>
        <a:bodyPr/>
        <a:lstStyle/>
        <a:p>
          <a:endParaRPr lang="en-US"/>
        </a:p>
      </dgm:t>
    </dgm:pt>
    <dgm:pt modelId="{396F717D-7063-4584-AE24-7F5050C1E44B}" type="sibTrans" cxnId="{2F069336-62A4-4DF7-8B2D-BE2B19D5264E}">
      <dgm:prSet/>
      <dgm:spPr/>
      <dgm:t>
        <a:bodyPr/>
        <a:lstStyle/>
        <a:p>
          <a:endParaRPr lang="en-US"/>
        </a:p>
      </dgm:t>
    </dgm:pt>
    <dgm:pt modelId="{EC81F91D-90A8-4014-8F3D-E0BF69ECA33D}">
      <dgm:prSet/>
      <dgm:spPr/>
      <dgm:t>
        <a:bodyPr/>
        <a:lstStyle/>
        <a:p>
          <a:r>
            <a:rPr lang="en-US"/>
            <a:t>Ask for feedback in real time</a:t>
          </a:r>
        </a:p>
      </dgm:t>
    </dgm:pt>
    <dgm:pt modelId="{7F2113DE-5C26-4519-8C2D-0520577E7E39}" type="parTrans" cxnId="{D941C8DB-1E81-4218-BA2A-DEA4FA8F1C5F}">
      <dgm:prSet/>
      <dgm:spPr/>
      <dgm:t>
        <a:bodyPr/>
        <a:lstStyle/>
        <a:p>
          <a:endParaRPr lang="en-US"/>
        </a:p>
      </dgm:t>
    </dgm:pt>
    <dgm:pt modelId="{9350B2AE-84E8-4417-921F-627BAFFB3707}" type="sibTrans" cxnId="{D941C8DB-1E81-4218-BA2A-DEA4FA8F1C5F}">
      <dgm:prSet/>
      <dgm:spPr/>
      <dgm:t>
        <a:bodyPr/>
        <a:lstStyle/>
        <a:p>
          <a:endParaRPr lang="en-US"/>
        </a:p>
      </dgm:t>
    </dgm:pt>
    <dgm:pt modelId="{AF580054-6983-4E50-9638-446A2CCC17DC}">
      <dgm:prSet/>
      <dgm:spPr/>
      <dgm:t>
        <a:bodyPr/>
        <a:lstStyle/>
        <a:p>
          <a:r>
            <a:rPr lang="en-US"/>
            <a:t>Pose</a:t>
          </a:r>
        </a:p>
      </dgm:t>
    </dgm:pt>
    <dgm:pt modelId="{DED85B38-4ECC-46E1-9E92-727BAAEB9BED}" type="parTrans" cxnId="{B09A343D-E1B6-4262-B0DB-CE770FE5C1DC}">
      <dgm:prSet/>
      <dgm:spPr/>
      <dgm:t>
        <a:bodyPr/>
        <a:lstStyle/>
        <a:p>
          <a:endParaRPr lang="en-US"/>
        </a:p>
      </dgm:t>
    </dgm:pt>
    <dgm:pt modelId="{A8B1109D-A9BE-4E84-9867-9BAD9CE7BB77}" type="sibTrans" cxnId="{B09A343D-E1B6-4262-B0DB-CE770FE5C1DC}">
      <dgm:prSet/>
      <dgm:spPr/>
      <dgm:t>
        <a:bodyPr/>
        <a:lstStyle/>
        <a:p>
          <a:endParaRPr lang="en-US"/>
        </a:p>
      </dgm:t>
    </dgm:pt>
    <dgm:pt modelId="{E1EDF5A6-0EED-409E-B1AC-2B91414AA3DD}">
      <dgm:prSet/>
      <dgm:spPr/>
      <dgm:t>
        <a:bodyPr/>
        <a:lstStyle/>
        <a:p>
          <a:r>
            <a:rPr lang="en-US"/>
            <a:t>Pose specific questions</a:t>
          </a:r>
        </a:p>
      </dgm:t>
    </dgm:pt>
    <dgm:pt modelId="{03D2E723-2013-4883-98EB-907B04C8CAE4}" type="parTrans" cxnId="{3AFAE857-8B5D-4CAD-88EE-7E4592BE0C7A}">
      <dgm:prSet/>
      <dgm:spPr/>
      <dgm:t>
        <a:bodyPr/>
        <a:lstStyle/>
        <a:p>
          <a:endParaRPr lang="en-US"/>
        </a:p>
      </dgm:t>
    </dgm:pt>
    <dgm:pt modelId="{E985D885-EF22-4D97-9A9D-077489508783}" type="sibTrans" cxnId="{3AFAE857-8B5D-4CAD-88EE-7E4592BE0C7A}">
      <dgm:prSet/>
      <dgm:spPr/>
      <dgm:t>
        <a:bodyPr/>
        <a:lstStyle/>
        <a:p>
          <a:endParaRPr lang="en-US"/>
        </a:p>
      </dgm:t>
    </dgm:pt>
    <dgm:pt modelId="{966F0FBE-274F-4134-9778-D3644FFBF3B6}">
      <dgm:prSet/>
      <dgm:spPr/>
      <dgm:t>
        <a:bodyPr/>
        <a:lstStyle/>
        <a:p>
          <a:r>
            <a:rPr lang="en-US"/>
            <a:t>Press</a:t>
          </a:r>
        </a:p>
      </dgm:t>
    </dgm:pt>
    <dgm:pt modelId="{38BA23DB-3D68-4510-88B9-15D3AB504489}" type="parTrans" cxnId="{D000C53E-EC3B-4050-ABFE-E4A776C7FCB4}">
      <dgm:prSet/>
      <dgm:spPr/>
      <dgm:t>
        <a:bodyPr/>
        <a:lstStyle/>
        <a:p>
          <a:endParaRPr lang="en-US"/>
        </a:p>
      </dgm:t>
    </dgm:pt>
    <dgm:pt modelId="{757C2D63-B76D-4C56-9223-058156C36C16}" type="sibTrans" cxnId="{D000C53E-EC3B-4050-ABFE-E4A776C7FCB4}">
      <dgm:prSet/>
      <dgm:spPr/>
      <dgm:t>
        <a:bodyPr/>
        <a:lstStyle/>
        <a:p>
          <a:endParaRPr lang="en-US"/>
        </a:p>
      </dgm:t>
    </dgm:pt>
    <dgm:pt modelId="{96FC9AAE-6453-498C-98DA-6A84B89303F4}">
      <dgm:prSet/>
      <dgm:spPr/>
      <dgm:t>
        <a:bodyPr/>
        <a:lstStyle/>
        <a:p>
          <a:r>
            <a:rPr lang="en-US"/>
            <a:t>Press for examples</a:t>
          </a:r>
        </a:p>
      </dgm:t>
    </dgm:pt>
    <dgm:pt modelId="{3D65B29D-26AE-434D-B376-216646266B84}" type="parTrans" cxnId="{97F1A451-22AE-41B6-8DA6-0C6FDAFF9CAD}">
      <dgm:prSet/>
      <dgm:spPr/>
      <dgm:t>
        <a:bodyPr/>
        <a:lstStyle/>
        <a:p>
          <a:endParaRPr lang="en-US"/>
        </a:p>
      </dgm:t>
    </dgm:pt>
    <dgm:pt modelId="{BFFAF2E1-9682-4D2F-9DED-9C54B0ACF6AB}" type="sibTrans" cxnId="{97F1A451-22AE-41B6-8DA6-0C6FDAFF9CAD}">
      <dgm:prSet/>
      <dgm:spPr/>
      <dgm:t>
        <a:bodyPr/>
        <a:lstStyle/>
        <a:p>
          <a:endParaRPr lang="en-US"/>
        </a:p>
      </dgm:t>
    </dgm:pt>
    <dgm:pt modelId="{599E2580-5E46-421C-8273-168E9AA5D516}">
      <dgm:prSet/>
      <dgm:spPr/>
      <dgm:t>
        <a:bodyPr/>
        <a:lstStyle/>
        <a:p>
          <a:r>
            <a:rPr lang="en-US"/>
            <a:t>Turn</a:t>
          </a:r>
        </a:p>
      </dgm:t>
    </dgm:pt>
    <dgm:pt modelId="{20DE0BA0-30DF-4A20-A7EC-0FA610EFD05A}" type="parTrans" cxnId="{B46110D7-2259-403D-9C0F-C2527402E691}">
      <dgm:prSet/>
      <dgm:spPr/>
      <dgm:t>
        <a:bodyPr/>
        <a:lstStyle/>
        <a:p>
          <a:endParaRPr lang="en-US"/>
        </a:p>
      </dgm:t>
    </dgm:pt>
    <dgm:pt modelId="{A07AF704-370C-4FD0-915D-E7EA36ED0C15}" type="sibTrans" cxnId="{B46110D7-2259-403D-9C0F-C2527402E691}">
      <dgm:prSet/>
      <dgm:spPr/>
      <dgm:t>
        <a:bodyPr/>
        <a:lstStyle/>
        <a:p>
          <a:endParaRPr lang="en-US"/>
        </a:p>
      </dgm:t>
    </dgm:pt>
    <dgm:pt modelId="{D36AE5F0-15AA-4D65-93AF-32A354D63AFB}">
      <dgm:prSet/>
      <dgm:spPr/>
      <dgm:t>
        <a:bodyPr/>
        <a:lstStyle/>
        <a:p>
          <a:r>
            <a:rPr lang="en-US"/>
            <a:t>Turn to colleagues</a:t>
          </a:r>
        </a:p>
      </dgm:t>
    </dgm:pt>
    <dgm:pt modelId="{AAD06448-E6B5-4548-BBBA-583D087A4FE8}" type="parTrans" cxnId="{92EBCA41-52F8-470F-88F5-F7E2BF9715A4}">
      <dgm:prSet/>
      <dgm:spPr/>
      <dgm:t>
        <a:bodyPr/>
        <a:lstStyle/>
        <a:p>
          <a:endParaRPr lang="en-US"/>
        </a:p>
      </dgm:t>
    </dgm:pt>
    <dgm:pt modelId="{9C5ADCA6-3D1F-4086-9908-A97F1A3F2327}" type="sibTrans" cxnId="{92EBCA41-52F8-470F-88F5-F7E2BF9715A4}">
      <dgm:prSet/>
      <dgm:spPr/>
      <dgm:t>
        <a:bodyPr/>
        <a:lstStyle/>
        <a:p>
          <a:endParaRPr lang="en-US"/>
        </a:p>
      </dgm:t>
    </dgm:pt>
    <dgm:pt modelId="{003FAF17-9A67-4A22-904D-AD7AA82D45B3}">
      <dgm:prSet/>
      <dgm:spPr/>
      <dgm:t>
        <a:bodyPr/>
        <a:lstStyle/>
        <a:p>
          <a:r>
            <a:rPr lang="en-US"/>
            <a:t>Ask</a:t>
          </a:r>
        </a:p>
      </dgm:t>
    </dgm:pt>
    <dgm:pt modelId="{4F1420B1-6134-4BBF-9464-291A74BD557E}" type="parTrans" cxnId="{F44A86B0-75D9-4711-B0A0-3082A506114E}">
      <dgm:prSet/>
      <dgm:spPr/>
      <dgm:t>
        <a:bodyPr/>
        <a:lstStyle/>
        <a:p>
          <a:endParaRPr lang="en-US"/>
        </a:p>
      </dgm:t>
    </dgm:pt>
    <dgm:pt modelId="{C204BB2D-7E93-403C-95B0-F03A7F6703F3}" type="sibTrans" cxnId="{F44A86B0-75D9-4711-B0A0-3082A506114E}">
      <dgm:prSet/>
      <dgm:spPr/>
      <dgm:t>
        <a:bodyPr/>
        <a:lstStyle/>
        <a:p>
          <a:endParaRPr lang="en-US"/>
        </a:p>
      </dgm:t>
    </dgm:pt>
    <dgm:pt modelId="{F84CCE3B-5B15-4506-A20B-C9915FAA1049}">
      <dgm:prSet/>
      <dgm:spPr/>
      <dgm:t>
        <a:bodyPr/>
        <a:lstStyle/>
        <a:p>
          <a:r>
            <a:rPr lang="en-US"/>
            <a:t>On virtual teams, ask more frequently</a:t>
          </a:r>
        </a:p>
      </dgm:t>
    </dgm:pt>
    <dgm:pt modelId="{19B14BF3-796B-473C-9078-0A7F9E5C4866}" type="parTrans" cxnId="{CA1EA2B6-A172-4CA4-9CB1-18677FA4FB25}">
      <dgm:prSet/>
      <dgm:spPr/>
      <dgm:t>
        <a:bodyPr/>
        <a:lstStyle/>
        <a:p>
          <a:endParaRPr lang="en-US"/>
        </a:p>
      </dgm:t>
    </dgm:pt>
    <dgm:pt modelId="{2A31489E-4571-4A4F-A1B9-A1E549134AC2}" type="sibTrans" cxnId="{CA1EA2B6-A172-4CA4-9CB1-18677FA4FB25}">
      <dgm:prSet/>
      <dgm:spPr/>
      <dgm:t>
        <a:bodyPr/>
        <a:lstStyle/>
        <a:p>
          <a:endParaRPr lang="en-US"/>
        </a:p>
      </dgm:t>
    </dgm:pt>
    <dgm:pt modelId="{3878AD22-75E1-473F-BAD9-836DB94CC0EC}" type="pres">
      <dgm:prSet presAssocID="{76BB195A-1F42-40FE-AFCB-70073338D1FB}" presName="Name0" presStyleCnt="0">
        <dgm:presLayoutVars>
          <dgm:dir/>
          <dgm:resizeHandles val="exact"/>
        </dgm:presLayoutVars>
      </dgm:prSet>
      <dgm:spPr/>
    </dgm:pt>
    <dgm:pt modelId="{47164920-89CA-4271-9311-9935B08E3F85}" type="pres">
      <dgm:prSet presAssocID="{301E1C76-CE1D-4883-8032-86841E6D6748}" presName="node" presStyleLbl="node1" presStyleIdx="0" presStyleCnt="7">
        <dgm:presLayoutVars>
          <dgm:bulletEnabled val="1"/>
        </dgm:presLayoutVars>
      </dgm:prSet>
      <dgm:spPr/>
    </dgm:pt>
    <dgm:pt modelId="{C35452FE-FBEC-4074-B026-0F36097922D1}" type="pres">
      <dgm:prSet presAssocID="{1363725F-E645-4A2E-A9E7-E6A6991F102D}" presName="sibTrans" presStyleLbl="sibTrans1D1" presStyleIdx="0" presStyleCnt="6"/>
      <dgm:spPr/>
    </dgm:pt>
    <dgm:pt modelId="{11439729-594E-405D-8E5C-D3F538E62E24}" type="pres">
      <dgm:prSet presAssocID="{1363725F-E645-4A2E-A9E7-E6A6991F102D}" presName="connectorText" presStyleLbl="sibTrans1D1" presStyleIdx="0" presStyleCnt="6"/>
      <dgm:spPr/>
    </dgm:pt>
    <dgm:pt modelId="{27A8AE9D-53F7-4C88-9E5F-5D0CEC39FCAD}" type="pres">
      <dgm:prSet presAssocID="{C370DC6F-8523-4E08-BF0C-77EE1C8278B5}" presName="node" presStyleLbl="node1" presStyleIdx="1" presStyleCnt="7">
        <dgm:presLayoutVars>
          <dgm:bulletEnabled val="1"/>
        </dgm:presLayoutVars>
      </dgm:prSet>
      <dgm:spPr/>
    </dgm:pt>
    <dgm:pt modelId="{E05991B9-F543-4B34-A870-D1021F12D12A}" type="pres">
      <dgm:prSet presAssocID="{C8EC0301-F414-4EDD-8F6D-F20399663B84}" presName="sibTrans" presStyleLbl="sibTrans1D1" presStyleIdx="1" presStyleCnt="6"/>
      <dgm:spPr/>
    </dgm:pt>
    <dgm:pt modelId="{AD61A92F-8691-46C8-BD83-0A78A14155A7}" type="pres">
      <dgm:prSet presAssocID="{C8EC0301-F414-4EDD-8F6D-F20399663B84}" presName="connectorText" presStyleLbl="sibTrans1D1" presStyleIdx="1" presStyleCnt="6"/>
      <dgm:spPr/>
    </dgm:pt>
    <dgm:pt modelId="{83F95851-A30D-4AC1-BB25-6D76B5800A98}" type="pres">
      <dgm:prSet presAssocID="{10D89EC1-489A-4060-8E55-90284BADF196}" presName="node" presStyleLbl="node1" presStyleIdx="2" presStyleCnt="7">
        <dgm:presLayoutVars>
          <dgm:bulletEnabled val="1"/>
        </dgm:presLayoutVars>
      </dgm:prSet>
      <dgm:spPr/>
    </dgm:pt>
    <dgm:pt modelId="{750A53C8-EBBA-4538-8893-76FA77D6FCE7}" type="pres">
      <dgm:prSet presAssocID="{396F717D-7063-4584-AE24-7F5050C1E44B}" presName="sibTrans" presStyleLbl="sibTrans1D1" presStyleIdx="2" presStyleCnt="6"/>
      <dgm:spPr/>
    </dgm:pt>
    <dgm:pt modelId="{D1E38F8E-54F1-4B03-88A1-6EB897B5624B}" type="pres">
      <dgm:prSet presAssocID="{396F717D-7063-4584-AE24-7F5050C1E44B}" presName="connectorText" presStyleLbl="sibTrans1D1" presStyleIdx="2" presStyleCnt="6"/>
      <dgm:spPr/>
    </dgm:pt>
    <dgm:pt modelId="{59D58CD5-631C-4676-BD07-8FB225A7B5C7}" type="pres">
      <dgm:prSet presAssocID="{AF580054-6983-4E50-9638-446A2CCC17DC}" presName="node" presStyleLbl="node1" presStyleIdx="3" presStyleCnt="7">
        <dgm:presLayoutVars>
          <dgm:bulletEnabled val="1"/>
        </dgm:presLayoutVars>
      </dgm:prSet>
      <dgm:spPr/>
    </dgm:pt>
    <dgm:pt modelId="{8AA93CFF-0DC7-4722-AEAB-BEACD3CF6026}" type="pres">
      <dgm:prSet presAssocID="{A8B1109D-A9BE-4E84-9867-9BAD9CE7BB77}" presName="sibTrans" presStyleLbl="sibTrans1D1" presStyleIdx="3" presStyleCnt="6"/>
      <dgm:spPr/>
    </dgm:pt>
    <dgm:pt modelId="{BB44683F-F1F8-41E5-9D0E-A20D6CBD3F30}" type="pres">
      <dgm:prSet presAssocID="{A8B1109D-A9BE-4E84-9867-9BAD9CE7BB77}" presName="connectorText" presStyleLbl="sibTrans1D1" presStyleIdx="3" presStyleCnt="6"/>
      <dgm:spPr/>
    </dgm:pt>
    <dgm:pt modelId="{9669B6D3-55F3-4537-92D6-B49220A92239}" type="pres">
      <dgm:prSet presAssocID="{966F0FBE-274F-4134-9778-D3644FFBF3B6}" presName="node" presStyleLbl="node1" presStyleIdx="4" presStyleCnt="7">
        <dgm:presLayoutVars>
          <dgm:bulletEnabled val="1"/>
        </dgm:presLayoutVars>
      </dgm:prSet>
      <dgm:spPr/>
    </dgm:pt>
    <dgm:pt modelId="{731B5BD5-A4C9-4208-B50C-2E0F17258C36}" type="pres">
      <dgm:prSet presAssocID="{757C2D63-B76D-4C56-9223-058156C36C16}" presName="sibTrans" presStyleLbl="sibTrans1D1" presStyleIdx="4" presStyleCnt="6"/>
      <dgm:spPr/>
    </dgm:pt>
    <dgm:pt modelId="{0B0A5DE0-A623-4FD5-A58A-14CEB8B296B5}" type="pres">
      <dgm:prSet presAssocID="{757C2D63-B76D-4C56-9223-058156C36C16}" presName="connectorText" presStyleLbl="sibTrans1D1" presStyleIdx="4" presStyleCnt="6"/>
      <dgm:spPr/>
    </dgm:pt>
    <dgm:pt modelId="{4278C76B-5B2D-47FF-BC03-E80786C8790B}" type="pres">
      <dgm:prSet presAssocID="{599E2580-5E46-421C-8273-168E9AA5D516}" presName="node" presStyleLbl="node1" presStyleIdx="5" presStyleCnt="7">
        <dgm:presLayoutVars>
          <dgm:bulletEnabled val="1"/>
        </dgm:presLayoutVars>
      </dgm:prSet>
      <dgm:spPr/>
    </dgm:pt>
    <dgm:pt modelId="{FD39DFFC-B66A-4A97-8EE2-91D87CC46EB4}" type="pres">
      <dgm:prSet presAssocID="{A07AF704-370C-4FD0-915D-E7EA36ED0C15}" presName="sibTrans" presStyleLbl="sibTrans1D1" presStyleIdx="5" presStyleCnt="6"/>
      <dgm:spPr/>
    </dgm:pt>
    <dgm:pt modelId="{7568E605-8062-48B4-80CC-D437B4871F9D}" type="pres">
      <dgm:prSet presAssocID="{A07AF704-370C-4FD0-915D-E7EA36ED0C15}" presName="connectorText" presStyleLbl="sibTrans1D1" presStyleIdx="5" presStyleCnt="6"/>
      <dgm:spPr/>
    </dgm:pt>
    <dgm:pt modelId="{D3B7C756-3CD8-461D-B2A9-C422DC72090A}" type="pres">
      <dgm:prSet presAssocID="{003FAF17-9A67-4A22-904D-AD7AA82D45B3}" presName="node" presStyleLbl="node1" presStyleIdx="6" presStyleCnt="7">
        <dgm:presLayoutVars>
          <dgm:bulletEnabled val="1"/>
        </dgm:presLayoutVars>
      </dgm:prSet>
      <dgm:spPr/>
    </dgm:pt>
  </dgm:ptLst>
  <dgm:cxnLst>
    <dgm:cxn modelId="{16710E01-D577-4AA1-B30C-079C6CBCF875}" srcId="{301E1C76-CE1D-4883-8032-86841E6D6748}" destId="{CDAFCC83-DFDE-4D77-AC94-8BD22737DA82}" srcOrd="0" destOrd="0" parTransId="{60C57DCA-9FF3-4704-BC20-964A21D9D98E}" sibTransId="{9C6489A4-882C-4C28-9355-6BC226394287}"/>
    <dgm:cxn modelId="{3D3B2411-4B7B-4D60-AAD0-BD2781FB03BF}" type="presOf" srcId="{C8EC0301-F414-4EDD-8F6D-F20399663B84}" destId="{AD61A92F-8691-46C8-BD83-0A78A14155A7}" srcOrd="1" destOrd="0" presId="urn:microsoft.com/office/officeart/2016/7/layout/RepeatingBendingProcessNew"/>
    <dgm:cxn modelId="{6FAF9B12-4601-466B-B070-6D4D8AF57D3B}" srcId="{76BB195A-1F42-40FE-AFCB-70073338D1FB}" destId="{301E1C76-CE1D-4883-8032-86841E6D6748}" srcOrd="0" destOrd="0" parTransId="{9607B7F8-9C55-4245-966A-B9575453175B}" sibTransId="{1363725F-E645-4A2E-A9E7-E6A6991F102D}"/>
    <dgm:cxn modelId="{01C76716-D231-4FD0-941B-507CA4212A6E}" type="presOf" srcId="{BAC7FD42-C5CB-4D9A-9CED-3AFA3305EAC4}" destId="{27A8AE9D-53F7-4C88-9E5F-5D0CEC39FCAD}" srcOrd="0" destOrd="1" presId="urn:microsoft.com/office/officeart/2016/7/layout/RepeatingBendingProcessNew"/>
    <dgm:cxn modelId="{60D45C18-F487-4C43-8E16-23EFB2D9FADB}" type="presOf" srcId="{C8EC0301-F414-4EDD-8F6D-F20399663B84}" destId="{E05991B9-F543-4B34-A870-D1021F12D12A}" srcOrd="0" destOrd="0" presId="urn:microsoft.com/office/officeart/2016/7/layout/RepeatingBendingProcessNew"/>
    <dgm:cxn modelId="{2045811A-0F13-42F5-98C9-AC26F1DE27DB}" type="presOf" srcId="{757C2D63-B76D-4C56-9223-058156C36C16}" destId="{731B5BD5-A4C9-4208-B50C-2E0F17258C36}" srcOrd="0" destOrd="0" presId="urn:microsoft.com/office/officeart/2016/7/layout/RepeatingBendingProcessNew"/>
    <dgm:cxn modelId="{2F069336-62A4-4DF7-8B2D-BE2B19D5264E}" srcId="{76BB195A-1F42-40FE-AFCB-70073338D1FB}" destId="{10D89EC1-489A-4060-8E55-90284BADF196}" srcOrd="2" destOrd="0" parTransId="{E8AF47F9-8C8F-42EE-A7A2-C9A632203164}" sibTransId="{396F717D-7063-4584-AE24-7F5050C1E44B}"/>
    <dgm:cxn modelId="{6C9C0838-8EE5-45BE-8649-1A56F9534AD5}" type="presOf" srcId="{CDAFCC83-DFDE-4D77-AC94-8BD22737DA82}" destId="{47164920-89CA-4271-9311-9935B08E3F85}" srcOrd="0" destOrd="1" presId="urn:microsoft.com/office/officeart/2016/7/layout/RepeatingBendingProcessNew"/>
    <dgm:cxn modelId="{B09A343D-E1B6-4262-B0DB-CE770FE5C1DC}" srcId="{76BB195A-1F42-40FE-AFCB-70073338D1FB}" destId="{AF580054-6983-4E50-9638-446A2CCC17DC}" srcOrd="3" destOrd="0" parTransId="{DED85B38-4ECC-46E1-9E92-727BAAEB9BED}" sibTransId="{A8B1109D-A9BE-4E84-9867-9BAD9CE7BB77}"/>
    <dgm:cxn modelId="{BFA1C33D-69DE-4FFF-9B08-54C7BB6C650F}" srcId="{C370DC6F-8523-4E08-BF0C-77EE1C8278B5}" destId="{BAC7FD42-C5CB-4D9A-9CED-3AFA3305EAC4}" srcOrd="0" destOrd="0" parTransId="{5069F2E0-0203-47E6-AD8F-580B3E18102A}" sibTransId="{8C1DE8C7-1E65-44E1-A5DB-80445ACF4F5F}"/>
    <dgm:cxn modelId="{D000C53E-EC3B-4050-ABFE-E4A776C7FCB4}" srcId="{76BB195A-1F42-40FE-AFCB-70073338D1FB}" destId="{966F0FBE-274F-4134-9778-D3644FFBF3B6}" srcOrd="4" destOrd="0" parTransId="{38BA23DB-3D68-4510-88B9-15D3AB504489}" sibTransId="{757C2D63-B76D-4C56-9223-058156C36C16}"/>
    <dgm:cxn modelId="{F97ED83F-0DB5-48BE-8EAA-2CFA48BEFC4B}" type="presOf" srcId="{F84CCE3B-5B15-4506-A20B-C9915FAA1049}" destId="{D3B7C756-3CD8-461D-B2A9-C422DC72090A}" srcOrd="0" destOrd="1" presId="urn:microsoft.com/office/officeart/2016/7/layout/RepeatingBendingProcessNew"/>
    <dgm:cxn modelId="{5703DC40-790C-47A7-B973-040952C0073F}" type="presOf" srcId="{E1EDF5A6-0EED-409E-B1AC-2B91414AA3DD}" destId="{59D58CD5-631C-4676-BD07-8FB225A7B5C7}" srcOrd="0" destOrd="1" presId="urn:microsoft.com/office/officeart/2016/7/layout/RepeatingBendingProcessNew"/>
    <dgm:cxn modelId="{92EBCA41-52F8-470F-88F5-F7E2BF9715A4}" srcId="{599E2580-5E46-421C-8273-168E9AA5D516}" destId="{D36AE5F0-15AA-4D65-93AF-32A354D63AFB}" srcOrd="0" destOrd="0" parTransId="{AAD06448-E6B5-4548-BBBA-583D087A4FE8}" sibTransId="{9C5ADCA6-3D1F-4086-9908-A97F1A3F2327}"/>
    <dgm:cxn modelId="{0FFD9063-A156-4778-8757-A127C9F6F27E}" type="presOf" srcId="{96FC9AAE-6453-498C-98DA-6A84B89303F4}" destId="{9669B6D3-55F3-4537-92D6-B49220A92239}" srcOrd="0" destOrd="1" presId="urn:microsoft.com/office/officeart/2016/7/layout/RepeatingBendingProcessNew"/>
    <dgm:cxn modelId="{2A6E8270-4DA8-4F48-BB9A-32429B7B8D00}" type="presOf" srcId="{76BB195A-1F42-40FE-AFCB-70073338D1FB}" destId="{3878AD22-75E1-473F-BAD9-836DB94CC0EC}" srcOrd="0" destOrd="0" presId="urn:microsoft.com/office/officeart/2016/7/layout/RepeatingBendingProcessNew"/>
    <dgm:cxn modelId="{DD109250-2D3C-44F5-B059-C7AB845AAE7F}" type="presOf" srcId="{EC81F91D-90A8-4014-8F3D-E0BF69ECA33D}" destId="{83F95851-A30D-4AC1-BB25-6D76B5800A98}" srcOrd="0" destOrd="1" presId="urn:microsoft.com/office/officeart/2016/7/layout/RepeatingBendingProcessNew"/>
    <dgm:cxn modelId="{97F1A451-22AE-41B6-8DA6-0C6FDAFF9CAD}" srcId="{966F0FBE-274F-4134-9778-D3644FFBF3B6}" destId="{96FC9AAE-6453-498C-98DA-6A84B89303F4}" srcOrd="0" destOrd="0" parTransId="{3D65B29D-26AE-434D-B376-216646266B84}" sibTransId="{BFFAF2E1-9682-4D2F-9DED-9C54B0ACF6AB}"/>
    <dgm:cxn modelId="{3AFAE857-8B5D-4CAD-88EE-7E4592BE0C7A}" srcId="{AF580054-6983-4E50-9638-446A2CCC17DC}" destId="{E1EDF5A6-0EED-409E-B1AC-2B91414AA3DD}" srcOrd="0" destOrd="0" parTransId="{03D2E723-2013-4883-98EB-907B04C8CAE4}" sibTransId="{E985D885-EF22-4D97-9A9D-077489508783}"/>
    <dgm:cxn modelId="{9BF71C7F-7816-4B4B-A0A1-69961EB7665B}" srcId="{76BB195A-1F42-40FE-AFCB-70073338D1FB}" destId="{C370DC6F-8523-4E08-BF0C-77EE1C8278B5}" srcOrd="1" destOrd="0" parTransId="{6593C99E-2BCC-48A6-AC17-42B94D9B60C8}" sibTransId="{C8EC0301-F414-4EDD-8F6D-F20399663B84}"/>
    <dgm:cxn modelId="{B71E8081-3F09-42CF-8F10-35C759774C1A}" type="presOf" srcId="{1363725F-E645-4A2E-A9E7-E6A6991F102D}" destId="{C35452FE-FBEC-4074-B026-0F36097922D1}" srcOrd="0" destOrd="0" presId="urn:microsoft.com/office/officeart/2016/7/layout/RepeatingBendingProcessNew"/>
    <dgm:cxn modelId="{24B67183-D36D-4B98-8E02-67C88D9AE8D9}" type="presOf" srcId="{396F717D-7063-4584-AE24-7F5050C1E44B}" destId="{750A53C8-EBBA-4538-8893-76FA77D6FCE7}" srcOrd="0" destOrd="0" presId="urn:microsoft.com/office/officeart/2016/7/layout/RepeatingBendingProcessNew"/>
    <dgm:cxn modelId="{BC7C8596-892C-41FB-BAE3-F761CD6480A7}" type="presOf" srcId="{A8B1109D-A9BE-4E84-9867-9BAD9CE7BB77}" destId="{8AA93CFF-0DC7-4722-AEAB-BEACD3CF6026}" srcOrd="0" destOrd="0" presId="urn:microsoft.com/office/officeart/2016/7/layout/RepeatingBendingProcessNew"/>
    <dgm:cxn modelId="{67B9C09E-0C86-4C06-BE6C-0C0C90F03D05}" type="presOf" srcId="{396F717D-7063-4584-AE24-7F5050C1E44B}" destId="{D1E38F8E-54F1-4B03-88A1-6EB897B5624B}" srcOrd="1" destOrd="0" presId="urn:microsoft.com/office/officeart/2016/7/layout/RepeatingBendingProcessNew"/>
    <dgm:cxn modelId="{D21EAEA4-26D0-49FB-8EE9-2E1F8863B22D}" type="presOf" srcId="{C370DC6F-8523-4E08-BF0C-77EE1C8278B5}" destId="{27A8AE9D-53F7-4C88-9E5F-5D0CEC39FCAD}" srcOrd="0" destOrd="0" presId="urn:microsoft.com/office/officeart/2016/7/layout/RepeatingBendingProcessNew"/>
    <dgm:cxn modelId="{F44A86B0-75D9-4711-B0A0-3082A506114E}" srcId="{76BB195A-1F42-40FE-AFCB-70073338D1FB}" destId="{003FAF17-9A67-4A22-904D-AD7AA82D45B3}" srcOrd="6" destOrd="0" parTransId="{4F1420B1-6134-4BBF-9464-291A74BD557E}" sibTransId="{C204BB2D-7E93-403C-95B0-F03A7F6703F3}"/>
    <dgm:cxn modelId="{7B7FF3B4-5E7B-46CD-A4A8-0A5AD80F8380}" type="presOf" srcId="{A07AF704-370C-4FD0-915D-E7EA36ED0C15}" destId="{7568E605-8062-48B4-80CC-D437B4871F9D}" srcOrd="1" destOrd="0" presId="urn:microsoft.com/office/officeart/2016/7/layout/RepeatingBendingProcessNew"/>
    <dgm:cxn modelId="{A9DA8AB5-C364-4D2D-8AAB-E29B7DC531A7}" type="presOf" srcId="{A8B1109D-A9BE-4E84-9867-9BAD9CE7BB77}" destId="{BB44683F-F1F8-41E5-9D0E-A20D6CBD3F30}" srcOrd="1" destOrd="0" presId="urn:microsoft.com/office/officeart/2016/7/layout/RepeatingBendingProcessNew"/>
    <dgm:cxn modelId="{C54E84B6-B6FA-4995-8DEF-8D1DD4C4DF39}" type="presOf" srcId="{757C2D63-B76D-4C56-9223-058156C36C16}" destId="{0B0A5DE0-A623-4FD5-A58A-14CEB8B296B5}" srcOrd="1" destOrd="0" presId="urn:microsoft.com/office/officeart/2016/7/layout/RepeatingBendingProcessNew"/>
    <dgm:cxn modelId="{CA1EA2B6-A172-4CA4-9CB1-18677FA4FB25}" srcId="{003FAF17-9A67-4A22-904D-AD7AA82D45B3}" destId="{F84CCE3B-5B15-4506-A20B-C9915FAA1049}" srcOrd="0" destOrd="0" parTransId="{19B14BF3-796B-473C-9078-0A7F9E5C4866}" sibTransId="{2A31489E-4571-4A4F-A1B9-A1E549134AC2}"/>
    <dgm:cxn modelId="{CE562EBA-1FB9-4147-94CD-8497D20671B6}" type="presOf" srcId="{301E1C76-CE1D-4883-8032-86841E6D6748}" destId="{47164920-89CA-4271-9311-9935B08E3F85}" srcOrd="0" destOrd="0" presId="urn:microsoft.com/office/officeart/2016/7/layout/RepeatingBendingProcessNew"/>
    <dgm:cxn modelId="{31B9BCC1-66E4-428D-84DC-42B20268721B}" type="presOf" srcId="{AF580054-6983-4E50-9638-446A2CCC17DC}" destId="{59D58CD5-631C-4676-BD07-8FB225A7B5C7}" srcOrd="0" destOrd="0" presId="urn:microsoft.com/office/officeart/2016/7/layout/RepeatingBendingProcessNew"/>
    <dgm:cxn modelId="{7C4EE0C9-941A-42EA-BAA4-F4F1921E9BA9}" type="presOf" srcId="{10D89EC1-489A-4060-8E55-90284BADF196}" destId="{83F95851-A30D-4AC1-BB25-6D76B5800A98}" srcOrd="0" destOrd="0" presId="urn:microsoft.com/office/officeart/2016/7/layout/RepeatingBendingProcessNew"/>
    <dgm:cxn modelId="{82B376D0-653D-4A43-A6CB-F6FAAE2C3BB4}" type="presOf" srcId="{A07AF704-370C-4FD0-915D-E7EA36ED0C15}" destId="{FD39DFFC-B66A-4A97-8EE2-91D87CC46EB4}" srcOrd="0" destOrd="0" presId="urn:microsoft.com/office/officeart/2016/7/layout/RepeatingBendingProcessNew"/>
    <dgm:cxn modelId="{526520D1-8883-4F3C-8776-267B741DA9DF}" type="presOf" srcId="{1363725F-E645-4A2E-A9E7-E6A6991F102D}" destId="{11439729-594E-405D-8E5C-D3F538E62E24}" srcOrd="1" destOrd="0" presId="urn:microsoft.com/office/officeart/2016/7/layout/RepeatingBendingProcessNew"/>
    <dgm:cxn modelId="{B46110D7-2259-403D-9C0F-C2527402E691}" srcId="{76BB195A-1F42-40FE-AFCB-70073338D1FB}" destId="{599E2580-5E46-421C-8273-168E9AA5D516}" srcOrd="5" destOrd="0" parTransId="{20DE0BA0-30DF-4A20-A7EC-0FA610EFD05A}" sibTransId="{A07AF704-370C-4FD0-915D-E7EA36ED0C15}"/>
    <dgm:cxn modelId="{D941C8DB-1E81-4218-BA2A-DEA4FA8F1C5F}" srcId="{10D89EC1-489A-4060-8E55-90284BADF196}" destId="{EC81F91D-90A8-4014-8F3D-E0BF69ECA33D}" srcOrd="0" destOrd="0" parTransId="{7F2113DE-5C26-4519-8C2D-0520577E7E39}" sibTransId="{9350B2AE-84E8-4417-921F-627BAFFB3707}"/>
    <dgm:cxn modelId="{374DB4E9-3D03-44D8-B445-6726D3C2DE23}" type="presOf" srcId="{599E2580-5E46-421C-8273-168E9AA5D516}" destId="{4278C76B-5B2D-47FF-BC03-E80786C8790B}" srcOrd="0" destOrd="0" presId="urn:microsoft.com/office/officeart/2016/7/layout/RepeatingBendingProcessNew"/>
    <dgm:cxn modelId="{8347FCF6-94B6-4C37-84B7-6930B57772EE}" type="presOf" srcId="{966F0FBE-274F-4134-9778-D3644FFBF3B6}" destId="{9669B6D3-55F3-4537-92D6-B49220A92239}" srcOrd="0" destOrd="0" presId="urn:microsoft.com/office/officeart/2016/7/layout/RepeatingBendingProcessNew"/>
    <dgm:cxn modelId="{83639EF7-F245-4230-9F9D-23D65ECBFE60}" type="presOf" srcId="{003FAF17-9A67-4A22-904D-AD7AA82D45B3}" destId="{D3B7C756-3CD8-461D-B2A9-C422DC72090A}" srcOrd="0" destOrd="0" presId="urn:microsoft.com/office/officeart/2016/7/layout/RepeatingBendingProcessNew"/>
    <dgm:cxn modelId="{CFAA0FFE-B17B-47A8-AEFE-842637CD4317}" type="presOf" srcId="{D36AE5F0-15AA-4D65-93AF-32A354D63AFB}" destId="{4278C76B-5B2D-47FF-BC03-E80786C8790B}" srcOrd="0" destOrd="1" presId="urn:microsoft.com/office/officeart/2016/7/layout/RepeatingBendingProcessNew"/>
    <dgm:cxn modelId="{FC9AD5D5-9119-4477-B95E-7C523B15E5C3}" type="presParOf" srcId="{3878AD22-75E1-473F-BAD9-836DB94CC0EC}" destId="{47164920-89CA-4271-9311-9935B08E3F85}" srcOrd="0" destOrd="0" presId="urn:microsoft.com/office/officeart/2016/7/layout/RepeatingBendingProcessNew"/>
    <dgm:cxn modelId="{4B57F898-E8F1-4147-96BF-637788F99D0F}" type="presParOf" srcId="{3878AD22-75E1-473F-BAD9-836DB94CC0EC}" destId="{C35452FE-FBEC-4074-B026-0F36097922D1}" srcOrd="1" destOrd="0" presId="urn:microsoft.com/office/officeart/2016/7/layout/RepeatingBendingProcessNew"/>
    <dgm:cxn modelId="{2DE2BBC6-E4EF-4749-A31D-2A9CCB23AA54}" type="presParOf" srcId="{C35452FE-FBEC-4074-B026-0F36097922D1}" destId="{11439729-594E-405D-8E5C-D3F538E62E24}" srcOrd="0" destOrd="0" presId="urn:microsoft.com/office/officeart/2016/7/layout/RepeatingBendingProcessNew"/>
    <dgm:cxn modelId="{E0D67235-0491-4E3A-84A4-BB009FF3ADDD}" type="presParOf" srcId="{3878AD22-75E1-473F-BAD9-836DB94CC0EC}" destId="{27A8AE9D-53F7-4C88-9E5F-5D0CEC39FCAD}" srcOrd="2" destOrd="0" presId="urn:microsoft.com/office/officeart/2016/7/layout/RepeatingBendingProcessNew"/>
    <dgm:cxn modelId="{8CF0D3CB-6E0C-4B89-9918-DA9EEC593A0A}" type="presParOf" srcId="{3878AD22-75E1-473F-BAD9-836DB94CC0EC}" destId="{E05991B9-F543-4B34-A870-D1021F12D12A}" srcOrd="3" destOrd="0" presId="urn:microsoft.com/office/officeart/2016/7/layout/RepeatingBendingProcessNew"/>
    <dgm:cxn modelId="{8E047371-F52F-40B2-ADBD-6A564C753D23}" type="presParOf" srcId="{E05991B9-F543-4B34-A870-D1021F12D12A}" destId="{AD61A92F-8691-46C8-BD83-0A78A14155A7}" srcOrd="0" destOrd="0" presId="urn:microsoft.com/office/officeart/2016/7/layout/RepeatingBendingProcessNew"/>
    <dgm:cxn modelId="{E85C8606-A95F-43F8-A3DD-67743C97827D}" type="presParOf" srcId="{3878AD22-75E1-473F-BAD9-836DB94CC0EC}" destId="{83F95851-A30D-4AC1-BB25-6D76B5800A98}" srcOrd="4" destOrd="0" presId="urn:microsoft.com/office/officeart/2016/7/layout/RepeatingBendingProcessNew"/>
    <dgm:cxn modelId="{FA4F5F7D-57F0-47AE-A3D2-6630E6AD640C}" type="presParOf" srcId="{3878AD22-75E1-473F-BAD9-836DB94CC0EC}" destId="{750A53C8-EBBA-4538-8893-76FA77D6FCE7}" srcOrd="5" destOrd="0" presId="urn:microsoft.com/office/officeart/2016/7/layout/RepeatingBendingProcessNew"/>
    <dgm:cxn modelId="{3C0F6A14-1AF8-4FA9-9526-ED19516F1FB6}" type="presParOf" srcId="{750A53C8-EBBA-4538-8893-76FA77D6FCE7}" destId="{D1E38F8E-54F1-4B03-88A1-6EB897B5624B}" srcOrd="0" destOrd="0" presId="urn:microsoft.com/office/officeart/2016/7/layout/RepeatingBendingProcessNew"/>
    <dgm:cxn modelId="{EA7D4A17-F590-41ED-8C8B-D917551148DC}" type="presParOf" srcId="{3878AD22-75E1-473F-BAD9-836DB94CC0EC}" destId="{59D58CD5-631C-4676-BD07-8FB225A7B5C7}" srcOrd="6" destOrd="0" presId="urn:microsoft.com/office/officeart/2016/7/layout/RepeatingBendingProcessNew"/>
    <dgm:cxn modelId="{865A6E94-2C6C-4E5E-B268-D733138C17E8}" type="presParOf" srcId="{3878AD22-75E1-473F-BAD9-836DB94CC0EC}" destId="{8AA93CFF-0DC7-4722-AEAB-BEACD3CF6026}" srcOrd="7" destOrd="0" presId="urn:microsoft.com/office/officeart/2016/7/layout/RepeatingBendingProcessNew"/>
    <dgm:cxn modelId="{298966DB-1C97-4A22-9D6F-8EC286DE7B1F}" type="presParOf" srcId="{8AA93CFF-0DC7-4722-AEAB-BEACD3CF6026}" destId="{BB44683F-F1F8-41E5-9D0E-A20D6CBD3F30}" srcOrd="0" destOrd="0" presId="urn:microsoft.com/office/officeart/2016/7/layout/RepeatingBendingProcessNew"/>
    <dgm:cxn modelId="{431FF3D8-7AA8-4051-8C31-AD08B9C5E4DD}" type="presParOf" srcId="{3878AD22-75E1-473F-BAD9-836DB94CC0EC}" destId="{9669B6D3-55F3-4537-92D6-B49220A92239}" srcOrd="8" destOrd="0" presId="urn:microsoft.com/office/officeart/2016/7/layout/RepeatingBendingProcessNew"/>
    <dgm:cxn modelId="{894D2353-60A6-4A3D-9FE1-186ECA750841}" type="presParOf" srcId="{3878AD22-75E1-473F-BAD9-836DB94CC0EC}" destId="{731B5BD5-A4C9-4208-B50C-2E0F17258C36}" srcOrd="9" destOrd="0" presId="urn:microsoft.com/office/officeart/2016/7/layout/RepeatingBendingProcessNew"/>
    <dgm:cxn modelId="{5361CF4B-32D7-4F50-9738-7E814238B61A}" type="presParOf" srcId="{731B5BD5-A4C9-4208-B50C-2E0F17258C36}" destId="{0B0A5DE0-A623-4FD5-A58A-14CEB8B296B5}" srcOrd="0" destOrd="0" presId="urn:microsoft.com/office/officeart/2016/7/layout/RepeatingBendingProcessNew"/>
    <dgm:cxn modelId="{D085FD1C-FB1F-4E42-AB1D-D84A386626C1}" type="presParOf" srcId="{3878AD22-75E1-473F-BAD9-836DB94CC0EC}" destId="{4278C76B-5B2D-47FF-BC03-E80786C8790B}" srcOrd="10" destOrd="0" presId="urn:microsoft.com/office/officeart/2016/7/layout/RepeatingBendingProcessNew"/>
    <dgm:cxn modelId="{EB6E53B1-280E-4A45-8ECC-F74D935BB83B}" type="presParOf" srcId="{3878AD22-75E1-473F-BAD9-836DB94CC0EC}" destId="{FD39DFFC-B66A-4A97-8EE2-91D87CC46EB4}" srcOrd="11" destOrd="0" presId="urn:microsoft.com/office/officeart/2016/7/layout/RepeatingBendingProcessNew"/>
    <dgm:cxn modelId="{1E4177DB-841B-4E52-A9BA-5FC3735E1DEC}" type="presParOf" srcId="{FD39DFFC-B66A-4A97-8EE2-91D87CC46EB4}" destId="{7568E605-8062-48B4-80CC-D437B4871F9D}" srcOrd="0" destOrd="0" presId="urn:microsoft.com/office/officeart/2016/7/layout/RepeatingBendingProcessNew"/>
    <dgm:cxn modelId="{A532EC63-1963-4FB0-9FB8-0DA47E15BBE3}" type="presParOf" srcId="{3878AD22-75E1-473F-BAD9-836DB94CC0EC}" destId="{D3B7C756-3CD8-461D-B2A9-C422DC72090A}"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6BB195A-1F42-40FE-AFCB-70073338D1FB}"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US"/>
        </a:p>
      </dgm:t>
    </dgm:pt>
    <dgm:pt modelId="{840DBE75-348A-4E03-9B33-3D33DE83E850}">
      <dgm:prSet/>
      <dgm:spPr/>
      <dgm:t>
        <a:bodyPr/>
        <a:lstStyle/>
        <a:p>
          <a:r>
            <a:rPr lang="en-GB" b="1" dirty="0"/>
            <a:t>Case study #1: Get the right feedback to grow</a:t>
          </a:r>
          <a:endParaRPr lang="en-AU" dirty="0"/>
        </a:p>
      </dgm:t>
    </dgm:pt>
    <dgm:pt modelId="{EE170518-C637-41EA-8B87-F1B302B9D691}" type="parTrans" cxnId="{E629EF5F-9F0E-4AED-BF70-BC3BB7ED0DCA}">
      <dgm:prSet/>
      <dgm:spPr/>
      <dgm:t>
        <a:bodyPr/>
        <a:lstStyle/>
        <a:p>
          <a:endParaRPr lang="en-AU"/>
        </a:p>
      </dgm:t>
    </dgm:pt>
    <dgm:pt modelId="{9F214F77-9A76-4B11-804B-366DBAF3A872}" type="sibTrans" cxnId="{E629EF5F-9F0E-4AED-BF70-BC3BB7ED0DCA}">
      <dgm:prSet/>
      <dgm:spPr/>
      <dgm:t>
        <a:bodyPr/>
        <a:lstStyle/>
        <a:p>
          <a:endParaRPr lang="en-AU"/>
        </a:p>
      </dgm:t>
    </dgm:pt>
    <dgm:pt modelId="{0B551567-BC54-49FA-973F-340D561ABFB8}">
      <dgm:prSet/>
      <dgm:spPr/>
      <dgm:t>
        <a:bodyPr/>
        <a:lstStyle/>
        <a:p>
          <a:r>
            <a:rPr lang="en-GB" b="1"/>
            <a:t>Case study #2: Keep your questions narrow</a:t>
          </a:r>
          <a:endParaRPr lang="en-AU"/>
        </a:p>
      </dgm:t>
    </dgm:pt>
    <dgm:pt modelId="{AC304E0A-8785-4C95-809E-94AFE223853D}" type="parTrans" cxnId="{32BD6393-8882-43AE-B2ED-54511EE9C2BC}">
      <dgm:prSet/>
      <dgm:spPr/>
      <dgm:t>
        <a:bodyPr/>
        <a:lstStyle/>
        <a:p>
          <a:endParaRPr lang="en-AU"/>
        </a:p>
      </dgm:t>
    </dgm:pt>
    <dgm:pt modelId="{7F2A4FF4-D155-4357-A7FE-A3298E204C05}" type="sibTrans" cxnId="{32BD6393-8882-43AE-B2ED-54511EE9C2BC}">
      <dgm:prSet/>
      <dgm:spPr/>
      <dgm:t>
        <a:bodyPr/>
        <a:lstStyle/>
        <a:p>
          <a:endParaRPr lang="en-AU"/>
        </a:p>
      </dgm:t>
    </dgm:pt>
    <dgm:pt modelId="{3878AD22-75E1-473F-BAD9-836DB94CC0EC}" type="pres">
      <dgm:prSet presAssocID="{76BB195A-1F42-40FE-AFCB-70073338D1FB}" presName="Name0" presStyleCnt="0">
        <dgm:presLayoutVars>
          <dgm:dir/>
          <dgm:resizeHandles val="exact"/>
        </dgm:presLayoutVars>
      </dgm:prSet>
      <dgm:spPr/>
    </dgm:pt>
    <dgm:pt modelId="{4E866D96-5CD7-406E-B23C-97DFA1FDC195}" type="pres">
      <dgm:prSet presAssocID="{840DBE75-348A-4E03-9B33-3D33DE83E850}" presName="node" presStyleLbl="node1" presStyleIdx="0" presStyleCnt="2">
        <dgm:presLayoutVars>
          <dgm:bulletEnabled val="1"/>
        </dgm:presLayoutVars>
      </dgm:prSet>
      <dgm:spPr/>
    </dgm:pt>
    <dgm:pt modelId="{26BFC3D9-9159-400A-9951-6A537F15DE9D}" type="pres">
      <dgm:prSet presAssocID="{9F214F77-9A76-4B11-804B-366DBAF3A872}" presName="sibTrans" presStyleLbl="sibTrans1D1" presStyleIdx="0" presStyleCnt="1"/>
      <dgm:spPr/>
    </dgm:pt>
    <dgm:pt modelId="{793643E6-DC6F-47CF-B937-7483FE994D24}" type="pres">
      <dgm:prSet presAssocID="{9F214F77-9A76-4B11-804B-366DBAF3A872}" presName="connectorText" presStyleLbl="sibTrans1D1" presStyleIdx="0" presStyleCnt="1"/>
      <dgm:spPr/>
    </dgm:pt>
    <dgm:pt modelId="{12F3BDBE-1656-40CA-9285-2EB968D1A7FC}" type="pres">
      <dgm:prSet presAssocID="{0B551567-BC54-49FA-973F-340D561ABFB8}" presName="node" presStyleLbl="node1" presStyleIdx="1" presStyleCnt="2">
        <dgm:presLayoutVars>
          <dgm:bulletEnabled val="1"/>
        </dgm:presLayoutVars>
      </dgm:prSet>
      <dgm:spPr/>
    </dgm:pt>
  </dgm:ptLst>
  <dgm:cxnLst>
    <dgm:cxn modelId="{E629EF5F-9F0E-4AED-BF70-BC3BB7ED0DCA}" srcId="{76BB195A-1F42-40FE-AFCB-70073338D1FB}" destId="{840DBE75-348A-4E03-9B33-3D33DE83E850}" srcOrd="0" destOrd="0" parTransId="{EE170518-C637-41EA-8B87-F1B302B9D691}" sibTransId="{9F214F77-9A76-4B11-804B-366DBAF3A872}"/>
    <dgm:cxn modelId="{57CF0B4B-95A2-4CA1-A28E-042650F00434}" type="presOf" srcId="{0B551567-BC54-49FA-973F-340D561ABFB8}" destId="{12F3BDBE-1656-40CA-9285-2EB968D1A7FC}" srcOrd="0" destOrd="0" presId="urn:microsoft.com/office/officeart/2016/7/layout/RepeatingBendingProcessNew"/>
    <dgm:cxn modelId="{12D35976-E387-4A4A-A3E1-9D04D58AEB48}" type="presOf" srcId="{76BB195A-1F42-40FE-AFCB-70073338D1FB}" destId="{3878AD22-75E1-473F-BAD9-836DB94CC0EC}" srcOrd="0" destOrd="0" presId="urn:microsoft.com/office/officeart/2016/7/layout/RepeatingBendingProcessNew"/>
    <dgm:cxn modelId="{6CE4DC57-2402-4A8A-9AFC-2C5C2C7BE1AE}" type="presOf" srcId="{840DBE75-348A-4E03-9B33-3D33DE83E850}" destId="{4E866D96-5CD7-406E-B23C-97DFA1FDC195}" srcOrd="0" destOrd="0" presId="urn:microsoft.com/office/officeart/2016/7/layout/RepeatingBendingProcessNew"/>
    <dgm:cxn modelId="{4C49AA85-1ADD-4D7E-BEF4-809E1A041994}" type="presOf" srcId="{9F214F77-9A76-4B11-804B-366DBAF3A872}" destId="{26BFC3D9-9159-400A-9951-6A537F15DE9D}" srcOrd="0" destOrd="0" presId="urn:microsoft.com/office/officeart/2016/7/layout/RepeatingBendingProcessNew"/>
    <dgm:cxn modelId="{32BD6393-8882-43AE-B2ED-54511EE9C2BC}" srcId="{76BB195A-1F42-40FE-AFCB-70073338D1FB}" destId="{0B551567-BC54-49FA-973F-340D561ABFB8}" srcOrd="1" destOrd="0" parTransId="{AC304E0A-8785-4C95-809E-94AFE223853D}" sibTransId="{7F2A4FF4-D155-4357-A7FE-A3298E204C05}"/>
    <dgm:cxn modelId="{FE9E64B9-D5C6-422A-8DE0-A914D0966995}" type="presOf" srcId="{9F214F77-9A76-4B11-804B-366DBAF3A872}" destId="{793643E6-DC6F-47CF-B937-7483FE994D24}" srcOrd="1" destOrd="0" presId="urn:microsoft.com/office/officeart/2016/7/layout/RepeatingBendingProcessNew"/>
    <dgm:cxn modelId="{CEF5F0A0-CFCC-49F8-AD2A-BACA56495F63}" type="presParOf" srcId="{3878AD22-75E1-473F-BAD9-836DB94CC0EC}" destId="{4E866D96-5CD7-406E-B23C-97DFA1FDC195}" srcOrd="0" destOrd="0" presId="urn:microsoft.com/office/officeart/2016/7/layout/RepeatingBendingProcessNew"/>
    <dgm:cxn modelId="{1553ECEC-E874-4B76-8B40-55449FC0E467}" type="presParOf" srcId="{3878AD22-75E1-473F-BAD9-836DB94CC0EC}" destId="{26BFC3D9-9159-400A-9951-6A537F15DE9D}" srcOrd="1" destOrd="0" presId="urn:microsoft.com/office/officeart/2016/7/layout/RepeatingBendingProcessNew"/>
    <dgm:cxn modelId="{DE5E07B7-A3D9-471B-989C-819043DFC0D6}" type="presParOf" srcId="{26BFC3D9-9159-400A-9951-6A537F15DE9D}" destId="{793643E6-DC6F-47CF-B937-7483FE994D24}" srcOrd="0" destOrd="0" presId="urn:microsoft.com/office/officeart/2016/7/layout/RepeatingBendingProcessNew"/>
    <dgm:cxn modelId="{A99CC1AE-ACE6-4B02-9D48-4BF5D3C315D1}" type="presParOf" srcId="{3878AD22-75E1-473F-BAD9-836DB94CC0EC}" destId="{12F3BDBE-1656-40CA-9285-2EB968D1A7FC}" srcOrd="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AE0817-EBB1-4CE0-8A0E-41A15CB34BDB}">
      <dsp:nvSpPr>
        <dsp:cNvPr id="0" name=""/>
        <dsp:cNvSpPr/>
      </dsp:nvSpPr>
      <dsp:spPr>
        <a:xfrm>
          <a:off x="821" y="80923"/>
          <a:ext cx="3327201" cy="399264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44550">
            <a:lnSpc>
              <a:spcPct val="90000"/>
            </a:lnSpc>
            <a:spcBef>
              <a:spcPct val="0"/>
            </a:spcBef>
            <a:spcAft>
              <a:spcPct val="35000"/>
            </a:spcAft>
            <a:buNone/>
          </a:pPr>
          <a:r>
            <a:rPr lang="en-AU" sz="1900" kern="1200"/>
            <a:t>Evaluate features and functions of emerging technologies and practices to determine advantages and disadvantages relevant to organisational context</a:t>
          </a:r>
          <a:endParaRPr lang="en-US" sz="1900" kern="1200"/>
        </a:p>
      </dsp:txBody>
      <dsp:txXfrm>
        <a:off x="821" y="1677979"/>
        <a:ext cx="3327201" cy="2395585"/>
      </dsp:txXfrm>
    </dsp:sp>
    <dsp:sp modelId="{E1455417-3092-4D35-8CF9-03E784D47D23}">
      <dsp:nvSpPr>
        <dsp:cNvPr id="0" name=""/>
        <dsp:cNvSpPr/>
      </dsp:nvSpPr>
      <dsp:spPr>
        <a:xfrm>
          <a:off x="821" y="80923"/>
          <a:ext cx="3327201" cy="159705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21" y="80923"/>
        <a:ext cx="3327201" cy="1597056"/>
      </dsp:txXfrm>
    </dsp:sp>
    <dsp:sp modelId="{14190426-54E4-43A9-AA54-0FA14D34EAC5}">
      <dsp:nvSpPr>
        <dsp:cNvPr id="0" name=""/>
        <dsp:cNvSpPr/>
      </dsp:nvSpPr>
      <dsp:spPr>
        <a:xfrm>
          <a:off x="3594199" y="80923"/>
          <a:ext cx="3327201" cy="3992641"/>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44550">
            <a:lnSpc>
              <a:spcPct val="90000"/>
            </a:lnSpc>
            <a:spcBef>
              <a:spcPct val="0"/>
            </a:spcBef>
            <a:spcAft>
              <a:spcPct val="35000"/>
            </a:spcAft>
            <a:buNone/>
          </a:pPr>
          <a:r>
            <a:rPr lang="en-AU" sz="1900" kern="1200"/>
            <a:t>Assess and document potential impacts of emerging technologies and practices on current organisational technologies and practices</a:t>
          </a:r>
          <a:endParaRPr lang="en-US" sz="1900" kern="1200"/>
        </a:p>
      </dsp:txBody>
      <dsp:txXfrm>
        <a:off x="3594199" y="1677979"/>
        <a:ext cx="3327201" cy="2395585"/>
      </dsp:txXfrm>
    </dsp:sp>
    <dsp:sp modelId="{D6EAD542-88E7-42FA-9CB4-CB6DA7F92715}">
      <dsp:nvSpPr>
        <dsp:cNvPr id="0" name=""/>
        <dsp:cNvSpPr/>
      </dsp:nvSpPr>
      <dsp:spPr>
        <a:xfrm>
          <a:off x="3594199" y="80923"/>
          <a:ext cx="3327201" cy="159705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94199" y="80923"/>
        <a:ext cx="3327201" cy="1597056"/>
      </dsp:txXfrm>
    </dsp:sp>
    <dsp:sp modelId="{3F2B11D4-E1B2-4F03-93A1-8B3562F856C3}">
      <dsp:nvSpPr>
        <dsp:cNvPr id="0" name=""/>
        <dsp:cNvSpPr/>
      </dsp:nvSpPr>
      <dsp:spPr>
        <a:xfrm>
          <a:off x="7187576" y="80923"/>
          <a:ext cx="3327201" cy="399264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44550">
            <a:lnSpc>
              <a:spcPct val="90000"/>
            </a:lnSpc>
            <a:spcBef>
              <a:spcPct val="0"/>
            </a:spcBef>
            <a:spcAft>
              <a:spcPct val="35000"/>
            </a:spcAft>
            <a:buNone/>
          </a:pPr>
          <a:r>
            <a:rPr lang="en-AU" sz="1900" kern="1200"/>
            <a:t>Seek and obtain feedback from organisational representative on assessment of impact of emerging technologies and practices and incorporate feedback into report</a:t>
          </a:r>
          <a:endParaRPr lang="en-US" sz="1900" kern="1200"/>
        </a:p>
      </dsp:txBody>
      <dsp:txXfrm>
        <a:off x="7187576" y="1677979"/>
        <a:ext cx="3327201" cy="2395585"/>
      </dsp:txXfrm>
    </dsp:sp>
    <dsp:sp modelId="{B7FB1D4B-F4CC-4850-BE08-1EA56B8E63EA}">
      <dsp:nvSpPr>
        <dsp:cNvPr id="0" name=""/>
        <dsp:cNvSpPr/>
      </dsp:nvSpPr>
      <dsp:spPr>
        <a:xfrm>
          <a:off x="7187576" y="80923"/>
          <a:ext cx="3327201" cy="159705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187576" y="80923"/>
        <a:ext cx="3327201" cy="15970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1B875A-9D6F-48F3-B821-4413FEE7430C}">
      <dsp:nvSpPr>
        <dsp:cNvPr id="0" name=""/>
        <dsp:cNvSpPr/>
      </dsp:nvSpPr>
      <dsp:spPr>
        <a:xfrm>
          <a:off x="167769" y="777"/>
          <a:ext cx="2941935" cy="176516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ct val="35000"/>
            </a:spcAft>
            <a:buNone/>
          </a:pPr>
          <a:r>
            <a:rPr lang="en-US" sz="2400" b="1" kern="1200"/>
            <a:t>Evaluation of Emerging technologies</a:t>
          </a:r>
          <a:endParaRPr lang="en-US" sz="2400" kern="1200"/>
        </a:p>
      </dsp:txBody>
      <dsp:txXfrm>
        <a:off x="167769" y="777"/>
        <a:ext cx="2941935" cy="1765161"/>
      </dsp:txXfrm>
    </dsp:sp>
    <dsp:sp modelId="{BA06DF9A-2B88-419F-A312-9E5417DA0ACA}">
      <dsp:nvSpPr>
        <dsp:cNvPr id="0" name=""/>
        <dsp:cNvSpPr/>
      </dsp:nvSpPr>
      <dsp:spPr>
        <a:xfrm>
          <a:off x="3403898" y="777"/>
          <a:ext cx="2941935" cy="1765161"/>
        </a:xfrm>
        <a:prstGeom prst="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ct val="35000"/>
            </a:spcAft>
            <a:buNone/>
          </a:pPr>
          <a:r>
            <a:rPr lang="en-US" sz="2400" b="1" kern="1200"/>
            <a:t>How to Evaluate Technology Solutions</a:t>
          </a:r>
          <a:endParaRPr lang="en-US" sz="2400" kern="1200"/>
        </a:p>
      </dsp:txBody>
      <dsp:txXfrm>
        <a:off x="3403898" y="777"/>
        <a:ext cx="2941935" cy="1765161"/>
      </dsp:txXfrm>
    </dsp:sp>
    <dsp:sp modelId="{C0577E35-36E5-41FF-9EB1-0B57B64A9E41}">
      <dsp:nvSpPr>
        <dsp:cNvPr id="0" name=""/>
        <dsp:cNvSpPr/>
      </dsp:nvSpPr>
      <dsp:spPr>
        <a:xfrm>
          <a:off x="167769" y="2060132"/>
          <a:ext cx="2941935" cy="1765161"/>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ct val="35000"/>
            </a:spcAft>
            <a:buNone/>
          </a:pPr>
          <a:r>
            <a:rPr lang="en-US" sz="2400" b="1" kern="1200"/>
            <a:t>Defining technology solutions</a:t>
          </a:r>
          <a:endParaRPr lang="en-US" sz="2400" kern="1200"/>
        </a:p>
      </dsp:txBody>
      <dsp:txXfrm>
        <a:off x="167769" y="2060132"/>
        <a:ext cx="2941935" cy="1765161"/>
      </dsp:txXfrm>
    </dsp:sp>
    <dsp:sp modelId="{5C0635F2-A646-4089-A685-75C034C79BC9}">
      <dsp:nvSpPr>
        <dsp:cNvPr id="0" name=""/>
        <dsp:cNvSpPr/>
      </dsp:nvSpPr>
      <dsp:spPr>
        <a:xfrm>
          <a:off x="3403898" y="2060132"/>
          <a:ext cx="2941935" cy="1765161"/>
        </a:xfrm>
        <a:prstGeom prst="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ct val="35000"/>
            </a:spcAft>
            <a:buNone/>
          </a:pPr>
          <a:r>
            <a:rPr lang="en-US" sz="2400" b="1" kern="1200"/>
            <a:t>Four Steps to determine if technology is right for you</a:t>
          </a:r>
          <a:endParaRPr lang="en-US" sz="2400" kern="1200"/>
        </a:p>
      </dsp:txBody>
      <dsp:txXfrm>
        <a:off x="3403898" y="2060132"/>
        <a:ext cx="2941935" cy="1765161"/>
      </dsp:txXfrm>
    </dsp:sp>
    <dsp:sp modelId="{2EC232D6-8A2A-447A-AD1F-39BF7EC712B1}">
      <dsp:nvSpPr>
        <dsp:cNvPr id="0" name=""/>
        <dsp:cNvSpPr/>
      </dsp:nvSpPr>
      <dsp:spPr>
        <a:xfrm>
          <a:off x="1785834" y="4119487"/>
          <a:ext cx="2941935" cy="1765161"/>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ct val="35000"/>
            </a:spcAft>
            <a:buNone/>
          </a:pPr>
          <a:r>
            <a:rPr lang="en-US" sz="2400" b="1" kern="1200"/>
            <a:t>Function and applications of emerging technology in a organisation</a:t>
          </a:r>
          <a:endParaRPr lang="en-US" sz="2400" kern="1200"/>
        </a:p>
      </dsp:txBody>
      <dsp:txXfrm>
        <a:off x="1785834" y="4119487"/>
        <a:ext cx="2941935" cy="17651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E75178-CFF3-4B21-8552-DB300119EF66}">
      <dsp:nvSpPr>
        <dsp:cNvPr id="0" name=""/>
        <dsp:cNvSpPr/>
      </dsp:nvSpPr>
      <dsp:spPr>
        <a:xfrm>
          <a:off x="49731" y="24058"/>
          <a:ext cx="6213001" cy="167839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Any technology that helps with business execution and guest/client and employee interaction is a technology solution. They could include, but are not limited to:</a:t>
          </a:r>
          <a:endParaRPr lang="en-AU" sz="2600" kern="1200"/>
        </a:p>
      </dsp:txBody>
      <dsp:txXfrm>
        <a:off x="49731" y="24058"/>
        <a:ext cx="6213001" cy="16783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C4D7E1-878A-4312-9A74-6ABD682D0DBF}">
      <dsp:nvSpPr>
        <dsp:cNvPr id="0" name=""/>
        <dsp:cNvSpPr/>
      </dsp:nvSpPr>
      <dsp:spPr>
        <a:xfrm>
          <a:off x="-4923774" y="-754491"/>
          <a:ext cx="5864165" cy="5864165"/>
        </a:xfrm>
        <a:prstGeom prst="blockArc">
          <a:avLst>
            <a:gd name="adj1" fmla="val 18900000"/>
            <a:gd name="adj2" fmla="val 2700000"/>
            <a:gd name="adj3" fmla="val 368"/>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6F6371C-0147-4332-BCB1-EC64F1E2399A}">
      <dsp:nvSpPr>
        <dsp:cNvPr id="0" name=""/>
        <dsp:cNvSpPr/>
      </dsp:nvSpPr>
      <dsp:spPr>
        <a:xfrm>
          <a:off x="411445" y="272111"/>
          <a:ext cx="4862769" cy="5445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2254" tIns="45720" rIns="45720" bIns="45720" numCol="1" spcCol="1270" anchor="ctr" anchorCtr="0">
          <a:noAutofit/>
        </a:bodyPr>
        <a:lstStyle/>
        <a:p>
          <a:pPr marL="0" lvl="0" indent="0" algn="l" defTabSz="800100">
            <a:lnSpc>
              <a:spcPct val="90000"/>
            </a:lnSpc>
            <a:spcBef>
              <a:spcPct val="0"/>
            </a:spcBef>
            <a:spcAft>
              <a:spcPct val="35000"/>
            </a:spcAft>
            <a:buSzPts val="1000"/>
            <a:buFont typeface="Symbol" panose="05050102010706020507" pitchFamily="18" charset="2"/>
            <a:buNone/>
          </a:pPr>
          <a:r>
            <a:rPr lang="en-AU" sz="1800" kern="1200"/>
            <a:t>Point-of-sale (POS) systems.</a:t>
          </a:r>
        </a:p>
      </dsp:txBody>
      <dsp:txXfrm>
        <a:off x="411445" y="272111"/>
        <a:ext cx="4862769" cy="544572"/>
      </dsp:txXfrm>
    </dsp:sp>
    <dsp:sp modelId="{ECB32843-B184-41B0-A726-862ACFF2EC52}">
      <dsp:nvSpPr>
        <dsp:cNvPr id="0" name=""/>
        <dsp:cNvSpPr/>
      </dsp:nvSpPr>
      <dsp:spPr>
        <a:xfrm>
          <a:off x="71087" y="204040"/>
          <a:ext cx="680715" cy="68071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9DF245-CA2A-4CE8-8767-9F9FC746B86A}">
      <dsp:nvSpPr>
        <dsp:cNvPr id="0" name=""/>
        <dsp:cNvSpPr/>
      </dsp:nvSpPr>
      <dsp:spPr>
        <a:xfrm>
          <a:off x="801669" y="1088708"/>
          <a:ext cx="4472544" cy="5445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2254" tIns="45720" rIns="45720" bIns="45720" numCol="1" spcCol="1270" anchor="ctr" anchorCtr="0">
          <a:noAutofit/>
        </a:bodyPr>
        <a:lstStyle/>
        <a:p>
          <a:pPr marL="0" lvl="0" indent="0" algn="l" defTabSz="800100">
            <a:lnSpc>
              <a:spcPct val="90000"/>
            </a:lnSpc>
            <a:spcBef>
              <a:spcPct val="0"/>
            </a:spcBef>
            <a:spcAft>
              <a:spcPct val="35000"/>
            </a:spcAft>
            <a:buSzPts val="1000"/>
            <a:buFont typeface="Symbol" panose="05050102010706020507" pitchFamily="18" charset="2"/>
            <a:buNone/>
          </a:pPr>
          <a:r>
            <a:rPr lang="en-AU" sz="1800" kern="1200"/>
            <a:t>Scheduling software.</a:t>
          </a:r>
        </a:p>
      </dsp:txBody>
      <dsp:txXfrm>
        <a:off x="801669" y="1088708"/>
        <a:ext cx="4472544" cy="544572"/>
      </dsp:txXfrm>
    </dsp:sp>
    <dsp:sp modelId="{A89A537B-8499-4291-8101-FBA8BDE6BA21}">
      <dsp:nvSpPr>
        <dsp:cNvPr id="0" name=""/>
        <dsp:cNvSpPr/>
      </dsp:nvSpPr>
      <dsp:spPr>
        <a:xfrm>
          <a:off x="461312" y="1020637"/>
          <a:ext cx="680715" cy="68071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166AE1-F73B-4FCF-AEBB-F940B8FE8A01}">
      <dsp:nvSpPr>
        <dsp:cNvPr id="0" name=""/>
        <dsp:cNvSpPr/>
      </dsp:nvSpPr>
      <dsp:spPr>
        <a:xfrm>
          <a:off x="921437" y="1905305"/>
          <a:ext cx="4352777" cy="5445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2254" tIns="45720" rIns="45720" bIns="45720" numCol="1" spcCol="1270" anchor="ctr" anchorCtr="0">
          <a:noAutofit/>
        </a:bodyPr>
        <a:lstStyle/>
        <a:p>
          <a:pPr marL="0" lvl="0" indent="0" algn="l" defTabSz="800100">
            <a:lnSpc>
              <a:spcPct val="90000"/>
            </a:lnSpc>
            <a:spcBef>
              <a:spcPct val="0"/>
            </a:spcBef>
            <a:spcAft>
              <a:spcPct val="35000"/>
            </a:spcAft>
            <a:buSzPts val="1000"/>
            <a:buFont typeface="Symbol" panose="05050102010706020507" pitchFamily="18" charset="2"/>
            <a:buNone/>
          </a:pPr>
          <a:r>
            <a:rPr lang="en-AU" sz="1800" kern="1200"/>
            <a:t>Cost of goods sold (COGS) analysis tools.</a:t>
          </a:r>
        </a:p>
      </dsp:txBody>
      <dsp:txXfrm>
        <a:off x="921437" y="1905305"/>
        <a:ext cx="4352777" cy="544572"/>
      </dsp:txXfrm>
    </dsp:sp>
    <dsp:sp modelId="{932C72C9-C0E7-4CF2-B917-DF6A9345D42C}">
      <dsp:nvSpPr>
        <dsp:cNvPr id="0" name=""/>
        <dsp:cNvSpPr/>
      </dsp:nvSpPr>
      <dsp:spPr>
        <a:xfrm>
          <a:off x="581079" y="1837233"/>
          <a:ext cx="680715" cy="68071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2E4209-7A05-4CBD-BB34-308CD470F1E3}">
      <dsp:nvSpPr>
        <dsp:cNvPr id="0" name=""/>
        <dsp:cNvSpPr/>
      </dsp:nvSpPr>
      <dsp:spPr>
        <a:xfrm>
          <a:off x="801669" y="2721902"/>
          <a:ext cx="4472544" cy="5445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2254" tIns="45720" rIns="45720" bIns="45720" numCol="1" spcCol="1270" anchor="ctr" anchorCtr="0">
          <a:noAutofit/>
        </a:bodyPr>
        <a:lstStyle/>
        <a:p>
          <a:pPr marL="0" lvl="0" indent="0" algn="l" defTabSz="800100">
            <a:lnSpc>
              <a:spcPct val="90000"/>
            </a:lnSpc>
            <a:spcBef>
              <a:spcPct val="0"/>
            </a:spcBef>
            <a:spcAft>
              <a:spcPct val="35000"/>
            </a:spcAft>
            <a:buSzPts val="1000"/>
            <a:buFont typeface="Symbol" panose="05050102010706020507" pitchFamily="18" charset="2"/>
            <a:buNone/>
          </a:pPr>
          <a:r>
            <a:rPr lang="en-AU" sz="1800" kern="1200"/>
            <a:t>Social media management programs.</a:t>
          </a:r>
        </a:p>
      </dsp:txBody>
      <dsp:txXfrm>
        <a:off x="801669" y="2721902"/>
        <a:ext cx="4472544" cy="544572"/>
      </dsp:txXfrm>
    </dsp:sp>
    <dsp:sp modelId="{9744495E-DD6E-45CD-898F-4F158CA9E3FA}">
      <dsp:nvSpPr>
        <dsp:cNvPr id="0" name=""/>
        <dsp:cNvSpPr/>
      </dsp:nvSpPr>
      <dsp:spPr>
        <a:xfrm>
          <a:off x="461312" y="2653830"/>
          <a:ext cx="680715" cy="68071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ABF74B-534D-47D2-A83B-D3AF9E7A555E}">
      <dsp:nvSpPr>
        <dsp:cNvPr id="0" name=""/>
        <dsp:cNvSpPr/>
      </dsp:nvSpPr>
      <dsp:spPr>
        <a:xfrm>
          <a:off x="411445" y="3538499"/>
          <a:ext cx="4862769" cy="5445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2254" tIns="45720" rIns="45720" bIns="45720" numCol="1" spcCol="1270" anchor="ctr" anchorCtr="0">
          <a:noAutofit/>
        </a:bodyPr>
        <a:lstStyle/>
        <a:p>
          <a:pPr marL="0" lvl="0" indent="0" algn="l" defTabSz="800100">
            <a:lnSpc>
              <a:spcPct val="90000"/>
            </a:lnSpc>
            <a:spcBef>
              <a:spcPct val="0"/>
            </a:spcBef>
            <a:spcAft>
              <a:spcPct val="35000"/>
            </a:spcAft>
            <a:buSzPts val="1000"/>
            <a:buFont typeface="Symbol" panose="05050102010706020507" pitchFamily="18" charset="2"/>
            <a:buNone/>
          </a:pPr>
          <a:r>
            <a:rPr lang="en-AU" sz="1800" kern="1200"/>
            <a:t>Loyalty programs.</a:t>
          </a:r>
        </a:p>
      </dsp:txBody>
      <dsp:txXfrm>
        <a:off x="411445" y="3538499"/>
        <a:ext cx="4862769" cy="544572"/>
      </dsp:txXfrm>
    </dsp:sp>
    <dsp:sp modelId="{898C5AB2-572F-4F2E-85B4-D2FA3B48908A}">
      <dsp:nvSpPr>
        <dsp:cNvPr id="0" name=""/>
        <dsp:cNvSpPr/>
      </dsp:nvSpPr>
      <dsp:spPr>
        <a:xfrm>
          <a:off x="71087" y="3470427"/>
          <a:ext cx="680715" cy="680715"/>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B322C4-D696-478C-B4CA-2EB363B7F3E2}">
      <dsp:nvSpPr>
        <dsp:cNvPr id="0" name=""/>
        <dsp:cNvSpPr/>
      </dsp:nvSpPr>
      <dsp:spPr>
        <a:xfrm>
          <a:off x="0" y="258552"/>
          <a:ext cx="6513603" cy="12729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AU" sz="3200" kern="1200"/>
            <a:t>The growing impact of emerging technologies</a:t>
          </a:r>
          <a:endParaRPr lang="en-US" sz="3200" kern="1200"/>
        </a:p>
      </dsp:txBody>
      <dsp:txXfrm>
        <a:off x="62141" y="320693"/>
        <a:ext cx="6389321" cy="1148678"/>
      </dsp:txXfrm>
    </dsp:sp>
    <dsp:sp modelId="{2143207B-8158-44A2-88C8-3248565B54C4}">
      <dsp:nvSpPr>
        <dsp:cNvPr id="0" name=""/>
        <dsp:cNvSpPr/>
      </dsp:nvSpPr>
      <dsp:spPr>
        <a:xfrm>
          <a:off x="0" y="1623673"/>
          <a:ext cx="6513603" cy="127296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AU" sz="3200" kern="1200"/>
            <a:t>Potential Impact of emerging technologies on current organisation</a:t>
          </a:r>
          <a:endParaRPr lang="en-US" sz="3200" kern="1200"/>
        </a:p>
      </dsp:txBody>
      <dsp:txXfrm>
        <a:off x="62141" y="1685814"/>
        <a:ext cx="6389321" cy="1148678"/>
      </dsp:txXfrm>
    </dsp:sp>
    <dsp:sp modelId="{77A05FE8-7598-4022-B8C9-38E8259E4260}">
      <dsp:nvSpPr>
        <dsp:cNvPr id="0" name=""/>
        <dsp:cNvSpPr/>
      </dsp:nvSpPr>
      <dsp:spPr>
        <a:xfrm>
          <a:off x="0" y="2988793"/>
          <a:ext cx="6513603" cy="127296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AU" sz="3200" kern="1200"/>
            <a:t>Methods and Evidence</a:t>
          </a:r>
          <a:endParaRPr lang="en-US" sz="3200" kern="1200"/>
        </a:p>
      </dsp:txBody>
      <dsp:txXfrm>
        <a:off x="62141" y="3050934"/>
        <a:ext cx="6389321" cy="1148678"/>
      </dsp:txXfrm>
    </dsp:sp>
    <dsp:sp modelId="{D3629852-D4B9-443E-BF2F-37A77C5AD3E0}">
      <dsp:nvSpPr>
        <dsp:cNvPr id="0" name=""/>
        <dsp:cNvSpPr/>
      </dsp:nvSpPr>
      <dsp:spPr>
        <a:xfrm>
          <a:off x="0" y="4353913"/>
          <a:ext cx="6513603" cy="12729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AU" sz="3200" kern="1200"/>
            <a:t>Implications of emerging technology on current organisation </a:t>
          </a:r>
          <a:endParaRPr lang="en-US" sz="3200" kern="1200"/>
        </a:p>
      </dsp:txBody>
      <dsp:txXfrm>
        <a:off x="62141" y="4416054"/>
        <a:ext cx="6389321" cy="11486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D25FE7-92D5-4909-AC22-2F08204D370A}">
      <dsp:nvSpPr>
        <dsp:cNvPr id="0" name=""/>
        <dsp:cNvSpPr/>
      </dsp:nvSpPr>
      <dsp:spPr>
        <a:xfrm>
          <a:off x="1037740" y="311336"/>
          <a:ext cx="1111616" cy="11116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5C3945-190C-47F2-880A-DE54089EBAA2}">
      <dsp:nvSpPr>
        <dsp:cNvPr id="0" name=""/>
        <dsp:cNvSpPr/>
      </dsp:nvSpPr>
      <dsp:spPr>
        <a:xfrm>
          <a:off x="358419" y="1757280"/>
          <a:ext cx="247025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AU" sz="1900" kern="1200"/>
            <a:t>Driverless cars </a:t>
          </a:r>
          <a:endParaRPr lang="en-US" sz="1900" kern="1200"/>
        </a:p>
      </dsp:txBody>
      <dsp:txXfrm>
        <a:off x="358419" y="1757280"/>
        <a:ext cx="2470257" cy="720000"/>
      </dsp:txXfrm>
    </dsp:sp>
    <dsp:sp modelId="{F7B67657-56FF-4E1C-A43A-CD4E9D63A9E8}">
      <dsp:nvSpPr>
        <dsp:cNvPr id="0" name=""/>
        <dsp:cNvSpPr/>
      </dsp:nvSpPr>
      <dsp:spPr>
        <a:xfrm>
          <a:off x="3940293" y="311336"/>
          <a:ext cx="1111616" cy="11116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1F14C9-E105-46F9-9362-DFD4D349095F}">
      <dsp:nvSpPr>
        <dsp:cNvPr id="0" name=""/>
        <dsp:cNvSpPr/>
      </dsp:nvSpPr>
      <dsp:spPr>
        <a:xfrm>
          <a:off x="3260972" y="1757280"/>
          <a:ext cx="247025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AU" sz="1900" kern="1200"/>
            <a:t>Virtual reality </a:t>
          </a:r>
          <a:endParaRPr lang="en-US" sz="1900" kern="1200"/>
        </a:p>
      </dsp:txBody>
      <dsp:txXfrm>
        <a:off x="3260972" y="1757280"/>
        <a:ext cx="2470257" cy="720000"/>
      </dsp:txXfrm>
    </dsp:sp>
    <dsp:sp modelId="{052C1FFC-B6AF-4E29-ABBA-1465B2F6F8AD}">
      <dsp:nvSpPr>
        <dsp:cNvPr id="0" name=""/>
        <dsp:cNvSpPr/>
      </dsp:nvSpPr>
      <dsp:spPr>
        <a:xfrm>
          <a:off x="1037740" y="3094844"/>
          <a:ext cx="1111616" cy="11116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69DD68-C2D4-4CA9-A1C7-6EBF846AEB38}">
      <dsp:nvSpPr>
        <dsp:cNvPr id="0" name=""/>
        <dsp:cNvSpPr/>
      </dsp:nvSpPr>
      <dsp:spPr>
        <a:xfrm>
          <a:off x="358419" y="4540788"/>
          <a:ext cx="247025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AU" sz="1900" kern="1200"/>
            <a:t>Cloud computing system in the organisation </a:t>
          </a:r>
          <a:endParaRPr lang="en-US" sz="1900" kern="1200"/>
        </a:p>
      </dsp:txBody>
      <dsp:txXfrm>
        <a:off x="358419" y="4540788"/>
        <a:ext cx="2470257" cy="720000"/>
      </dsp:txXfrm>
    </dsp:sp>
    <dsp:sp modelId="{F40CFCF0-9C40-4712-A149-2AF21CCB3DAB}">
      <dsp:nvSpPr>
        <dsp:cNvPr id="0" name=""/>
        <dsp:cNvSpPr/>
      </dsp:nvSpPr>
      <dsp:spPr>
        <a:xfrm>
          <a:off x="3940293" y="3094844"/>
          <a:ext cx="1111616" cy="11116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53EC3C-E564-4A22-9551-E57217C801B1}">
      <dsp:nvSpPr>
        <dsp:cNvPr id="0" name=""/>
        <dsp:cNvSpPr/>
      </dsp:nvSpPr>
      <dsp:spPr>
        <a:xfrm>
          <a:off x="3260972" y="4540788"/>
          <a:ext cx="247025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AU" sz="1900" kern="1200" dirty="0"/>
            <a:t>5G internet </a:t>
          </a:r>
          <a:endParaRPr lang="en-US" sz="1900" kern="1200" dirty="0"/>
        </a:p>
      </dsp:txBody>
      <dsp:txXfrm>
        <a:off x="3260972" y="4540788"/>
        <a:ext cx="2470257"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5452FE-FBEC-4074-B026-0F36097922D1}">
      <dsp:nvSpPr>
        <dsp:cNvPr id="0" name=""/>
        <dsp:cNvSpPr/>
      </dsp:nvSpPr>
      <dsp:spPr>
        <a:xfrm>
          <a:off x="3036281" y="529100"/>
          <a:ext cx="406841" cy="91440"/>
        </a:xfrm>
        <a:custGeom>
          <a:avLst/>
          <a:gdLst/>
          <a:ahLst/>
          <a:cxnLst/>
          <a:rect l="0" t="0" r="0" b="0"/>
          <a:pathLst>
            <a:path>
              <a:moveTo>
                <a:pt x="0" y="45720"/>
              </a:moveTo>
              <a:lnTo>
                <a:pt x="406841"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28765" y="572633"/>
        <a:ext cx="21872" cy="4374"/>
      </dsp:txXfrm>
    </dsp:sp>
    <dsp:sp modelId="{47164920-89CA-4271-9311-9935B08E3F85}">
      <dsp:nvSpPr>
        <dsp:cNvPr id="0" name=""/>
        <dsp:cNvSpPr/>
      </dsp:nvSpPr>
      <dsp:spPr>
        <a:xfrm>
          <a:off x="1136159" y="4244"/>
          <a:ext cx="1901921" cy="114115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96" tIns="97825" rIns="93196" bIns="97825" numCol="1" spcCol="1270" anchor="t" anchorCtr="0">
          <a:noAutofit/>
        </a:bodyPr>
        <a:lstStyle/>
        <a:p>
          <a:pPr marL="0" lvl="0" indent="0" algn="l" defTabSz="844550">
            <a:lnSpc>
              <a:spcPct val="90000"/>
            </a:lnSpc>
            <a:spcBef>
              <a:spcPct val="0"/>
            </a:spcBef>
            <a:spcAft>
              <a:spcPct val="35000"/>
            </a:spcAft>
            <a:buNone/>
          </a:pPr>
          <a:r>
            <a:rPr lang="en-US" sz="1900" kern="1200"/>
            <a:t>Obtain</a:t>
          </a:r>
        </a:p>
        <a:p>
          <a:pPr marL="114300" lvl="1" indent="-114300" algn="l" defTabSz="666750">
            <a:lnSpc>
              <a:spcPct val="90000"/>
            </a:lnSpc>
            <a:spcBef>
              <a:spcPct val="0"/>
            </a:spcBef>
            <a:spcAft>
              <a:spcPct val="15000"/>
            </a:spcAft>
            <a:buChar char="•"/>
          </a:pPr>
          <a:r>
            <a:rPr lang="en-US" sz="1500" kern="1200"/>
            <a:t>Obtain feedback </a:t>
          </a:r>
        </a:p>
      </dsp:txBody>
      <dsp:txXfrm>
        <a:off x="1136159" y="4244"/>
        <a:ext cx="1901921" cy="1141152"/>
      </dsp:txXfrm>
    </dsp:sp>
    <dsp:sp modelId="{E05991B9-F543-4B34-A870-D1021F12D12A}">
      <dsp:nvSpPr>
        <dsp:cNvPr id="0" name=""/>
        <dsp:cNvSpPr/>
      </dsp:nvSpPr>
      <dsp:spPr>
        <a:xfrm>
          <a:off x="2087120" y="1143597"/>
          <a:ext cx="2339363" cy="406841"/>
        </a:xfrm>
        <a:custGeom>
          <a:avLst/>
          <a:gdLst/>
          <a:ahLst/>
          <a:cxnLst/>
          <a:rect l="0" t="0" r="0" b="0"/>
          <a:pathLst>
            <a:path>
              <a:moveTo>
                <a:pt x="2339363" y="0"/>
              </a:moveTo>
              <a:lnTo>
                <a:pt x="2339363" y="220520"/>
              </a:lnTo>
              <a:lnTo>
                <a:pt x="0" y="220520"/>
              </a:lnTo>
              <a:lnTo>
                <a:pt x="0" y="406841"/>
              </a:lnTo>
            </a:path>
          </a:pathLst>
        </a:custGeom>
        <a:noFill/>
        <a:ln w="6350" cap="flat" cmpd="sng" algn="ctr">
          <a:solidFill>
            <a:schemeClr val="accent2">
              <a:hueOff val="-291073"/>
              <a:satOff val="-16786"/>
              <a:lumOff val="172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97304" y="1344830"/>
        <a:ext cx="118995" cy="4374"/>
      </dsp:txXfrm>
    </dsp:sp>
    <dsp:sp modelId="{27A8AE9D-53F7-4C88-9E5F-5D0CEC39FCAD}">
      <dsp:nvSpPr>
        <dsp:cNvPr id="0" name=""/>
        <dsp:cNvSpPr/>
      </dsp:nvSpPr>
      <dsp:spPr>
        <a:xfrm>
          <a:off x="3475522" y="4244"/>
          <a:ext cx="1901921" cy="1141152"/>
        </a:xfrm>
        <a:prstGeom prst="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96" tIns="97825" rIns="93196" bIns="97825" numCol="1" spcCol="1270" anchor="t" anchorCtr="0">
          <a:noAutofit/>
        </a:bodyPr>
        <a:lstStyle/>
        <a:p>
          <a:pPr marL="0" lvl="0" indent="0" algn="l" defTabSz="844550">
            <a:lnSpc>
              <a:spcPct val="90000"/>
            </a:lnSpc>
            <a:spcBef>
              <a:spcPct val="0"/>
            </a:spcBef>
            <a:spcAft>
              <a:spcPct val="35000"/>
            </a:spcAft>
            <a:buNone/>
          </a:pPr>
          <a:r>
            <a:rPr lang="en-US" sz="1900" kern="1200"/>
            <a:t>Understand</a:t>
          </a:r>
        </a:p>
        <a:p>
          <a:pPr marL="114300" lvl="1" indent="-114300" algn="l" defTabSz="666750">
            <a:lnSpc>
              <a:spcPct val="90000"/>
            </a:lnSpc>
            <a:spcBef>
              <a:spcPct val="0"/>
            </a:spcBef>
            <a:spcAft>
              <a:spcPct val="15000"/>
            </a:spcAft>
            <a:buChar char="•"/>
          </a:pPr>
          <a:r>
            <a:rPr lang="en-US" sz="1500" kern="1200"/>
            <a:t>Understand what you’re looking for</a:t>
          </a:r>
        </a:p>
      </dsp:txBody>
      <dsp:txXfrm>
        <a:off x="3475522" y="4244"/>
        <a:ext cx="1901921" cy="1141152"/>
      </dsp:txXfrm>
    </dsp:sp>
    <dsp:sp modelId="{750A53C8-EBBA-4538-8893-76FA77D6FCE7}">
      <dsp:nvSpPr>
        <dsp:cNvPr id="0" name=""/>
        <dsp:cNvSpPr/>
      </dsp:nvSpPr>
      <dsp:spPr>
        <a:xfrm>
          <a:off x="3036281" y="2107695"/>
          <a:ext cx="406841" cy="91440"/>
        </a:xfrm>
        <a:custGeom>
          <a:avLst/>
          <a:gdLst/>
          <a:ahLst/>
          <a:cxnLst/>
          <a:rect l="0" t="0" r="0" b="0"/>
          <a:pathLst>
            <a:path>
              <a:moveTo>
                <a:pt x="0" y="45720"/>
              </a:moveTo>
              <a:lnTo>
                <a:pt x="406841" y="45720"/>
              </a:lnTo>
            </a:path>
          </a:pathLst>
        </a:custGeom>
        <a:noFill/>
        <a:ln w="6350" cap="flat" cmpd="sng" algn="ctr">
          <a:solidFill>
            <a:schemeClr val="accent2">
              <a:hueOff val="-582145"/>
              <a:satOff val="-33571"/>
              <a:lumOff val="345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28765" y="2151228"/>
        <a:ext cx="21872" cy="4374"/>
      </dsp:txXfrm>
    </dsp:sp>
    <dsp:sp modelId="{83F95851-A30D-4AC1-BB25-6D76B5800A98}">
      <dsp:nvSpPr>
        <dsp:cNvPr id="0" name=""/>
        <dsp:cNvSpPr/>
      </dsp:nvSpPr>
      <dsp:spPr>
        <a:xfrm>
          <a:off x="1136159" y="1582839"/>
          <a:ext cx="1901921" cy="1141152"/>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96" tIns="97825" rIns="93196" bIns="97825" numCol="1" spcCol="1270" anchor="t" anchorCtr="0">
          <a:noAutofit/>
        </a:bodyPr>
        <a:lstStyle/>
        <a:p>
          <a:pPr marL="0" lvl="0" indent="0" algn="l" defTabSz="844550">
            <a:lnSpc>
              <a:spcPct val="90000"/>
            </a:lnSpc>
            <a:spcBef>
              <a:spcPct val="0"/>
            </a:spcBef>
            <a:spcAft>
              <a:spcPct val="35000"/>
            </a:spcAft>
            <a:buNone/>
          </a:pPr>
          <a:r>
            <a:rPr lang="en-US" sz="1900" kern="1200"/>
            <a:t>Ask</a:t>
          </a:r>
        </a:p>
        <a:p>
          <a:pPr marL="114300" lvl="1" indent="-114300" algn="l" defTabSz="666750">
            <a:lnSpc>
              <a:spcPct val="90000"/>
            </a:lnSpc>
            <a:spcBef>
              <a:spcPct val="0"/>
            </a:spcBef>
            <a:spcAft>
              <a:spcPct val="15000"/>
            </a:spcAft>
            <a:buChar char="•"/>
          </a:pPr>
          <a:r>
            <a:rPr lang="en-US" sz="1500" kern="1200"/>
            <a:t>Ask for feedback in real time</a:t>
          </a:r>
        </a:p>
      </dsp:txBody>
      <dsp:txXfrm>
        <a:off x="1136159" y="1582839"/>
        <a:ext cx="1901921" cy="1141152"/>
      </dsp:txXfrm>
    </dsp:sp>
    <dsp:sp modelId="{8AA93CFF-0DC7-4722-AEAB-BEACD3CF6026}">
      <dsp:nvSpPr>
        <dsp:cNvPr id="0" name=""/>
        <dsp:cNvSpPr/>
      </dsp:nvSpPr>
      <dsp:spPr>
        <a:xfrm>
          <a:off x="2087120" y="2722192"/>
          <a:ext cx="2339363" cy="406841"/>
        </a:xfrm>
        <a:custGeom>
          <a:avLst/>
          <a:gdLst/>
          <a:ahLst/>
          <a:cxnLst/>
          <a:rect l="0" t="0" r="0" b="0"/>
          <a:pathLst>
            <a:path>
              <a:moveTo>
                <a:pt x="2339363" y="0"/>
              </a:moveTo>
              <a:lnTo>
                <a:pt x="2339363" y="220520"/>
              </a:lnTo>
              <a:lnTo>
                <a:pt x="0" y="220520"/>
              </a:lnTo>
              <a:lnTo>
                <a:pt x="0" y="406841"/>
              </a:lnTo>
            </a:path>
          </a:pathLst>
        </a:custGeom>
        <a:noFill/>
        <a:ln w="6350" cap="flat" cmpd="sng" algn="ctr">
          <a:solidFill>
            <a:schemeClr val="accent2">
              <a:hueOff val="-873218"/>
              <a:satOff val="-50357"/>
              <a:lumOff val="517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97304" y="2923425"/>
        <a:ext cx="118995" cy="4374"/>
      </dsp:txXfrm>
    </dsp:sp>
    <dsp:sp modelId="{59D58CD5-631C-4676-BD07-8FB225A7B5C7}">
      <dsp:nvSpPr>
        <dsp:cNvPr id="0" name=""/>
        <dsp:cNvSpPr/>
      </dsp:nvSpPr>
      <dsp:spPr>
        <a:xfrm>
          <a:off x="3475522" y="1582839"/>
          <a:ext cx="1901921" cy="1141152"/>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96" tIns="97825" rIns="93196" bIns="97825" numCol="1" spcCol="1270" anchor="t" anchorCtr="0">
          <a:noAutofit/>
        </a:bodyPr>
        <a:lstStyle/>
        <a:p>
          <a:pPr marL="0" lvl="0" indent="0" algn="l" defTabSz="844550">
            <a:lnSpc>
              <a:spcPct val="90000"/>
            </a:lnSpc>
            <a:spcBef>
              <a:spcPct val="0"/>
            </a:spcBef>
            <a:spcAft>
              <a:spcPct val="35000"/>
            </a:spcAft>
            <a:buNone/>
          </a:pPr>
          <a:r>
            <a:rPr lang="en-US" sz="1900" kern="1200"/>
            <a:t>Pose</a:t>
          </a:r>
        </a:p>
        <a:p>
          <a:pPr marL="114300" lvl="1" indent="-114300" algn="l" defTabSz="666750">
            <a:lnSpc>
              <a:spcPct val="90000"/>
            </a:lnSpc>
            <a:spcBef>
              <a:spcPct val="0"/>
            </a:spcBef>
            <a:spcAft>
              <a:spcPct val="15000"/>
            </a:spcAft>
            <a:buChar char="•"/>
          </a:pPr>
          <a:r>
            <a:rPr lang="en-US" sz="1500" kern="1200"/>
            <a:t>Pose specific questions</a:t>
          </a:r>
        </a:p>
      </dsp:txBody>
      <dsp:txXfrm>
        <a:off x="3475522" y="1582839"/>
        <a:ext cx="1901921" cy="1141152"/>
      </dsp:txXfrm>
    </dsp:sp>
    <dsp:sp modelId="{731B5BD5-A4C9-4208-B50C-2E0F17258C36}">
      <dsp:nvSpPr>
        <dsp:cNvPr id="0" name=""/>
        <dsp:cNvSpPr/>
      </dsp:nvSpPr>
      <dsp:spPr>
        <a:xfrm>
          <a:off x="3036281" y="3686290"/>
          <a:ext cx="406841" cy="91440"/>
        </a:xfrm>
        <a:custGeom>
          <a:avLst/>
          <a:gdLst/>
          <a:ahLst/>
          <a:cxnLst/>
          <a:rect l="0" t="0" r="0" b="0"/>
          <a:pathLst>
            <a:path>
              <a:moveTo>
                <a:pt x="0" y="45720"/>
              </a:moveTo>
              <a:lnTo>
                <a:pt x="406841" y="45720"/>
              </a:lnTo>
            </a:path>
          </a:pathLst>
        </a:custGeom>
        <a:noFill/>
        <a:ln w="6350" cap="flat" cmpd="sng" algn="ctr">
          <a:solidFill>
            <a:schemeClr val="accent2">
              <a:hueOff val="-1164290"/>
              <a:satOff val="-67142"/>
              <a:lumOff val="690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28765" y="3729823"/>
        <a:ext cx="21872" cy="4374"/>
      </dsp:txXfrm>
    </dsp:sp>
    <dsp:sp modelId="{9669B6D3-55F3-4537-92D6-B49220A92239}">
      <dsp:nvSpPr>
        <dsp:cNvPr id="0" name=""/>
        <dsp:cNvSpPr/>
      </dsp:nvSpPr>
      <dsp:spPr>
        <a:xfrm>
          <a:off x="1136159" y="3161433"/>
          <a:ext cx="1901921" cy="1141152"/>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96" tIns="97825" rIns="93196" bIns="97825" numCol="1" spcCol="1270" anchor="t" anchorCtr="0">
          <a:noAutofit/>
        </a:bodyPr>
        <a:lstStyle/>
        <a:p>
          <a:pPr marL="0" lvl="0" indent="0" algn="l" defTabSz="844550">
            <a:lnSpc>
              <a:spcPct val="90000"/>
            </a:lnSpc>
            <a:spcBef>
              <a:spcPct val="0"/>
            </a:spcBef>
            <a:spcAft>
              <a:spcPct val="35000"/>
            </a:spcAft>
            <a:buNone/>
          </a:pPr>
          <a:r>
            <a:rPr lang="en-US" sz="1900" kern="1200"/>
            <a:t>Press</a:t>
          </a:r>
        </a:p>
        <a:p>
          <a:pPr marL="114300" lvl="1" indent="-114300" algn="l" defTabSz="666750">
            <a:lnSpc>
              <a:spcPct val="90000"/>
            </a:lnSpc>
            <a:spcBef>
              <a:spcPct val="0"/>
            </a:spcBef>
            <a:spcAft>
              <a:spcPct val="15000"/>
            </a:spcAft>
            <a:buChar char="•"/>
          </a:pPr>
          <a:r>
            <a:rPr lang="en-US" sz="1500" kern="1200"/>
            <a:t>Press for examples</a:t>
          </a:r>
        </a:p>
      </dsp:txBody>
      <dsp:txXfrm>
        <a:off x="1136159" y="3161433"/>
        <a:ext cx="1901921" cy="1141152"/>
      </dsp:txXfrm>
    </dsp:sp>
    <dsp:sp modelId="{FD39DFFC-B66A-4A97-8EE2-91D87CC46EB4}">
      <dsp:nvSpPr>
        <dsp:cNvPr id="0" name=""/>
        <dsp:cNvSpPr/>
      </dsp:nvSpPr>
      <dsp:spPr>
        <a:xfrm>
          <a:off x="2087120" y="4300786"/>
          <a:ext cx="2339363" cy="406841"/>
        </a:xfrm>
        <a:custGeom>
          <a:avLst/>
          <a:gdLst/>
          <a:ahLst/>
          <a:cxnLst/>
          <a:rect l="0" t="0" r="0" b="0"/>
          <a:pathLst>
            <a:path>
              <a:moveTo>
                <a:pt x="2339363" y="0"/>
              </a:moveTo>
              <a:lnTo>
                <a:pt x="2339363" y="220520"/>
              </a:lnTo>
              <a:lnTo>
                <a:pt x="0" y="220520"/>
              </a:lnTo>
              <a:lnTo>
                <a:pt x="0" y="406841"/>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97304" y="4502020"/>
        <a:ext cx="118995" cy="4374"/>
      </dsp:txXfrm>
    </dsp:sp>
    <dsp:sp modelId="{4278C76B-5B2D-47FF-BC03-E80786C8790B}">
      <dsp:nvSpPr>
        <dsp:cNvPr id="0" name=""/>
        <dsp:cNvSpPr/>
      </dsp:nvSpPr>
      <dsp:spPr>
        <a:xfrm>
          <a:off x="3475522" y="3161433"/>
          <a:ext cx="1901921" cy="1141152"/>
        </a:xfrm>
        <a:prstGeom prst="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96" tIns="97825" rIns="93196" bIns="97825" numCol="1" spcCol="1270" anchor="t" anchorCtr="0">
          <a:noAutofit/>
        </a:bodyPr>
        <a:lstStyle/>
        <a:p>
          <a:pPr marL="0" lvl="0" indent="0" algn="l" defTabSz="844550">
            <a:lnSpc>
              <a:spcPct val="90000"/>
            </a:lnSpc>
            <a:spcBef>
              <a:spcPct val="0"/>
            </a:spcBef>
            <a:spcAft>
              <a:spcPct val="35000"/>
            </a:spcAft>
            <a:buNone/>
          </a:pPr>
          <a:r>
            <a:rPr lang="en-US" sz="1900" kern="1200"/>
            <a:t>Turn</a:t>
          </a:r>
        </a:p>
        <a:p>
          <a:pPr marL="114300" lvl="1" indent="-114300" algn="l" defTabSz="666750">
            <a:lnSpc>
              <a:spcPct val="90000"/>
            </a:lnSpc>
            <a:spcBef>
              <a:spcPct val="0"/>
            </a:spcBef>
            <a:spcAft>
              <a:spcPct val="15000"/>
            </a:spcAft>
            <a:buChar char="•"/>
          </a:pPr>
          <a:r>
            <a:rPr lang="en-US" sz="1500" kern="1200"/>
            <a:t>Turn to colleagues</a:t>
          </a:r>
        </a:p>
      </dsp:txBody>
      <dsp:txXfrm>
        <a:off x="3475522" y="3161433"/>
        <a:ext cx="1901921" cy="1141152"/>
      </dsp:txXfrm>
    </dsp:sp>
    <dsp:sp modelId="{D3B7C756-3CD8-461D-B2A9-C422DC72090A}">
      <dsp:nvSpPr>
        <dsp:cNvPr id="0" name=""/>
        <dsp:cNvSpPr/>
      </dsp:nvSpPr>
      <dsp:spPr>
        <a:xfrm>
          <a:off x="1136159" y="4740028"/>
          <a:ext cx="1901921" cy="1141152"/>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96" tIns="97825" rIns="93196" bIns="97825" numCol="1" spcCol="1270" anchor="t" anchorCtr="0">
          <a:noAutofit/>
        </a:bodyPr>
        <a:lstStyle/>
        <a:p>
          <a:pPr marL="0" lvl="0" indent="0" algn="l" defTabSz="844550">
            <a:lnSpc>
              <a:spcPct val="90000"/>
            </a:lnSpc>
            <a:spcBef>
              <a:spcPct val="0"/>
            </a:spcBef>
            <a:spcAft>
              <a:spcPct val="35000"/>
            </a:spcAft>
            <a:buNone/>
          </a:pPr>
          <a:r>
            <a:rPr lang="en-US" sz="1900" kern="1200"/>
            <a:t>Ask</a:t>
          </a:r>
        </a:p>
        <a:p>
          <a:pPr marL="114300" lvl="1" indent="-114300" algn="l" defTabSz="666750">
            <a:lnSpc>
              <a:spcPct val="90000"/>
            </a:lnSpc>
            <a:spcBef>
              <a:spcPct val="0"/>
            </a:spcBef>
            <a:spcAft>
              <a:spcPct val="15000"/>
            </a:spcAft>
            <a:buChar char="•"/>
          </a:pPr>
          <a:r>
            <a:rPr lang="en-US" sz="1500" kern="1200"/>
            <a:t>On virtual teams, ask more frequently</a:t>
          </a:r>
        </a:p>
      </dsp:txBody>
      <dsp:txXfrm>
        <a:off x="1136159" y="4740028"/>
        <a:ext cx="1901921" cy="114115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BFC3D9-9159-400A-9951-6A537F15DE9D}">
      <dsp:nvSpPr>
        <dsp:cNvPr id="0" name=""/>
        <dsp:cNvSpPr/>
      </dsp:nvSpPr>
      <dsp:spPr>
        <a:xfrm>
          <a:off x="3211082" y="2467627"/>
          <a:ext cx="91440" cy="915971"/>
        </a:xfrm>
        <a:custGeom>
          <a:avLst/>
          <a:gdLst/>
          <a:ahLst/>
          <a:cxnLst/>
          <a:rect l="0" t="0" r="0" b="0"/>
          <a:pathLst>
            <a:path>
              <a:moveTo>
                <a:pt x="45720" y="0"/>
              </a:moveTo>
              <a:lnTo>
                <a:pt x="45720" y="915971"/>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AU" sz="500" kern="1200"/>
        </a:p>
      </dsp:txBody>
      <dsp:txXfrm>
        <a:off x="3233137" y="2920880"/>
        <a:ext cx="47328" cy="9465"/>
      </dsp:txXfrm>
    </dsp:sp>
    <dsp:sp modelId="{4E866D96-5CD7-406E-B23C-97DFA1FDC195}">
      <dsp:nvSpPr>
        <dsp:cNvPr id="0" name=""/>
        <dsp:cNvSpPr/>
      </dsp:nvSpPr>
      <dsp:spPr>
        <a:xfrm>
          <a:off x="1199037" y="109"/>
          <a:ext cx="4115529" cy="246931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664" tIns="211682" rIns="201664" bIns="211682" numCol="1" spcCol="1270" anchor="ctr" anchorCtr="0">
          <a:noAutofit/>
        </a:bodyPr>
        <a:lstStyle/>
        <a:p>
          <a:pPr marL="0" lvl="0" indent="0" algn="ctr" defTabSz="1778000">
            <a:lnSpc>
              <a:spcPct val="90000"/>
            </a:lnSpc>
            <a:spcBef>
              <a:spcPct val="0"/>
            </a:spcBef>
            <a:spcAft>
              <a:spcPct val="35000"/>
            </a:spcAft>
            <a:buNone/>
          </a:pPr>
          <a:r>
            <a:rPr lang="en-GB" sz="4000" b="1" kern="1200" dirty="0"/>
            <a:t>Case study #1: Get the right feedback to grow</a:t>
          </a:r>
          <a:endParaRPr lang="en-AU" sz="4000" kern="1200" dirty="0"/>
        </a:p>
      </dsp:txBody>
      <dsp:txXfrm>
        <a:off x="1199037" y="109"/>
        <a:ext cx="4115529" cy="2469317"/>
      </dsp:txXfrm>
    </dsp:sp>
    <dsp:sp modelId="{12F3BDBE-1656-40CA-9285-2EB968D1A7FC}">
      <dsp:nvSpPr>
        <dsp:cNvPr id="0" name=""/>
        <dsp:cNvSpPr/>
      </dsp:nvSpPr>
      <dsp:spPr>
        <a:xfrm>
          <a:off x="1199037" y="3415998"/>
          <a:ext cx="4115529" cy="2469317"/>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664" tIns="211682" rIns="201664" bIns="211682" numCol="1" spcCol="1270" anchor="ctr" anchorCtr="0">
          <a:noAutofit/>
        </a:bodyPr>
        <a:lstStyle/>
        <a:p>
          <a:pPr marL="0" lvl="0" indent="0" algn="ctr" defTabSz="1778000">
            <a:lnSpc>
              <a:spcPct val="90000"/>
            </a:lnSpc>
            <a:spcBef>
              <a:spcPct val="0"/>
            </a:spcBef>
            <a:spcAft>
              <a:spcPct val="35000"/>
            </a:spcAft>
            <a:buNone/>
          </a:pPr>
          <a:r>
            <a:rPr lang="en-GB" sz="4000" b="1" kern="1200"/>
            <a:t>Case study #2: Keep your questions narrow</a:t>
          </a:r>
          <a:endParaRPr lang="en-AU" sz="4000" kern="1200"/>
        </a:p>
      </dsp:txBody>
      <dsp:txXfrm>
        <a:off x="1199037" y="3415998"/>
        <a:ext cx="4115529" cy="2469317"/>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4344C-B396-43B7-950F-E10400474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97E151DC-E4A1-4174-940C-B1E81E59DD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6F1E730-B59F-46F2-B067-5BFDDDC6568E}"/>
              </a:ext>
            </a:extLst>
          </p:cNvPr>
          <p:cNvSpPr>
            <a:spLocks noGrp="1"/>
          </p:cNvSpPr>
          <p:nvPr>
            <p:ph type="dt" sz="half" idx="10"/>
          </p:nvPr>
        </p:nvSpPr>
        <p:spPr/>
        <p:txBody>
          <a:bodyPr/>
          <a:lstStyle/>
          <a:p>
            <a:fld id="{D9D09461-68A3-450D-B9CB-9BCFB1E8CC05}" type="datetimeFigureOut">
              <a:rPr lang="en-AU" smtClean="0"/>
              <a:t>29/01/2020</a:t>
            </a:fld>
            <a:endParaRPr lang="en-AU"/>
          </a:p>
        </p:txBody>
      </p:sp>
      <p:sp>
        <p:nvSpPr>
          <p:cNvPr id="5" name="Footer Placeholder 4">
            <a:extLst>
              <a:ext uri="{FF2B5EF4-FFF2-40B4-BE49-F238E27FC236}">
                <a16:creationId xmlns:a16="http://schemas.microsoft.com/office/drawing/2014/main" id="{5DA623C8-7CFE-41F9-A1A2-B3CDEF8ED87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4E914EE-F84D-44E4-90D5-E9C624C9AE22}"/>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696488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5AA87-1850-463E-AA6B-4E73DE0034B7}"/>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58E0325-3397-489D-B626-20783858BF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D9095F7-95E0-45F0-91B3-E912EFCEFC57}"/>
              </a:ext>
            </a:extLst>
          </p:cNvPr>
          <p:cNvSpPr>
            <a:spLocks noGrp="1"/>
          </p:cNvSpPr>
          <p:nvPr>
            <p:ph type="dt" sz="half" idx="10"/>
          </p:nvPr>
        </p:nvSpPr>
        <p:spPr/>
        <p:txBody>
          <a:bodyPr/>
          <a:lstStyle/>
          <a:p>
            <a:fld id="{D9D09461-68A3-450D-B9CB-9BCFB1E8CC05}" type="datetimeFigureOut">
              <a:rPr lang="en-AU" smtClean="0"/>
              <a:t>29/01/2020</a:t>
            </a:fld>
            <a:endParaRPr lang="en-AU"/>
          </a:p>
        </p:txBody>
      </p:sp>
      <p:sp>
        <p:nvSpPr>
          <p:cNvPr id="5" name="Footer Placeholder 4">
            <a:extLst>
              <a:ext uri="{FF2B5EF4-FFF2-40B4-BE49-F238E27FC236}">
                <a16:creationId xmlns:a16="http://schemas.microsoft.com/office/drawing/2014/main" id="{41832888-6C99-4CCD-BA8E-71F918EAC15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092DEA7-0B1F-4B44-97F5-450B830857B6}"/>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170293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34F9D3-40D3-4A15-BB97-EAC64A9A71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58D3D2F-951B-4AA6-90D2-F9EAFF0BB1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796AF77-EFCB-4787-8035-09FE04D9E4FF}"/>
              </a:ext>
            </a:extLst>
          </p:cNvPr>
          <p:cNvSpPr>
            <a:spLocks noGrp="1"/>
          </p:cNvSpPr>
          <p:nvPr>
            <p:ph type="dt" sz="half" idx="10"/>
          </p:nvPr>
        </p:nvSpPr>
        <p:spPr/>
        <p:txBody>
          <a:bodyPr/>
          <a:lstStyle/>
          <a:p>
            <a:fld id="{D9D09461-68A3-450D-B9CB-9BCFB1E8CC05}" type="datetimeFigureOut">
              <a:rPr lang="en-AU" smtClean="0"/>
              <a:t>29/01/2020</a:t>
            </a:fld>
            <a:endParaRPr lang="en-AU"/>
          </a:p>
        </p:txBody>
      </p:sp>
      <p:sp>
        <p:nvSpPr>
          <p:cNvPr id="5" name="Footer Placeholder 4">
            <a:extLst>
              <a:ext uri="{FF2B5EF4-FFF2-40B4-BE49-F238E27FC236}">
                <a16:creationId xmlns:a16="http://schemas.microsoft.com/office/drawing/2014/main" id="{2E9542BE-17F0-4110-B306-EB2C720AC2E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705FB9B-9BBE-4712-A2F3-D2D098599447}"/>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516597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099A6-BF01-4B14-93F3-3C1580142B3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7AA18FE-B588-4B8B-81CF-281C822A73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1E39822-7953-4A6A-A8CA-8DF13B4A357A}"/>
              </a:ext>
            </a:extLst>
          </p:cNvPr>
          <p:cNvSpPr>
            <a:spLocks noGrp="1"/>
          </p:cNvSpPr>
          <p:nvPr>
            <p:ph type="dt" sz="half" idx="10"/>
          </p:nvPr>
        </p:nvSpPr>
        <p:spPr/>
        <p:txBody>
          <a:bodyPr/>
          <a:lstStyle/>
          <a:p>
            <a:fld id="{D9D09461-68A3-450D-B9CB-9BCFB1E8CC05}" type="datetimeFigureOut">
              <a:rPr lang="en-AU" smtClean="0"/>
              <a:t>29/01/2020</a:t>
            </a:fld>
            <a:endParaRPr lang="en-AU"/>
          </a:p>
        </p:txBody>
      </p:sp>
      <p:sp>
        <p:nvSpPr>
          <p:cNvPr id="5" name="Footer Placeholder 4">
            <a:extLst>
              <a:ext uri="{FF2B5EF4-FFF2-40B4-BE49-F238E27FC236}">
                <a16:creationId xmlns:a16="http://schemas.microsoft.com/office/drawing/2014/main" id="{9F3EC54D-6388-4DF6-820D-4955AAFA37B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2549854-63D2-44F2-864B-6E5BAC364CE0}"/>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354182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1811D-1471-4C88-9CA9-405776E0B2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1626FC31-8BE5-4C55-9034-EBC7B5FEF1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1CDC7B-4F00-4188-8BBD-81A2C578BA42}"/>
              </a:ext>
            </a:extLst>
          </p:cNvPr>
          <p:cNvSpPr>
            <a:spLocks noGrp="1"/>
          </p:cNvSpPr>
          <p:nvPr>
            <p:ph type="dt" sz="half" idx="10"/>
          </p:nvPr>
        </p:nvSpPr>
        <p:spPr/>
        <p:txBody>
          <a:bodyPr/>
          <a:lstStyle/>
          <a:p>
            <a:fld id="{D9D09461-68A3-450D-B9CB-9BCFB1E8CC05}" type="datetimeFigureOut">
              <a:rPr lang="en-AU" smtClean="0"/>
              <a:t>29/01/2020</a:t>
            </a:fld>
            <a:endParaRPr lang="en-AU"/>
          </a:p>
        </p:txBody>
      </p:sp>
      <p:sp>
        <p:nvSpPr>
          <p:cNvPr id="5" name="Footer Placeholder 4">
            <a:extLst>
              <a:ext uri="{FF2B5EF4-FFF2-40B4-BE49-F238E27FC236}">
                <a16:creationId xmlns:a16="http://schemas.microsoft.com/office/drawing/2014/main" id="{DDE2BC4B-5C67-4F3A-8789-837502521A8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840D0C8-92F4-4D89-B33C-E5C9C577E508}"/>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54497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15DDA-24C8-483D-913C-DED7DB220BF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AFBA2F9-50EC-49CC-9142-24EE2C5F78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4FD14E8-9A71-42A9-B9B9-6345B07451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7FDFC4E2-84A6-4257-ACB6-0B2AC932FD5E}"/>
              </a:ext>
            </a:extLst>
          </p:cNvPr>
          <p:cNvSpPr>
            <a:spLocks noGrp="1"/>
          </p:cNvSpPr>
          <p:nvPr>
            <p:ph type="dt" sz="half" idx="10"/>
          </p:nvPr>
        </p:nvSpPr>
        <p:spPr/>
        <p:txBody>
          <a:bodyPr/>
          <a:lstStyle/>
          <a:p>
            <a:fld id="{D9D09461-68A3-450D-B9CB-9BCFB1E8CC05}" type="datetimeFigureOut">
              <a:rPr lang="en-AU" smtClean="0"/>
              <a:t>29/01/2020</a:t>
            </a:fld>
            <a:endParaRPr lang="en-AU"/>
          </a:p>
        </p:txBody>
      </p:sp>
      <p:sp>
        <p:nvSpPr>
          <p:cNvPr id="6" name="Footer Placeholder 5">
            <a:extLst>
              <a:ext uri="{FF2B5EF4-FFF2-40B4-BE49-F238E27FC236}">
                <a16:creationId xmlns:a16="http://schemas.microsoft.com/office/drawing/2014/main" id="{EB023A10-1B02-4A65-9910-1CB35EFD98E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C7E9983-5C17-4D05-8558-56336663517B}"/>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421472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AB6B0-CAF8-4804-9500-9AEBF36F49C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0F7945B-6A16-48FE-9F2C-6B988E0A42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5DCCF0-FA8C-454A-93BE-69D56EEF60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8AFA1E48-18D5-4664-BE07-10D33E6CBE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87B16F-3355-4DF1-B110-390373B22C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C0F27AE-91A2-4AA9-9C72-BDFC24EA9576}"/>
              </a:ext>
            </a:extLst>
          </p:cNvPr>
          <p:cNvSpPr>
            <a:spLocks noGrp="1"/>
          </p:cNvSpPr>
          <p:nvPr>
            <p:ph type="dt" sz="half" idx="10"/>
          </p:nvPr>
        </p:nvSpPr>
        <p:spPr/>
        <p:txBody>
          <a:bodyPr/>
          <a:lstStyle/>
          <a:p>
            <a:fld id="{D9D09461-68A3-450D-B9CB-9BCFB1E8CC05}" type="datetimeFigureOut">
              <a:rPr lang="en-AU" smtClean="0"/>
              <a:t>29/01/2020</a:t>
            </a:fld>
            <a:endParaRPr lang="en-AU"/>
          </a:p>
        </p:txBody>
      </p:sp>
      <p:sp>
        <p:nvSpPr>
          <p:cNvPr id="8" name="Footer Placeholder 7">
            <a:extLst>
              <a:ext uri="{FF2B5EF4-FFF2-40B4-BE49-F238E27FC236}">
                <a16:creationId xmlns:a16="http://schemas.microsoft.com/office/drawing/2014/main" id="{837B5253-146E-4084-93B7-19BD4CB8DF1F}"/>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6F31160-40E4-4459-91CA-FBFC2A1E7E9D}"/>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3577296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E5F49-8510-4F2F-BBB1-FD4518FA427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742EA859-8447-43B1-A8D3-7A1BD89B4FFE}"/>
              </a:ext>
            </a:extLst>
          </p:cNvPr>
          <p:cNvSpPr>
            <a:spLocks noGrp="1"/>
          </p:cNvSpPr>
          <p:nvPr>
            <p:ph type="dt" sz="half" idx="10"/>
          </p:nvPr>
        </p:nvSpPr>
        <p:spPr/>
        <p:txBody>
          <a:bodyPr/>
          <a:lstStyle/>
          <a:p>
            <a:fld id="{D9D09461-68A3-450D-B9CB-9BCFB1E8CC05}" type="datetimeFigureOut">
              <a:rPr lang="en-AU" smtClean="0"/>
              <a:t>29/01/2020</a:t>
            </a:fld>
            <a:endParaRPr lang="en-AU"/>
          </a:p>
        </p:txBody>
      </p:sp>
      <p:sp>
        <p:nvSpPr>
          <p:cNvPr id="4" name="Footer Placeholder 3">
            <a:extLst>
              <a:ext uri="{FF2B5EF4-FFF2-40B4-BE49-F238E27FC236}">
                <a16:creationId xmlns:a16="http://schemas.microsoft.com/office/drawing/2014/main" id="{8B13375F-AC91-4F21-8637-DFF99FEC7E9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9322D1B8-811C-4BEE-9F2A-7A98C3CF7738}"/>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628664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52867-BBE4-421B-A26E-28919A3E0EB5}"/>
              </a:ext>
            </a:extLst>
          </p:cNvPr>
          <p:cNvSpPr>
            <a:spLocks noGrp="1"/>
          </p:cNvSpPr>
          <p:nvPr>
            <p:ph type="dt" sz="half" idx="10"/>
          </p:nvPr>
        </p:nvSpPr>
        <p:spPr/>
        <p:txBody>
          <a:bodyPr/>
          <a:lstStyle/>
          <a:p>
            <a:fld id="{D9D09461-68A3-450D-B9CB-9BCFB1E8CC05}" type="datetimeFigureOut">
              <a:rPr lang="en-AU" smtClean="0"/>
              <a:t>29/01/2020</a:t>
            </a:fld>
            <a:endParaRPr lang="en-AU"/>
          </a:p>
        </p:txBody>
      </p:sp>
      <p:sp>
        <p:nvSpPr>
          <p:cNvPr id="3" name="Footer Placeholder 2">
            <a:extLst>
              <a:ext uri="{FF2B5EF4-FFF2-40B4-BE49-F238E27FC236}">
                <a16:creationId xmlns:a16="http://schemas.microsoft.com/office/drawing/2014/main" id="{B409B2E6-5DA1-4997-AF6E-9FE6099ACFE6}"/>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EEBBF7F1-BEEB-4809-AF6D-F279A09BF055}"/>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2129087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A43FF-878B-48B0-9DF5-0AC832A014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532C7548-B6D5-4BA8-8A06-E486917F40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0E7431AD-3375-4546-A05A-94D73EEDB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7B34C2-9710-40B8-9A7F-AE746A069DDD}"/>
              </a:ext>
            </a:extLst>
          </p:cNvPr>
          <p:cNvSpPr>
            <a:spLocks noGrp="1"/>
          </p:cNvSpPr>
          <p:nvPr>
            <p:ph type="dt" sz="half" idx="10"/>
          </p:nvPr>
        </p:nvSpPr>
        <p:spPr/>
        <p:txBody>
          <a:bodyPr/>
          <a:lstStyle/>
          <a:p>
            <a:fld id="{D9D09461-68A3-450D-B9CB-9BCFB1E8CC05}" type="datetimeFigureOut">
              <a:rPr lang="en-AU" smtClean="0"/>
              <a:t>29/01/2020</a:t>
            </a:fld>
            <a:endParaRPr lang="en-AU"/>
          </a:p>
        </p:txBody>
      </p:sp>
      <p:sp>
        <p:nvSpPr>
          <p:cNvPr id="6" name="Footer Placeholder 5">
            <a:extLst>
              <a:ext uri="{FF2B5EF4-FFF2-40B4-BE49-F238E27FC236}">
                <a16:creationId xmlns:a16="http://schemas.microsoft.com/office/drawing/2014/main" id="{D581D3C6-68A9-42FE-8FFD-6B311E7F50E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7C6B1BA-5F90-434C-9FCA-9C84849E99AD}"/>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4226994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F2D91-0442-4758-AA3F-3E16F8ECDB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6E1CE62-AC98-4FEC-9F4E-043E81CFDF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A8E78DED-0E2E-4D58-82E7-7A0BCEAD9D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68E536-007F-4339-A746-53796C668341}"/>
              </a:ext>
            </a:extLst>
          </p:cNvPr>
          <p:cNvSpPr>
            <a:spLocks noGrp="1"/>
          </p:cNvSpPr>
          <p:nvPr>
            <p:ph type="dt" sz="half" idx="10"/>
          </p:nvPr>
        </p:nvSpPr>
        <p:spPr/>
        <p:txBody>
          <a:bodyPr/>
          <a:lstStyle/>
          <a:p>
            <a:fld id="{D9D09461-68A3-450D-B9CB-9BCFB1E8CC05}" type="datetimeFigureOut">
              <a:rPr lang="en-AU" smtClean="0"/>
              <a:t>29/01/2020</a:t>
            </a:fld>
            <a:endParaRPr lang="en-AU"/>
          </a:p>
        </p:txBody>
      </p:sp>
      <p:sp>
        <p:nvSpPr>
          <p:cNvPr id="6" name="Footer Placeholder 5">
            <a:extLst>
              <a:ext uri="{FF2B5EF4-FFF2-40B4-BE49-F238E27FC236}">
                <a16:creationId xmlns:a16="http://schemas.microsoft.com/office/drawing/2014/main" id="{BF2E4765-8468-4EEF-8987-B7522DEFAAF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8C927E2-BE87-4C4F-AD39-278FF4166456}"/>
              </a:ext>
            </a:extLst>
          </p:cNvPr>
          <p:cNvSpPr>
            <a:spLocks noGrp="1"/>
          </p:cNvSpPr>
          <p:nvPr>
            <p:ph type="sldNum" sz="quarter" idx="12"/>
          </p:nvPr>
        </p:nvSpPr>
        <p:spPr/>
        <p:txBody>
          <a:bodyPr/>
          <a:lstStyle/>
          <a:p>
            <a:fld id="{B1F994DD-11C4-491B-BECB-57273630ADAD}" type="slidenum">
              <a:rPr lang="en-AU" smtClean="0"/>
              <a:t>‹#›</a:t>
            </a:fld>
            <a:endParaRPr lang="en-AU"/>
          </a:p>
        </p:txBody>
      </p:sp>
    </p:spTree>
    <p:extLst>
      <p:ext uri="{BB962C8B-B14F-4D97-AF65-F5344CB8AC3E}">
        <p14:creationId xmlns:p14="http://schemas.microsoft.com/office/powerpoint/2010/main" val="4010964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4287AE-6B3C-40D4-920F-2327814F29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E62DC6E-9593-40F0-8DA3-1AADBC4B4E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AD16C02-86DA-41B0-89B3-B2800CAB75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D09461-68A3-450D-B9CB-9BCFB1E8CC05}" type="datetimeFigureOut">
              <a:rPr lang="en-AU" smtClean="0"/>
              <a:t>29/01/2020</a:t>
            </a:fld>
            <a:endParaRPr lang="en-AU"/>
          </a:p>
        </p:txBody>
      </p:sp>
      <p:sp>
        <p:nvSpPr>
          <p:cNvPr id="5" name="Footer Placeholder 4">
            <a:extLst>
              <a:ext uri="{FF2B5EF4-FFF2-40B4-BE49-F238E27FC236}">
                <a16:creationId xmlns:a16="http://schemas.microsoft.com/office/drawing/2014/main" id="{BB648BC1-F938-47B6-8D8C-405ECFF2BA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756F5097-021B-4020-858B-86693172C5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F994DD-11C4-491B-BECB-57273630ADAD}" type="slidenum">
              <a:rPr lang="en-AU" smtClean="0"/>
              <a:t>‹#›</a:t>
            </a:fld>
            <a:endParaRPr lang="en-AU"/>
          </a:p>
        </p:txBody>
      </p:sp>
    </p:spTree>
    <p:extLst>
      <p:ext uri="{BB962C8B-B14F-4D97-AF65-F5344CB8AC3E}">
        <p14:creationId xmlns:p14="http://schemas.microsoft.com/office/powerpoint/2010/main" val="3222860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370DDE-94FA-4787-A860-DAB6D0BD08AD}"/>
              </a:ext>
            </a:extLst>
          </p:cNvPr>
          <p:cNvSpPr>
            <a:spLocks noGrp="1"/>
          </p:cNvSpPr>
          <p:nvPr>
            <p:ph type="ctrTitle"/>
          </p:nvPr>
        </p:nvSpPr>
        <p:spPr>
          <a:xfrm>
            <a:off x="6746628" y="1783959"/>
            <a:ext cx="4645250" cy="2889114"/>
          </a:xfrm>
        </p:spPr>
        <p:txBody>
          <a:bodyPr anchor="b">
            <a:normAutofit/>
          </a:bodyPr>
          <a:lstStyle/>
          <a:p>
            <a:pPr algn="l"/>
            <a:br>
              <a:rPr lang="en-AU" sz="2900" dirty="0">
                <a:solidFill>
                  <a:schemeClr val="bg1"/>
                </a:solidFill>
              </a:rPr>
            </a:br>
            <a:br>
              <a:rPr lang="en-AU" sz="2900" dirty="0">
                <a:solidFill>
                  <a:schemeClr val="bg1"/>
                </a:solidFill>
              </a:rPr>
            </a:br>
            <a:br>
              <a:rPr lang="en-AU" sz="2900" dirty="0">
                <a:solidFill>
                  <a:schemeClr val="bg1"/>
                </a:solidFill>
              </a:rPr>
            </a:br>
            <a:r>
              <a:rPr lang="en-AU" sz="2900" b="1" dirty="0">
                <a:solidFill>
                  <a:schemeClr val="bg1"/>
                </a:solidFill>
              </a:rPr>
              <a:t>ICTICT426 - Identify and evaluate emerging technologies and practices</a:t>
            </a:r>
            <a:br>
              <a:rPr lang="en-AU" sz="2900" dirty="0">
                <a:solidFill>
                  <a:schemeClr val="bg1"/>
                </a:solidFill>
              </a:rPr>
            </a:br>
            <a:endParaRPr lang="en-AU" sz="2900" dirty="0">
              <a:solidFill>
                <a:schemeClr val="bg1"/>
              </a:solidFill>
            </a:endParaRPr>
          </a:p>
        </p:txBody>
      </p:sp>
      <p:sp>
        <p:nvSpPr>
          <p:cNvPr id="3" name="Subtitle 2">
            <a:extLst>
              <a:ext uri="{FF2B5EF4-FFF2-40B4-BE49-F238E27FC236}">
                <a16:creationId xmlns:a16="http://schemas.microsoft.com/office/drawing/2014/main" id="{27634BAB-3F87-4C37-A094-256B25F600E5}"/>
              </a:ext>
            </a:extLst>
          </p:cNvPr>
          <p:cNvSpPr>
            <a:spLocks noGrp="1"/>
          </p:cNvSpPr>
          <p:nvPr>
            <p:ph type="subTitle" idx="1"/>
          </p:nvPr>
        </p:nvSpPr>
        <p:spPr>
          <a:xfrm>
            <a:off x="6746627" y="4750893"/>
            <a:ext cx="4645250" cy="1147863"/>
          </a:xfrm>
        </p:spPr>
        <p:txBody>
          <a:bodyPr anchor="t">
            <a:normAutofit/>
          </a:bodyPr>
          <a:lstStyle/>
          <a:p>
            <a:pPr algn="l"/>
            <a:r>
              <a:rPr lang="en-AU" sz="3600" dirty="0">
                <a:solidFill>
                  <a:schemeClr val="bg1"/>
                </a:solidFill>
              </a:rPr>
              <a:t>Presentation</a:t>
            </a:r>
          </a:p>
        </p:txBody>
      </p:sp>
      <p:sp>
        <p:nvSpPr>
          <p:cNvPr id="12"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Head with Gears">
            <a:extLst>
              <a:ext uri="{FF2B5EF4-FFF2-40B4-BE49-F238E27FC236}">
                <a16:creationId xmlns:a16="http://schemas.microsoft.com/office/drawing/2014/main" id="{6C0B2461-93CC-4ACD-8E41-80F4CA2087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474361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8D172-7F53-4E54-A230-1FAEE491BF3D}"/>
              </a:ext>
            </a:extLst>
          </p:cNvPr>
          <p:cNvSpPr>
            <a:spLocks noGrp="1"/>
          </p:cNvSpPr>
          <p:nvPr>
            <p:ph type="title"/>
          </p:nvPr>
        </p:nvSpPr>
        <p:spPr/>
        <p:txBody>
          <a:bodyPr/>
          <a:lstStyle/>
          <a:p>
            <a:r>
              <a:rPr lang="en-AU" dirty="0"/>
              <a:t>Evaluation of Emerging technologies</a:t>
            </a:r>
          </a:p>
        </p:txBody>
      </p:sp>
      <p:sp>
        <p:nvSpPr>
          <p:cNvPr id="3" name="Content Placeholder 2">
            <a:extLst>
              <a:ext uri="{FF2B5EF4-FFF2-40B4-BE49-F238E27FC236}">
                <a16:creationId xmlns:a16="http://schemas.microsoft.com/office/drawing/2014/main" id="{D0417C93-6E02-4E80-8A7A-D291F68B4B98}"/>
              </a:ext>
            </a:extLst>
          </p:cNvPr>
          <p:cNvSpPr>
            <a:spLocks noGrp="1"/>
          </p:cNvSpPr>
          <p:nvPr>
            <p:ph idx="1"/>
          </p:nvPr>
        </p:nvSpPr>
        <p:spPr/>
        <p:txBody>
          <a:bodyPr>
            <a:normAutofit lnSpcReduction="10000"/>
          </a:bodyPr>
          <a:lstStyle/>
          <a:p>
            <a:r>
              <a:rPr lang="en-AU" b="1" dirty="0"/>
              <a:t>Case study – restaurants</a:t>
            </a:r>
          </a:p>
          <a:p>
            <a:r>
              <a:rPr lang="en-US" b="1" dirty="0"/>
              <a:t>Generational evolution: </a:t>
            </a:r>
            <a:r>
              <a:rPr lang="en-US" dirty="0"/>
              <a:t>new generations, who adopt technology more readily, are becoming owner/operators.</a:t>
            </a:r>
          </a:p>
          <a:p>
            <a:r>
              <a:rPr lang="en-US" b="1" dirty="0"/>
              <a:t>Cost management: </a:t>
            </a:r>
            <a:r>
              <a:rPr lang="en-US" dirty="0"/>
              <a:t>as operating costs increase, savvy operators are employing technology to offset them and remain profitable.</a:t>
            </a:r>
          </a:p>
          <a:p>
            <a:r>
              <a:rPr lang="en-US" b="1" dirty="0"/>
              <a:t>Guest expectations: </a:t>
            </a:r>
            <a:r>
              <a:rPr lang="en-US" dirty="0"/>
              <a:t>as younger age groups fill tables, they expect technology to be part of their dining experience. </a:t>
            </a:r>
          </a:p>
          <a:p>
            <a:r>
              <a:rPr lang="en-US" b="1" dirty="0"/>
              <a:t>Employee needs: </a:t>
            </a:r>
            <a:r>
              <a:rPr lang="en-US" dirty="0"/>
              <a:t>younger generations also are filling open positions and are looking to use technology to make their jobs easier and more efficient.</a:t>
            </a:r>
          </a:p>
          <a:p>
            <a:endParaRPr lang="en-AU" dirty="0"/>
          </a:p>
        </p:txBody>
      </p:sp>
    </p:spTree>
    <p:extLst>
      <p:ext uri="{BB962C8B-B14F-4D97-AF65-F5344CB8AC3E}">
        <p14:creationId xmlns:p14="http://schemas.microsoft.com/office/powerpoint/2010/main" val="2320400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3C03A-531A-42D0-907B-B20FF6177940}"/>
              </a:ext>
            </a:extLst>
          </p:cNvPr>
          <p:cNvSpPr>
            <a:spLocks noGrp="1"/>
          </p:cNvSpPr>
          <p:nvPr>
            <p:ph type="title"/>
          </p:nvPr>
        </p:nvSpPr>
        <p:spPr/>
        <p:txBody>
          <a:bodyPr/>
          <a:lstStyle/>
          <a:p>
            <a:r>
              <a:rPr lang="en-AU" dirty="0"/>
              <a:t>Evaluation Activity</a:t>
            </a:r>
          </a:p>
        </p:txBody>
      </p:sp>
      <p:sp>
        <p:nvSpPr>
          <p:cNvPr id="3" name="Content Placeholder 2">
            <a:extLst>
              <a:ext uri="{FF2B5EF4-FFF2-40B4-BE49-F238E27FC236}">
                <a16:creationId xmlns:a16="http://schemas.microsoft.com/office/drawing/2014/main" id="{96F48B5B-44A0-4761-96C4-D1D50DCAC22E}"/>
              </a:ext>
            </a:extLst>
          </p:cNvPr>
          <p:cNvSpPr>
            <a:spLocks noGrp="1"/>
          </p:cNvSpPr>
          <p:nvPr>
            <p:ph idx="1"/>
          </p:nvPr>
        </p:nvSpPr>
        <p:spPr/>
        <p:txBody>
          <a:bodyPr/>
          <a:lstStyle/>
          <a:p>
            <a:r>
              <a:rPr lang="en-AU" b="1" dirty="0"/>
              <a:t>Activity</a:t>
            </a:r>
          </a:p>
          <a:p>
            <a:r>
              <a:rPr lang="en-AU" dirty="0"/>
              <a:t>A farmer needs to </a:t>
            </a:r>
            <a:r>
              <a:rPr lang="en-AU" b="1" dirty="0"/>
              <a:t>measure</a:t>
            </a:r>
            <a:r>
              <a:rPr lang="en-AU" dirty="0"/>
              <a:t> the </a:t>
            </a:r>
            <a:r>
              <a:rPr lang="en-AU" b="1" dirty="0"/>
              <a:t>amount of water in his soil</a:t>
            </a:r>
            <a:r>
              <a:rPr lang="en-AU" dirty="0"/>
              <a:t>.  Online he has seen it is possible to set up some “</a:t>
            </a:r>
            <a:r>
              <a:rPr lang="en-AU" b="1" dirty="0"/>
              <a:t>Raspberry Pi</a:t>
            </a:r>
            <a:r>
              <a:rPr lang="en-AU" dirty="0"/>
              <a:t>” computers with </a:t>
            </a:r>
            <a:r>
              <a:rPr lang="en-AU" b="1" dirty="0"/>
              <a:t>solar/battery and water sensors</a:t>
            </a:r>
            <a:r>
              <a:rPr lang="en-AU" dirty="0"/>
              <a:t>, in a </a:t>
            </a:r>
            <a:r>
              <a:rPr lang="en-AU" b="1" dirty="0"/>
              <a:t>mesh network</a:t>
            </a:r>
            <a:r>
              <a:rPr lang="en-AU" dirty="0"/>
              <a:t>.  He understands technology, and believes he could follow the YouTube videos on how to do it.  Currently he checks moisture levels by visiting the fields and manually feeling the soil.</a:t>
            </a:r>
          </a:p>
          <a:p>
            <a:endParaRPr lang="en-AU" dirty="0"/>
          </a:p>
          <a:p>
            <a:r>
              <a:rPr lang="en-AU" i="1" dirty="0"/>
              <a:t>Activity continued next slide</a:t>
            </a:r>
          </a:p>
          <a:p>
            <a:endParaRPr lang="en-AU" dirty="0"/>
          </a:p>
        </p:txBody>
      </p:sp>
    </p:spTree>
    <p:extLst>
      <p:ext uri="{BB962C8B-B14F-4D97-AF65-F5344CB8AC3E}">
        <p14:creationId xmlns:p14="http://schemas.microsoft.com/office/powerpoint/2010/main" val="3004226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3219F-3EE1-43A5-83F2-7B7EF3C2AE7E}"/>
              </a:ext>
            </a:extLst>
          </p:cNvPr>
          <p:cNvSpPr>
            <a:spLocks noGrp="1"/>
          </p:cNvSpPr>
          <p:nvPr>
            <p:ph type="title"/>
          </p:nvPr>
        </p:nvSpPr>
        <p:spPr/>
        <p:txBody>
          <a:bodyPr/>
          <a:lstStyle/>
          <a:p>
            <a:r>
              <a:rPr lang="en-AU" dirty="0"/>
              <a:t>Evaluation Activity</a:t>
            </a:r>
          </a:p>
        </p:txBody>
      </p:sp>
      <p:sp>
        <p:nvSpPr>
          <p:cNvPr id="3" name="Content Placeholder 2">
            <a:extLst>
              <a:ext uri="{FF2B5EF4-FFF2-40B4-BE49-F238E27FC236}">
                <a16:creationId xmlns:a16="http://schemas.microsoft.com/office/drawing/2014/main" id="{0E0607AD-C137-4AE8-888F-796D47C9CA58}"/>
              </a:ext>
            </a:extLst>
          </p:cNvPr>
          <p:cNvSpPr>
            <a:spLocks noGrp="1"/>
          </p:cNvSpPr>
          <p:nvPr>
            <p:ph idx="1"/>
          </p:nvPr>
        </p:nvSpPr>
        <p:spPr/>
        <p:txBody>
          <a:bodyPr>
            <a:normAutofit fontScale="77500" lnSpcReduction="20000"/>
          </a:bodyPr>
          <a:lstStyle/>
          <a:p>
            <a:r>
              <a:rPr lang="en-AU" b="1" dirty="0"/>
              <a:t>Activity continued</a:t>
            </a:r>
          </a:p>
          <a:p>
            <a:r>
              <a:rPr lang="en-AU" dirty="0"/>
              <a:t>As groups, discuss the following to evaluate the technology solution</a:t>
            </a:r>
          </a:p>
          <a:p>
            <a:r>
              <a:rPr lang="en-US" dirty="0"/>
              <a:t>(1) Technological merit</a:t>
            </a:r>
          </a:p>
          <a:p>
            <a:r>
              <a:rPr lang="en-US" dirty="0"/>
              <a:t>(a) Technological objectives and significance</a:t>
            </a:r>
          </a:p>
          <a:p>
            <a:pPr lvl="1"/>
            <a:r>
              <a:rPr lang="en-US" dirty="0"/>
              <a:t>Does it achieve what we need it to?</a:t>
            </a:r>
          </a:p>
          <a:p>
            <a:r>
              <a:rPr lang="en-US" dirty="0"/>
              <a:t>(b) Breadth of interest of strategy</a:t>
            </a:r>
          </a:p>
          <a:p>
            <a:pPr lvl="1"/>
            <a:r>
              <a:rPr lang="en-US" dirty="0"/>
              <a:t>Are people interested in it?</a:t>
            </a:r>
          </a:p>
          <a:p>
            <a:r>
              <a:rPr lang="en-US" dirty="0"/>
              <a:t>(c) Potential for new discoveries and understandings</a:t>
            </a:r>
          </a:p>
          <a:p>
            <a:pPr lvl="1"/>
            <a:r>
              <a:rPr lang="en-US" dirty="0"/>
              <a:t>Do we get something from it?</a:t>
            </a:r>
          </a:p>
          <a:p>
            <a:r>
              <a:rPr lang="en-US" dirty="0"/>
              <a:t>(d) Uniqueness of proposed development strategy</a:t>
            </a:r>
          </a:p>
          <a:p>
            <a:pPr lvl="1"/>
            <a:r>
              <a:rPr lang="en-US" dirty="0"/>
              <a:t>Is it different enough to warrant the change?</a:t>
            </a:r>
          </a:p>
          <a:p>
            <a:r>
              <a:rPr lang="en-US" b="1" dirty="0"/>
              <a:t>5 minutes group discussion</a:t>
            </a:r>
          </a:p>
          <a:p>
            <a:r>
              <a:rPr lang="en-US" b="1" dirty="0"/>
              <a:t>5 minutes class discussion</a:t>
            </a:r>
          </a:p>
          <a:p>
            <a:endParaRPr lang="en-AU" dirty="0"/>
          </a:p>
        </p:txBody>
      </p:sp>
    </p:spTree>
    <p:extLst>
      <p:ext uri="{BB962C8B-B14F-4D97-AF65-F5344CB8AC3E}">
        <p14:creationId xmlns:p14="http://schemas.microsoft.com/office/powerpoint/2010/main" val="2932962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005C674E-81BA-420D-9C23-4BCE429BC4F4}"/>
              </a:ext>
            </a:extLst>
          </p:cNvPr>
          <p:cNvSpPr>
            <a:spLocks noGrp="1"/>
          </p:cNvSpPr>
          <p:nvPr>
            <p:ph type="title"/>
          </p:nvPr>
        </p:nvSpPr>
        <p:spPr>
          <a:xfrm>
            <a:off x="863029" y="1012004"/>
            <a:ext cx="3416158" cy="4795408"/>
          </a:xfrm>
        </p:spPr>
        <p:txBody>
          <a:bodyPr>
            <a:normAutofit/>
          </a:bodyPr>
          <a:lstStyle/>
          <a:p>
            <a:r>
              <a:rPr lang="en-US" b="1" u="sng" dirty="0">
                <a:solidFill>
                  <a:schemeClr val="bg1"/>
                </a:solidFill>
              </a:rPr>
              <a:t>Defining technology solutions</a:t>
            </a:r>
            <a:endParaRPr lang="en-AU" b="1" u="sng" dirty="0">
              <a:solidFill>
                <a:schemeClr val="bg1"/>
              </a:solidFill>
            </a:endParaRPr>
          </a:p>
        </p:txBody>
      </p:sp>
      <p:graphicFrame>
        <p:nvGraphicFramePr>
          <p:cNvPr id="5" name="Content Placeholder 2">
            <a:extLst>
              <a:ext uri="{FF2B5EF4-FFF2-40B4-BE49-F238E27FC236}">
                <a16:creationId xmlns:a16="http://schemas.microsoft.com/office/drawing/2014/main" id="{3FBE42CC-605E-46D7-A174-6FB24772D416}"/>
              </a:ext>
            </a:extLst>
          </p:cNvPr>
          <p:cNvGraphicFramePr>
            <a:graphicFrameLocks noGrp="1"/>
          </p:cNvGraphicFramePr>
          <p:nvPr>
            <p:ph idx="1"/>
            <p:extLst>
              <p:ext uri="{D42A27DB-BD31-4B8C-83A1-F6EECF244321}">
                <p14:modId xmlns:p14="http://schemas.microsoft.com/office/powerpoint/2010/main" val="378839887"/>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DB0648A4-229E-4461-AAA3-95AF1D531383}"/>
              </a:ext>
            </a:extLst>
          </p:cNvPr>
          <p:cNvGraphicFramePr/>
          <p:nvPr>
            <p:extLst>
              <p:ext uri="{D42A27DB-BD31-4B8C-83A1-F6EECF244321}">
                <p14:modId xmlns:p14="http://schemas.microsoft.com/office/powerpoint/2010/main" val="3490516703"/>
              </p:ext>
            </p:extLst>
          </p:nvPr>
        </p:nvGraphicFramePr>
        <p:xfrm>
          <a:off x="5194300" y="2007846"/>
          <a:ext cx="5334000" cy="435518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098408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E4247-64BD-44F3-84A9-5C12D69A5F3A}"/>
              </a:ext>
            </a:extLst>
          </p:cNvPr>
          <p:cNvSpPr>
            <a:spLocks noGrp="1"/>
          </p:cNvSpPr>
          <p:nvPr>
            <p:ph type="title"/>
          </p:nvPr>
        </p:nvSpPr>
        <p:spPr/>
        <p:txBody>
          <a:bodyPr/>
          <a:lstStyle/>
          <a:p>
            <a:r>
              <a:rPr lang="en-AU" dirty="0"/>
              <a:t>Defining technology solutions</a:t>
            </a:r>
          </a:p>
        </p:txBody>
      </p:sp>
      <p:sp>
        <p:nvSpPr>
          <p:cNvPr id="3" name="Content Placeholder 2">
            <a:extLst>
              <a:ext uri="{FF2B5EF4-FFF2-40B4-BE49-F238E27FC236}">
                <a16:creationId xmlns:a16="http://schemas.microsoft.com/office/drawing/2014/main" id="{92EEB793-A36A-42E9-83B1-098153D0FB47}"/>
              </a:ext>
            </a:extLst>
          </p:cNvPr>
          <p:cNvSpPr>
            <a:spLocks noGrp="1"/>
          </p:cNvSpPr>
          <p:nvPr>
            <p:ph idx="1"/>
          </p:nvPr>
        </p:nvSpPr>
        <p:spPr/>
        <p:txBody>
          <a:bodyPr/>
          <a:lstStyle/>
          <a:p>
            <a:r>
              <a:rPr lang="en-US" dirty="0"/>
              <a:t>When a technology evolution like this hits the market, some operators want to “catch up” and implement solutions right away. </a:t>
            </a:r>
          </a:p>
          <a:p>
            <a:r>
              <a:rPr lang="en-US" dirty="0"/>
              <a:t>Instead, take the time to evaluate potential solutions and determine if the benefits warrant the investment.</a:t>
            </a:r>
            <a:endParaRPr lang="en-AU" dirty="0"/>
          </a:p>
        </p:txBody>
      </p:sp>
    </p:spTree>
    <p:extLst>
      <p:ext uri="{BB962C8B-B14F-4D97-AF65-F5344CB8AC3E}">
        <p14:creationId xmlns:p14="http://schemas.microsoft.com/office/powerpoint/2010/main" val="2270314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CEF8A-6751-42CC-8686-5FA9758D3BC1}"/>
              </a:ext>
            </a:extLst>
          </p:cNvPr>
          <p:cNvSpPr>
            <a:spLocks noGrp="1"/>
          </p:cNvSpPr>
          <p:nvPr>
            <p:ph type="title"/>
          </p:nvPr>
        </p:nvSpPr>
        <p:spPr/>
        <p:txBody>
          <a:bodyPr/>
          <a:lstStyle/>
          <a:p>
            <a:r>
              <a:rPr lang="en-US" dirty="0"/>
              <a:t>4 Steps to determine if technology is right for you</a:t>
            </a:r>
            <a:endParaRPr lang="en-AU" dirty="0"/>
          </a:p>
        </p:txBody>
      </p:sp>
      <p:sp>
        <p:nvSpPr>
          <p:cNvPr id="3" name="Content Placeholder 2">
            <a:extLst>
              <a:ext uri="{FF2B5EF4-FFF2-40B4-BE49-F238E27FC236}">
                <a16:creationId xmlns:a16="http://schemas.microsoft.com/office/drawing/2014/main" id="{D628AC8C-EB0C-4295-9DFA-592024B0BFE4}"/>
              </a:ext>
            </a:extLst>
          </p:cNvPr>
          <p:cNvSpPr>
            <a:spLocks noGrp="1"/>
          </p:cNvSpPr>
          <p:nvPr>
            <p:ph idx="1"/>
          </p:nvPr>
        </p:nvSpPr>
        <p:spPr/>
        <p:txBody>
          <a:bodyPr/>
          <a:lstStyle/>
          <a:p>
            <a:r>
              <a:rPr lang="en-US" dirty="0"/>
              <a:t>Deciding whether to employ a technology solution should be based on how the solution will impact customers. </a:t>
            </a:r>
          </a:p>
          <a:p>
            <a:r>
              <a:rPr lang="en-US" dirty="0"/>
              <a:t>Keep in mind every solution will affect the customer experience to some degree. </a:t>
            </a:r>
          </a:p>
          <a:p>
            <a:r>
              <a:rPr lang="en-US" dirty="0"/>
              <a:t>The aim is to enhance the customer experience, as a great guest experience is a key differentiator in this competitive market. </a:t>
            </a:r>
          </a:p>
          <a:p>
            <a:r>
              <a:rPr lang="en-US" dirty="0"/>
              <a:t>To decide if a piece of technology is right for your operation, follow these four steps.</a:t>
            </a:r>
          </a:p>
          <a:p>
            <a:endParaRPr lang="en-AU" dirty="0"/>
          </a:p>
        </p:txBody>
      </p:sp>
    </p:spTree>
    <p:extLst>
      <p:ext uri="{BB962C8B-B14F-4D97-AF65-F5344CB8AC3E}">
        <p14:creationId xmlns:p14="http://schemas.microsoft.com/office/powerpoint/2010/main" val="100356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CEF8A-6751-42CC-8686-5FA9758D3BC1}"/>
              </a:ext>
            </a:extLst>
          </p:cNvPr>
          <p:cNvSpPr>
            <a:spLocks noGrp="1"/>
          </p:cNvSpPr>
          <p:nvPr>
            <p:ph type="title"/>
          </p:nvPr>
        </p:nvSpPr>
        <p:spPr/>
        <p:txBody>
          <a:bodyPr/>
          <a:lstStyle/>
          <a:p>
            <a:r>
              <a:rPr lang="en-US" dirty="0"/>
              <a:t>4 Steps to determine if technology is right for you</a:t>
            </a:r>
            <a:endParaRPr lang="en-AU" dirty="0"/>
          </a:p>
        </p:txBody>
      </p:sp>
      <p:sp>
        <p:nvSpPr>
          <p:cNvPr id="3" name="Content Placeholder 2">
            <a:extLst>
              <a:ext uri="{FF2B5EF4-FFF2-40B4-BE49-F238E27FC236}">
                <a16:creationId xmlns:a16="http://schemas.microsoft.com/office/drawing/2014/main" id="{D628AC8C-EB0C-4295-9DFA-592024B0BFE4}"/>
              </a:ext>
            </a:extLst>
          </p:cNvPr>
          <p:cNvSpPr>
            <a:spLocks noGrp="1"/>
          </p:cNvSpPr>
          <p:nvPr>
            <p:ph idx="1"/>
          </p:nvPr>
        </p:nvSpPr>
        <p:spPr/>
        <p:txBody>
          <a:bodyPr/>
          <a:lstStyle/>
          <a:p>
            <a:r>
              <a:rPr lang="en-US" b="1" dirty="0"/>
              <a:t>1. Define the business need and goal</a:t>
            </a:r>
          </a:p>
          <a:p>
            <a:r>
              <a:rPr lang="en-US" dirty="0"/>
              <a:t>Write out a sentence or two on what the issue is and your goal, and how a new technology solution may help you achieve the goal.</a:t>
            </a:r>
          </a:p>
          <a:p>
            <a:endParaRPr lang="en-US" dirty="0"/>
          </a:p>
          <a:p>
            <a:r>
              <a:rPr lang="en-US" dirty="0"/>
              <a:t>Example: We want to capture all of our sales data and improve speed of service through a new POS system that allows us to take orders tableside.</a:t>
            </a:r>
          </a:p>
          <a:p>
            <a:endParaRPr lang="en-AU" dirty="0"/>
          </a:p>
        </p:txBody>
      </p:sp>
    </p:spTree>
    <p:extLst>
      <p:ext uri="{BB962C8B-B14F-4D97-AF65-F5344CB8AC3E}">
        <p14:creationId xmlns:p14="http://schemas.microsoft.com/office/powerpoint/2010/main" val="1581559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2FD7-E722-419A-A69C-3FF14E000AA0}"/>
              </a:ext>
            </a:extLst>
          </p:cNvPr>
          <p:cNvSpPr>
            <a:spLocks noGrp="1"/>
          </p:cNvSpPr>
          <p:nvPr>
            <p:ph type="title"/>
          </p:nvPr>
        </p:nvSpPr>
        <p:spPr/>
        <p:txBody>
          <a:bodyPr/>
          <a:lstStyle/>
          <a:p>
            <a:r>
              <a:rPr lang="en-US" dirty="0"/>
              <a:t>4 Steps to determine if technology is right for you</a:t>
            </a:r>
            <a:endParaRPr lang="en-AU" dirty="0"/>
          </a:p>
        </p:txBody>
      </p:sp>
      <p:sp>
        <p:nvSpPr>
          <p:cNvPr id="3" name="Content Placeholder 2">
            <a:extLst>
              <a:ext uri="{FF2B5EF4-FFF2-40B4-BE49-F238E27FC236}">
                <a16:creationId xmlns:a16="http://schemas.microsoft.com/office/drawing/2014/main" id="{ACB27C07-C07E-47CB-BD01-0CA6BF58E694}"/>
              </a:ext>
            </a:extLst>
          </p:cNvPr>
          <p:cNvSpPr>
            <a:spLocks noGrp="1"/>
          </p:cNvSpPr>
          <p:nvPr>
            <p:ph idx="1"/>
          </p:nvPr>
        </p:nvSpPr>
        <p:spPr/>
        <p:txBody>
          <a:bodyPr>
            <a:normAutofit fontScale="92500" lnSpcReduction="20000"/>
          </a:bodyPr>
          <a:lstStyle/>
          <a:p>
            <a:r>
              <a:rPr lang="en-AU" b="1" dirty="0"/>
              <a:t>Activity</a:t>
            </a:r>
          </a:p>
          <a:p>
            <a:r>
              <a:rPr lang="en-AU" dirty="0"/>
              <a:t>Consider the following businesses</a:t>
            </a:r>
          </a:p>
          <a:p>
            <a:r>
              <a:rPr lang="en-AU" dirty="0"/>
              <a:t>A </a:t>
            </a:r>
            <a:r>
              <a:rPr lang="en-AU" b="1" dirty="0"/>
              <a:t>fast food restaurant </a:t>
            </a:r>
            <a:r>
              <a:rPr lang="en-AU" dirty="0"/>
              <a:t>has long queues and wait times at certain parts of the day</a:t>
            </a:r>
          </a:p>
          <a:p>
            <a:r>
              <a:rPr lang="en-AU" dirty="0"/>
              <a:t>A </a:t>
            </a:r>
            <a:r>
              <a:rPr lang="en-AU" b="1" dirty="0"/>
              <a:t>service desk </a:t>
            </a:r>
            <a:r>
              <a:rPr lang="en-AU" dirty="0"/>
              <a:t>has too many calls for the operators at certain times of the day, but with simple problems</a:t>
            </a:r>
          </a:p>
          <a:p>
            <a:r>
              <a:rPr lang="en-AU" dirty="0"/>
              <a:t>A </a:t>
            </a:r>
            <a:r>
              <a:rPr lang="en-AU" b="1" dirty="0"/>
              <a:t>delivery company </a:t>
            </a:r>
            <a:r>
              <a:rPr lang="en-AU" dirty="0"/>
              <a:t>doesn’t know where the trucks delivering their goods are</a:t>
            </a:r>
          </a:p>
          <a:p>
            <a:r>
              <a:rPr lang="en-AU" dirty="0"/>
              <a:t>A </a:t>
            </a:r>
            <a:r>
              <a:rPr lang="en-AU" b="1" dirty="0"/>
              <a:t>university</a:t>
            </a:r>
            <a:r>
              <a:rPr lang="en-AU" dirty="0"/>
              <a:t> wants to record lectures for students who can’t attend, but online video is less engaging than sitting in the lecture hall</a:t>
            </a:r>
          </a:p>
          <a:p>
            <a:r>
              <a:rPr lang="en-AU" dirty="0"/>
              <a:t>A </a:t>
            </a:r>
            <a:r>
              <a:rPr lang="en-AU" b="1" dirty="0"/>
              <a:t>small business </a:t>
            </a:r>
            <a:r>
              <a:rPr lang="en-AU" dirty="0"/>
              <a:t>needs to update their </a:t>
            </a:r>
            <a:r>
              <a:rPr lang="en-AU" b="1" dirty="0"/>
              <a:t>server</a:t>
            </a:r>
            <a:r>
              <a:rPr lang="en-AU" dirty="0"/>
              <a:t>, but doesn’t want to look after the hardware themselves</a:t>
            </a:r>
          </a:p>
          <a:p>
            <a:endParaRPr lang="en-AU" dirty="0"/>
          </a:p>
        </p:txBody>
      </p:sp>
    </p:spTree>
    <p:extLst>
      <p:ext uri="{BB962C8B-B14F-4D97-AF65-F5344CB8AC3E}">
        <p14:creationId xmlns:p14="http://schemas.microsoft.com/office/powerpoint/2010/main" val="1477077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CEF8A-6751-42CC-8686-5FA9758D3BC1}"/>
              </a:ext>
            </a:extLst>
          </p:cNvPr>
          <p:cNvSpPr>
            <a:spLocks noGrp="1"/>
          </p:cNvSpPr>
          <p:nvPr>
            <p:ph type="title"/>
          </p:nvPr>
        </p:nvSpPr>
        <p:spPr/>
        <p:txBody>
          <a:bodyPr/>
          <a:lstStyle/>
          <a:p>
            <a:r>
              <a:rPr lang="en-US" dirty="0"/>
              <a:t>4 Steps to determine if technology is right for you</a:t>
            </a:r>
            <a:endParaRPr lang="en-AU" dirty="0"/>
          </a:p>
        </p:txBody>
      </p:sp>
      <p:sp>
        <p:nvSpPr>
          <p:cNvPr id="3" name="Content Placeholder 2">
            <a:extLst>
              <a:ext uri="{FF2B5EF4-FFF2-40B4-BE49-F238E27FC236}">
                <a16:creationId xmlns:a16="http://schemas.microsoft.com/office/drawing/2014/main" id="{D628AC8C-EB0C-4295-9DFA-592024B0BFE4}"/>
              </a:ext>
            </a:extLst>
          </p:cNvPr>
          <p:cNvSpPr>
            <a:spLocks noGrp="1"/>
          </p:cNvSpPr>
          <p:nvPr>
            <p:ph idx="1"/>
          </p:nvPr>
        </p:nvSpPr>
        <p:spPr/>
        <p:txBody>
          <a:bodyPr/>
          <a:lstStyle/>
          <a:p>
            <a:r>
              <a:rPr lang="en-AU" b="1" dirty="0"/>
              <a:t>Activity continued</a:t>
            </a:r>
          </a:p>
          <a:p>
            <a:r>
              <a:rPr lang="en-AU" dirty="0"/>
              <a:t>Within your groups, you select a business and work out:</a:t>
            </a:r>
          </a:p>
          <a:p>
            <a:pPr lvl="1"/>
            <a:r>
              <a:rPr lang="en-AU" dirty="0"/>
              <a:t>What is the company’s issue?</a:t>
            </a:r>
          </a:p>
          <a:p>
            <a:pPr lvl="1"/>
            <a:r>
              <a:rPr lang="en-AU" dirty="0"/>
              <a:t>What is the goal?</a:t>
            </a:r>
          </a:p>
          <a:p>
            <a:pPr lvl="1"/>
            <a:r>
              <a:rPr lang="en-AU" dirty="0"/>
              <a:t>How technology could help</a:t>
            </a:r>
          </a:p>
          <a:p>
            <a:r>
              <a:rPr lang="en-AU" dirty="0"/>
              <a:t>Remember, you are not giving a specific solution yet</a:t>
            </a:r>
          </a:p>
          <a:p>
            <a:r>
              <a:rPr lang="en-AU" dirty="0"/>
              <a:t>Research 5 minutes</a:t>
            </a:r>
          </a:p>
          <a:p>
            <a:r>
              <a:rPr lang="en-AU" dirty="0"/>
              <a:t>Discussion 10 minutes</a:t>
            </a:r>
          </a:p>
        </p:txBody>
      </p:sp>
    </p:spTree>
    <p:extLst>
      <p:ext uri="{BB962C8B-B14F-4D97-AF65-F5344CB8AC3E}">
        <p14:creationId xmlns:p14="http://schemas.microsoft.com/office/powerpoint/2010/main" val="3328489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CEF8A-6751-42CC-8686-5FA9758D3BC1}"/>
              </a:ext>
            </a:extLst>
          </p:cNvPr>
          <p:cNvSpPr>
            <a:spLocks noGrp="1"/>
          </p:cNvSpPr>
          <p:nvPr>
            <p:ph type="title"/>
          </p:nvPr>
        </p:nvSpPr>
        <p:spPr/>
        <p:txBody>
          <a:bodyPr/>
          <a:lstStyle/>
          <a:p>
            <a:r>
              <a:rPr lang="en-US" dirty="0"/>
              <a:t>4 Steps to determine if technology is right for you</a:t>
            </a:r>
            <a:endParaRPr lang="en-AU" dirty="0"/>
          </a:p>
        </p:txBody>
      </p:sp>
      <p:sp>
        <p:nvSpPr>
          <p:cNvPr id="3" name="Content Placeholder 2">
            <a:extLst>
              <a:ext uri="{FF2B5EF4-FFF2-40B4-BE49-F238E27FC236}">
                <a16:creationId xmlns:a16="http://schemas.microsoft.com/office/drawing/2014/main" id="{D628AC8C-EB0C-4295-9DFA-592024B0BFE4}"/>
              </a:ext>
            </a:extLst>
          </p:cNvPr>
          <p:cNvSpPr>
            <a:spLocks noGrp="1"/>
          </p:cNvSpPr>
          <p:nvPr>
            <p:ph idx="1"/>
          </p:nvPr>
        </p:nvSpPr>
        <p:spPr/>
        <p:txBody>
          <a:bodyPr/>
          <a:lstStyle/>
          <a:p>
            <a:r>
              <a:rPr lang="en-US" b="1" dirty="0"/>
              <a:t>2. Determine if the goal could be achieved without technology</a:t>
            </a:r>
          </a:p>
          <a:p>
            <a:r>
              <a:rPr lang="en-US" dirty="0"/>
              <a:t>Posing such a simple challenge ensures an </a:t>
            </a:r>
            <a:r>
              <a:rPr lang="en-US" b="1" dirty="0"/>
              <a:t>existing solution </a:t>
            </a:r>
            <a:r>
              <a:rPr lang="en-US" dirty="0"/>
              <a:t>or adjustment to  practices couldn’t achieve the same goal, avoiding the additional cost and change management that comes with new technology.</a:t>
            </a:r>
          </a:p>
          <a:p>
            <a:r>
              <a:rPr lang="en-US" b="1" dirty="0"/>
              <a:t>Example: </a:t>
            </a:r>
            <a:r>
              <a:rPr lang="en-US" dirty="0"/>
              <a:t>Could I simply update my system with correct pricing and PLUs or physically move the system to make it easier for my team to use?</a:t>
            </a:r>
          </a:p>
          <a:p>
            <a:endParaRPr lang="en-AU" dirty="0"/>
          </a:p>
        </p:txBody>
      </p:sp>
    </p:spTree>
    <p:extLst>
      <p:ext uri="{BB962C8B-B14F-4D97-AF65-F5344CB8AC3E}">
        <p14:creationId xmlns:p14="http://schemas.microsoft.com/office/powerpoint/2010/main" val="2205281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E63236B-D143-47F0-9B39-58F5DA51FB1A}"/>
              </a:ext>
            </a:extLst>
          </p:cNvPr>
          <p:cNvSpPr>
            <a:spLocks noGrp="1"/>
          </p:cNvSpPr>
          <p:nvPr>
            <p:ph type="title"/>
          </p:nvPr>
        </p:nvSpPr>
        <p:spPr>
          <a:xfrm>
            <a:off x="833002" y="365125"/>
            <a:ext cx="10520702" cy="1325563"/>
          </a:xfrm>
        </p:spPr>
        <p:txBody>
          <a:bodyPr>
            <a:normAutofit/>
          </a:bodyPr>
          <a:lstStyle/>
          <a:p>
            <a:r>
              <a:rPr lang="en-AU" sz="2800" b="1" cap="all"/>
              <a:t>CHAPTER 2. Evaluate the impact of emerging technologies and practices</a:t>
            </a:r>
            <a:br>
              <a:rPr lang="en-AU" sz="2800" b="1" cap="all"/>
            </a:br>
            <a:endParaRPr lang="en-AU" sz="2800"/>
          </a:p>
        </p:txBody>
      </p:sp>
      <p:graphicFrame>
        <p:nvGraphicFramePr>
          <p:cNvPr id="22" name="Content Placeholder 2">
            <a:extLst>
              <a:ext uri="{FF2B5EF4-FFF2-40B4-BE49-F238E27FC236}">
                <a16:creationId xmlns:a16="http://schemas.microsoft.com/office/drawing/2014/main" id="{B590D781-98D7-4179-98EF-9EB768FB2DCC}"/>
              </a:ext>
            </a:extLst>
          </p:cNvPr>
          <p:cNvGraphicFramePr>
            <a:graphicFrameLocks noGrp="1"/>
          </p:cNvGraphicFramePr>
          <p:nvPr>
            <p:ph idx="1"/>
            <p:extLst>
              <p:ext uri="{D42A27DB-BD31-4B8C-83A1-F6EECF244321}">
                <p14:modId xmlns:p14="http://schemas.microsoft.com/office/powerpoint/2010/main" val="1018323977"/>
              </p:ext>
            </p:extLst>
          </p:nvPr>
        </p:nvGraphicFramePr>
        <p:xfrm>
          <a:off x="838200" y="2022475"/>
          <a:ext cx="10515600" cy="4154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477200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CEF8A-6751-42CC-8686-5FA9758D3BC1}"/>
              </a:ext>
            </a:extLst>
          </p:cNvPr>
          <p:cNvSpPr>
            <a:spLocks noGrp="1"/>
          </p:cNvSpPr>
          <p:nvPr>
            <p:ph type="title"/>
          </p:nvPr>
        </p:nvSpPr>
        <p:spPr/>
        <p:txBody>
          <a:bodyPr/>
          <a:lstStyle/>
          <a:p>
            <a:r>
              <a:rPr lang="en-US" dirty="0"/>
              <a:t>4 Steps to determine if technology is right for you</a:t>
            </a:r>
            <a:endParaRPr lang="en-AU" dirty="0"/>
          </a:p>
        </p:txBody>
      </p:sp>
      <p:sp>
        <p:nvSpPr>
          <p:cNvPr id="3" name="Content Placeholder 2">
            <a:extLst>
              <a:ext uri="{FF2B5EF4-FFF2-40B4-BE49-F238E27FC236}">
                <a16:creationId xmlns:a16="http://schemas.microsoft.com/office/drawing/2014/main" id="{D628AC8C-EB0C-4295-9DFA-592024B0BFE4}"/>
              </a:ext>
            </a:extLst>
          </p:cNvPr>
          <p:cNvSpPr>
            <a:spLocks noGrp="1"/>
          </p:cNvSpPr>
          <p:nvPr>
            <p:ph idx="1"/>
          </p:nvPr>
        </p:nvSpPr>
        <p:spPr/>
        <p:txBody>
          <a:bodyPr>
            <a:normAutofit fontScale="92500" lnSpcReduction="10000"/>
          </a:bodyPr>
          <a:lstStyle/>
          <a:p>
            <a:r>
              <a:rPr lang="en-AU" b="1" dirty="0"/>
              <a:t>Activity</a:t>
            </a:r>
          </a:p>
          <a:p>
            <a:r>
              <a:rPr lang="en-AU" dirty="0"/>
              <a:t>For each of your businesses, suggest a non-technology solution that could solve the problem</a:t>
            </a:r>
          </a:p>
          <a:p>
            <a:r>
              <a:rPr lang="en-AU" b="1" dirty="0"/>
              <a:t>fast food restaurant</a:t>
            </a:r>
            <a:endParaRPr lang="en-AU" dirty="0"/>
          </a:p>
          <a:p>
            <a:r>
              <a:rPr lang="en-AU" b="1" dirty="0"/>
              <a:t>service desk</a:t>
            </a:r>
            <a:endParaRPr lang="en-AU" dirty="0"/>
          </a:p>
          <a:p>
            <a:r>
              <a:rPr lang="en-AU" b="1" dirty="0"/>
              <a:t>delivery company</a:t>
            </a:r>
            <a:endParaRPr lang="en-AU" dirty="0"/>
          </a:p>
          <a:p>
            <a:r>
              <a:rPr lang="en-US" b="1" dirty="0"/>
              <a:t>university </a:t>
            </a:r>
          </a:p>
          <a:p>
            <a:r>
              <a:rPr lang="en-US" b="1" dirty="0"/>
              <a:t>small business</a:t>
            </a:r>
          </a:p>
          <a:p>
            <a:r>
              <a:rPr lang="en-AU" dirty="0"/>
              <a:t>Group discussion – 5 minutes</a:t>
            </a:r>
          </a:p>
          <a:p>
            <a:r>
              <a:rPr lang="en-AU" dirty="0"/>
              <a:t>Class discussion – 5 minutes</a:t>
            </a:r>
          </a:p>
          <a:p>
            <a:endParaRPr lang="en-AU" dirty="0"/>
          </a:p>
        </p:txBody>
      </p:sp>
    </p:spTree>
    <p:extLst>
      <p:ext uri="{BB962C8B-B14F-4D97-AF65-F5344CB8AC3E}">
        <p14:creationId xmlns:p14="http://schemas.microsoft.com/office/powerpoint/2010/main" val="261889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CEF8A-6751-42CC-8686-5FA9758D3BC1}"/>
              </a:ext>
            </a:extLst>
          </p:cNvPr>
          <p:cNvSpPr>
            <a:spLocks noGrp="1"/>
          </p:cNvSpPr>
          <p:nvPr>
            <p:ph type="title"/>
          </p:nvPr>
        </p:nvSpPr>
        <p:spPr/>
        <p:txBody>
          <a:bodyPr/>
          <a:lstStyle/>
          <a:p>
            <a:r>
              <a:rPr lang="en-US" dirty="0"/>
              <a:t>4 Steps to determine if technology is right for you</a:t>
            </a:r>
            <a:endParaRPr lang="en-AU" dirty="0"/>
          </a:p>
        </p:txBody>
      </p:sp>
      <p:sp>
        <p:nvSpPr>
          <p:cNvPr id="3" name="Content Placeholder 2">
            <a:extLst>
              <a:ext uri="{FF2B5EF4-FFF2-40B4-BE49-F238E27FC236}">
                <a16:creationId xmlns:a16="http://schemas.microsoft.com/office/drawing/2014/main" id="{D628AC8C-EB0C-4295-9DFA-592024B0BFE4}"/>
              </a:ext>
            </a:extLst>
          </p:cNvPr>
          <p:cNvSpPr>
            <a:spLocks noGrp="1"/>
          </p:cNvSpPr>
          <p:nvPr>
            <p:ph idx="1"/>
          </p:nvPr>
        </p:nvSpPr>
        <p:spPr/>
        <p:txBody>
          <a:bodyPr/>
          <a:lstStyle/>
          <a:p>
            <a:r>
              <a:rPr lang="en-US" b="1" dirty="0"/>
              <a:t>3. Conduct a simple return on investment (ROI) analysis</a:t>
            </a:r>
          </a:p>
          <a:p>
            <a:r>
              <a:rPr lang="en-US" dirty="0"/>
              <a:t>See how </a:t>
            </a:r>
            <a:r>
              <a:rPr lang="en-US" b="1" dirty="0"/>
              <a:t>costs </a:t>
            </a:r>
            <a:r>
              <a:rPr lang="en-US" dirty="0"/>
              <a:t>add up and what you’ll get for the money by looking at the benefits of making such an investment.</a:t>
            </a:r>
          </a:p>
          <a:p>
            <a:pPr lvl="1"/>
            <a:r>
              <a:rPr lang="en-US" dirty="0"/>
              <a:t>How much will the system cost?</a:t>
            </a:r>
          </a:p>
          <a:p>
            <a:pPr lvl="1"/>
            <a:r>
              <a:rPr lang="en-US" dirty="0"/>
              <a:t>What are the hard costs? (equipment, software, etc.)</a:t>
            </a:r>
          </a:p>
          <a:p>
            <a:pPr lvl="1"/>
            <a:r>
              <a:rPr lang="en-US" dirty="0"/>
              <a:t>What are the soft costs? (training, guest communication, internal change management, short-term executional changes, etc.)</a:t>
            </a:r>
          </a:p>
          <a:p>
            <a:pPr lvl="1"/>
            <a:r>
              <a:rPr lang="en-US" dirty="0"/>
              <a:t>What other aspects of your business will it impact and for how long?</a:t>
            </a:r>
          </a:p>
          <a:p>
            <a:endParaRPr lang="en-US" dirty="0"/>
          </a:p>
          <a:p>
            <a:endParaRPr lang="en-AU" dirty="0"/>
          </a:p>
        </p:txBody>
      </p:sp>
    </p:spTree>
    <p:extLst>
      <p:ext uri="{BB962C8B-B14F-4D97-AF65-F5344CB8AC3E}">
        <p14:creationId xmlns:p14="http://schemas.microsoft.com/office/powerpoint/2010/main" val="421290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CEF8A-6751-42CC-8686-5FA9758D3BC1}"/>
              </a:ext>
            </a:extLst>
          </p:cNvPr>
          <p:cNvSpPr>
            <a:spLocks noGrp="1"/>
          </p:cNvSpPr>
          <p:nvPr>
            <p:ph type="title"/>
          </p:nvPr>
        </p:nvSpPr>
        <p:spPr/>
        <p:txBody>
          <a:bodyPr/>
          <a:lstStyle/>
          <a:p>
            <a:r>
              <a:rPr lang="en-US" dirty="0"/>
              <a:t>4 Steps to determine if technology is right for you</a:t>
            </a:r>
            <a:endParaRPr lang="en-AU" dirty="0"/>
          </a:p>
        </p:txBody>
      </p:sp>
      <p:sp>
        <p:nvSpPr>
          <p:cNvPr id="3" name="Content Placeholder 2">
            <a:extLst>
              <a:ext uri="{FF2B5EF4-FFF2-40B4-BE49-F238E27FC236}">
                <a16:creationId xmlns:a16="http://schemas.microsoft.com/office/drawing/2014/main" id="{D628AC8C-EB0C-4295-9DFA-592024B0BFE4}"/>
              </a:ext>
            </a:extLst>
          </p:cNvPr>
          <p:cNvSpPr>
            <a:spLocks noGrp="1"/>
          </p:cNvSpPr>
          <p:nvPr>
            <p:ph idx="1"/>
          </p:nvPr>
        </p:nvSpPr>
        <p:spPr/>
        <p:txBody>
          <a:bodyPr/>
          <a:lstStyle/>
          <a:p>
            <a:r>
              <a:rPr lang="en-US" b="1" dirty="0"/>
              <a:t>Return</a:t>
            </a:r>
          </a:p>
          <a:p>
            <a:r>
              <a:rPr lang="en-US" dirty="0"/>
              <a:t>The return involves looking at what you will get for your money </a:t>
            </a:r>
          </a:p>
          <a:p>
            <a:pPr lvl="1"/>
            <a:r>
              <a:rPr lang="en-US" dirty="0"/>
              <a:t>How much in incremental sales or profits do you need to cover the hard costs?</a:t>
            </a:r>
          </a:p>
          <a:p>
            <a:pPr lvl="1"/>
            <a:r>
              <a:rPr lang="en-US" dirty="0"/>
              <a:t>How long should it take to achieve those sales/profits?</a:t>
            </a:r>
          </a:p>
          <a:p>
            <a:pPr lvl="1"/>
            <a:r>
              <a:rPr lang="en-US" dirty="0"/>
              <a:t>How do you measure guest experience and what’s your benchmark for it?</a:t>
            </a:r>
          </a:p>
          <a:p>
            <a:endParaRPr lang="en-AU" dirty="0"/>
          </a:p>
        </p:txBody>
      </p:sp>
    </p:spTree>
    <p:extLst>
      <p:ext uri="{BB962C8B-B14F-4D97-AF65-F5344CB8AC3E}">
        <p14:creationId xmlns:p14="http://schemas.microsoft.com/office/powerpoint/2010/main" val="3597847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CEF8A-6751-42CC-8686-5FA9758D3BC1}"/>
              </a:ext>
            </a:extLst>
          </p:cNvPr>
          <p:cNvSpPr>
            <a:spLocks noGrp="1"/>
          </p:cNvSpPr>
          <p:nvPr>
            <p:ph type="title"/>
          </p:nvPr>
        </p:nvSpPr>
        <p:spPr/>
        <p:txBody>
          <a:bodyPr/>
          <a:lstStyle/>
          <a:p>
            <a:r>
              <a:rPr lang="en-US" dirty="0"/>
              <a:t>4 Steps to determine if technology is right for you</a:t>
            </a:r>
            <a:endParaRPr lang="en-AU" dirty="0"/>
          </a:p>
        </p:txBody>
      </p:sp>
      <p:sp>
        <p:nvSpPr>
          <p:cNvPr id="3" name="Content Placeholder 2">
            <a:extLst>
              <a:ext uri="{FF2B5EF4-FFF2-40B4-BE49-F238E27FC236}">
                <a16:creationId xmlns:a16="http://schemas.microsoft.com/office/drawing/2014/main" id="{D628AC8C-EB0C-4295-9DFA-592024B0BFE4}"/>
              </a:ext>
            </a:extLst>
          </p:cNvPr>
          <p:cNvSpPr>
            <a:spLocks noGrp="1"/>
          </p:cNvSpPr>
          <p:nvPr>
            <p:ph idx="1"/>
          </p:nvPr>
        </p:nvSpPr>
        <p:spPr/>
        <p:txBody>
          <a:bodyPr>
            <a:normAutofit/>
          </a:bodyPr>
          <a:lstStyle/>
          <a:p>
            <a:r>
              <a:rPr lang="en-AU" b="1" dirty="0"/>
              <a:t>Activity</a:t>
            </a:r>
          </a:p>
          <a:p>
            <a:r>
              <a:rPr lang="en-AU" dirty="0"/>
              <a:t>Calculate the cost and return for your solution</a:t>
            </a:r>
          </a:p>
          <a:p>
            <a:pPr lvl="1"/>
            <a:r>
              <a:rPr lang="en-AU" dirty="0"/>
              <a:t>Think of a solution that will meet the company needs</a:t>
            </a:r>
          </a:p>
          <a:p>
            <a:pPr lvl="1"/>
            <a:r>
              <a:rPr lang="en-AU" b="1" dirty="0"/>
              <a:t>Estimate</a:t>
            </a:r>
            <a:r>
              <a:rPr lang="en-AU" dirty="0"/>
              <a:t> how much this solution will COST the organisation</a:t>
            </a:r>
          </a:p>
          <a:p>
            <a:pPr lvl="1"/>
            <a:r>
              <a:rPr lang="en-AU" b="1" dirty="0"/>
              <a:t>Estimate</a:t>
            </a:r>
            <a:r>
              <a:rPr lang="en-AU" dirty="0"/>
              <a:t> how much this solution will SAVE the organisation</a:t>
            </a:r>
          </a:p>
          <a:p>
            <a:pPr lvl="1"/>
            <a:r>
              <a:rPr lang="en-AU" dirty="0"/>
              <a:t>Use the assumptions on the next few slides to assist</a:t>
            </a:r>
          </a:p>
          <a:p>
            <a:pPr lvl="1"/>
            <a:r>
              <a:rPr lang="en-AU" dirty="0"/>
              <a:t>For this exercise, </a:t>
            </a:r>
            <a:r>
              <a:rPr lang="en-AU" b="1" dirty="0"/>
              <a:t>estimates are OK</a:t>
            </a:r>
          </a:p>
          <a:p>
            <a:r>
              <a:rPr lang="en-AU" dirty="0"/>
              <a:t>Research 20 minutes</a:t>
            </a:r>
          </a:p>
          <a:p>
            <a:r>
              <a:rPr lang="en-AU" dirty="0"/>
              <a:t>Discussion 20 minutes</a:t>
            </a:r>
          </a:p>
        </p:txBody>
      </p:sp>
    </p:spTree>
    <p:extLst>
      <p:ext uri="{BB962C8B-B14F-4D97-AF65-F5344CB8AC3E}">
        <p14:creationId xmlns:p14="http://schemas.microsoft.com/office/powerpoint/2010/main" val="2790344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CEF8A-6751-42CC-8686-5FA9758D3BC1}"/>
              </a:ext>
            </a:extLst>
          </p:cNvPr>
          <p:cNvSpPr>
            <a:spLocks noGrp="1"/>
          </p:cNvSpPr>
          <p:nvPr>
            <p:ph type="title"/>
          </p:nvPr>
        </p:nvSpPr>
        <p:spPr/>
        <p:txBody>
          <a:bodyPr/>
          <a:lstStyle/>
          <a:p>
            <a:r>
              <a:rPr lang="en-US" dirty="0"/>
              <a:t>4 Steps to determine if technology is right for you</a:t>
            </a:r>
            <a:endParaRPr lang="en-AU" dirty="0"/>
          </a:p>
        </p:txBody>
      </p:sp>
      <p:sp>
        <p:nvSpPr>
          <p:cNvPr id="3" name="Content Placeholder 2">
            <a:extLst>
              <a:ext uri="{FF2B5EF4-FFF2-40B4-BE49-F238E27FC236}">
                <a16:creationId xmlns:a16="http://schemas.microsoft.com/office/drawing/2014/main" id="{D628AC8C-EB0C-4295-9DFA-592024B0BFE4}"/>
              </a:ext>
            </a:extLst>
          </p:cNvPr>
          <p:cNvSpPr>
            <a:spLocks noGrp="1"/>
          </p:cNvSpPr>
          <p:nvPr>
            <p:ph idx="1"/>
          </p:nvPr>
        </p:nvSpPr>
        <p:spPr/>
        <p:txBody>
          <a:bodyPr/>
          <a:lstStyle/>
          <a:p>
            <a:r>
              <a:rPr lang="en-AU" b="1" dirty="0"/>
              <a:t>Assumption: fast food restaurant</a:t>
            </a:r>
          </a:p>
          <a:p>
            <a:r>
              <a:rPr lang="en-AU" dirty="0"/>
              <a:t>Management estimates a loss of $350 per month from customers walking out</a:t>
            </a:r>
          </a:p>
          <a:p>
            <a:r>
              <a:rPr lang="en-AU" dirty="0"/>
              <a:t>A chat-bot would allow users to order online, and then collect.  The order would be sent straight to the kitchen.</a:t>
            </a:r>
          </a:p>
          <a:p>
            <a:endParaRPr lang="en-AU" dirty="0"/>
          </a:p>
        </p:txBody>
      </p:sp>
    </p:spTree>
    <p:extLst>
      <p:ext uri="{BB962C8B-B14F-4D97-AF65-F5344CB8AC3E}">
        <p14:creationId xmlns:p14="http://schemas.microsoft.com/office/powerpoint/2010/main" val="775904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CEF8A-6751-42CC-8686-5FA9758D3BC1}"/>
              </a:ext>
            </a:extLst>
          </p:cNvPr>
          <p:cNvSpPr>
            <a:spLocks noGrp="1"/>
          </p:cNvSpPr>
          <p:nvPr>
            <p:ph type="title"/>
          </p:nvPr>
        </p:nvSpPr>
        <p:spPr/>
        <p:txBody>
          <a:bodyPr/>
          <a:lstStyle/>
          <a:p>
            <a:r>
              <a:rPr lang="en-US" dirty="0"/>
              <a:t>4 Steps to determine if technology is right for you</a:t>
            </a:r>
            <a:endParaRPr lang="en-AU" dirty="0"/>
          </a:p>
        </p:txBody>
      </p:sp>
      <p:sp>
        <p:nvSpPr>
          <p:cNvPr id="3" name="Content Placeholder 2">
            <a:extLst>
              <a:ext uri="{FF2B5EF4-FFF2-40B4-BE49-F238E27FC236}">
                <a16:creationId xmlns:a16="http://schemas.microsoft.com/office/drawing/2014/main" id="{D628AC8C-EB0C-4295-9DFA-592024B0BFE4}"/>
              </a:ext>
            </a:extLst>
          </p:cNvPr>
          <p:cNvSpPr>
            <a:spLocks noGrp="1"/>
          </p:cNvSpPr>
          <p:nvPr>
            <p:ph idx="1"/>
          </p:nvPr>
        </p:nvSpPr>
        <p:spPr/>
        <p:txBody>
          <a:bodyPr/>
          <a:lstStyle/>
          <a:p>
            <a:r>
              <a:rPr lang="en-AU" b="1" dirty="0"/>
              <a:t>Assumptions – Service desk</a:t>
            </a:r>
          </a:p>
          <a:p>
            <a:r>
              <a:rPr lang="en-AU" dirty="0"/>
              <a:t>Simple issues could be handles by a chat-bot</a:t>
            </a:r>
          </a:p>
          <a:p>
            <a:r>
              <a:rPr lang="en-AU" dirty="0"/>
              <a:t>This would free up 2 people to deal with harder problems</a:t>
            </a:r>
          </a:p>
          <a:p>
            <a:r>
              <a:rPr lang="en-AU" dirty="0"/>
              <a:t>Service desk wages start at $35,000 a year</a:t>
            </a:r>
          </a:p>
          <a:p>
            <a:r>
              <a:rPr lang="en-AU" dirty="0"/>
              <a:t>Service desk operators handle about 50 calls a day</a:t>
            </a:r>
          </a:p>
          <a:p>
            <a:endParaRPr lang="en-AU" dirty="0"/>
          </a:p>
          <a:p>
            <a:endParaRPr lang="en-AU" dirty="0"/>
          </a:p>
          <a:p>
            <a:endParaRPr lang="en-AU" dirty="0"/>
          </a:p>
        </p:txBody>
      </p:sp>
    </p:spTree>
    <p:extLst>
      <p:ext uri="{BB962C8B-B14F-4D97-AF65-F5344CB8AC3E}">
        <p14:creationId xmlns:p14="http://schemas.microsoft.com/office/powerpoint/2010/main" val="3012342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CEF8A-6751-42CC-8686-5FA9758D3BC1}"/>
              </a:ext>
            </a:extLst>
          </p:cNvPr>
          <p:cNvSpPr>
            <a:spLocks noGrp="1"/>
          </p:cNvSpPr>
          <p:nvPr>
            <p:ph type="title"/>
          </p:nvPr>
        </p:nvSpPr>
        <p:spPr/>
        <p:txBody>
          <a:bodyPr/>
          <a:lstStyle/>
          <a:p>
            <a:r>
              <a:rPr lang="en-US" dirty="0"/>
              <a:t>4 Steps to determine if technology is right for you</a:t>
            </a:r>
            <a:endParaRPr lang="en-AU" dirty="0"/>
          </a:p>
        </p:txBody>
      </p:sp>
      <p:sp>
        <p:nvSpPr>
          <p:cNvPr id="3" name="Content Placeholder 2">
            <a:extLst>
              <a:ext uri="{FF2B5EF4-FFF2-40B4-BE49-F238E27FC236}">
                <a16:creationId xmlns:a16="http://schemas.microsoft.com/office/drawing/2014/main" id="{D628AC8C-EB0C-4295-9DFA-592024B0BFE4}"/>
              </a:ext>
            </a:extLst>
          </p:cNvPr>
          <p:cNvSpPr>
            <a:spLocks noGrp="1"/>
          </p:cNvSpPr>
          <p:nvPr>
            <p:ph idx="1"/>
          </p:nvPr>
        </p:nvSpPr>
        <p:spPr/>
        <p:txBody>
          <a:bodyPr/>
          <a:lstStyle/>
          <a:p>
            <a:r>
              <a:rPr lang="en-AU" b="1" dirty="0"/>
              <a:t>Assumptions – Delivery company</a:t>
            </a:r>
          </a:p>
          <a:p>
            <a:r>
              <a:rPr lang="en-AU" dirty="0"/>
              <a:t>All delivery drivers have a company mobile phone</a:t>
            </a:r>
          </a:p>
          <a:p>
            <a:r>
              <a:rPr lang="en-AU" dirty="0"/>
              <a:t>Better tracking of drivers will help locate lost packages, increasing profits by $100 per driver per month</a:t>
            </a:r>
          </a:p>
          <a:p>
            <a:endParaRPr lang="en-AU" dirty="0"/>
          </a:p>
          <a:p>
            <a:endParaRPr lang="en-AU" dirty="0"/>
          </a:p>
          <a:p>
            <a:endParaRPr lang="en-AU" dirty="0"/>
          </a:p>
        </p:txBody>
      </p:sp>
    </p:spTree>
    <p:extLst>
      <p:ext uri="{BB962C8B-B14F-4D97-AF65-F5344CB8AC3E}">
        <p14:creationId xmlns:p14="http://schemas.microsoft.com/office/powerpoint/2010/main" val="601646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CEF8A-6751-42CC-8686-5FA9758D3BC1}"/>
              </a:ext>
            </a:extLst>
          </p:cNvPr>
          <p:cNvSpPr>
            <a:spLocks noGrp="1"/>
          </p:cNvSpPr>
          <p:nvPr>
            <p:ph type="title"/>
          </p:nvPr>
        </p:nvSpPr>
        <p:spPr/>
        <p:txBody>
          <a:bodyPr/>
          <a:lstStyle/>
          <a:p>
            <a:r>
              <a:rPr lang="en-US" dirty="0"/>
              <a:t>4 Steps to determine if technology is right for you</a:t>
            </a:r>
            <a:endParaRPr lang="en-AU" dirty="0"/>
          </a:p>
        </p:txBody>
      </p:sp>
      <p:sp>
        <p:nvSpPr>
          <p:cNvPr id="3" name="Content Placeholder 2">
            <a:extLst>
              <a:ext uri="{FF2B5EF4-FFF2-40B4-BE49-F238E27FC236}">
                <a16:creationId xmlns:a16="http://schemas.microsoft.com/office/drawing/2014/main" id="{D628AC8C-EB0C-4295-9DFA-592024B0BFE4}"/>
              </a:ext>
            </a:extLst>
          </p:cNvPr>
          <p:cNvSpPr>
            <a:spLocks noGrp="1"/>
          </p:cNvSpPr>
          <p:nvPr>
            <p:ph idx="1"/>
          </p:nvPr>
        </p:nvSpPr>
        <p:spPr/>
        <p:txBody>
          <a:bodyPr/>
          <a:lstStyle/>
          <a:p>
            <a:r>
              <a:rPr lang="en-AU" b="1" dirty="0"/>
              <a:t>Assumptions – University</a:t>
            </a:r>
          </a:p>
          <a:p>
            <a:r>
              <a:rPr lang="en-AU" dirty="0"/>
              <a:t>The university makes about $5000 per year per student</a:t>
            </a:r>
          </a:p>
          <a:p>
            <a:r>
              <a:rPr lang="en-AU" dirty="0"/>
              <a:t>Initial estimates are that better access to lectures could allow 10 more students a year to pass</a:t>
            </a:r>
          </a:p>
          <a:p>
            <a:r>
              <a:rPr lang="en-AU" dirty="0"/>
              <a:t>The library has space for 3 students to study with your new solution</a:t>
            </a:r>
          </a:p>
          <a:p>
            <a:r>
              <a:rPr lang="en-AU" dirty="0"/>
              <a:t>There are 5 lecture theatres</a:t>
            </a:r>
          </a:p>
          <a:p>
            <a:endParaRPr lang="en-AU" dirty="0"/>
          </a:p>
          <a:p>
            <a:endParaRPr lang="en-AU" dirty="0"/>
          </a:p>
          <a:p>
            <a:endParaRPr lang="en-AU" dirty="0"/>
          </a:p>
        </p:txBody>
      </p:sp>
    </p:spTree>
    <p:extLst>
      <p:ext uri="{BB962C8B-B14F-4D97-AF65-F5344CB8AC3E}">
        <p14:creationId xmlns:p14="http://schemas.microsoft.com/office/powerpoint/2010/main" val="371905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CEF8A-6751-42CC-8686-5FA9758D3BC1}"/>
              </a:ext>
            </a:extLst>
          </p:cNvPr>
          <p:cNvSpPr>
            <a:spLocks noGrp="1"/>
          </p:cNvSpPr>
          <p:nvPr>
            <p:ph type="title"/>
          </p:nvPr>
        </p:nvSpPr>
        <p:spPr/>
        <p:txBody>
          <a:bodyPr/>
          <a:lstStyle/>
          <a:p>
            <a:r>
              <a:rPr lang="en-US" dirty="0"/>
              <a:t>4 Steps to determine if technology is right for you</a:t>
            </a:r>
            <a:endParaRPr lang="en-AU" dirty="0"/>
          </a:p>
        </p:txBody>
      </p:sp>
      <p:sp>
        <p:nvSpPr>
          <p:cNvPr id="3" name="Content Placeholder 2">
            <a:extLst>
              <a:ext uri="{FF2B5EF4-FFF2-40B4-BE49-F238E27FC236}">
                <a16:creationId xmlns:a16="http://schemas.microsoft.com/office/drawing/2014/main" id="{D628AC8C-EB0C-4295-9DFA-592024B0BFE4}"/>
              </a:ext>
            </a:extLst>
          </p:cNvPr>
          <p:cNvSpPr>
            <a:spLocks noGrp="1"/>
          </p:cNvSpPr>
          <p:nvPr>
            <p:ph idx="1"/>
          </p:nvPr>
        </p:nvSpPr>
        <p:spPr/>
        <p:txBody>
          <a:bodyPr/>
          <a:lstStyle/>
          <a:p>
            <a:r>
              <a:rPr lang="en-AU" b="1" dirty="0"/>
              <a:t>Assumptions – Small business</a:t>
            </a:r>
          </a:p>
          <a:p>
            <a:r>
              <a:rPr lang="en-AU" dirty="0"/>
              <a:t>Purchasing new server hardware is $3500, and the operating system is $1500</a:t>
            </a:r>
          </a:p>
          <a:p>
            <a:r>
              <a:rPr lang="en-AU" dirty="0"/>
              <a:t>The hardware costs $800/year for electricity</a:t>
            </a:r>
          </a:p>
          <a:p>
            <a:r>
              <a:rPr lang="en-AU" dirty="0"/>
              <a:t>The server is only used for processing logins</a:t>
            </a:r>
          </a:p>
          <a:p>
            <a:r>
              <a:rPr lang="en-AU" dirty="0"/>
              <a:t>The company has NBN</a:t>
            </a:r>
          </a:p>
          <a:p>
            <a:r>
              <a:rPr lang="en-AU" dirty="0"/>
              <a:t>The hardware warranty is 5 years</a:t>
            </a:r>
          </a:p>
          <a:p>
            <a:endParaRPr lang="en-AU" dirty="0"/>
          </a:p>
          <a:p>
            <a:endParaRPr lang="en-AU" dirty="0"/>
          </a:p>
          <a:p>
            <a:endParaRPr lang="en-AU" dirty="0"/>
          </a:p>
        </p:txBody>
      </p:sp>
    </p:spTree>
    <p:extLst>
      <p:ext uri="{BB962C8B-B14F-4D97-AF65-F5344CB8AC3E}">
        <p14:creationId xmlns:p14="http://schemas.microsoft.com/office/powerpoint/2010/main" val="32122997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CF28D-D547-4A21-8D68-70A01C7CEE94}"/>
              </a:ext>
            </a:extLst>
          </p:cNvPr>
          <p:cNvSpPr>
            <a:spLocks noGrp="1"/>
          </p:cNvSpPr>
          <p:nvPr>
            <p:ph type="title"/>
          </p:nvPr>
        </p:nvSpPr>
        <p:spPr/>
        <p:txBody>
          <a:bodyPr/>
          <a:lstStyle/>
          <a:p>
            <a:r>
              <a:rPr lang="en-US" dirty="0"/>
              <a:t>4 Steps to determine if technology is right for you</a:t>
            </a:r>
            <a:endParaRPr lang="en-AU" dirty="0"/>
          </a:p>
        </p:txBody>
      </p:sp>
      <p:sp>
        <p:nvSpPr>
          <p:cNvPr id="3" name="Content Placeholder 2">
            <a:extLst>
              <a:ext uri="{FF2B5EF4-FFF2-40B4-BE49-F238E27FC236}">
                <a16:creationId xmlns:a16="http://schemas.microsoft.com/office/drawing/2014/main" id="{F3D822BE-C62D-4D25-8619-19159B340C5E}"/>
              </a:ext>
            </a:extLst>
          </p:cNvPr>
          <p:cNvSpPr>
            <a:spLocks noGrp="1"/>
          </p:cNvSpPr>
          <p:nvPr>
            <p:ph idx="1"/>
          </p:nvPr>
        </p:nvSpPr>
        <p:spPr/>
        <p:txBody>
          <a:bodyPr>
            <a:normAutofit fontScale="92500" lnSpcReduction="10000"/>
          </a:bodyPr>
          <a:lstStyle/>
          <a:p>
            <a:r>
              <a:rPr lang="en-US" b="1" dirty="0"/>
              <a:t>4. Compare at least three vendors</a:t>
            </a:r>
          </a:p>
          <a:p>
            <a:r>
              <a:rPr lang="en-US" dirty="0"/>
              <a:t>These steps offer more of a scientific approach to evaluating technology solutions. </a:t>
            </a:r>
          </a:p>
          <a:p>
            <a:r>
              <a:rPr lang="en-US" dirty="0"/>
              <a:t>But the reality is you will also get information (solicited or not) from vendors, friends, business associates and even articles. </a:t>
            </a:r>
          </a:p>
          <a:p>
            <a:r>
              <a:rPr lang="en-US" dirty="0"/>
              <a:t>While all input is worth considering, validating what your analysis tells you vs. what you hear vs. what your business needs are can keep emotions and biases in check and allow the wisest decisions. </a:t>
            </a:r>
          </a:p>
          <a:p>
            <a:r>
              <a:rPr lang="en-US" b="1" dirty="0"/>
              <a:t>Question: How much can we trust information from a vendor?</a:t>
            </a:r>
          </a:p>
          <a:p>
            <a:pPr lvl="1"/>
            <a:r>
              <a:rPr lang="en-US" i="1" dirty="0"/>
              <a:t>Their own product</a:t>
            </a:r>
          </a:p>
          <a:p>
            <a:pPr lvl="1"/>
            <a:r>
              <a:rPr lang="en-US" i="1" dirty="0"/>
              <a:t>Their competitors</a:t>
            </a:r>
            <a:endParaRPr lang="en-AU" i="1" dirty="0"/>
          </a:p>
        </p:txBody>
      </p:sp>
    </p:spTree>
    <p:extLst>
      <p:ext uri="{BB962C8B-B14F-4D97-AF65-F5344CB8AC3E}">
        <p14:creationId xmlns:p14="http://schemas.microsoft.com/office/powerpoint/2010/main" val="1086919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005C674E-81BA-420D-9C23-4BCE429BC4F4}"/>
              </a:ext>
            </a:extLst>
          </p:cNvPr>
          <p:cNvSpPr>
            <a:spLocks noGrp="1"/>
          </p:cNvSpPr>
          <p:nvPr>
            <p:ph type="title"/>
          </p:nvPr>
        </p:nvSpPr>
        <p:spPr>
          <a:xfrm>
            <a:off x="863029" y="1012004"/>
            <a:ext cx="3416158" cy="4795408"/>
          </a:xfrm>
        </p:spPr>
        <p:txBody>
          <a:bodyPr>
            <a:normAutofit/>
          </a:bodyPr>
          <a:lstStyle/>
          <a:p>
            <a:r>
              <a:rPr lang="en-AU" sz="2800" cap="all" dirty="0">
                <a:solidFill>
                  <a:srgbClr val="FFFFFF"/>
                </a:solidFill>
              </a:rPr>
              <a:t>2.1 Evaluate features and functions of emerging technologies and practices to determine advantages and disadvantages relevant to organisational context</a:t>
            </a:r>
            <a:endParaRPr lang="en-AU" sz="2800" dirty="0">
              <a:solidFill>
                <a:srgbClr val="FFFFFF"/>
              </a:solidFill>
            </a:endParaRPr>
          </a:p>
        </p:txBody>
      </p:sp>
      <p:graphicFrame>
        <p:nvGraphicFramePr>
          <p:cNvPr id="5" name="Content Placeholder 2">
            <a:extLst>
              <a:ext uri="{FF2B5EF4-FFF2-40B4-BE49-F238E27FC236}">
                <a16:creationId xmlns:a16="http://schemas.microsoft.com/office/drawing/2014/main" id="{3FBE42CC-605E-46D7-A174-6FB24772D416}"/>
              </a:ext>
            </a:extLst>
          </p:cNvPr>
          <p:cNvGraphicFramePr>
            <a:graphicFrameLocks noGrp="1"/>
          </p:cNvGraphicFramePr>
          <p:nvPr>
            <p:ph idx="1"/>
            <p:extLst>
              <p:ext uri="{D42A27DB-BD31-4B8C-83A1-F6EECF244321}">
                <p14:modId xmlns:p14="http://schemas.microsoft.com/office/powerpoint/2010/main" val="325385263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9947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8ED63-0976-4419-A2C0-31E26E821752}"/>
              </a:ext>
            </a:extLst>
          </p:cNvPr>
          <p:cNvSpPr>
            <a:spLocks noGrp="1"/>
          </p:cNvSpPr>
          <p:nvPr>
            <p:ph type="title"/>
          </p:nvPr>
        </p:nvSpPr>
        <p:spPr/>
        <p:txBody>
          <a:bodyPr/>
          <a:lstStyle/>
          <a:p>
            <a:r>
              <a:rPr lang="en-US" dirty="0"/>
              <a:t>4 Steps to determine if technology is right for you</a:t>
            </a:r>
            <a:endParaRPr lang="en-AU" dirty="0"/>
          </a:p>
        </p:txBody>
      </p:sp>
      <p:sp>
        <p:nvSpPr>
          <p:cNvPr id="3" name="Content Placeholder 2">
            <a:extLst>
              <a:ext uri="{FF2B5EF4-FFF2-40B4-BE49-F238E27FC236}">
                <a16:creationId xmlns:a16="http://schemas.microsoft.com/office/drawing/2014/main" id="{F33E29A4-F0E3-4E6B-9D5C-7C120CCCFFF5}"/>
              </a:ext>
            </a:extLst>
          </p:cNvPr>
          <p:cNvSpPr>
            <a:spLocks noGrp="1"/>
          </p:cNvSpPr>
          <p:nvPr>
            <p:ph idx="1"/>
          </p:nvPr>
        </p:nvSpPr>
        <p:spPr/>
        <p:txBody>
          <a:bodyPr/>
          <a:lstStyle/>
          <a:p>
            <a:r>
              <a:rPr lang="en-US" dirty="0"/>
              <a:t>A comparative model will either </a:t>
            </a:r>
            <a:r>
              <a:rPr lang="en-US" b="1" dirty="0"/>
              <a:t>validate your decision </a:t>
            </a:r>
            <a:r>
              <a:rPr lang="en-US" dirty="0"/>
              <a:t>or expose the need to </a:t>
            </a:r>
            <a:r>
              <a:rPr lang="en-US" b="1" dirty="0"/>
              <a:t>look at other technology solutions</a:t>
            </a:r>
            <a:r>
              <a:rPr lang="en-US" dirty="0"/>
              <a:t>. </a:t>
            </a:r>
          </a:p>
          <a:p>
            <a:r>
              <a:rPr lang="en-US" dirty="0"/>
              <a:t>Write down your </a:t>
            </a:r>
            <a:r>
              <a:rPr lang="en-US" b="1" dirty="0"/>
              <a:t>minimum requirements (needs) </a:t>
            </a:r>
            <a:r>
              <a:rPr lang="en-US" dirty="0"/>
              <a:t>and </a:t>
            </a:r>
            <a:r>
              <a:rPr lang="en-US" b="1" dirty="0"/>
              <a:t>“nice to haves” (wants)</a:t>
            </a:r>
            <a:r>
              <a:rPr lang="en-US" dirty="0"/>
              <a:t>. </a:t>
            </a:r>
          </a:p>
          <a:p>
            <a:r>
              <a:rPr lang="en-US" b="1" dirty="0"/>
              <a:t>Rank each vendor </a:t>
            </a:r>
            <a:r>
              <a:rPr lang="en-US" dirty="0"/>
              <a:t>on each want and need using a score of 1-10 (10 being highly needed/wanted and 1 being a minor need/want) and compare scores. </a:t>
            </a:r>
          </a:p>
          <a:p>
            <a:r>
              <a:rPr lang="en-US" dirty="0"/>
              <a:t>Your needs should rank highly with eligible vendors. </a:t>
            </a:r>
          </a:p>
          <a:p>
            <a:r>
              <a:rPr lang="en-US" dirty="0"/>
              <a:t>Use wants as a tiebreaker, if necessary. </a:t>
            </a:r>
            <a:endParaRPr lang="en-AU" dirty="0"/>
          </a:p>
        </p:txBody>
      </p:sp>
    </p:spTree>
    <p:extLst>
      <p:ext uri="{BB962C8B-B14F-4D97-AF65-F5344CB8AC3E}">
        <p14:creationId xmlns:p14="http://schemas.microsoft.com/office/powerpoint/2010/main" val="3277538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474D8-9BD6-484E-A1A3-06385F23C540}"/>
              </a:ext>
            </a:extLst>
          </p:cNvPr>
          <p:cNvSpPr>
            <a:spLocks noGrp="1"/>
          </p:cNvSpPr>
          <p:nvPr>
            <p:ph type="title"/>
          </p:nvPr>
        </p:nvSpPr>
        <p:spPr/>
        <p:txBody>
          <a:bodyPr/>
          <a:lstStyle/>
          <a:p>
            <a:r>
              <a:rPr lang="en-US" dirty="0"/>
              <a:t>4 Steps to determine if technology is right for you</a:t>
            </a:r>
            <a:endParaRPr lang="en-AU" dirty="0"/>
          </a:p>
        </p:txBody>
      </p:sp>
      <p:sp>
        <p:nvSpPr>
          <p:cNvPr id="3" name="Content Placeholder 2">
            <a:extLst>
              <a:ext uri="{FF2B5EF4-FFF2-40B4-BE49-F238E27FC236}">
                <a16:creationId xmlns:a16="http://schemas.microsoft.com/office/drawing/2014/main" id="{81CC544C-8327-40AC-926B-B5D931CDB8DC}"/>
              </a:ext>
            </a:extLst>
          </p:cNvPr>
          <p:cNvSpPr>
            <a:spLocks noGrp="1"/>
          </p:cNvSpPr>
          <p:nvPr>
            <p:ph idx="1"/>
          </p:nvPr>
        </p:nvSpPr>
        <p:spPr/>
        <p:txBody>
          <a:bodyPr/>
          <a:lstStyle/>
          <a:p>
            <a:r>
              <a:rPr lang="en-AU" b="1" dirty="0"/>
              <a:t>Activity</a:t>
            </a:r>
          </a:p>
          <a:p>
            <a:r>
              <a:rPr lang="en-AU" dirty="0"/>
              <a:t>Select ONE of the pieces of technology needed in your solution</a:t>
            </a:r>
          </a:p>
          <a:p>
            <a:pPr lvl="1"/>
            <a:r>
              <a:rPr lang="en-AU" dirty="0"/>
              <a:t>List the “must have” (needs), and “nice to have” (wants)</a:t>
            </a:r>
          </a:p>
          <a:p>
            <a:pPr lvl="1"/>
            <a:r>
              <a:rPr lang="en-AU" dirty="0"/>
              <a:t>Find similar products from 3 suppliers.</a:t>
            </a:r>
          </a:p>
          <a:p>
            <a:pPr lvl="1"/>
            <a:r>
              <a:rPr lang="en-AU" dirty="0"/>
              <a:t>Rank each need and want</a:t>
            </a:r>
          </a:p>
          <a:p>
            <a:pPr lvl="1"/>
            <a:r>
              <a:rPr lang="en-AU" dirty="0"/>
              <a:t>Select a final product.  Describe your selection process to the class.</a:t>
            </a:r>
          </a:p>
          <a:p>
            <a:r>
              <a:rPr lang="en-AU" dirty="0"/>
              <a:t>Research: 15 minutes</a:t>
            </a:r>
          </a:p>
          <a:p>
            <a:r>
              <a:rPr lang="en-AU" dirty="0"/>
              <a:t>Discussion: 15 minutes</a:t>
            </a:r>
          </a:p>
        </p:txBody>
      </p:sp>
    </p:spTree>
    <p:extLst>
      <p:ext uri="{BB962C8B-B14F-4D97-AF65-F5344CB8AC3E}">
        <p14:creationId xmlns:p14="http://schemas.microsoft.com/office/powerpoint/2010/main" val="2946951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029DE7B6-DC7C-4BA1-B406-EDDA0C0A3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
            <a:ext cx="753770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005C674E-81BA-420D-9C23-4BCE429BC4F4}"/>
              </a:ext>
            </a:extLst>
          </p:cNvPr>
          <p:cNvSpPr>
            <a:spLocks noGrp="1"/>
          </p:cNvSpPr>
          <p:nvPr>
            <p:ph type="title"/>
          </p:nvPr>
        </p:nvSpPr>
        <p:spPr>
          <a:xfrm>
            <a:off x="5189620" y="1306071"/>
            <a:ext cx="5478379" cy="2663407"/>
          </a:xfrm>
        </p:spPr>
        <p:txBody>
          <a:bodyPr vert="horz" lIns="91440" tIns="45720" rIns="91440" bIns="45720" rtlCol="0" anchor="b">
            <a:normAutofit/>
          </a:bodyPr>
          <a:lstStyle/>
          <a:p>
            <a:r>
              <a:rPr lang="en-US" sz="4600" b="1" kern="1200">
                <a:solidFill>
                  <a:srgbClr val="FFFFFF"/>
                </a:solidFill>
                <a:latin typeface="+mj-lt"/>
                <a:ea typeface="+mj-ea"/>
                <a:cs typeface="+mj-cs"/>
              </a:rPr>
              <a:t>Advantages of Emerging Technology</a:t>
            </a:r>
            <a:br>
              <a:rPr lang="en-US" sz="4600" kern="1200">
                <a:solidFill>
                  <a:srgbClr val="FFFFFF"/>
                </a:solidFill>
                <a:latin typeface="+mj-lt"/>
                <a:ea typeface="+mj-ea"/>
                <a:cs typeface="+mj-cs"/>
              </a:rPr>
            </a:br>
            <a:endParaRPr lang="en-US" sz="4600" kern="1200">
              <a:solidFill>
                <a:srgbClr val="FFFFFF"/>
              </a:solidFill>
              <a:latin typeface="+mj-lt"/>
              <a:ea typeface="+mj-ea"/>
              <a:cs typeface="+mj-cs"/>
            </a:endParaRPr>
          </a:p>
        </p:txBody>
      </p:sp>
      <p:pic>
        <p:nvPicPr>
          <p:cNvPr id="32" name="Graphic 31" descr="Upward trend">
            <a:extLst>
              <a:ext uri="{FF2B5EF4-FFF2-40B4-BE49-F238E27FC236}">
                <a16:creationId xmlns:a16="http://schemas.microsoft.com/office/drawing/2014/main" id="{89AEF2D4-EFDF-468E-8E89-5D2E2A9AD8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81723" y="2593485"/>
            <a:ext cx="1648572" cy="1648572"/>
          </a:xfrm>
          <a:prstGeom prst="rect">
            <a:avLst/>
          </a:prstGeom>
        </p:spPr>
      </p:pic>
    </p:spTree>
    <p:extLst>
      <p:ext uri="{BB962C8B-B14F-4D97-AF65-F5344CB8AC3E}">
        <p14:creationId xmlns:p14="http://schemas.microsoft.com/office/powerpoint/2010/main" val="30800292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83B0-4E52-4DB9-8E83-C8B5E5259445}"/>
              </a:ext>
            </a:extLst>
          </p:cNvPr>
          <p:cNvSpPr>
            <a:spLocks noGrp="1"/>
          </p:cNvSpPr>
          <p:nvPr>
            <p:ph type="title"/>
          </p:nvPr>
        </p:nvSpPr>
        <p:spPr/>
        <p:txBody>
          <a:bodyPr/>
          <a:lstStyle/>
          <a:p>
            <a:r>
              <a:rPr lang="en-AU" dirty="0"/>
              <a:t>Advantages of Emerging Technology</a:t>
            </a:r>
          </a:p>
        </p:txBody>
      </p:sp>
      <p:sp>
        <p:nvSpPr>
          <p:cNvPr id="3" name="Content Placeholder 2">
            <a:extLst>
              <a:ext uri="{FF2B5EF4-FFF2-40B4-BE49-F238E27FC236}">
                <a16:creationId xmlns:a16="http://schemas.microsoft.com/office/drawing/2014/main" id="{C6ADD88F-89F5-43A6-AD5C-9D7B184664C8}"/>
              </a:ext>
            </a:extLst>
          </p:cNvPr>
          <p:cNvSpPr>
            <a:spLocks noGrp="1"/>
          </p:cNvSpPr>
          <p:nvPr>
            <p:ph idx="1"/>
          </p:nvPr>
        </p:nvSpPr>
        <p:spPr/>
        <p:txBody>
          <a:bodyPr/>
          <a:lstStyle/>
          <a:p>
            <a:r>
              <a:rPr lang="en-AU" dirty="0"/>
              <a:t>Technology is always a “two-edged sword”</a:t>
            </a:r>
          </a:p>
          <a:p>
            <a:r>
              <a:rPr lang="en-AU" dirty="0"/>
              <a:t>This means it comes with both advantages and disadvantages</a:t>
            </a:r>
          </a:p>
          <a:p>
            <a:endParaRPr lang="en-AU" dirty="0"/>
          </a:p>
          <a:p>
            <a:r>
              <a:rPr lang="en-AU" b="1" dirty="0"/>
              <a:t>Question: </a:t>
            </a:r>
            <a:r>
              <a:rPr lang="en-AU" dirty="0"/>
              <a:t>How has technology improved the learning process?</a:t>
            </a:r>
          </a:p>
        </p:txBody>
      </p:sp>
    </p:spTree>
    <p:extLst>
      <p:ext uri="{BB962C8B-B14F-4D97-AF65-F5344CB8AC3E}">
        <p14:creationId xmlns:p14="http://schemas.microsoft.com/office/powerpoint/2010/main" val="25613716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EB52-BE24-4237-9498-8B8DB76A382B}"/>
              </a:ext>
            </a:extLst>
          </p:cNvPr>
          <p:cNvSpPr>
            <a:spLocks noGrp="1"/>
          </p:cNvSpPr>
          <p:nvPr>
            <p:ph type="title"/>
          </p:nvPr>
        </p:nvSpPr>
        <p:spPr/>
        <p:txBody>
          <a:bodyPr/>
          <a:lstStyle/>
          <a:p>
            <a:r>
              <a:rPr lang="en-AU" dirty="0"/>
              <a:t>Advantages of Emerging Technology</a:t>
            </a:r>
          </a:p>
        </p:txBody>
      </p:sp>
      <p:sp>
        <p:nvSpPr>
          <p:cNvPr id="3" name="Content Placeholder 2">
            <a:extLst>
              <a:ext uri="{FF2B5EF4-FFF2-40B4-BE49-F238E27FC236}">
                <a16:creationId xmlns:a16="http://schemas.microsoft.com/office/drawing/2014/main" id="{5BEC4875-46E2-48B9-9746-5FE304EE272B}"/>
              </a:ext>
            </a:extLst>
          </p:cNvPr>
          <p:cNvSpPr>
            <a:spLocks noGrp="1"/>
          </p:cNvSpPr>
          <p:nvPr>
            <p:ph idx="1"/>
          </p:nvPr>
        </p:nvSpPr>
        <p:spPr/>
        <p:txBody>
          <a:bodyPr>
            <a:normAutofit fontScale="92500"/>
          </a:bodyPr>
          <a:lstStyle/>
          <a:p>
            <a:r>
              <a:rPr lang="en-US" dirty="0"/>
              <a:t>1. It allows you to </a:t>
            </a:r>
            <a:r>
              <a:rPr lang="en-US" b="1" dirty="0"/>
              <a:t>express your ideas </a:t>
            </a:r>
            <a:r>
              <a:rPr lang="en-US" dirty="0"/>
              <a:t>so that </a:t>
            </a:r>
            <a:r>
              <a:rPr lang="en-US" b="1" dirty="0"/>
              <a:t>others can learn from you </a:t>
            </a:r>
            <a:r>
              <a:rPr lang="en-US" dirty="0"/>
              <a:t>(Blogs)</a:t>
            </a:r>
          </a:p>
          <a:p>
            <a:r>
              <a:rPr lang="en-US" dirty="0"/>
              <a:t>2. Technology </a:t>
            </a:r>
            <a:r>
              <a:rPr lang="en-US" b="1" dirty="0"/>
              <a:t>connects you with people </a:t>
            </a:r>
            <a:r>
              <a:rPr lang="en-US" dirty="0"/>
              <a:t>who are very far away (Skype)</a:t>
            </a:r>
          </a:p>
          <a:p>
            <a:r>
              <a:rPr lang="en-US" dirty="0"/>
              <a:t>3. Emerging Technology is able to allow you to </a:t>
            </a:r>
            <a:r>
              <a:rPr lang="en-US" b="1" dirty="0"/>
              <a:t>receive information almost instantaneously</a:t>
            </a:r>
            <a:r>
              <a:rPr lang="en-US" dirty="0"/>
              <a:t> (Twitter or Dropbox). </a:t>
            </a:r>
          </a:p>
          <a:p>
            <a:r>
              <a:rPr lang="en-US" dirty="0"/>
              <a:t>4. Technology allows you to </a:t>
            </a:r>
            <a:r>
              <a:rPr lang="en-US" b="1" dirty="0"/>
              <a:t>learn in a more fun way</a:t>
            </a:r>
            <a:r>
              <a:rPr lang="en-US" dirty="0"/>
              <a:t>, especially with games. </a:t>
            </a:r>
          </a:p>
          <a:p>
            <a:r>
              <a:rPr lang="en-US" dirty="0"/>
              <a:t>5. Emerging technology such as MOOCs can </a:t>
            </a:r>
            <a:r>
              <a:rPr lang="en-US" b="1" dirty="0"/>
              <a:t>provide education </a:t>
            </a:r>
            <a:r>
              <a:rPr lang="en-US" dirty="0"/>
              <a:t>for people who cannot afford it or for people who would like to learn more than school provides.</a:t>
            </a:r>
          </a:p>
          <a:p>
            <a:endParaRPr lang="en-AU" dirty="0"/>
          </a:p>
        </p:txBody>
      </p:sp>
    </p:spTree>
    <p:extLst>
      <p:ext uri="{BB962C8B-B14F-4D97-AF65-F5344CB8AC3E}">
        <p14:creationId xmlns:p14="http://schemas.microsoft.com/office/powerpoint/2010/main" val="26065084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029DE7B6-DC7C-4BA1-B406-EDDA0C0A3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
            <a:ext cx="753770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005C674E-81BA-420D-9C23-4BCE429BC4F4}"/>
              </a:ext>
            </a:extLst>
          </p:cNvPr>
          <p:cNvSpPr>
            <a:spLocks noGrp="1"/>
          </p:cNvSpPr>
          <p:nvPr>
            <p:ph type="title"/>
          </p:nvPr>
        </p:nvSpPr>
        <p:spPr>
          <a:xfrm>
            <a:off x="5189620" y="1306071"/>
            <a:ext cx="5478379" cy="2663407"/>
          </a:xfrm>
        </p:spPr>
        <p:txBody>
          <a:bodyPr vert="horz" lIns="91440" tIns="45720" rIns="91440" bIns="45720" rtlCol="0" anchor="b">
            <a:normAutofit/>
          </a:bodyPr>
          <a:lstStyle/>
          <a:p>
            <a:r>
              <a:rPr lang="en-US" sz="4600" b="1" kern="1200" dirty="0">
                <a:solidFill>
                  <a:srgbClr val="FFFFFF"/>
                </a:solidFill>
                <a:latin typeface="+mj-lt"/>
                <a:ea typeface="+mj-ea"/>
                <a:cs typeface="+mj-cs"/>
              </a:rPr>
              <a:t>Disadvantages of Emerging Technology</a:t>
            </a:r>
            <a:br>
              <a:rPr lang="en-US" sz="4600" kern="1200" dirty="0">
                <a:solidFill>
                  <a:srgbClr val="FFFFFF"/>
                </a:solidFill>
                <a:latin typeface="+mj-lt"/>
                <a:ea typeface="+mj-ea"/>
                <a:cs typeface="+mj-cs"/>
              </a:rPr>
            </a:br>
            <a:endParaRPr lang="en-US" sz="4600" kern="1200" dirty="0">
              <a:solidFill>
                <a:srgbClr val="FFFFFF"/>
              </a:solidFill>
              <a:latin typeface="+mj-lt"/>
              <a:ea typeface="+mj-ea"/>
              <a:cs typeface="+mj-cs"/>
            </a:endParaRPr>
          </a:p>
        </p:txBody>
      </p:sp>
      <p:pic>
        <p:nvPicPr>
          <p:cNvPr id="32" name="Graphic 31" descr="Upward trend">
            <a:extLst>
              <a:ext uri="{FF2B5EF4-FFF2-40B4-BE49-F238E27FC236}">
                <a16:creationId xmlns:a16="http://schemas.microsoft.com/office/drawing/2014/main" id="{89AEF2D4-EFDF-468E-8E89-5D2E2A9AD8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81723" y="2593485"/>
            <a:ext cx="1648572" cy="1648572"/>
          </a:xfrm>
          <a:prstGeom prst="rect">
            <a:avLst/>
          </a:prstGeom>
        </p:spPr>
      </p:pic>
    </p:spTree>
    <p:extLst>
      <p:ext uri="{BB962C8B-B14F-4D97-AF65-F5344CB8AC3E}">
        <p14:creationId xmlns:p14="http://schemas.microsoft.com/office/powerpoint/2010/main" val="26873976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35CE4-075C-48AF-8036-E4B3DEB3A67B}"/>
              </a:ext>
            </a:extLst>
          </p:cNvPr>
          <p:cNvSpPr>
            <a:spLocks noGrp="1"/>
          </p:cNvSpPr>
          <p:nvPr>
            <p:ph type="title"/>
          </p:nvPr>
        </p:nvSpPr>
        <p:spPr/>
        <p:txBody>
          <a:bodyPr/>
          <a:lstStyle/>
          <a:p>
            <a:r>
              <a:rPr lang="en-AU" dirty="0"/>
              <a:t>Disadvantages of Emerging Technology</a:t>
            </a:r>
          </a:p>
        </p:txBody>
      </p:sp>
      <p:sp>
        <p:nvSpPr>
          <p:cNvPr id="3" name="Content Placeholder 2">
            <a:extLst>
              <a:ext uri="{FF2B5EF4-FFF2-40B4-BE49-F238E27FC236}">
                <a16:creationId xmlns:a16="http://schemas.microsoft.com/office/drawing/2014/main" id="{D0D004A6-922F-4611-8E98-A16E3DF49BE8}"/>
              </a:ext>
            </a:extLst>
          </p:cNvPr>
          <p:cNvSpPr>
            <a:spLocks noGrp="1"/>
          </p:cNvSpPr>
          <p:nvPr>
            <p:ph idx="1"/>
          </p:nvPr>
        </p:nvSpPr>
        <p:spPr/>
        <p:txBody>
          <a:bodyPr/>
          <a:lstStyle/>
          <a:p>
            <a:r>
              <a:rPr lang="en-AU" dirty="0"/>
              <a:t>Of course technology comes with problems too.</a:t>
            </a:r>
          </a:p>
          <a:p>
            <a:r>
              <a:rPr lang="en-AU" dirty="0"/>
              <a:t>Students all have Internet access in this room.</a:t>
            </a:r>
          </a:p>
          <a:p>
            <a:r>
              <a:rPr lang="en-AU" dirty="0"/>
              <a:t>Internet is required to access many of the systems listed in “advantages”</a:t>
            </a:r>
          </a:p>
          <a:p>
            <a:endParaRPr lang="en-AU" dirty="0"/>
          </a:p>
          <a:p>
            <a:r>
              <a:rPr lang="en-AU" b="1" dirty="0"/>
              <a:t>Question: </a:t>
            </a:r>
            <a:r>
              <a:rPr lang="en-AU" dirty="0"/>
              <a:t>What are some of the disadvantages of providing Internet access to students?</a:t>
            </a:r>
          </a:p>
        </p:txBody>
      </p:sp>
    </p:spTree>
    <p:extLst>
      <p:ext uri="{BB962C8B-B14F-4D97-AF65-F5344CB8AC3E}">
        <p14:creationId xmlns:p14="http://schemas.microsoft.com/office/powerpoint/2010/main" val="18323227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E35E-E585-4CAB-8BB5-2476F1251CD4}"/>
              </a:ext>
            </a:extLst>
          </p:cNvPr>
          <p:cNvSpPr>
            <a:spLocks noGrp="1"/>
          </p:cNvSpPr>
          <p:nvPr>
            <p:ph type="title"/>
          </p:nvPr>
        </p:nvSpPr>
        <p:spPr/>
        <p:txBody>
          <a:bodyPr/>
          <a:lstStyle/>
          <a:p>
            <a:r>
              <a:rPr lang="en-AU" dirty="0"/>
              <a:t>Disadvantages of Emerging Technology</a:t>
            </a:r>
          </a:p>
        </p:txBody>
      </p:sp>
      <p:sp>
        <p:nvSpPr>
          <p:cNvPr id="3" name="Content Placeholder 2">
            <a:extLst>
              <a:ext uri="{FF2B5EF4-FFF2-40B4-BE49-F238E27FC236}">
                <a16:creationId xmlns:a16="http://schemas.microsoft.com/office/drawing/2014/main" id="{6C7A4789-8C17-4F26-8599-689A125CC0E7}"/>
              </a:ext>
            </a:extLst>
          </p:cNvPr>
          <p:cNvSpPr>
            <a:spLocks noGrp="1"/>
          </p:cNvSpPr>
          <p:nvPr>
            <p:ph idx="1"/>
          </p:nvPr>
        </p:nvSpPr>
        <p:spPr/>
        <p:txBody>
          <a:bodyPr>
            <a:normAutofit lnSpcReduction="10000"/>
          </a:bodyPr>
          <a:lstStyle/>
          <a:p>
            <a:r>
              <a:rPr lang="en-US" dirty="0"/>
              <a:t>Here are some of the disadvantages:</a:t>
            </a:r>
          </a:p>
          <a:p>
            <a:r>
              <a:rPr lang="en-US" dirty="0"/>
              <a:t>1. It is very difficult to </a:t>
            </a:r>
            <a:r>
              <a:rPr lang="en-US" b="1" dirty="0"/>
              <a:t>remove anything from the internet </a:t>
            </a:r>
            <a:r>
              <a:rPr lang="en-US" dirty="0"/>
              <a:t>completely; and thus, once an idea is online, it can usually be traced back to you.</a:t>
            </a:r>
          </a:p>
          <a:p>
            <a:r>
              <a:rPr lang="en-US" dirty="0"/>
              <a:t>2. Use of emerging technology can lead to </a:t>
            </a:r>
            <a:r>
              <a:rPr lang="en-US" b="1" dirty="0"/>
              <a:t>identity theft </a:t>
            </a:r>
            <a:r>
              <a:rPr lang="en-US" dirty="0"/>
              <a:t>if the user does not protect their virtual image.</a:t>
            </a:r>
          </a:p>
          <a:p>
            <a:r>
              <a:rPr lang="en-US" dirty="0"/>
              <a:t>3. It takes away the </a:t>
            </a:r>
            <a:r>
              <a:rPr lang="en-US" b="1" dirty="0"/>
              <a:t>personal aspect of life </a:t>
            </a:r>
            <a:r>
              <a:rPr lang="en-US" dirty="0"/>
              <a:t>especially if learning is done online.</a:t>
            </a:r>
          </a:p>
          <a:p>
            <a:r>
              <a:rPr lang="en-US" dirty="0"/>
              <a:t>4. It is difficult to use emerging technology to teach because students tend to </a:t>
            </a:r>
            <a:r>
              <a:rPr lang="en-US" b="1" dirty="0"/>
              <a:t>surf the internet </a:t>
            </a:r>
            <a:r>
              <a:rPr lang="en-US" dirty="0"/>
              <a:t>instead of paying attention.</a:t>
            </a:r>
          </a:p>
          <a:p>
            <a:endParaRPr lang="en-AU" dirty="0"/>
          </a:p>
        </p:txBody>
      </p:sp>
    </p:spTree>
    <p:extLst>
      <p:ext uri="{BB962C8B-B14F-4D97-AF65-F5344CB8AC3E}">
        <p14:creationId xmlns:p14="http://schemas.microsoft.com/office/powerpoint/2010/main" val="8358215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FF2C043-9D73-4EDD-8F38-30F3398BE2F0}"/>
              </a:ext>
            </a:extLst>
          </p:cNvPr>
          <p:cNvSpPr>
            <a:spLocks noGrp="1"/>
          </p:cNvSpPr>
          <p:nvPr>
            <p:ph type="title"/>
          </p:nvPr>
        </p:nvSpPr>
        <p:spPr>
          <a:xfrm>
            <a:off x="863029" y="1012004"/>
            <a:ext cx="3416158" cy="4795408"/>
          </a:xfrm>
        </p:spPr>
        <p:txBody>
          <a:bodyPr>
            <a:normAutofit/>
          </a:bodyPr>
          <a:lstStyle/>
          <a:p>
            <a:r>
              <a:rPr lang="en-AU" sz="2800" cap="all">
                <a:solidFill>
                  <a:srgbClr val="FFFFFF"/>
                </a:solidFill>
              </a:rPr>
              <a:t>2.2 Assess and document potential impacts of emerging technologies and practices on current organisational technologies and practices</a:t>
            </a:r>
            <a:br>
              <a:rPr lang="en-AU" sz="2800">
                <a:solidFill>
                  <a:srgbClr val="FFFFFF"/>
                </a:solidFill>
              </a:rPr>
            </a:br>
            <a:endParaRPr lang="en-AU" sz="2800">
              <a:solidFill>
                <a:srgbClr val="FFFFFF"/>
              </a:solidFill>
            </a:endParaRPr>
          </a:p>
        </p:txBody>
      </p:sp>
      <p:graphicFrame>
        <p:nvGraphicFramePr>
          <p:cNvPr id="5" name="Content Placeholder 2">
            <a:extLst>
              <a:ext uri="{FF2B5EF4-FFF2-40B4-BE49-F238E27FC236}">
                <a16:creationId xmlns:a16="http://schemas.microsoft.com/office/drawing/2014/main" id="{AA4F28B1-E707-49E7-BEDA-767C3645459A}"/>
              </a:ext>
            </a:extLst>
          </p:cNvPr>
          <p:cNvGraphicFramePr>
            <a:graphicFrameLocks noGrp="1"/>
          </p:cNvGraphicFramePr>
          <p:nvPr>
            <p:ph idx="1"/>
            <p:extLst>
              <p:ext uri="{D42A27DB-BD31-4B8C-83A1-F6EECF244321}">
                <p14:modId xmlns:p14="http://schemas.microsoft.com/office/powerpoint/2010/main" val="407751632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71005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8A546-1131-4FB0-92BF-A28E2A626018}"/>
              </a:ext>
            </a:extLst>
          </p:cNvPr>
          <p:cNvSpPr>
            <a:spLocks noGrp="1"/>
          </p:cNvSpPr>
          <p:nvPr>
            <p:ph type="title"/>
          </p:nvPr>
        </p:nvSpPr>
        <p:spPr/>
        <p:txBody>
          <a:bodyPr/>
          <a:lstStyle/>
          <a:p>
            <a:r>
              <a:rPr lang="en-US" dirty="0"/>
              <a:t>The growing impact of emerging technologies</a:t>
            </a:r>
            <a:endParaRPr lang="en-AU" dirty="0"/>
          </a:p>
        </p:txBody>
      </p:sp>
      <p:sp>
        <p:nvSpPr>
          <p:cNvPr id="3" name="Content Placeholder 2">
            <a:extLst>
              <a:ext uri="{FF2B5EF4-FFF2-40B4-BE49-F238E27FC236}">
                <a16:creationId xmlns:a16="http://schemas.microsoft.com/office/drawing/2014/main" id="{544AD10C-F7C7-4AE2-9EB8-F5ED9C6B0F1F}"/>
              </a:ext>
            </a:extLst>
          </p:cNvPr>
          <p:cNvSpPr>
            <a:spLocks noGrp="1"/>
          </p:cNvSpPr>
          <p:nvPr>
            <p:ph idx="1"/>
          </p:nvPr>
        </p:nvSpPr>
        <p:spPr/>
        <p:txBody>
          <a:bodyPr/>
          <a:lstStyle/>
          <a:p>
            <a:r>
              <a:rPr lang="en-US" dirty="0"/>
              <a:t>Artificial intelligence, blockchain and virtual /augmented reality are helping organisations with their digital transformation strategies. </a:t>
            </a:r>
          </a:p>
          <a:p>
            <a:r>
              <a:rPr lang="en-US" dirty="0"/>
              <a:t>The growing impact of emerging technologies such as image recognition has both positive and negative aspects.</a:t>
            </a:r>
          </a:p>
          <a:p>
            <a:r>
              <a:rPr lang="en-US" dirty="0"/>
              <a:t>Many companies are exploring uses for VR/AR</a:t>
            </a:r>
          </a:p>
          <a:p>
            <a:r>
              <a:rPr lang="en-US" dirty="0"/>
              <a:t>Early adopters of blockchain are using it to confirm digital identities or maintain an audit trail for compliance.</a:t>
            </a:r>
          </a:p>
          <a:p>
            <a:endParaRPr lang="en-AU" dirty="0"/>
          </a:p>
        </p:txBody>
      </p:sp>
    </p:spTree>
    <p:extLst>
      <p:ext uri="{BB962C8B-B14F-4D97-AF65-F5344CB8AC3E}">
        <p14:creationId xmlns:p14="http://schemas.microsoft.com/office/powerpoint/2010/main" val="4183350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0B22-3024-4BAB-915C-6804075F8A7C}"/>
              </a:ext>
            </a:extLst>
          </p:cNvPr>
          <p:cNvSpPr>
            <a:spLocks noGrp="1"/>
          </p:cNvSpPr>
          <p:nvPr>
            <p:ph type="title"/>
          </p:nvPr>
        </p:nvSpPr>
        <p:spPr/>
        <p:txBody>
          <a:bodyPr/>
          <a:lstStyle/>
          <a:p>
            <a:r>
              <a:rPr lang="en-AU" dirty="0"/>
              <a:t>Evaluation of Emerging technologies</a:t>
            </a:r>
          </a:p>
        </p:txBody>
      </p:sp>
      <p:sp>
        <p:nvSpPr>
          <p:cNvPr id="3" name="Content Placeholder 2">
            <a:extLst>
              <a:ext uri="{FF2B5EF4-FFF2-40B4-BE49-F238E27FC236}">
                <a16:creationId xmlns:a16="http://schemas.microsoft.com/office/drawing/2014/main" id="{60007F65-4571-408B-973A-6B7842D170AE}"/>
              </a:ext>
            </a:extLst>
          </p:cNvPr>
          <p:cNvSpPr>
            <a:spLocks noGrp="1"/>
          </p:cNvSpPr>
          <p:nvPr>
            <p:ph idx="1"/>
          </p:nvPr>
        </p:nvSpPr>
        <p:spPr/>
        <p:txBody>
          <a:bodyPr/>
          <a:lstStyle/>
          <a:p>
            <a:r>
              <a:rPr lang="en-AU" dirty="0"/>
              <a:t>Technology will change in organisations in phases</a:t>
            </a:r>
          </a:p>
          <a:p>
            <a:r>
              <a:rPr lang="en-AU" dirty="0"/>
              <a:t>At times, we will need to evaluate the new technology</a:t>
            </a:r>
          </a:p>
          <a:p>
            <a:r>
              <a:rPr lang="en-AU" dirty="0"/>
              <a:t>It is important we have criteria we can evaluate against</a:t>
            </a:r>
          </a:p>
          <a:p>
            <a:r>
              <a:rPr lang="en-AU" dirty="0"/>
              <a:t>Large scale technology changes cost money, therefore …..</a:t>
            </a:r>
          </a:p>
          <a:p>
            <a:r>
              <a:rPr lang="en-AU" dirty="0"/>
              <a:t>When we eventually decide to implement a specific solution, we need to weigh it against the impact of NOT using another solution</a:t>
            </a:r>
          </a:p>
        </p:txBody>
      </p:sp>
    </p:spTree>
    <p:extLst>
      <p:ext uri="{BB962C8B-B14F-4D97-AF65-F5344CB8AC3E}">
        <p14:creationId xmlns:p14="http://schemas.microsoft.com/office/powerpoint/2010/main" val="28721441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8A546-1131-4FB0-92BF-A28E2A626018}"/>
              </a:ext>
            </a:extLst>
          </p:cNvPr>
          <p:cNvSpPr>
            <a:spLocks noGrp="1"/>
          </p:cNvSpPr>
          <p:nvPr>
            <p:ph type="title"/>
          </p:nvPr>
        </p:nvSpPr>
        <p:spPr/>
        <p:txBody>
          <a:bodyPr/>
          <a:lstStyle/>
          <a:p>
            <a:r>
              <a:rPr lang="en-US" dirty="0"/>
              <a:t>Potential Impact of emerging technologies on current organisation</a:t>
            </a:r>
            <a:endParaRPr lang="en-AU" dirty="0"/>
          </a:p>
        </p:txBody>
      </p:sp>
      <p:sp>
        <p:nvSpPr>
          <p:cNvPr id="3" name="Content Placeholder 2">
            <a:extLst>
              <a:ext uri="{FF2B5EF4-FFF2-40B4-BE49-F238E27FC236}">
                <a16:creationId xmlns:a16="http://schemas.microsoft.com/office/drawing/2014/main" id="{544AD10C-F7C7-4AE2-9EB8-F5ED9C6B0F1F}"/>
              </a:ext>
            </a:extLst>
          </p:cNvPr>
          <p:cNvSpPr>
            <a:spLocks noGrp="1"/>
          </p:cNvSpPr>
          <p:nvPr>
            <p:ph idx="1"/>
          </p:nvPr>
        </p:nvSpPr>
        <p:spPr/>
        <p:txBody>
          <a:bodyPr>
            <a:normAutofit lnSpcReduction="10000"/>
          </a:bodyPr>
          <a:lstStyle/>
          <a:p>
            <a:r>
              <a:rPr lang="en-US" dirty="0"/>
              <a:t>Popular media suggests that </a:t>
            </a:r>
            <a:r>
              <a:rPr lang="en-US" b="1" dirty="0"/>
              <a:t>technological advancement </a:t>
            </a:r>
            <a:r>
              <a:rPr lang="en-US" dirty="0"/>
              <a:t>will continue to have a dramatic effect on work, but it is difficult to </a:t>
            </a:r>
            <a:r>
              <a:rPr lang="en-US" b="1" dirty="0"/>
              <a:t>distinguish between the hype </a:t>
            </a:r>
            <a:r>
              <a:rPr lang="en-US" dirty="0"/>
              <a:t>surrounding this and the </a:t>
            </a:r>
            <a:r>
              <a:rPr lang="en-US" b="1" dirty="0"/>
              <a:t>actual potential impacts. </a:t>
            </a:r>
          </a:p>
          <a:p>
            <a:r>
              <a:rPr lang="en-US" dirty="0"/>
              <a:t>Evidence suggests that the latest technologies, such as </a:t>
            </a:r>
            <a:r>
              <a:rPr lang="en-US" b="1" dirty="0"/>
              <a:t>artificial intelligence and robotics</a:t>
            </a:r>
            <a:r>
              <a:rPr lang="en-US" dirty="0"/>
              <a:t>, are being employed by organisations to </a:t>
            </a:r>
            <a:r>
              <a:rPr lang="en-US" b="1" dirty="0"/>
              <a:t>automate simple and repetitive tasks </a:t>
            </a:r>
            <a:r>
              <a:rPr lang="en-US" dirty="0"/>
              <a:t>as well as to </a:t>
            </a:r>
            <a:r>
              <a:rPr lang="en-US" b="1" dirty="0"/>
              <a:t>make complex decisions quickly</a:t>
            </a:r>
            <a:r>
              <a:rPr lang="en-US" dirty="0"/>
              <a:t> and more accurately via </a:t>
            </a:r>
            <a:r>
              <a:rPr lang="en-US" b="1" dirty="0"/>
              <a:t>predictive algorithms</a:t>
            </a:r>
            <a:r>
              <a:rPr lang="en-US" dirty="0"/>
              <a:t>. </a:t>
            </a:r>
          </a:p>
          <a:p>
            <a:r>
              <a:rPr lang="en-US" dirty="0"/>
              <a:t>In addition, emerging technologies are increasingly being used to support the implementation of more </a:t>
            </a:r>
            <a:r>
              <a:rPr lang="en-US" b="1" dirty="0"/>
              <a:t>flexible working practices </a:t>
            </a:r>
            <a:r>
              <a:rPr lang="en-US" dirty="0"/>
              <a:t>such as </a:t>
            </a:r>
            <a:r>
              <a:rPr lang="en-US" b="1" dirty="0"/>
              <a:t>virtual work </a:t>
            </a:r>
            <a:r>
              <a:rPr lang="en-US" dirty="0"/>
              <a:t>and </a:t>
            </a:r>
            <a:r>
              <a:rPr lang="en-US" b="1" dirty="0"/>
              <a:t>gig work</a:t>
            </a:r>
            <a:r>
              <a:rPr lang="en-US" dirty="0"/>
              <a:t>. </a:t>
            </a:r>
            <a:endParaRPr lang="en-AU" dirty="0"/>
          </a:p>
        </p:txBody>
      </p:sp>
    </p:spTree>
    <p:extLst>
      <p:ext uri="{BB962C8B-B14F-4D97-AF65-F5344CB8AC3E}">
        <p14:creationId xmlns:p14="http://schemas.microsoft.com/office/powerpoint/2010/main" val="15575036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8A546-1131-4FB0-92BF-A28E2A626018}"/>
              </a:ext>
            </a:extLst>
          </p:cNvPr>
          <p:cNvSpPr>
            <a:spLocks noGrp="1"/>
          </p:cNvSpPr>
          <p:nvPr>
            <p:ph type="title"/>
          </p:nvPr>
        </p:nvSpPr>
        <p:spPr/>
        <p:txBody>
          <a:bodyPr/>
          <a:lstStyle/>
          <a:p>
            <a:r>
              <a:rPr lang="en-US" dirty="0"/>
              <a:t>Potential Impact of emerging technologies on current organisation</a:t>
            </a:r>
            <a:endParaRPr lang="en-AU" dirty="0"/>
          </a:p>
        </p:txBody>
      </p:sp>
      <p:sp>
        <p:nvSpPr>
          <p:cNvPr id="3" name="Content Placeholder 2">
            <a:extLst>
              <a:ext uri="{FF2B5EF4-FFF2-40B4-BE49-F238E27FC236}">
                <a16:creationId xmlns:a16="http://schemas.microsoft.com/office/drawing/2014/main" id="{544AD10C-F7C7-4AE2-9EB8-F5ED9C6B0F1F}"/>
              </a:ext>
            </a:extLst>
          </p:cNvPr>
          <p:cNvSpPr>
            <a:spLocks noGrp="1"/>
          </p:cNvSpPr>
          <p:nvPr>
            <p:ph idx="1"/>
          </p:nvPr>
        </p:nvSpPr>
        <p:spPr/>
        <p:txBody>
          <a:bodyPr/>
          <a:lstStyle/>
          <a:p>
            <a:r>
              <a:rPr lang="en-US" dirty="0"/>
              <a:t>However, this will present a number of challenges for HR professionals</a:t>
            </a:r>
          </a:p>
          <a:p>
            <a:r>
              <a:rPr lang="en-US" dirty="0"/>
              <a:t>They will need to help employees to </a:t>
            </a:r>
            <a:r>
              <a:rPr lang="en-US" b="1" dirty="0"/>
              <a:t>update their skills </a:t>
            </a:r>
            <a:r>
              <a:rPr lang="en-US" dirty="0"/>
              <a:t>to compete in the future world of work, and to find ways to </a:t>
            </a:r>
            <a:r>
              <a:rPr lang="en-US" b="1" dirty="0"/>
              <a:t>address the possible negative effects</a:t>
            </a:r>
            <a:r>
              <a:rPr lang="en-US" dirty="0"/>
              <a:t> of increased connectivity and precarious working arrangements on employee wellbeing.</a:t>
            </a:r>
          </a:p>
          <a:p>
            <a:endParaRPr lang="en-US" dirty="0"/>
          </a:p>
          <a:p>
            <a:r>
              <a:rPr lang="en-US" b="1" dirty="0"/>
              <a:t>Question: </a:t>
            </a:r>
            <a:r>
              <a:rPr lang="en-US" dirty="0"/>
              <a:t>what would some of the negative impacts be on an employee working in a company as more automation is being introduced?</a:t>
            </a:r>
            <a:endParaRPr lang="en-AU" dirty="0"/>
          </a:p>
        </p:txBody>
      </p:sp>
    </p:spTree>
    <p:extLst>
      <p:ext uri="{BB962C8B-B14F-4D97-AF65-F5344CB8AC3E}">
        <p14:creationId xmlns:p14="http://schemas.microsoft.com/office/powerpoint/2010/main" val="8251545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8A546-1131-4FB0-92BF-A28E2A626018}"/>
              </a:ext>
            </a:extLst>
          </p:cNvPr>
          <p:cNvSpPr>
            <a:spLocks noGrp="1"/>
          </p:cNvSpPr>
          <p:nvPr>
            <p:ph type="title"/>
          </p:nvPr>
        </p:nvSpPr>
        <p:spPr/>
        <p:txBody>
          <a:bodyPr/>
          <a:lstStyle/>
          <a:p>
            <a:r>
              <a:rPr lang="en-US" dirty="0"/>
              <a:t>Potential Impact of emerging technologies on current organisation</a:t>
            </a:r>
            <a:endParaRPr lang="en-AU" dirty="0"/>
          </a:p>
        </p:txBody>
      </p:sp>
      <p:sp>
        <p:nvSpPr>
          <p:cNvPr id="3" name="Content Placeholder 2">
            <a:extLst>
              <a:ext uri="{FF2B5EF4-FFF2-40B4-BE49-F238E27FC236}">
                <a16:creationId xmlns:a16="http://schemas.microsoft.com/office/drawing/2014/main" id="{544AD10C-F7C7-4AE2-9EB8-F5ED9C6B0F1F}"/>
              </a:ext>
            </a:extLst>
          </p:cNvPr>
          <p:cNvSpPr>
            <a:spLocks noGrp="1"/>
          </p:cNvSpPr>
          <p:nvPr>
            <p:ph idx="1"/>
          </p:nvPr>
        </p:nvSpPr>
        <p:spPr/>
        <p:txBody>
          <a:bodyPr/>
          <a:lstStyle/>
          <a:p>
            <a:r>
              <a:rPr lang="en-AU" dirty="0"/>
              <a:t>Answer:</a:t>
            </a:r>
          </a:p>
          <a:p>
            <a:pPr lvl="1"/>
            <a:r>
              <a:rPr lang="en-AU" dirty="0"/>
              <a:t>Stress about job loss</a:t>
            </a:r>
          </a:p>
          <a:p>
            <a:pPr lvl="1"/>
            <a:r>
              <a:rPr lang="en-AU" dirty="0"/>
              <a:t>Actual job loss</a:t>
            </a:r>
          </a:p>
          <a:p>
            <a:pPr lvl="1"/>
            <a:r>
              <a:rPr lang="en-AU" dirty="0"/>
              <a:t>Stress from too much change in the workplace</a:t>
            </a:r>
          </a:p>
          <a:p>
            <a:pPr lvl="1"/>
            <a:r>
              <a:rPr lang="en-AU" dirty="0"/>
              <a:t>Additional work needed for re-skilling</a:t>
            </a:r>
          </a:p>
          <a:p>
            <a:endParaRPr lang="en-AU" dirty="0"/>
          </a:p>
        </p:txBody>
      </p:sp>
    </p:spTree>
    <p:extLst>
      <p:ext uri="{BB962C8B-B14F-4D97-AF65-F5344CB8AC3E}">
        <p14:creationId xmlns:p14="http://schemas.microsoft.com/office/powerpoint/2010/main" val="27748980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8A546-1131-4FB0-92BF-A28E2A626018}"/>
              </a:ext>
            </a:extLst>
          </p:cNvPr>
          <p:cNvSpPr>
            <a:spLocks noGrp="1"/>
          </p:cNvSpPr>
          <p:nvPr>
            <p:ph type="title"/>
          </p:nvPr>
        </p:nvSpPr>
        <p:spPr/>
        <p:txBody>
          <a:bodyPr/>
          <a:lstStyle/>
          <a:p>
            <a:r>
              <a:rPr lang="en-US" dirty="0"/>
              <a:t>Potential Impact of emerging technologies on current organisation</a:t>
            </a:r>
            <a:endParaRPr lang="en-AU" dirty="0"/>
          </a:p>
        </p:txBody>
      </p:sp>
      <p:sp>
        <p:nvSpPr>
          <p:cNvPr id="3" name="Content Placeholder 2">
            <a:extLst>
              <a:ext uri="{FF2B5EF4-FFF2-40B4-BE49-F238E27FC236}">
                <a16:creationId xmlns:a16="http://schemas.microsoft.com/office/drawing/2014/main" id="{544AD10C-F7C7-4AE2-9EB8-F5ED9C6B0F1F}"/>
              </a:ext>
            </a:extLst>
          </p:cNvPr>
          <p:cNvSpPr>
            <a:spLocks noGrp="1"/>
          </p:cNvSpPr>
          <p:nvPr>
            <p:ph idx="1"/>
          </p:nvPr>
        </p:nvSpPr>
        <p:spPr/>
        <p:txBody>
          <a:bodyPr/>
          <a:lstStyle/>
          <a:p>
            <a:r>
              <a:rPr lang="en-US" dirty="0"/>
              <a:t>Some commentators suggest that advances in technology will lead to</a:t>
            </a:r>
          </a:p>
          <a:p>
            <a:pPr lvl="1"/>
            <a:r>
              <a:rPr lang="en-US" dirty="0"/>
              <a:t>changes in the workplace as dramatic as the collapse of the traditional employment relationship</a:t>
            </a:r>
          </a:p>
          <a:p>
            <a:pPr lvl="1"/>
            <a:r>
              <a:rPr lang="en-US" dirty="0"/>
              <a:t>the widespread use of artificial reality instead of travel and </a:t>
            </a:r>
          </a:p>
          <a:p>
            <a:pPr lvl="1"/>
            <a:r>
              <a:rPr lang="en-US" dirty="0"/>
              <a:t>the replacement of humans with artificial intelligence (AI) and robotics</a:t>
            </a:r>
          </a:p>
          <a:p>
            <a:pPr lvl="1"/>
            <a:endParaRPr lang="en-US" dirty="0"/>
          </a:p>
          <a:p>
            <a:r>
              <a:rPr lang="en-US" dirty="0"/>
              <a:t>We are seeing rapid growth in the use of </a:t>
            </a:r>
            <a:r>
              <a:rPr lang="en-US" b="1" dirty="0"/>
              <a:t>AI and robotics </a:t>
            </a:r>
            <a:r>
              <a:rPr lang="en-US" dirty="0"/>
              <a:t>to </a:t>
            </a:r>
            <a:r>
              <a:rPr lang="en-US" b="1" dirty="0"/>
              <a:t>automate simple and repetitive tasks</a:t>
            </a:r>
            <a:r>
              <a:rPr lang="en-US" dirty="0"/>
              <a:t> such as factory work and </a:t>
            </a:r>
            <a:r>
              <a:rPr lang="en-US" b="1" dirty="0"/>
              <a:t>many back-office duties</a:t>
            </a:r>
            <a:r>
              <a:rPr lang="en-US" dirty="0"/>
              <a:t>; and to make </a:t>
            </a:r>
            <a:r>
              <a:rPr lang="en-US" b="1" dirty="0"/>
              <a:t>complex decisions</a:t>
            </a:r>
            <a:r>
              <a:rPr lang="en-US" dirty="0"/>
              <a:t>, such as </a:t>
            </a:r>
            <a:r>
              <a:rPr lang="en-US" b="1" dirty="0"/>
              <a:t>medical diagnostics</a:t>
            </a:r>
            <a:r>
              <a:rPr lang="en-US" dirty="0"/>
              <a:t>, quickly and more accurately via </a:t>
            </a:r>
            <a:r>
              <a:rPr lang="en-US" b="1" dirty="0"/>
              <a:t>predictive algorithms</a:t>
            </a:r>
            <a:r>
              <a:rPr lang="en-US" dirty="0"/>
              <a:t>. </a:t>
            </a:r>
            <a:endParaRPr lang="en-AU" dirty="0"/>
          </a:p>
        </p:txBody>
      </p:sp>
    </p:spTree>
    <p:extLst>
      <p:ext uri="{BB962C8B-B14F-4D97-AF65-F5344CB8AC3E}">
        <p14:creationId xmlns:p14="http://schemas.microsoft.com/office/powerpoint/2010/main" val="18159144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8A546-1131-4FB0-92BF-A28E2A626018}"/>
              </a:ext>
            </a:extLst>
          </p:cNvPr>
          <p:cNvSpPr>
            <a:spLocks noGrp="1"/>
          </p:cNvSpPr>
          <p:nvPr>
            <p:ph type="title"/>
          </p:nvPr>
        </p:nvSpPr>
        <p:spPr/>
        <p:txBody>
          <a:bodyPr/>
          <a:lstStyle/>
          <a:p>
            <a:r>
              <a:rPr lang="en-US" dirty="0"/>
              <a:t>Potential Impact of emerging technologies on current organisation</a:t>
            </a:r>
            <a:endParaRPr lang="en-AU" dirty="0"/>
          </a:p>
        </p:txBody>
      </p:sp>
      <p:sp>
        <p:nvSpPr>
          <p:cNvPr id="3" name="Content Placeholder 2">
            <a:extLst>
              <a:ext uri="{FF2B5EF4-FFF2-40B4-BE49-F238E27FC236}">
                <a16:creationId xmlns:a16="http://schemas.microsoft.com/office/drawing/2014/main" id="{544AD10C-F7C7-4AE2-9EB8-F5ED9C6B0F1F}"/>
              </a:ext>
            </a:extLst>
          </p:cNvPr>
          <p:cNvSpPr>
            <a:spLocks noGrp="1"/>
          </p:cNvSpPr>
          <p:nvPr>
            <p:ph idx="1"/>
          </p:nvPr>
        </p:nvSpPr>
        <p:spPr/>
        <p:txBody>
          <a:bodyPr/>
          <a:lstStyle/>
          <a:p>
            <a:r>
              <a:rPr lang="en-US" dirty="0"/>
              <a:t>A recent study found that around 47% of total employment is in the high-risk category – i.e., jobs expected to be automated over the next decade or two. </a:t>
            </a:r>
          </a:p>
          <a:p>
            <a:r>
              <a:rPr lang="en-US" dirty="0"/>
              <a:t>Amongst all of the </a:t>
            </a:r>
            <a:r>
              <a:rPr lang="en-US" b="1" dirty="0"/>
              <a:t>propaganda</a:t>
            </a:r>
            <a:r>
              <a:rPr lang="en-US" dirty="0"/>
              <a:t> surrounding the impact of technological advancement on the </a:t>
            </a:r>
            <a:r>
              <a:rPr lang="en-US" b="1" dirty="0"/>
              <a:t>future of work</a:t>
            </a:r>
            <a:r>
              <a:rPr lang="en-US" dirty="0"/>
              <a:t>, however, it remains </a:t>
            </a:r>
            <a:r>
              <a:rPr lang="en-US" b="1" dirty="0"/>
              <a:t>unclear</a:t>
            </a:r>
            <a:r>
              <a:rPr lang="en-US" dirty="0"/>
              <a:t> what the </a:t>
            </a:r>
            <a:r>
              <a:rPr lang="en-US" b="1" dirty="0"/>
              <a:t>actual evidence </a:t>
            </a:r>
            <a:r>
              <a:rPr lang="en-US" dirty="0"/>
              <a:t>base is in relation to this and what the role of the human resource (HR) function will be in supporting the organisation and its employees in navigating these changes.</a:t>
            </a:r>
          </a:p>
          <a:p>
            <a:r>
              <a:rPr lang="en-US" b="1" dirty="0"/>
              <a:t>In summary – nobody can see the future</a:t>
            </a:r>
            <a:endParaRPr lang="en-AU" b="1" dirty="0"/>
          </a:p>
        </p:txBody>
      </p:sp>
    </p:spTree>
    <p:extLst>
      <p:ext uri="{BB962C8B-B14F-4D97-AF65-F5344CB8AC3E}">
        <p14:creationId xmlns:p14="http://schemas.microsoft.com/office/powerpoint/2010/main" val="34846084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943EB-8276-4B92-90F8-56394B615DC6}"/>
              </a:ext>
            </a:extLst>
          </p:cNvPr>
          <p:cNvSpPr>
            <a:spLocks noGrp="1"/>
          </p:cNvSpPr>
          <p:nvPr>
            <p:ph type="title"/>
          </p:nvPr>
        </p:nvSpPr>
        <p:spPr/>
        <p:txBody>
          <a:bodyPr/>
          <a:lstStyle/>
          <a:p>
            <a:r>
              <a:rPr lang="en-AU" dirty="0"/>
              <a:t>Nobody can see the future</a:t>
            </a:r>
          </a:p>
        </p:txBody>
      </p:sp>
      <p:sp>
        <p:nvSpPr>
          <p:cNvPr id="3" name="Content Placeholder 2">
            <a:extLst>
              <a:ext uri="{FF2B5EF4-FFF2-40B4-BE49-F238E27FC236}">
                <a16:creationId xmlns:a16="http://schemas.microsoft.com/office/drawing/2014/main" id="{DF41DC57-8DE3-4623-B3D4-10A9EAE488BE}"/>
              </a:ext>
            </a:extLst>
          </p:cNvPr>
          <p:cNvSpPr>
            <a:spLocks noGrp="1"/>
          </p:cNvSpPr>
          <p:nvPr>
            <p:ph idx="1"/>
          </p:nvPr>
        </p:nvSpPr>
        <p:spPr/>
        <p:txBody>
          <a:bodyPr/>
          <a:lstStyle/>
          <a:p>
            <a:r>
              <a:rPr lang="en-AU" dirty="0"/>
              <a:t>As a class, discuss the technologies you believe will be “big” in 10 years time</a:t>
            </a:r>
          </a:p>
          <a:p>
            <a:pPr lvl="1"/>
            <a:r>
              <a:rPr lang="en-AU" dirty="0"/>
              <a:t>Why do you think they will be big?</a:t>
            </a:r>
          </a:p>
          <a:p>
            <a:pPr lvl="1"/>
            <a:r>
              <a:rPr lang="en-AU" dirty="0"/>
              <a:t>What impact are they likely to have on society?</a:t>
            </a:r>
          </a:p>
          <a:p>
            <a:pPr lvl="1"/>
            <a:r>
              <a:rPr lang="en-AU" dirty="0"/>
              <a:t>What impact will they have on you?</a:t>
            </a:r>
          </a:p>
          <a:p>
            <a:endParaRPr lang="en-AU" dirty="0"/>
          </a:p>
          <a:p>
            <a:r>
              <a:rPr lang="en-AU" dirty="0"/>
              <a:t>Discussion: 5-10 minutes</a:t>
            </a:r>
          </a:p>
        </p:txBody>
      </p:sp>
    </p:spTree>
    <p:extLst>
      <p:ext uri="{BB962C8B-B14F-4D97-AF65-F5344CB8AC3E}">
        <p14:creationId xmlns:p14="http://schemas.microsoft.com/office/powerpoint/2010/main" val="3738058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0E7D6-A1FB-4C4D-AC01-F7DCE1D591CF}"/>
              </a:ext>
            </a:extLst>
          </p:cNvPr>
          <p:cNvSpPr>
            <a:spLocks noGrp="1"/>
          </p:cNvSpPr>
          <p:nvPr>
            <p:ph type="title"/>
          </p:nvPr>
        </p:nvSpPr>
        <p:spPr/>
        <p:txBody>
          <a:bodyPr/>
          <a:lstStyle/>
          <a:p>
            <a:r>
              <a:rPr lang="en-AU" dirty="0"/>
              <a:t>Methods and Evidence</a:t>
            </a:r>
          </a:p>
        </p:txBody>
      </p:sp>
      <p:sp>
        <p:nvSpPr>
          <p:cNvPr id="3" name="Content Placeholder 2">
            <a:extLst>
              <a:ext uri="{FF2B5EF4-FFF2-40B4-BE49-F238E27FC236}">
                <a16:creationId xmlns:a16="http://schemas.microsoft.com/office/drawing/2014/main" id="{D20456D3-8617-4C95-B84A-1F4C022A1BA9}"/>
              </a:ext>
            </a:extLst>
          </p:cNvPr>
          <p:cNvSpPr>
            <a:spLocks noGrp="1"/>
          </p:cNvSpPr>
          <p:nvPr>
            <p:ph idx="1"/>
          </p:nvPr>
        </p:nvSpPr>
        <p:spPr/>
        <p:txBody>
          <a:bodyPr/>
          <a:lstStyle/>
          <a:p>
            <a:r>
              <a:rPr lang="en-US" dirty="0"/>
              <a:t>Evidence suggests that there are enormous financial incentives for employers to increasingly automate their (currently human) processes </a:t>
            </a:r>
          </a:p>
          <a:p>
            <a:r>
              <a:rPr lang="en-US" dirty="0"/>
              <a:t>Advances in automation could dramatically change the nature of jobs available </a:t>
            </a:r>
          </a:p>
          <a:p>
            <a:r>
              <a:rPr lang="en-US" dirty="0"/>
              <a:t>Realistically, whether a task can be automated depends on the ability of coders to write a set of procedures that will improve the problem specification and account for every possible contingency</a:t>
            </a:r>
            <a:endParaRPr lang="en-AU" dirty="0"/>
          </a:p>
        </p:txBody>
      </p:sp>
    </p:spTree>
    <p:extLst>
      <p:ext uri="{BB962C8B-B14F-4D97-AF65-F5344CB8AC3E}">
        <p14:creationId xmlns:p14="http://schemas.microsoft.com/office/powerpoint/2010/main" val="5731941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0E7D6-A1FB-4C4D-AC01-F7DCE1D591CF}"/>
              </a:ext>
            </a:extLst>
          </p:cNvPr>
          <p:cNvSpPr>
            <a:spLocks noGrp="1"/>
          </p:cNvSpPr>
          <p:nvPr>
            <p:ph type="title"/>
          </p:nvPr>
        </p:nvSpPr>
        <p:spPr/>
        <p:txBody>
          <a:bodyPr/>
          <a:lstStyle/>
          <a:p>
            <a:r>
              <a:rPr lang="en-AU" dirty="0"/>
              <a:t>Methods and Evidence</a:t>
            </a:r>
          </a:p>
        </p:txBody>
      </p:sp>
      <p:sp>
        <p:nvSpPr>
          <p:cNvPr id="3" name="Content Placeholder 2">
            <a:extLst>
              <a:ext uri="{FF2B5EF4-FFF2-40B4-BE49-F238E27FC236}">
                <a16:creationId xmlns:a16="http://schemas.microsoft.com/office/drawing/2014/main" id="{D20456D3-8617-4C95-B84A-1F4C022A1BA9}"/>
              </a:ext>
            </a:extLst>
          </p:cNvPr>
          <p:cNvSpPr>
            <a:spLocks noGrp="1"/>
          </p:cNvSpPr>
          <p:nvPr>
            <p:ph idx="1"/>
          </p:nvPr>
        </p:nvSpPr>
        <p:spPr/>
        <p:txBody>
          <a:bodyPr>
            <a:normAutofit lnSpcReduction="10000"/>
          </a:bodyPr>
          <a:lstStyle/>
          <a:p>
            <a:r>
              <a:rPr lang="en-US" dirty="0"/>
              <a:t>Despite this limitation, automation is increasingly being used in areas that require the storing or access of information such as</a:t>
            </a:r>
          </a:p>
          <a:p>
            <a:pPr lvl="1"/>
            <a:r>
              <a:rPr lang="en-US" dirty="0"/>
              <a:t>fraud detection, </a:t>
            </a:r>
          </a:p>
          <a:p>
            <a:pPr lvl="1"/>
            <a:r>
              <a:rPr lang="en-US" dirty="0"/>
              <a:t>medical diagnosis</a:t>
            </a:r>
          </a:p>
          <a:p>
            <a:pPr lvl="1"/>
            <a:r>
              <a:rPr lang="en-US" dirty="0"/>
              <a:t>law </a:t>
            </a:r>
          </a:p>
          <a:p>
            <a:r>
              <a:rPr lang="en-US" dirty="0"/>
              <a:t>Manual tasks include:</a:t>
            </a:r>
          </a:p>
          <a:p>
            <a:pPr lvl="1"/>
            <a:r>
              <a:rPr lang="en-US" dirty="0"/>
              <a:t>Driving</a:t>
            </a:r>
          </a:p>
          <a:p>
            <a:pPr lvl="1"/>
            <a:r>
              <a:rPr lang="en-US" dirty="0"/>
              <a:t>Cargo handling</a:t>
            </a:r>
          </a:p>
          <a:p>
            <a:pPr lvl="1"/>
            <a:r>
              <a:rPr lang="en-US" dirty="0"/>
              <a:t>Delivery</a:t>
            </a:r>
          </a:p>
          <a:p>
            <a:r>
              <a:rPr lang="en-US" b="1" dirty="0"/>
              <a:t>Question: </a:t>
            </a:r>
            <a:r>
              <a:rPr lang="en-US" dirty="0"/>
              <a:t>What is it about these areas that makes them suitable for a degree of automation?</a:t>
            </a:r>
            <a:endParaRPr lang="en-AU" dirty="0"/>
          </a:p>
        </p:txBody>
      </p:sp>
    </p:spTree>
    <p:extLst>
      <p:ext uri="{BB962C8B-B14F-4D97-AF65-F5344CB8AC3E}">
        <p14:creationId xmlns:p14="http://schemas.microsoft.com/office/powerpoint/2010/main" val="586230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0E7D6-A1FB-4C4D-AC01-F7DCE1D591CF}"/>
              </a:ext>
            </a:extLst>
          </p:cNvPr>
          <p:cNvSpPr>
            <a:spLocks noGrp="1"/>
          </p:cNvSpPr>
          <p:nvPr>
            <p:ph type="title"/>
          </p:nvPr>
        </p:nvSpPr>
        <p:spPr/>
        <p:txBody>
          <a:bodyPr/>
          <a:lstStyle/>
          <a:p>
            <a:r>
              <a:rPr lang="en-AU" dirty="0"/>
              <a:t>Methods and Evidence</a:t>
            </a:r>
          </a:p>
        </p:txBody>
      </p:sp>
      <p:sp>
        <p:nvSpPr>
          <p:cNvPr id="3" name="Content Placeholder 2">
            <a:extLst>
              <a:ext uri="{FF2B5EF4-FFF2-40B4-BE49-F238E27FC236}">
                <a16:creationId xmlns:a16="http://schemas.microsoft.com/office/drawing/2014/main" id="{D20456D3-8617-4C95-B84A-1F4C022A1BA9}"/>
              </a:ext>
            </a:extLst>
          </p:cNvPr>
          <p:cNvSpPr>
            <a:spLocks noGrp="1"/>
          </p:cNvSpPr>
          <p:nvPr>
            <p:ph idx="1"/>
          </p:nvPr>
        </p:nvSpPr>
        <p:spPr/>
        <p:txBody>
          <a:bodyPr>
            <a:normAutofit lnSpcReduction="10000"/>
          </a:bodyPr>
          <a:lstStyle/>
          <a:p>
            <a:r>
              <a:rPr lang="en-US" dirty="0"/>
              <a:t>The </a:t>
            </a:r>
            <a:r>
              <a:rPr lang="en-US" b="1" dirty="0"/>
              <a:t>rol</a:t>
            </a:r>
            <a:r>
              <a:rPr lang="en-US" dirty="0"/>
              <a:t>e of </a:t>
            </a:r>
            <a:r>
              <a:rPr lang="en-US" b="1" dirty="0"/>
              <a:t>HR practitioners </a:t>
            </a:r>
            <a:r>
              <a:rPr lang="en-US" dirty="0"/>
              <a:t>in the process of </a:t>
            </a:r>
            <a:r>
              <a:rPr lang="en-US" b="1" dirty="0"/>
              <a:t>automation</a:t>
            </a:r>
            <a:r>
              <a:rPr lang="en-US" dirty="0"/>
              <a:t> is not clear from the evidence, but it would seem that they could play a key role in </a:t>
            </a:r>
            <a:r>
              <a:rPr lang="en-US" b="1" dirty="0"/>
              <a:t>identifying tasks </a:t>
            </a:r>
            <a:r>
              <a:rPr lang="en-US" dirty="0"/>
              <a:t>(and thus eventually roles) that could be </a:t>
            </a:r>
            <a:r>
              <a:rPr lang="en-US" b="1" dirty="0"/>
              <a:t>automated</a:t>
            </a:r>
            <a:r>
              <a:rPr lang="en-US" dirty="0"/>
              <a:t>. </a:t>
            </a:r>
          </a:p>
          <a:p>
            <a:r>
              <a:rPr lang="en-US" dirty="0"/>
              <a:t>Perhaps more important however, is the HR function’s role addressing the </a:t>
            </a:r>
            <a:r>
              <a:rPr lang="en-US" b="1" dirty="0"/>
              <a:t>impact of job losses </a:t>
            </a:r>
            <a:r>
              <a:rPr lang="en-US" dirty="0"/>
              <a:t>as a result of automation</a:t>
            </a:r>
          </a:p>
          <a:p>
            <a:r>
              <a:rPr lang="en-US" dirty="0"/>
              <a:t>Not only should HR practitioners be central to </a:t>
            </a:r>
            <a:r>
              <a:rPr lang="en-US" b="1" dirty="0"/>
              <a:t>supporting employees through a period of uncertainty</a:t>
            </a:r>
            <a:r>
              <a:rPr lang="en-US" dirty="0"/>
              <a:t> while such decisions are made, they should also be responsible for considering how </a:t>
            </a:r>
            <a:r>
              <a:rPr lang="en-US" b="1" dirty="0"/>
              <a:t>employees can be re-skilled or up-skilled</a:t>
            </a:r>
            <a:r>
              <a:rPr lang="en-US" dirty="0"/>
              <a:t> in order to </a:t>
            </a:r>
            <a:r>
              <a:rPr lang="en-US" b="1" dirty="0"/>
              <a:t>replace obsolete skills </a:t>
            </a:r>
            <a:r>
              <a:rPr lang="en-US" dirty="0"/>
              <a:t>so that they can be </a:t>
            </a:r>
            <a:r>
              <a:rPr lang="en-US" b="1" dirty="0"/>
              <a:t>retained in the workforce</a:t>
            </a:r>
            <a:r>
              <a:rPr lang="en-US" dirty="0"/>
              <a:t>.</a:t>
            </a:r>
            <a:endParaRPr lang="en-AU" dirty="0"/>
          </a:p>
        </p:txBody>
      </p:sp>
    </p:spTree>
    <p:extLst>
      <p:ext uri="{BB962C8B-B14F-4D97-AF65-F5344CB8AC3E}">
        <p14:creationId xmlns:p14="http://schemas.microsoft.com/office/powerpoint/2010/main" val="35411668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0E7D6-A1FB-4C4D-AC01-F7DCE1D591CF}"/>
              </a:ext>
            </a:extLst>
          </p:cNvPr>
          <p:cNvSpPr>
            <a:spLocks noGrp="1"/>
          </p:cNvSpPr>
          <p:nvPr>
            <p:ph type="title"/>
          </p:nvPr>
        </p:nvSpPr>
        <p:spPr/>
        <p:txBody>
          <a:bodyPr/>
          <a:lstStyle/>
          <a:p>
            <a:r>
              <a:rPr lang="en-AU" dirty="0"/>
              <a:t>Methods and Evidence</a:t>
            </a:r>
          </a:p>
        </p:txBody>
      </p:sp>
      <p:sp>
        <p:nvSpPr>
          <p:cNvPr id="3" name="Content Placeholder 2">
            <a:extLst>
              <a:ext uri="{FF2B5EF4-FFF2-40B4-BE49-F238E27FC236}">
                <a16:creationId xmlns:a16="http://schemas.microsoft.com/office/drawing/2014/main" id="{D20456D3-8617-4C95-B84A-1F4C022A1BA9}"/>
              </a:ext>
            </a:extLst>
          </p:cNvPr>
          <p:cNvSpPr>
            <a:spLocks noGrp="1"/>
          </p:cNvSpPr>
          <p:nvPr>
            <p:ph idx="1"/>
          </p:nvPr>
        </p:nvSpPr>
        <p:spPr/>
        <p:txBody>
          <a:bodyPr/>
          <a:lstStyle/>
          <a:p>
            <a:r>
              <a:rPr lang="en-US" dirty="0"/>
              <a:t>The evidence suggests that the type of </a:t>
            </a:r>
            <a:r>
              <a:rPr lang="en-US" b="1" dirty="0"/>
              <a:t>knowledge, skills, and abilities </a:t>
            </a:r>
            <a:r>
              <a:rPr lang="en-US" dirty="0"/>
              <a:t>required by organisations will change. </a:t>
            </a:r>
          </a:p>
          <a:p>
            <a:r>
              <a:rPr lang="en-US" dirty="0"/>
              <a:t>For example, the need for </a:t>
            </a:r>
            <a:r>
              <a:rPr lang="en-US" b="1" dirty="0"/>
              <a:t>routine cognitive and manual skills </a:t>
            </a:r>
            <a:r>
              <a:rPr lang="en-US" dirty="0"/>
              <a:t>is decreasing, while the need for </a:t>
            </a:r>
            <a:r>
              <a:rPr lang="en-US" b="1" dirty="0"/>
              <a:t>non-routine cognitive and manual skills has increased </a:t>
            </a:r>
          </a:p>
          <a:p>
            <a:r>
              <a:rPr lang="en-US" dirty="0"/>
              <a:t>Research suggests that organisations will need a workforce with </a:t>
            </a:r>
            <a:r>
              <a:rPr lang="en-US" b="1" dirty="0"/>
              <a:t>increased skill variety, autonomy, and interdependence</a:t>
            </a:r>
            <a:r>
              <a:rPr lang="en-US" dirty="0"/>
              <a:t>, as well as </a:t>
            </a:r>
            <a:r>
              <a:rPr lang="en-US" b="1" dirty="0"/>
              <a:t>increased cognitive, creative, technical and social skills</a:t>
            </a:r>
          </a:p>
          <a:p>
            <a:r>
              <a:rPr lang="en-US" b="1" dirty="0"/>
              <a:t>Question: </a:t>
            </a:r>
            <a:r>
              <a:rPr lang="en-US" dirty="0"/>
              <a:t>Why is this?</a:t>
            </a:r>
            <a:endParaRPr lang="en-AU" dirty="0"/>
          </a:p>
        </p:txBody>
      </p:sp>
    </p:spTree>
    <p:extLst>
      <p:ext uri="{BB962C8B-B14F-4D97-AF65-F5344CB8AC3E}">
        <p14:creationId xmlns:p14="http://schemas.microsoft.com/office/powerpoint/2010/main" val="804480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65D37-5769-477B-A8BF-71F77664EF20}"/>
              </a:ext>
            </a:extLst>
          </p:cNvPr>
          <p:cNvSpPr>
            <a:spLocks noGrp="1"/>
          </p:cNvSpPr>
          <p:nvPr>
            <p:ph type="title"/>
          </p:nvPr>
        </p:nvSpPr>
        <p:spPr/>
        <p:txBody>
          <a:bodyPr/>
          <a:lstStyle/>
          <a:p>
            <a:r>
              <a:rPr lang="en-AU" dirty="0"/>
              <a:t>Evaluation of Emerging technologies</a:t>
            </a:r>
          </a:p>
        </p:txBody>
      </p:sp>
      <p:sp>
        <p:nvSpPr>
          <p:cNvPr id="3" name="Content Placeholder 2">
            <a:extLst>
              <a:ext uri="{FF2B5EF4-FFF2-40B4-BE49-F238E27FC236}">
                <a16:creationId xmlns:a16="http://schemas.microsoft.com/office/drawing/2014/main" id="{C0F26AC8-DEAB-45B6-B92B-0C6AFCE8E10B}"/>
              </a:ext>
            </a:extLst>
          </p:cNvPr>
          <p:cNvSpPr>
            <a:spLocks noGrp="1"/>
          </p:cNvSpPr>
          <p:nvPr>
            <p:ph idx="1"/>
          </p:nvPr>
        </p:nvSpPr>
        <p:spPr/>
        <p:txBody>
          <a:bodyPr>
            <a:normAutofit/>
          </a:bodyPr>
          <a:lstStyle/>
          <a:p>
            <a:r>
              <a:rPr lang="en-AU" dirty="0"/>
              <a:t>There are some issues we need to think about when evaluating technology:</a:t>
            </a:r>
          </a:p>
          <a:p>
            <a:pPr lvl="1"/>
            <a:r>
              <a:rPr lang="en-US" dirty="0"/>
              <a:t>- determining an </a:t>
            </a:r>
            <a:r>
              <a:rPr lang="en-US" b="1" dirty="0"/>
              <a:t>appropriate specific process </a:t>
            </a:r>
            <a:r>
              <a:rPr lang="en-US" dirty="0"/>
              <a:t>to use for the identification and evaluation of potential technologies for development and/or transfer;</a:t>
            </a:r>
          </a:p>
          <a:p>
            <a:pPr lvl="1"/>
            <a:r>
              <a:rPr lang="en-US" dirty="0"/>
              <a:t>- identifying the </a:t>
            </a:r>
            <a:r>
              <a:rPr lang="en-US" b="1" dirty="0"/>
              <a:t>groups that should be involved </a:t>
            </a:r>
            <a:r>
              <a:rPr lang="en-US" dirty="0"/>
              <a:t>in this identification and evaluation process;</a:t>
            </a:r>
          </a:p>
          <a:p>
            <a:pPr lvl="1"/>
            <a:r>
              <a:rPr lang="en-US" dirty="0"/>
              <a:t>- identifying the </a:t>
            </a:r>
            <a:r>
              <a:rPr lang="en-US" b="1" dirty="0"/>
              <a:t>criteria</a:t>
            </a:r>
            <a:r>
              <a:rPr lang="en-US" dirty="0"/>
              <a:t> that will be used to determine </a:t>
            </a:r>
            <a:r>
              <a:rPr lang="en-US" b="1" dirty="0"/>
              <a:t>length and type of support;</a:t>
            </a:r>
          </a:p>
          <a:p>
            <a:pPr lvl="1"/>
            <a:r>
              <a:rPr lang="en-US" dirty="0"/>
              <a:t>- identification of </a:t>
            </a:r>
            <a:r>
              <a:rPr lang="en-US" b="1" dirty="0"/>
              <a:t>appropriate criteria </a:t>
            </a:r>
            <a:r>
              <a:rPr lang="en-US" dirty="0"/>
              <a:t>to determine </a:t>
            </a:r>
            <a:r>
              <a:rPr lang="en-US" b="1" dirty="0"/>
              <a:t>transferability</a:t>
            </a:r>
            <a:r>
              <a:rPr lang="en-US" dirty="0"/>
              <a:t> of the technology to </a:t>
            </a:r>
            <a:r>
              <a:rPr lang="en-US" b="1" dirty="0"/>
              <a:t>full-scale operational </a:t>
            </a:r>
            <a:r>
              <a:rPr lang="en-US" dirty="0"/>
              <a:t>deployment status or termination.</a:t>
            </a:r>
          </a:p>
          <a:p>
            <a:endParaRPr lang="en-AU" dirty="0"/>
          </a:p>
        </p:txBody>
      </p:sp>
    </p:spTree>
    <p:extLst>
      <p:ext uri="{BB962C8B-B14F-4D97-AF65-F5344CB8AC3E}">
        <p14:creationId xmlns:p14="http://schemas.microsoft.com/office/powerpoint/2010/main" val="27700606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FF2C043-9D73-4EDD-8F38-30F3398BE2F0}"/>
              </a:ext>
            </a:extLst>
          </p:cNvPr>
          <p:cNvSpPr>
            <a:spLocks noGrp="1"/>
          </p:cNvSpPr>
          <p:nvPr>
            <p:ph type="title"/>
          </p:nvPr>
        </p:nvSpPr>
        <p:spPr>
          <a:xfrm>
            <a:off x="838200" y="811161"/>
            <a:ext cx="3335594" cy="5403370"/>
          </a:xfrm>
        </p:spPr>
        <p:txBody>
          <a:bodyPr>
            <a:normAutofit/>
          </a:bodyPr>
          <a:lstStyle/>
          <a:p>
            <a:r>
              <a:rPr lang="en-AU" b="1" dirty="0">
                <a:solidFill>
                  <a:srgbClr val="FFFFFF"/>
                </a:solidFill>
              </a:rPr>
              <a:t>Potential impacts of emerging technologies </a:t>
            </a:r>
            <a:br>
              <a:rPr lang="en-AU" dirty="0">
                <a:solidFill>
                  <a:srgbClr val="FFFFFF"/>
                </a:solidFill>
              </a:rPr>
            </a:br>
            <a:br>
              <a:rPr lang="en-AU" dirty="0">
                <a:solidFill>
                  <a:srgbClr val="FFFFFF"/>
                </a:solidFill>
              </a:rPr>
            </a:br>
            <a:endParaRPr lang="en-AU" dirty="0">
              <a:solidFill>
                <a:srgbClr val="FFFFFF"/>
              </a:solidFill>
            </a:endParaRPr>
          </a:p>
        </p:txBody>
      </p:sp>
      <p:sp>
        <p:nvSpPr>
          <p:cNvPr id="22" name="Rectangle 21">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AA4F28B1-E707-49E7-BEDA-767C3645459A}"/>
              </a:ext>
            </a:extLst>
          </p:cNvPr>
          <p:cNvGraphicFramePr>
            <a:graphicFrameLocks noGrp="1"/>
          </p:cNvGraphicFramePr>
          <p:nvPr>
            <p:ph idx="1"/>
            <p:extLst>
              <p:ext uri="{D42A27DB-BD31-4B8C-83A1-F6EECF244321}">
                <p14:modId xmlns:p14="http://schemas.microsoft.com/office/powerpoint/2010/main" val="3402930037"/>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86841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B3327-9A02-438B-9A07-E2119327F201}"/>
              </a:ext>
            </a:extLst>
          </p:cNvPr>
          <p:cNvSpPr>
            <a:spLocks noGrp="1"/>
          </p:cNvSpPr>
          <p:nvPr>
            <p:ph type="title"/>
          </p:nvPr>
        </p:nvSpPr>
        <p:spPr/>
        <p:txBody>
          <a:bodyPr/>
          <a:lstStyle/>
          <a:p>
            <a:r>
              <a:rPr lang="en-US" dirty="0"/>
              <a:t>Implications of emerging technology on current organisation </a:t>
            </a:r>
            <a:endParaRPr lang="en-AU" dirty="0"/>
          </a:p>
        </p:txBody>
      </p:sp>
      <p:sp>
        <p:nvSpPr>
          <p:cNvPr id="3" name="Content Placeholder 2">
            <a:extLst>
              <a:ext uri="{FF2B5EF4-FFF2-40B4-BE49-F238E27FC236}">
                <a16:creationId xmlns:a16="http://schemas.microsoft.com/office/drawing/2014/main" id="{221D285D-CD7E-4BE7-92C8-FF9D98D90464}"/>
              </a:ext>
            </a:extLst>
          </p:cNvPr>
          <p:cNvSpPr>
            <a:spLocks noGrp="1"/>
          </p:cNvSpPr>
          <p:nvPr>
            <p:ph idx="1"/>
          </p:nvPr>
        </p:nvSpPr>
        <p:spPr/>
        <p:txBody>
          <a:bodyPr/>
          <a:lstStyle/>
          <a:p>
            <a:r>
              <a:rPr lang="en-US" dirty="0"/>
              <a:t>The findings of the evidence review and above discussion suggest that </a:t>
            </a:r>
            <a:r>
              <a:rPr lang="en-US" b="1" dirty="0"/>
              <a:t>emerging technologies</a:t>
            </a:r>
            <a:r>
              <a:rPr lang="en-US" dirty="0"/>
              <a:t> such as AI, robotics, VR and AR, digital technologies, wearables and blockchain have the </a:t>
            </a:r>
            <a:r>
              <a:rPr lang="en-US" b="1" dirty="0"/>
              <a:t>potential to affect work and employees significantly. </a:t>
            </a:r>
          </a:p>
          <a:p>
            <a:r>
              <a:rPr lang="en-US" dirty="0"/>
              <a:t>The </a:t>
            </a:r>
            <a:r>
              <a:rPr lang="en-US" b="1" dirty="0"/>
              <a:t>degree and speed </a:t>
            </a:r>
            <a:r>
              <a:rPr lang="en-US" dirty="0"/>
              <a:t>of this impact depends to a large extent on </a:t>
            </a:r>
            <a:r>
              <a:rPr lang="en-US" b="1" dirty="0"/>
              <a:t>developments in the technologies </a:t>
            </a:r>
            <a:r>
              <a:rPr lang="en-US" dirty="0"/>
              <a:t>themselves and the </a:t>
            </a:r>
            <a:r>
              <a:rPr lang="en-US" b="1" dirty="0"/>
              <a:t>willingness of organisations to adopt them</a:t>
            </a:r>
            <a:r>
              <a:rPr lang="en-US" dirty="0"/>
              <a:t>.</a:t>
            </a:r>
            <a:endParaRPr lang="en-AU" dirty="0"/>
          </a:p>
        </p:txBody>
      </p:sp>
    </p:spTree>
    <p:extLst>
      <p:ext uri="{BB962C8B-B14F-4D97-AF65-F5344CB8AC3E}">
        <p14:creationId xmlns:p14="http://schemas.microsoft.com/office/powerpoint/2010/main" val="41448761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4C925-89D3-489B-82C4-9F0A7AD21DBA}"/>
              </a:ext>
            </a:extLst>
          </p:cNvPr>
          <p:cNvSpPr>
            <a:spLocks noGrp="1"/>
          </p:cNvSpPr>
          <p:nvPr>
            <p:ph type="title"/>
          </p:nvPr>
        </p:nvSpPr>
        <p:spPr/>
        <p:txBody>
          <a:bodyPr/>
          <a:lstStyle/>
          <a:p>
            <a:r>
              <a:rPr lang="en-US" dirty="0"/>
              <a:t>Implications of emerging technology on current organisation </a:t>
            </a:r>
            <a:endParaRPr lang="en-AU" dirty="0"/>
          </a:p>
        </p:txBody>
      </p:sp>
      <p:sp>
        <p:nvSpPr>
          <p:cNvPr id="3" name="Content Placeholder 2">
            <a:extLst>
              <a:ext uri="{FF2B5EF4-FFF2-40B4-BE49-F238E27FC236}">
                <a16:creationId xmlns:a16="http://schemas.microsoft.com/office/drawing/2014/main" id="{F832B692-8E45-459D-87FE-D50A15D3AD40}"/>
              </a:ext>
            </a:extLst>
          </p:cNvPr>
          <p:cNvSpPr>
            <a:spLocks noGrp="1"/>
          </p:cNvSpPr>
          <p:nvPr>
            <p:ph idx="1"/>
          </p:nvPr>
        </p:nvSpPr>
        <p:spPr/>
        <p:txBody>
          <a:bodyPr/>
          <a:lstStyle/>
          <a:p>
            <a:r>
              <a:rPr lang="en-US" dirty="0"/>
              <a:t>The role of the </a:t>
            </a:r>
            <a:r>
              <a:rPr lang="en-US" b="1" dirty="0"/>
              <a:t>HR function </a:t>
            </a:r>
            <a:r>
              <a:rPr lang="en-US" dirty="0"/>
              <a:t>may become even more important as both the </a:t>
            </a:r>
            <a:r>
              <a:rPr lang="en-US" b="1" dirty="0"/>
              <a:t>potential benefits and risks </a:t>
            </a:r>
            <a:r>
              <a:rPr lang="en-US" dirty="0"/>
              <a:t>of emerging technologies for employees develop. </a:t>
            </a:r>
          </a:p>
          <a:p>
            <a:r>
              <a:rPr lang="en-US" dirty="0"/>
              <a:t>Whether the HR function can </a:t>
            </a:r>
            <a:r>
              <a:rPr lang="en-US" b="1" dirty="0"/>
              <a:t>successfully undertake this role </a:t>
            </a:r>
            <a:r>
              <a:rPr lang="en-US" dirty="0"/>
              <a:t>depends upon </a:t>
            </a:r>
            <a:r>
              <a:rPr lang="en-US" b="1" dirty="0"/>
              <a:t>their own skills development </a:t>
            </a:r>
            <a:r>
              <a:rPr lang="en-US" dirty="0"/>
              <a:t>and </a:t>
            </a:r>
            <a:r>
              <a:rPr lang="en-US" b="1" dirty="0"/>
              <a:t>their own understanding of technologies and their implications</a:t>
            </a:r>
            <a:r>
              <a:rPr lang="en-US" dirty="0"/>
              <a:t>.</a:t>
            </a:r>
          </a:p>
          <a:p>
            <a:endParaRPr lang="en-US" dirty="0"/>
          </a:p>
          <a:p>
            <a:r>
              <a:rPr lang="en-US" b="1" dirty="0"/>
              <a:t>Question: </a:t>
            </a:r>
            <a:r>
              <a:rPr lang="en-US" dirty="0"/>
              <a:t>What impact will changing technology therefore have on the HR role in a company?</a:t>
            </a:r>
            <a:endParaRPr lang="en-AU" dirty="0"/>
          </a:p>
        </p:txBody>
      </p:sp>
    </p:spTree>
    <p:extLst>
      <p:ext uri="{BB962C8B-B14F-4D97-AF65-F5344CB8AC3E}">
        <p14:creationId xmlns:p14="http://schemas.microsoft.com/office/powerpoint/2010/main" val="42041099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0B42541-47D4-43EE-9404-3BA73552FCA6}"/>
              </a:ext>
            </a:extLst>
          </p:cNvPr>
          <p:cNvPicPr>
            <a:picLocks noGrp="1"/>
          </p:cNvPicPr>
          <p:nvPr>
            <p:ph idx="1"/>
          </p:nvPr>
        </p:nvPicPr>
        <p:blipFill>
          <a:blip r:embed="rId2"/>
          <a:stretch>
            <a:fillRect/>
          </a:stretch>
        </p:blipFill>
        <p:spPr>
          <a:xfrm>
            <a:off x="478465" y="95692"/>
            <a:ext cx="11713535" cy="6762307"/>
          </a:xfrm>
          <a:prstGeom prst="rect">
            <a:avLst/>
          </a:prstGeom>
        </p:spPr>
      </p:pic>
    </p:spTree>
    <p:extLst>
      <p:ext uri="{BB962C8B-B14F-4D97-AF65-F5344CB8AC3E}">
        <p14:creationId xmlns:p14="http://schemas.microsoft.com/office/powerpoint/2010/main" val="42583420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BC21-F9EA-46FE-A98D-74ADE035E4F0}"/>
              </a:ext>
            </a:extLst>
          </p:cNvPr>
          <p:cNvSpPr>
            <a:spLocks noGrp="1"/>
          </p:cNvSpPr>
          <p:nvPr>
            <p:ph type="title"/>
          </p:nvPr>
        </p:nvSpPr>
        <p:spPr/>
        <p:txBody>
          <a:bodyPr/>
          <a:lstStyle/>
          <a:p>
            <a:r>
              <a:rPr lang="en-US" dirty="0"/>
              <a:t>Potential impacts of emerging technologies </a:t>
            </a:r>
            <a:endParaRPr lang="en-AU" dirty="0"/>
          </a:p>
        </p:txBody>
      </p:sp>
      <p:sp>
        <p:nvSpPr>
          <p:cNvPr id="3" name="Content Placeholder 2">
            <a:extLst>
              <a:ext uri="{FF2B5EF4-FFF2-40B4-BE49-F238E27FC236}">
                <a16:creationId xmlns:a16="http://schemas.microsoft.com/office/drawing/2014/main" id="{2A6E34CF-ED25-4E6B-86D1-BE8D185C3257}"/>
              </a:ext>
            </a:extLst>
          </p:cNvPr>
          <p:cNvSpPr>
            <a:spLocks noGrp="1"/>
          </p:cNvSpPr>
          <p:nvPr>
            <p:ph idx="1"/>
          </p:nvPr>
        </p:nvSpPr>
        <p:spPr/>
        <p:txBody>
          <a:bodyPr/>
          <a:lstStyle/>
          <a:p>
            <a:r>
              <a:rPr lang="en-US" dirty="0"/>
              <a:t>Every organisation is different so there will different impacts to the different technology and organisation. </a:t>
            </a:r>
          </a:p>
          <a:p>
            <a:r>
              <a:rPr lang="en-US" dirty="0"/>
              <a:t>We have list some of the common potential impacts of the emerging technologies.</a:t>
            </a:r>
          </a:p>
          <a:p>
            <a:r>
              <a:rPr lang="en-US" dirty="0"/>
              <a:t>Impacts can be positive or negative</a:t>
            </a:r>
            <a:endParaRPr lang="en-AU" dirty="0"/>
          </a:p>
        </p:txBody>
      </p:sp>
    </p:spTree>
    <p:extLst>
      <p:ext uri="{BB962C8B-B14F-4D97-AF65-F5344CB8AC3E}">
        <p14:creationId xmlns:p14="http://schemas.microsoft.com/office/powerpoint/2010/main" val="18278966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33EFD-DC5F-4DFC-87AD-F5093E1F67B5}"/>
              </a:ext>
            </a:extLst>
          </p:cNvPr>
          <p:cNvSpPr>
            <a:spLocks noGrp="1"/>
          </p:cNvSpPr>
          <p:nvPr>
            <p:ph type="title"/>
          </p:nvPr>
        </p:nvSpPr>
        <p:spPr/>
        <p:txBody>
          <a:bodyPr/>
          <a:lstStyle/>
          <a:p>
            <a:r>
              <a:rPr lang="en-US" dirty="0"/>
              <a:t>Potential impacts of emerging technologies </a:t>
            </a:r>
            <a:endParaRPr lang="en-AU" dirty="0"/>
          </a:p>
        </p:txBody>
      </p:sp>
      <p:sp>
        <p:nvSpPr>
          <p:cNvPr id="3" name="Content Placeholder 2">
            <a:extLst>
              <a:ext uri="{FF2B5EF4-FFF2-40B4-BE49-F238E27FC236}">
                <a16:creationId xmlns:a16="http://schemas.microsoft.com/office/drawing/2014/main" id="{E692C252-B3F0-44AE-B140-E533A2CD0788}"/>
              </a:ext>
            </a:extLst>
          </p:cNvPr>
          <p:cNvSpPr>
            <a:spLocks noGrp="1"/>
          </p:cNvSpPr>
          <p:nvPr>
            <p:ph idx="1"/>
          </p:nvPr>
        </p:nvSpPr>
        <p:spPr/>
        <p:txBody>
          <a:bodyPr>
            <a:normAutofit/>
          </a:bodyPr>
          <a:lstStyle/>
          <a:p>
            <a:r>
              <a:rPr lang="en-US" dirty="0"/>
              <a:t>Driverless cars </a:t>
            </a:r>
          </a:p>
          <a:p>
            <a:pPr lvl="1"/>
            <a:r>
              <a:rPr lang="en-US" dirty="0"/>
              <a:t>A lot of people will be jobless </a:t>
            </a:r>
          </a:p>
          <a:p>
            <a:pPr lvl="1"/>
            <a:r>
              <a:rPr lang="en-US" dirty="0"/>
              <a:t>Media issues </a:t>
            </a:r>
          </a:p>
          <a:p>
            <a:pPr lvl="1"/>
            <a:r>
              <a:rPr lang="en-US" dirty="0"/>
              <a:t>Robot testing </a:t>
            </a:r>
          </a:p>
          <a:p>
            <a:pPr lvl="1"/>
            <a:r>
              <a:rPr lang="en-US" dirty="0"/>
              <a:t>Car crash reduce </a:t>
            </a:r>
          </a:p>
          <a:p>
            <a:r>
              <a:rPr lang="en-US" dirty="0"/>
              <a:t>Virtual reality </a:t>
            </a:r>
          </a:p>
          <a:p>
            <a:pPr lvl="1"/>
            <a:r>
              <a:rPr lang="en-US" dirty="0"/>
              <a:t>Less travel time </a:t>
            </a:r>
          </a:p>
          <a:p>
            <a:pPr lvl="1"/>
            <a:r>
              <a:rPr lang="en-US" dirty="0"/>
              <a:t>Save time </a:t>
            </a:r>
          </a:p>
          <a:p>
            <a:pPr lvl="1"/>
            <a:r>
              <a:rPr lang="en-US" dirty="0"/>
              <a:t>Cost effective </a:t>
            </a:r>
          </a:p>
          <a:p>
            <a:pPr lvl="1"/>
            <a:r>
              <a:rPr lang="en-US" dirty="0"/>
              <a:t>People may not be able to connect as before </a:t>
            </a:r>
          </a:p>
          <a:p>
            <a:endParaRPr lang="en-AU" dirty="0"/>
          </a:p>
        </p:txBody>
      </p:sp>
    </p:spTree>
    <p:extLst>
      <p:ext uri="{BB962C8B-B14F-4D97-AF65-F5344CB8AC3E}">
        <p14:creationId xmlns:p14="http://schemas.microsoft.com/office/powerpoint/2010/main" val="2296394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BDD5C-6E4E-4E8B-BE95-2092425567BC}"/>
              </a:ext>
            </a:extLst>
          </p:cNvPr>
          <p:cNvSpPr>
            <a:spLocks noGrp="1"/>
          </p:cNvSpPr>
          <p:nvPr>
            <p:ph type="title"/>
          </p:nvPr>
        </p:nvSpPr>
        <p:spPr/>
        <p:txBody>
          <a:bodyPr/>
          <a:lstStyle/>
          <a:p>
            <a:r>
              <a:rPr lang="en-US" dirty="0"/>
              <a:t>Potential impacts of emerging technologies </a:t>
            </a:r>
            <a:endParaRPr lang="en-AU" dirty="0"/>
          </a:p>
        </p:txBody>
      </p:sp>
      <p:sp>
        <p:nvSpPr>
          <p:cNvPr id="3" name="Content Placeholder 2">
            <a:extLst>
              <a:ext uri="{FF2B5EF4-FFF2-40B4-BE49-F238E27FC236}">
                <a16:creationId xmlns:a16="http://schemas.microsoft.com/office/drawing/2014/main" id="{8ED32AF5-711D-4CEB-B1DA-57E8CB955899}"/>
              </a:ext>
            </a:extLst>
          </p:cNvPr>
          <p:cNvSpPr>
            <a:spLocks noGrp="1"/>
          </p:cNvSpPr>
          <p:nvPr>
            <p:ph idx="1"/>
          </p:nvPr>
        </p:nvSpPr>
        <p:spPr/>
        <p:txBody>
          <a:bodyPr>
            <a:normAutofit/>
          </a:bodyPr>
          <a:lstStyle/>
          <a:p>
            <a:r>
              <a:rPr lang="en-US" dirty="0"/>
              <a:t>Cloud computing system in the organisation </a:t>
            </a:r>
          </a:p>
          <a:p>
            <a:pPr lvl="1"/>
            <a:r>
              <a:rPr lang="en-US" dirty="0"/>
              <a:t>All the staff can access the data from anywhere in the world </a:t>
            </a:r>
          </a:p>
          <a:p>
            <a:pPr lvl="1"/>
            <a:r>
              <a:rPr lang="en-US" dirty="0"/>
              <a:t>Save hardware and cost </a:t>
            </a:r>
          </a:p>
          <a:p>
            <a:pPr lvl="1"/>
            <a:r>
              <a:rPr lang="en-US" dirty="0"/>
              <a:t>Security can be an issue </a:t>
            </a:r>
          </a:p>
          <a:p>
            <a:pPr lvl="1"/>
            <a:r>
              <a:rPr lang="en-US" dirty="0"/>
              <a:t>Save IT cost </a:t>
            </a:r>
          </a:p>
          <a:p>
            <a:pPr lvl="1"/>
            <a:r>
              <a:rPr lang="en-US" dirty="0"/>
              <a:t>Some IT people may lose job </a:t>
            </a:r>
          </a:p>
          <a:p>
            <a:r>
              <a:rPr lang="en-US" dirty="0"/>
              <a:t>5G internet </a:t>
            </a:r>
          </a:p>
          <a:p>
            <a:pPr lvl="1"/>
            <a:r>
              <a:rPr lang="en-US" dirty="0"/>
              <a:t>Update hardware and software devices </a:t>
            </a:r>
          </a:p>
          <a:p>
            <a:pPr lvl="1"/>
            <a:r>
              <a:rPr lang="en-US" dirty="0"/>
              <a:t>Update the old cabling if any </a:t>
            </a:r>
          </a:p>
          <a:p>
            <a:pPr lvl="1"/>
            <a:r>
              <a:rPr lang="en-US" dirty="0"/>
              <a:t>Improve the speed and performance </a:t>
            </a:r>
          </a:p>
          <a:p>
            <a:endParaRPr lang="en-AU" dirty="0"/>
          </a:p>
        </p:txBody>
      </p:sp>
    </p:spTree>
    <p:extLst>
      <p:ext uri="{BB962C8B-B14F-4D97-AF65-F5344CB8AC3E}">
        <p14:creationId xmlns:p14="http://schemas.microsoft.com/office/powerpoint/2010/main" val="24385703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DB425-84F5-47A7-A44E-0499331C7DC6}"/>
              </a:ext>
            </a:extLst>
          </p:cNvPr>
          <p:cNvSpPr>
            <a:spLocks noGrp="1"/>
          </p:cNvSpPr>
          <p:nvPr>
            <p:ph type="title"/>
          </p:nvPr>
        </p:nvSpPr>
        <p:spPr/>
        <p:txBody>
          <a:bodyPr/>
          <a:lstStyle/>
          <a:p>
            <a:r>
              <a:rPr lang="en-AU" dirty="0"/>
              <a:t>Potential Impacts</a:t>
            </a:r>
          </a:p>
        </p:txBody>
      </p:sp>
      <p:sp>
        <p:nvSpPr>
          <p:cNvPr id="3" name="Content Placeholder 2">
            <a:extLst>
              <a:ext uri="{FF2B5EF4-FFF2-40B4-BE49-F238E27FC236}">
                <a16:creationId xmlns:a16="http://schemas.microsoft.com/office/drawing/2014/main" id="{B39B8E38-16E6-4346-B2B0-AEAE2F4DF169}"/>
              </a:ext>
            </a:extLst>
          </p:cNvPr>
          <p:cNvSpPr>
            <a:spLocks noGrp="1"/>
          </p:cNvSpPr>
          <p:nvPr>
            <p:ph idx="1"/>
          </p:nvPr>
        </p:nvSpPr>
        <p:spPr/>
        <p:txBody>
          <a:bodyPr/>
          <a:lstStyle/>
          <a:p>
            <a:r>
              <a:rPr lang="en-AU" b="1" dirty="0"/>
              <a:t>Activity</a:t>
            </a:r>
          </a:p>
          <a:p>
            <a:r>
              <a:rPr lang="en-AU" dirty="0"/>
              <a:t>Let's use 5G Internet as an example</a:t>
            </a:r>
          </a:p>
          <a:p>
            <a:endParaRPr lang="en-AU" dirty="0"/>
          </a:p>
          <a:p>
            <a:r>
              <a:rPr lang="en-AU" dirty="0"/>
              <a:t>What are some of the positive impacts of 5G (business and home)?</a:t>
            </a:r>
          </a:p>
          <a:p>
            <a:r>
              <a:rPr lang="en-AU" dirty="0"/>
              <a:t>What are some of the negative impacts of 5G?</a:t>
            </a:r>
          </a:p>
          <a:p>
            <a:endParaRPr lang="en-AU" dirty="0"/>
          </a:p>
          <a:p>
            <a:r>
              <a:rPr lang="en-AU" dirty="0"/>
              <a:t>Class discussion: 10 minutes</a:t>
            </a:r>
          </a:p>
        </p:txBody>
      </p:sp>
    </p:spTree>
    <p:extLst>
      <p:ext uri="{BB962C8B-B14F-4D97-AF65-F5344CB8AC3E}">
        <p14:creationId xmlns:p14="http://schemas.microsoft.com/office/powerpoint/2010/main" val="37668619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1485954-F3D5-4F07-BC38-8334B1529C3B}"/>
              </a:ext>
            </a:extLst>
          </p:cNvPr>
          <p:cNvSpPr>
            <a:spLocks noGrp="1"/>
          </p:cNvSpPr>
          <p:nvPr>
            <p:ph type="title"/>
          </p:nvPr>
        </p:nvSpPr>
        <p:spPr>
          <a:xfrm>
            <a:off x="863029" y="1012004"/>
            <a:ext cx="3416158" cy="4795408"/>
          </a:xfrm>
          <a:prstGeom prst="ellipse">
            <a:avLst/>
          </a:prstGeom>
        </p:spPr>
        <p:txBody>
          <a:bodyPr>
            <a:normAutofit/>
          </a:bodyPr>
          <a:lstStyle/>
          <a:p>
            <a:r>
              <a:rPr lang="en-AU" sz="1800" b="1" cap="all" dirty="0">
                <a:solidFill>
                  <a:srgbClr val="FFFFFF"/>
                </a:solidFill>
              </a:rPr>
              <a:t>2.3 Seek and obtain feedback from organisational representative on assessment of impact of emerging technologies and practices and incorporate feedback into report</a:t>
            </a:r>
            <a:br>
              <a:rPr lang="en-AU" sz="1800" b="1" dirty="0">
                <a:solidFill>
                  <a:srgbClr val="FFFFFF"/>
                </a:solidFill>
              </a:rPr>
            </a:br>
            <a:endParaRPr lang="en-AU" sz="1800" b="1" dirty="0">
              <a:solidFill>
                <a:srgbClr val="FFFFFF"/>
              </a:solidFill>
            </a:endParaRPr>
          </a:p>
        </p:txBody>
      </p:sp>
      <p:graphicFrame>
        <p:nvGraphicFramePr>
          <p:cNvPr id="5" name="Content Placeholder 2">
            <a:extLst>
              <a:ext uri="{FF2B5EF4-FFF2-40B4-BE49-F238E27FC236}">
                <a16:creationId xmlns:a16="http://schemas.microsoft.com/office/drawing/2014/main" id="{680E89DE-53CD-49BB-B861-8867DB90E25C}"/>
              </a:ext>
            </a:extLst>
          </p:cNvPr>
          <p:cNvGraphicFramePr>
            <a:graphicFrameLocks noGrp="1"/>
          </p:cNvGraphicFramePr>
          <p:nvPr>
            <p:ph idx="1"/>
            <p:extLst>
              <p:ext uri="{D42A27DB-BD31-4B8C-83A1-F6EECF244321}">
                <p14:modId xmlns:p14="http://schemas.microsoft.com/office/powerpoint/2010/main" val="2585450466"/>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03965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D1179-CD48-4A8F-AEC4-9F0ADD030DE8}"/>
              </a:ext>
            </a:extLst>
          </p:cNvPr>
          <p:cNvSpPr>
            <a:spLocks noGrp="1"/>
          </p:cNvSpPr>
          <p:nvPr>
            <p:ph type="title"/>
          </p:nvPr>
        </p:nvSpPr>
        <p:spPr/>
        <p:txBody>
          <a:bodyPr/>
          <a:lstStyle/>
          <a:p>
            <a:r>
              <a:rPr lang="en-AU" dirty="0"/>
              <a:t>Obtain feedback </a:t>
            </a:r>
          </a:p>
        </p:txBody>
      </p:sp>
      <p:sp>
        <p:nvSpPr>
          <p:cNvPr id="3" name="Content Placeholder 2">
            <a:extLst>
              <a:ext uri="{FF2B5EF4-FFF2-40B4-BE49-F238E27FC236}">
                <a16:creationId xmlns:a16="http://schemas.microsoft.com/office/drawing/2014/main" id="{42865268-BD8D-485F-AF7A-160BCE9B458F}"/>
              </a:ext>
            </a:extLst>
          </p:cNvPr>
          <p:cNvSpPr>
            <a:spLocks noGrp="1"/>
          </p:cNvSpPr>
          <p:nvPr>
            <p:ph idx="1"/>
          </p:nvPr>
        </p:nvSpPr>
        <p:spPr/>
        <p:txBody>
          <a:bodyPr/>
          <a:lstStyle/>
          <a:p>
            <a:r>
              <a:rPr lang="en-US" dirty="0"/>
              <a:t>You need feedback to learn and grow. </a:t>
            </a:r>
          </a:p>
          <a:p>
            <a:r>
              <a:rPr lang="en-US" dirty="0"/>
              <a:t>Receiving feedback can be “a stressful experience” </a:t>
            </a:r>
          </a:p>
          <a:p>
            <a:r>
              <a:rPr lang="en-US" dirty="0"/>
              <a:t>That’s why many people hesitate to ask for it. </a:t>
            </a:r>
          </a:p>
          <a:p>
            <a:r>
              <a:rPr lang="en-US" dirty="0"/>
              <a:t>But the more often you do, the less stressful it becomes to initiate the conversation and to hear the comments</a:t>
            </a:r>
            <a:endParaRPr lang="en-AU" dirty="0"/>
          </a:p>
        </p:txBody>
      </p:sp>
    </p:spTree>
    <p:extLst>
      <p:ext uri="{BB962C8B-B14F-4D97-AF65-F5344CB8AC3E}">
        <p14:creationId xmlns:p14="http://schemas.microsoft.com/office/powerpoint/2010/main" val="1930626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3671B-8146-4DC6-8A78-2730547C8F2E}"/>
              </a:ext>
            </a:extLst>
          </p:cNvPr>
          <p:cNvSpPr>
            <a:spLocks noGrp="1"/>
          </p:cNvSpPr>
          <p:nvPr>
            <p:ph type="title"/>
          </p:nvPr>
        </p:nvSpPr>
        <p:spPr/>
        <p:txBody>
          <a:bodyPr/>
          <a:lstStyle/>
          <a:p>
            <a:r>
              <a:rPr lang="en-AU" dirty="0"/>
              <a:t>Evaluation of Emerging technologies</a:t>
            </a:r>
          </a:p>
        </p:txBody>
      </p:sp>
      <p:sp>
        <p:nvSpPr>
          <p:cNvPr id="3" name="Content Placeholder 2">
            <a:extLst>
              <a:ext uri="{FF2B5EF4-FFF2-40B4-BE49-F238E27FC236}">
                <a16:creationId xmlns:a16="http://schemas.microsoft.com/office/drawing/2014/main" id="{7F7BC9E4-D1E3-4B4F-9EDF-589F139BEAB0}"/>
              </a:ext>
            </a:extLst>
          </p:cNvPr>
          <p:cNvSpPr>
            <a:spLocks noGrp="1"/>
          </p:cNvSpPr>
          <p:nvPr>
            <p:ph idx="1"/>
          </p:nvPr>
        </p:nvSpPr>
        <p:spPr/>
        <p:txBody>
          <a:bodyPr>
            <a:normAutofit fontScale="92500" lnSpcReduction="20000"/>
          </a:bodyPr>
          <a:lstStyle/>
          <a:p>
            <a:r>
              <a:rPr lang="en-AU" dirty="0"/>
              <a:t>A “criteria” is something we can measure.</a:t>
            </a:r>
          </a:p>
          <a:p>
            <a:r>
              <a:rPr lang="en-AU" dirty="0"/>
              <a:t>Examples of criteria can include:</a:t>
            </a:r>
          </a:p>
          <a:p>
            <a:pPr>
              <a:spcAft>
                <a:spcPts val="0"/>
              </a:spcAft>
            </a:pPr>
            <a:r>
              <a:rPr lang="en-US" dirty="0">
                <a:solidFill>
                  <a:srgbClr val="000000"/>
                </a:solidFill>
                <a:latin typeface="Calibri" panose="020F0502020204030204" pitchFamily="34" charset="0"/>
                <a:ea typeface="Times New Roman" panose="02020603050405020304" pitchFamily="18" charset="0"/>
              </a:rPr>
              <a:t>(1) Technological merit</a:t>
            </a:r>
            <a:endParaRPr lang="en-AU" sz="3200" dirty="0">
              <a:latin typeface="Times New Roman" panose="02020603050405020304" pitchFamily="18" charset="0"/>
              <a:ea typeface="Times New Roman" panose="02020603050405020304" pitchFamily="18" charset="0"/>
            </a:endParaRPr>
          </a:p>
          <a:p>
            <a:pPr marL="457200">
              <a:spcAft>
                <a:spcPts val="0"/>
              </a:spcAft>
            </a:pPr>
            <a:r>
              <a:rPr lang="en-US" dirty="0">
                <a:solidFill>
                  <a:srgbClr val="000000"/>
                </a:solidFill>
                <a:latin typeface="Calibri" panose="020F0502020204030204" pitchFamily="34" charset="0"/>
                <a:ea typeface="Times New Roman" panose="02020603050405020304" pitchFamily="18" charset="0"/>
              </a:rPr>
              <a:t>(a) Technological objectives and significance</a:t>
            </a:r>
          </a:p>
          <a:p>
            <a:pPr marL="914400" lvl="1"/>
            <a:r>
              <a:rPr lang="en-US" dirty="0">
                <a:solidFill>
                  <a:srgbClr val="000000"/>
                </a:solidFill>
                <a:latin typeface="Calibri" panose="020F0502020204030204" pitchFamily="34" charset="0"/>
                <a:ea typeface="Times New Roman" panose="02020603050405020304" pitchFamily="18" charset="0"/>
              </a:rPr>
              <a:t>Does it achieve what we need it to?</a:t>
            </a:r>
          </a:p>
          <a:p>
            <a:pPr marL="457200">
              <a:spcAft>
                <a:spcPts val="0"/>
              </a:spcAft>
            </a:pPr>
            <a:r>
              <a:rPr lang="en-US" dirty="0">
                <a:solidFill>
                  <a:srgbClr val="000000"/>
                </a:solidFill>
                <a:latin typeface="Calibri" panose="020F0502020204030204" pitchFamily="34" charset="0"/>
                <a:ea typeface="Times New Roman" panose="02020603050405020304" pitchFamily="18" charset="0"/>
              </a:rPr>
              <a:t>(b) Breadth of interest of strategy</a:t>
            </a:r>
          </a:p>
          <a:p>
            <a:pPr marL="914400" lvl="1"/>
            <a:r>
              <a:rPr lang="en-US" dirty="0">
                <a:solidFill>
                  <a:srgbClr val="000000"/>
                </a:solidFill>
                <a:latin typeface="Calibri" panose="020F0502020204030204" pitchFamily="34" charset="0"/>
                <a:ea typeface="Times New Roman" panose="02020603050405020304" pitchFamily="18" charset="0"/>
              </a:rPr>
              <a:t>Are people interested in it?</a:t>
            </a:r>
          </a:p>
          <a:p>
            <a:pPr marL="457200">
              <a:spcAft>
                <a:spcPts val="0"/>
              </a:spcAft>
            </a:pPr>
            <a:r>
              <a:rPr lang="en-US" dirty="0">
                <a:solidFill>
                  <a:srgbClr val="000000"/>
                </a:solidFill>
                <a:latin typeface="Calibri" panose="020F0502020204030204" pitchFamily="34" charset="0"/>
                <a:ea typeface="Times New Roman" panose="02020603050405020304" pitchFamily="18" charset="0"/>
              </a:rPr>
              <a:t>(c) Potential for new discoveries and understandings</a:t>
            </a:r>
          </a:p>
          <a:p>
            <a:pPr marL="914400" lvl="1"/>
            <a:r>
              <a:rPr lang="en-US" dirty="0">
                <a:solidFill>
                  <a:srgbClr val="000000"/>
                </a:solidFill>
                <a:latin typeface="Calibri" panose="020F0502020204030204" pitchFamily="34" charset="0"/>
                <a:ea typeface="Times New Roman" panose="02020603050405020304" pitchFamily="18" charset="0"/>
              </a:rPr>
              <a:t>Do we get something from it?</a:t>
            </a:r>
          </a:p>
          <a:p>
            <a:pPr marL="457200">
              <a:spcAft>
                <a:spcPts val="0"/>
              </a:spcAft>
            </a:pPr>
            <a:r>
              <a:rPr lang="en-US" dirty="0">
                <a:solidFill>
                  <a:srgbClr val="000000"/>
                </a:solidFill>
                <a:latin typeface="Calibri" panose="020F0502020204030204" pitchFamily="34" charset="0"/>
                <a:ea typeface="Times New Roman" panose="02020603050405020304" pitchFamily="18" charset="0"/>
              </a:rPr>
              <a:t>(d) Uniqueness of proposed development strategy</a:t>
            </a:r>
          </a:p>
          <a:p>
            <a:pPr marL="914400" lvl="1"/>
            <a:r>
              <a:rPr lang="en-US" dirty="0">
                <a:solidFill>
                  <a:srgbClr val="000000"/>
                </a:solidFill>
                <a:latin typeface="Calibri" panose="020F0502020204030204" pitchFamily="34" charset="0"/>
                <a:ea typeface="Times New Roman" panose="02020603050405020304" pitchFamily="18" charset="0"/>
              </a:rPr>
              <a:t>Is it different enough to warrant the change?</a:t>
            </a:r>
          </a:p>
          <a:p>
            <a:pPr marL="457200">
              <a:spcAft>
                <a:spcPts val="0"/>
              </a:spcAft>
            </a:pPr>
            <a:endParaRPr lang="en-AU" sz="3200" dirty="0">
              <a:latin typeface="Times New Roman" panose="02020603050405020304" pitchFamily="18" charset="0"/>
              <a:ea typeface="Times New Roman" panose="02020603050405020304" pitchFamily="18" charset="0"/>
            </a:endParaRPr>
          </a:p>
          <a:p>
            <a:endParaRPr lang="en-AU" dirty="0"/>
          </a:p>
        </p:txBody>
      </p:sp>
    </p:spTree>
    <p:extLst>
      <p:ext uri="{BB962C8B-B14F-4D97-AF65-F5344CB8AC3E}">
        <p14:creationId xmlns:p14="http://schemas.microsoft.com/office/powerpoint/2010/main" val="36637058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AB4C7-ECA1-40EB-98B0-54764446FBE7}"/>
              </a:ext>
            </a:extLst>
          </p:cNvPr>
          <p:cNvSpPr>
            <a:spLocks noGrp="1"/>
          </p:cNvSpPr>
          <p:nvPr>
            <p:ph type="title"/>
          </p:nvPr>
        </p:nvSpPr>
        <p:spPr/>
        <p:txBody>
          <a:bodyPr/>
          <a:lstStyle/>
          <a:p>
            <a:r>
              <a:rPr lang="en-AU" dirty="0"/>
              <a:t>Obtain feedback </a:t>
            </a:r>
          </a:p>
        </p:txBody>
      </p:sp>
      <p:sp>
        <p:nvSpPr>
          <p:cNvPr id="3" name="Content Placeholder 2">
            <a:extLst>
              <a:ext uri="{FF2B5EF4-FFF2-40B4-BE49-F238E27FC236}">
                <a16:creationId xmlns:a16="http://schemas.microsoft.com/office/drawing/2014/main" id="{8DE26E2D-19E8-49DE-BCAA-D53137BF9849}"/>
              </a:ext>
            </a:extLst>
          </p:cNvPr>
          <p:cNvSpPr>
            <a:spLocks noGrp="1"/>
          </p:cNvSpPr>
          <p:nvPr>
            <p:ph idx="1"/>
          </p:nvPr>
        </p:nvSpPr>
        <p:spPr/>
        <p:txBody>
          <a:bodyPr/>
          <a:lstStyle/>
          <a:p>
            <a:r>
              <a:rPr lang="en-US" dirty="0"/>
              <a:t>If you’re having a </a:t>
            </a:r>
            <a:r>
              <a:rPr lang="en-US" b="1" dirty="0"/>
              <a:t>feedback conversation </a:t>
            </a:r>
            <a:r>
              <a:rPr lang="en-US" dirty="0"/>
              <a:t>every week, there’s </a:t>
            </a:r>
            <a:r>
              <a:rPr lang="en-US" b="1" dirty="0"/>
              <a:t>less to be surprised by</a:t>
            </a:r>
            <a:r>
              <a:rPr lang="en-US" dirty="0"/>
              <a:t> and more opportunity to </a:t>
            </a:r>
            <a:r>
              <a:rPr lang="en-US" b="1" dirty="0"/>
              <a:t>modify your behavior</a:t>
            </a:r>
          </a:p>
          <a:p>
            <a:r>
              <a:rPr lang="en-US" dirty="0"/>
              <a:t>The process will also make you </a:t>
            </a:r>
            <a:r>
              <a:rPr lang="en-US" b="1" dirty="0"/>
              <a:t>happier</a:t>
            </a:r>
            <a:r>
              <a:rPr lang="en-US" dirty="0"/>
              <a:t> and </a:t>
            </a:r>
            <a:r>
              <a:rPr lang="en-US" b="1" dirty="0"/>
              <a:t>more productive </a:t>
            </a:r>
            <a:r>
              <a:rPr lang="en-US" dirty="0"/>
              <a:t>at work</a:t>
            </a:r>
          </a:p>
          <a:p>
            <a:r>
              <a:rPr lang="en-US" dirty="0"/>
              <a:t> People who go out and solicit </a:t>
            </a:r>
            <a:r>
              <a:rPr lang="en-US" b="1" dirty="0"/>
              <a:t>negative feedback</a:t>
            </a:r>
            <a:r>
              <a:rPr lang="en-US" dirty="0"/>
              <a:t>, meaning they aren’t just fishing for compliments, report </a:t>
            </a:r>
            <a:r>
              <a:rPr lang="en-US" b="1" dirty="0"/>
              <a:t>higher satisfaction</a:t>
            </a:r>
          </a:p>
          <a:p>
            <a:endParaRPr lang="en-AU" dirty="0"/>
          </a:p>
          <a:p>
            <a:r>
              <a:rPr lang="en-AU" b="1" dirty="0"/>
              <a:t>Question: </a:t>
            </a:r>
            <a:r>
              <a:rPr lang="en-AU" dirty="0"/>
              <a:t>Why do I want people to tell me what I am doing wrong on a regular basis?</a:t>
            </a:r>
          </a:p>
        </p:txBody>
      </p:sp>
    </p:spTree>
    <p:extLst>
      <p:ext uri="{BB962C8B-B14F-4D97-AF65-F5344CB8AC3E}">
        <p14:creationId xmlns:p14="http://schemas.microsoft.com/office/powerpoint/2010/main" val="10203723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04A43-BA94-4E55-BFC8-8513AEC92770}"/>
              </a:ext>
            </a:extLst>
          </p:cNvPr>
          <p:cNvSpPr>
            <a:spLocks noGrp="1"/>
          </p:cNvSpPr>
          <p:nvPr>
            <p:ph type="title"/>
          </p:nvPr>
        </p:nvSpPr>
        <p:spPr/>
        <p:txBody>
          <a:bodyPr/>
          <a:lstStyle/>
          <a:p>
            <a:r>
              <a:rPr lang="en-US" dirty="0"/>
              <a:t>Understand what you’re looking for</a:t>
            </a:r>
            <a:endParaRPr lang="en-AU" dirty="0"/>
          </a:p>
        </p:txBody>
      </p:sp>
      <p:sp>
        <p:nvSpPr>
          <p:cNvPr id="3" name="Content Placeholder 2">
            <a:extLst>
              <a:ext uri="{FF2B5EF4-FFF2-40B4-BE49-F238E27FC236}">
                <a16:creationId xmlns:a16="http://schemas.microsoft.com/office/drawing/2014/main" id="{F2A7EC8E-A6A2-46A0-B9B5-C7407A1955BF}"/>
              </a:ext>
            </a:extLst>
          </p:cNvPr>
          <p:cNvSpPr>
            <a:spLocks noGrp="1"/>
          </p:cNvSpPr>
          <p:nvPr>
            <p:ph idx="1"/>
          </p:nvPr>
        </p:nvSpPr>
        <p:spPr/>
        <p:txBody>
          <a:bodyPr/>
          <a:lstStyle/>
          <a:p>
            <a:r>
              <a:rPr lang="en-US" dirty="0"/>
              <a:t>Think about the kind of feedback you want. </a:t>
            </a:r>
          </a:p>
          <a:p>
            <a:pPr lvl="1"/>
            <a:r>
              <a:rPr lang="en-US" dirty="0"/>
              <a:t>Do you want more </a:t>
            </a:r>
            <a:r>
              <a:rPr lang="en-US" b="1" dirty="0"/>
              <a:t>appreciation or acknowledgment</a:t>
            </a:r>
            <a:r>
              <a:rPr lang="en-US" dirty="0"/>
              <a:t>? </a:t>
            </a:r>
          </a:p>
          <a:p>
            <a:pPr lvl="1"/>
            <a:r>
              <a:rPr lang="en-US" b="1" dirty="0"/>
              <a:t>Evaluation of your performance </a:t>
            </a:r>
            <a:r>
              <a:rPr lang="en-US" dirty="0"/>
              <a:t>on a particular project or task? </a:t>
            </a:r>
          </a:p>
          <a:p>
            <a:pPr lvl="1"/>
            <a:r>
              <a:rPr lang="en-US" dirty="0"/>
              <a:t>Or </a:t>
            </a:r>
            <a:r>
              <a:rPr lang="en-US" b="1" dirty="0"/>
              <a:t>general coaching</a:t>
            </a:r>
            <a:r>
              <a:rPr lang="en-US" dirty="0"/>
              <a:t> about how you can improve and learn? </a:t>
            </a:r>
          </a:p>
          <a:p>
            <a:r>
              <a:rPr lang="en-US" dirty="0"/>
              <a:t>Knowing this will help you craft your approach</a:t>
            </a:r>
          </a:p>
          <a:p>
            <a:endParaRPr lang="en-US" dirty="0"/>
          </a:p>
          <a:p>
            <a:r>
              <a:rPr lang="en-AU" dirty="0"/>
              <a:t>Question: What could you say to someone to get each type of feedback above?</a:t>
            </a:r>
          </a:p>
        </p:txBody>
      </p:sp>
    </p:spTree>
    <p:extLst>
      <p:ext uri="{BB962C8B-B14F-4D97-AF65-F5344CB8AC3E}">
        <p14:creationId xmlns:p14="http://schemas.microsoft.com/office/powerpoint/2010/main" val="17113614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DAED2-191D-471E-8064-211AE6B4CC0E}"/>
              </a:ext>
            </a:extLst>
          </p:cNvPr>
          <p:cNvSpPr>
            <a:spLocks noGrp="1"/>
          </p:cNvSpPr>
          <p:nvPr>
            <p:ph type="title"/>
          </p:nvPr>
        </p:nvSpPr>
        <p:spPr/>
        <p:txBody>
          <a:bodyPr/>
          <a:lstStyle/>
          <a:p>
            <a:r>
              <a:rPr lang="en-US" dirty="0"/>
              <a:t>Ask for feedback in real time</a:t>
            </a:r>
            <a:endParaRPr lang="en-AU" dirty="0"/>
          </a:p>
        </p:txBody>
      </p:sp>
      <p:sp>
        <p:nvSpPr>
          <p:cNvPr id="3" name="Content Placeholder 2">
            <a:extLst>
              <a:ext uri="{FF2B5EF4-FFF2-40B4-BE49-F238E27FC236}">
                <a16:creationId xmlns:a16="http://schemas.microsoft.com/office/drawing/2014/main" id="{75D0ECDE-117E-4A48-89F7-8A2513E010D6}"/>
              </a:ext>
            </a:extLst>
          </p:cNvPr>
          <p:cNvSpPr>
            <a:spLocks noGrp="1"/>
          </p:cNvSpPr>
          <p:nvPr>
            <p:ph idx="1"/>
          </p:nvPr>
        </p:nvSpPr>
        <p:spPr/>
        <p:txBody>
          <a:bodyPr/>
          <a:lstStyle/>
          <a:p>
            <a:r>
              <a:rPr lang="en-US" dirty="0"/>
              <a:t>If you want some insight into how you did on a particular task or how you might improve on the next project, don’t dawdle. </a:t>
            </a:r>
          </a:p>
          <a:p>
            <a:r>
              <a:rPr lang="en-US" dirty="0"/>
              <a:t>It’s best to ask sooner rather than later. </a:t>
            </a:r>
          </a:p>
          <a:p>
            <a:r>
              <a:rPr lang="en-US" dirty="0"/>
              <a:t>Chop it up into manageable chunks and space out the interactions</a:t>
            </a:r>
          </a:p>
          <a:p>
            <a:r>
              <a:rPr lang="en-US" dirty="0"/>
              <a:t>Don’t think of it as sitting down to have an official conversation</a:t>
            </a:r>
          </a:p>
          <a:p>
            <a:r>
              <a:rPr lang="en-US" dirty="0"/>
              <a:t>Just reach out to your boss, colleagues, or clients and have a very quick and informal coaching exchange.</a:t>
            </a:r>
            <a:endParaRPr lang="en-AU" dirty="0"/>
          </a:p>
        </p:txBody>
      </p:sp>
    </p:spTree>
    <p:extLst>
      <p:ext uri="{BB962C8B-B14F-4D97-AF65-F5344CB8AC3E}">
        <p14:creationId xmlns:p14="http://schemas.microsoft.com/office/powerpoint/2010/main" val="15672485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2CBE8-D19C-4BC9-A21C-A244EF486E6C}"/>
              </a:ext>
            </a:extLst>
          </p:cNvPr>
          <p:cNvSpPr>
            <a:spLocks noGrp="1"/>
          </p:cNvSpPr>
          <p:nvPr>
            <p:ph type="title"/>
          </p:nvPr>
        </p:nvSpPr>
        <p:spPr/>
        <p:txBody>
          <a:bodyPr/>
          <a:lstStyle/>
          <a:p>
            <a:r>
              <a:rPr lang="en-AU" dirty="0"/>
              <a:t>Pose specific questions</a:t>
            </a:r>
          </a:p>
        </p:txBody>
      </p:sp>
      <p:sp>
        <p:nvSpPr>
          <p:cNvPr id="3" name="Content Placeholder 2">
            <a:extLst>
              <a:ext uri="{FF2B5EF4-FFF2-40B4-BE49-F238E27FC236}">
                <a16:creationId xmlns:a16="http://schemas.microsoft.com/office/drawing/2014/main" id="{10CAFB98-9A41-43E9-B07C-81FA02C38AE7}"/>
              </a:ext>
            </a:extLst>
          </p:cNvPr>
          <p:cNvSpPr>
            <a:spLocks noGrp="1"/>
          </p:cNvSpPr>
          <p:nvPr>
            <p:ph idx="1"/>
          </p:nvPr>
        </p:nvSpPr>
        <p:spPr/>
        <p:txBody>
          <a:bodyPr/>
          <a:lstStyle/>
          <a:p>
            <a:r>
              <a:rPr lang="en-US" dirty="0"/>
              <a:t>Don’t start off by asking, “Do you have any feedback for me?”</a:t>
            </a:r>
          </a:p>
          <a:p>
            <a:r>
              <a:rPr lang="en-US" b="1" dirty="0"/>
              <a:t>Question: </a:t>
            </a:r>
            <a:r>
              <a:rPr lang="en-US" dirty="0"/>
              <a:t>Why?</a:t>
            </a:r>
          </a:p>
          <a:p>
            <a:endParaRPr lang="en-US" dirty="0"/>
          </a:p>
          <a:p>
            <a:r>
              <a:rPr lang="en-US" dirty="0"/>
              <a:t>Be more specific</a:t>
            </a:r>
          </a:p>
          <a:p>
            <a:pPr lvl="1"/>
            <a:r>
              <a:rPr lang="en-US" dirty="0"/>
              <a:t>Ask “What’s one thing I could improve?” so it’s clear that you’re asking for coaching </a:t>
            </a:r>
          </a:p>
          <a:p>
            <a:pPr lvl="1"/>
            <a:r>
              <a:rPr lang="en-US" dirty="0"/>
              <a:t>“What’s one thing I could have done better in that meeting or presentation?”</a:t>
            </a:r>
          </a:p>
          <a:p>
            <a:r>
              <a:rPr lang="en-US" dirty="0"/>
              <a:t>Avoid yes/no answers </a:t>
            </a:r>
            <a:endParaRPr lang="en-AU" dirty="0"/>
          </a:p>
        </p:txBody>
      </p:sp>
    </p:spTree>
    <p:extLst>
      <p:ext uri="{BB962C8B-B14F-4D97-AF65-F5344CB8AC3E}">
        <p14:creationId xmlns:p14="http://schemas.microsoft.com/office/powerpoint/2010/main" val="1269437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51DD7-798F-4D32-9C6F-2011D1CA6DF8}"/>
              </a:ext>
            </a:extLst>
          </p:cNvPr>
          <p:cNvSpPr>
            <a:spLocks noGrp="1"/>
          </p:cNvSpPr>
          <p:nvPr>
            <p:ph type="title"/>
          </p:nvPr>
        </p:nvSpPr>
        <p:spPr/>
        <p:txBody>
          <a:bodyPr/>
          <a:lstStyle/>
          <a:p>
            <a:r>
              <a:rPr lang="en-AU" dirty="0"/>
              <a:t>Press for examples</a:t>
            </a:r>
          </a:p>
        </p:txBody>
      </p:sp>
      <p:sp>
        <p:nvSpPr>
          <p:cNvPr id="3" name="Content Placeholder 2">
            <a:extLst>
              <a:ext uri="{FF2B5EF4-FFF2-40B4-BE49-F238E27FC236}">
                <a16:creationId xmlns:a16="http://schemas.microsoft.com/office/drawing/2014/main" id="{89F569B7-0B35-41F9-8DD4-712C145E3EA7}"/>
              </a:ext>
            </a:extLst>
          </p:cNvPr>
          <p:cNvSpPr>
            <a:spLocks noGrp="1"/>
          </p:cNvSpPr>
          <p:nvPr>
            <p:ph idx="1"/>
          </p:nvPr>
        </p:nvSpPr>
        <p:spPr/>
        <p:txBody>
          <a:bodyPr/>
          <a:lstStyle/>
          <a:p>
            <a:r>
              <a:rPr lang="en-AU" dirty="0"/>
              <a:t>Consider the feedback “</a:t>
            </a:r>
            <a:r>
              <a:rPr lang="en-US" dirty="0"/>
              <a:t>I just think you need to be more assertive or more proactive or more of a team player” </a:t>
            </a:r>
          </a:p>
          <a:p>
            <a:r>
              <a:rPr lang="en-US" dirty="0"/>
              <a:t>It’s </a:t>
            </a:r>
            <a:r>
              <a:rPr lang="en-US" b="1" dirty="0"/>
              <a:t>vague</a:t>
            </a:r>
            <a:r>
              <a:rPr lang="en-US" dirty="0"/>
              <a:t> and doesn’t really give information</a:t>
            </a:r>
          </a:p>
          <a:p>
            <a:r>
              <a:rPr lang="en-US" dirty="0"/>
              <a:t>You would need to probe for more information</a:t>
            </a:r>
          </a:p>
          <a:p>
            <a:pPr lvl="1"/>
            <a:r>
              <a:rPr lang="en-US" dirty="0"/>
              <a:t>Can you </a:t>
            </a:r>
            <a:r>
              <a:rPr lang="en-US" b="1" dirty="0"/>
              <a:t>explain</a:t>
            </a:r>
            <a:r>
              <a:rPr lang="en-US" dirty="0"/>
              <a:t> what you mean? </a:t>
            </a:r>
          </a:p>
          <a:p>
            <a:pPr lvl="1"/>
            <a:r>
              <a:rPr lang="en-US" b="1" dirty="0"/>
              <a:t>How</a:t>
            </a:r>
            <a:r>
              <a:rPr lang="en-US" dirty="0"/>
              <a:t> could I have been more assertive just now? </a:t>
            </a:r>
          </a:p>
          <a:p>
            <a:pPr lvl="1"/>
            <a:r>
              <a:rPr lang="en-US" b="1" dirty="0"/>
              <a:t>What </a:t>
            </a:r>
            <a:r>
              <a:rPr lang="en-US" dirty="0"/>
              <a:t>kinds of things should I do to be more assertive going forward?</a:t>
            </a:r>
          </a:p>
          <a:p>
            <a:r>
              <a:rPr lang="en-US" dirty="0"/>
              <a:t>This gives </a:t>
            </a:r>
            <a:r>
              <a:rPr lang="en-US" b="1" dirty="0"/>
              <a:t>real</a:t>
            </a:r>
            <a:r>
              <a:rPr lang="en-US" dirty="0"/>
              <a:t> information you can work with</a:t>
            </a:r>
            <a:endParaRPr lang="en-AU" dirty="0"/>
          </a:p>
        </p:txBody>
      </p:sp>
    </p:spTree>
    <p:extLst>
      <p:ext uri="{BB962C8B-B14F-4D97-AF65-F5344CB8AC3E}">
        <p14:creationId xmlns:p14="http://schemas.microsoft.com/office/powerpoint/2010/main" val="210438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6918F-B104-4FA3-AB2D-E4BA26BED85F}"/>
              </a:ext>
            </a:extLst>
          </p:cNvPr>
          <p:cNvSpPr>
            <a:spLocks noGrp="1"/>
          </p:cNvSpPr>
          <p:nvPr>
            <p:ph type="title"/>
          </p:nvPr>
        </p:nvSpPr>
        <p:spPr/>
        <p:txBody>
          <a:bodyPr/>
          <a:lstStyle/>
          <a:p>
            <a:r>
              <a:rPr lang="en-AU" dirty="0"/>
              <a:t>Turn to colleagues</a:t>
            </a:r>
          </a:p>
        </p:txBody>
      </p:sp>
      <p:sp>
        <p:nvSpPr>
          <p:cNvPr id="3" name="Content Placeholder 2">
            <a:extLst>
              <a:ext uri="{FF2B5EF4-FFF2-40B4-BE49-F238E27FC236}">
                <a16:creationId xmlns:a16="http://schemas.microsoft.com/office/drawing/2014/main" id="{3E5BC28F-C1D3-40A7-9D8C-F89DD7D0F1E0}"/>
              </a:ext>
            </a:extLst>
          </p:cNvPr>
          <p:cNvSpPr>
            <a:spLocks noGrp="1"/>
          </p:cNvSpPr>
          <p:nvPr>
            <p:ph idx="1"/>
          </p:nvPr>
        </p:nvSpPr>
        <p:spPr/>
        <p:txBody>
          <a:bodyPr/>
          <a:lstStyle/>
          <a:p>
            <a:r>
              <a:rPr lang="en-US" dirty="0"/>
              <a:t>Your boss certainly isn’t the only one qualified to give you feedback.</a:t>
            </a:r>
          </a:p>
          <a:p>
            <a:r>
              <a:rPr lang="en-US" dirty="0"/>
              <a:t>The people in the meeting with you or reading your spreadsheets are the ones who actually have the information to help you improve</a:t>
            </a:r>
          </a:p>
          <a:p>
            <a:r>
              <a:rPr lang="en-US" dirty="0"/>
              <a:t>To kickstart a regular feedback loop with colleagues, offer input on, observations about, and praise for their work as well. </a:t>
            </a:r>
            <a:endParaRPr lang="en-AU" dirty="0"/>
          </a:p>
        </p:txBody>
      </p:sp>
    </p:spTree>
    <p:extLst>
      <p:ext uri="{BB962C8B-B14F-4D97-AF65-F5344CB8AC3E}">
        <p14:creationId xmlns:p14="http://schemas.microsoft.com/office/powerpoint/2010/main" val="39424523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D25C-6160-4373-B167-947CDB8A48E3}"/>
              </a:ext>
            </a:extLst>
          </p:cNvPr>
          <p:cNvSpPr>
            <a:spLocks noGrp="1"/>
          </p:cNvSpPr>
          <p:nvPr>
            <p:ph type="title"/>
          </p:nvPr>
        </p:nvSpPr>
        <p:spPr/>
        <p:txBody>
          <a:bodyPr/>
          <a:lstStyle/>
          <a:p>
            <a:r>
              <a:rPr lang="en-AU" dirty="0"/>
              <a:t>Principles to Remember:</a:t>
            </a:r>
          </a:p>
        </p:txBody>
      </p:sp>
      <p:sp>
        <p:nvSpPr>
          <p:cNvPr id="3" name="Content Placeholder 2">
            <a:extLst>
              <a:ext uri="{FF2B5EF4-FFF2-40B4-BE49-F238E27FC236}">
                <a16:creationId xmlns:a16="http://schemas.microsoft.com/office/drawing/2014/main" id="{4EE860CF-3FCA-4B85-99CC-70DACC666462}"/>
              </a:ext>
            </a:extLst>
          </p:cNvPr>
          <p:cNvSpPr>
            <a:spLocks noGrp="1"/>
          </p:cNvSpPr>
          <p:nvPr>
            <p:ph idx="1"/>
          </p:nvPr>
        </p:nvSpPr>
        <p:spPr/>
        <p:txBody>
          <a:bodyPr>
            <a:normAutofit/>
          </a:bodyPr>
          <a:lstStyle/>
          <a:p>
            <a:r>
              <a:rPr lang="en-US" dirty="0"/>
              <a:t>Do:</a:t>
            </a:r>
          </a:p>
          <a:p>
            <a:pPr lvl="1"/>
            <a:r>
              <a:rPr lang="en-US" dirty="0"/>
              <a:t>Understand the kind of feedback you want, whether it’s coaching, praise, or an evaluation of recent work.</a:t>
            </a:r>
          </a:p>
          <a:p>
            <a:pPr lvl="1"/>
            <a:r>
              <a:rPr lang="en-US" dirty="0"/>
              <a:t>Ask in real time. This will create a more organic feedback loop going forward.</a:t>
            </a:r>
          </a:p>
          <a:p>
            <a:pPr lvl="1"/>
            <a:r>
              <a:rPr lang="en-US" dirty="0"/>
              <a:t>Pose specific questions designed to elicit helpful information and examples.</a:t>
            </a:r>
          </a:p>
          <a:p>
            <a:r>
              <a:rPr lang="en-US" dirty="0"/>
              <a:t>Don’t</a:t>
            </a:r>
          </a:p>
          <a:p>
            <a:pPr lvl="1"/>
            <a:r>
              <a:rPr lang="en-US" dirty="0"/>
              <a:t>Just ask your boss for feedback. Ask colleagues, junior staff, and clients as well.</a:t>
            </a:r>
          </a:p>
          <a:p>
            <a:pPr lvl="1"/>
            <a:r>
              <a:rPr lang="en-US" dirty="0"/>
              <a:t>Think you have to schedule a formal meeting. You can have brief, informal coaching moments after meetings, in the elevator, and over coffee.</a:t>
            </a:r>
          </a:p>
          <a:p>
            <a:pPr lvl="1"/>
            <a:r>
              <a:rPr lang="en-US" dirty="0"/>
              <a:t>Rely on email when you are on a virtual team. Pick up the phone.</a:t>
            </a:r>
          </a:p>
          <a:p>
            <a:endParaRPr lang="en-AU" dirty="0"/>
          </a:p>
        </p:txBody>
      </p:sp>
    </p:spTree>
    <p:extLst>
      <p:ext uri="{BB962C8B-B14F-4D97-AF65-F5344CB8AC3E}">
        <p14:creationId xmlns:p14="http://schemas.microsoft.com/office/powerpoint/2010/main" val="19585941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7ABC5-DA11-4BFD-AFC5-540049F37955}"/>
              </a:ext>
            </a:extLst>
          </p:cNvPr>
          <p:cNvSpPr>
            <a:spLocks noGrp="1"/>
          </p:cNvSpPr>
          <p:nvPr>
            <p:ph type="title"/>
          </p:nvPr>
        </p:nvSpPr>
        <p:spPr/>
        <p:txBody>
          <a:bodyPr/>
          <a:lstStyle/>
          <a:p>
            <a:r>
              <a:rPr lang="en-AU" dirty="0"/>
              <a:t>Feedback Activity</a:t>
            </a:r>
          </a:p>
        </p:txBody>
      </p:sp>
      <p:sp>
        <p:nvSpPr>
          <p:cNvPr id="3" name="Content Placeholder 2">
            <a:extLst>
              <a:ext uri="{FF2B5EF4-FFF2-40B4-BE49-F238E27FC236}">
                <a16:creationId xmlns:a16="http://schemas.microsoft.com/office/drawing/2014/main" id="{A1361ECB-60FC-4F7E-8558-523FCA7FB72D}"/>
              </a:ext>
            </a:extLst>
          </p:cNvPr>
          <p:cNvSpPr>
            <a:spLocks noGrp="1"/>
          </p:cNvSpPr>
          <p:nvPr>
            <p:ph idx="1"/>
          </p:nvPr>
        </p:nvSpPr>
        <p:spPr/>
        <p:txBody>
          <a:bodyPr/>
          <a:lstStyle/>
          <a:p>
            <a:r>
              <a:rPr lang="en-AU" dirty="0"/>
              <a:t>As a person teaching this class:</a:t>
            </a:r>
          </a:p>
          <a:p>
            <a:endParaRPr lang="en-AU" dirty="0"/>
          </a:p>
          <a:p>
            <a:r>
              <a:rPr lang="en-AU" dirty="0"/>
              <a:t>What have I done well?</a:t>
            </a:r>
          </a:p>
          <a:p>
            <a:r>
              <a:rPr lang="en-AU" dirty="0"/>
              <a:t>What do I need to improve on?</a:t>
            </a:r>
          </a:p>
          <a:p>
            <a:endParaRPr lang="en-AU" dirty="0"/>
          </a:p>
          <a:p>
            <a:r>
              <a:rPr lang="en-AU" dirty="0"/>
              <a:t>Class discussion: 5 minutes</a:t>
            </a:r>
          </a:p>
        </p:txBody>
      </p:sp>
    </p:spTree>
    <p:extLst>
      <p:ext uri="{BB962C8B-B14F-4D97-AF65-F5344CB8AC3E}">
        <p14:creationId xmlns:p14="http://schemas.microsoft.com/office/powerpoint/2010/main" val="12053690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485954-F3D5-4F07-BC38-8334B1529C3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1" kern="1200" cap="all">
                <a:solidFill>
                  <a:srgbClr val="FFFFFF"/>
                </a:solidFill>
                <a:latin typeface="+mj-lt"/>
                <a:ea typeface="+mj-ea"/>
                <a:cs typeface="+mj-cs"/>
              </a:rPr>
              <a:t>Case studies </a:t>
            </a:r>
            <a:br>
              <a:rPr lang="en-US" sz="2600" b="1" kern="1200">
                <a:solidFill>
                  <a:srgbClr val="FFFFFF"/>
                </a:solidFill>
                <a:latin typeface="+mj-lt"/>
                <a:ea typeface="+mj-ea"/>
                <a:cs typeface="+mj-cs"/>
              </a:rPr>
            </a:br>
            <a:endParaRPr lang="en-US" sz="2600" b="1" kern="1200">
              <a:solidFill>
                <a:srgbClr val="FFFFFF"/>
              </a:solidFill>
              <a:latin typeface="+mj-lt"/>
              <a:ea typeface="+mj-ea"/>
              <a:cs typeface="+mj-cs"/>
            </a:endParaRPr>
          </a:p>
        </p:txBody>
      </p:sp>
      <p:graphicFrame>
        <p:nvGraphicFramePr>
          <p:cNvPr id="5" name="Content Placeholder 2">
            <a:extLst>
              <a:ext uri="{FF2B5EF4-FFF2-40B4-BE49-F238E27FC236}">
                <a16:creationId xmlns:a16="http://schemas.microsoft.com/office/drawing/2014/main" id="{680E89DE-53CD-49BB-B861-8867DB90E25C}"/>
              </a:ext>
            </a:extLst>
          </p:cNvPr>
          <p:cNvGraphicFramePr>
            <a:graphicFrameLocks noGrp="1"/>
          </p:cNvGraphicFramePr>
          <p:nvPr>
            <p:ph idx="1"/>
            <p:extLst>
              <p:ext uri="{D42A27DB-BD31-4B8C-83A1-F6EECF244321}">
                <p14:modId xmlns:p14="http://schemas.microsoft.com/office/powerpoint/2010/main" val="18056477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65596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D1EA5-C41C-45B2-B087-844D9D5ECA15}"/>
              </a:ext>
            </a:extLst>
          </p:cNvPr>
          <p:cNvSpPr>
            <a:spLocks noGrp="1"/>
          </p:cNvSpPr>
          <p:nvPr>
            <p:ph type="title"/>
          </p:nvPr>
        </p:nvSpPr>
        <p:spPr/>
        <p:txBody>
          <a:bodyPr/>
          <a:lstStyle/>
          <a:p>
            <a:r>
              <a:rPr lang="en-US" dirty="0"/>
              <a:t>Case study #1: Get the right feedback to grow</a:t>
            </a:r>
            <a:endParaRPr lang="en-AU" dirty="0"/>
          </a:p>
        </p:txBody>
      </p:sp>
      <p:sp>
        <p:nvSpPr>
          <p:cNvPr id="3" name="Content Placeholder 2">
            <a:extLst>
              <a:ext uri="{FF2B5EF4-FFF2-40B4-BE49-F238E27FC236}">
                <a16:creationId xmlns:a16="http://schemas.microsoft.com/office/drawing/2014/main" id="{91707A12-164B-4E4E-9879-D89EA8538A44}"/>
              </a:ext>
            </a:extLst>
          </p:cNvPr>
          <p:cNvSpPr>
            <a:spLocks noGrp="1"/>
          </p:cNvSpPr>
          <p:nvPr>
            <p:ph idx="1"/>
          </p:nvPr>
        </p:nvSpPr>
        <p:spPr/>
        <p:txBody>
          <a:bodyPr>
            <a:normAutofit fontScale="77500" lnSpcReduction="20000"/>
          </a:bodyPr>
          <a:lstStyle/>
          <a:p>
            <a:r>
              <a:rPr lang="en-US" dirty="0"/>
              <a:t>Michelle Morgan, who works in online marketing in Missouri, couldn’t complain about the amount of feedback she was getting from her boss; he piled on the praise about her performance regularly. But she explains: “I wasn’t hearing anything that would help me grow. I very much wanted to become a bigger piece of what was going on and have more impact.”</a:t>
            </a:r>
          </a:p>
          <a:p>
            <a:r>
              <a:rPr lang="en-US" dirty="0"/>
              <a:t>She thought long and hard about the different kind of feedback she needed and decided to approach her boss. She sat down with him and asked how she could exceed his expectations. “I told him I wanted to be taking steps up the ladder rather than remaining stagnant where I was.” She also pressed him to create a specific set of goals for her: “If I were to wow you with my performance, what would that look like numerically?”</a:t>
            </a:r>
          </a:p>
          <a:p>
            <a:r>
              <a:rPr lang="en-US" dirty="0"/>
              <a:t>Her boss was impressed with her initiative, and began giving her more constructive feedback, detailing how she could expand her duties and stretch her skills. “If opportunities for growth came up, my boss would let me know in real time what step I could take,” she says. “The benefits of the feedback ended up far outweighing the initial awkwardness of asking for it in the first place.”</a:t>
            </a:r>
          </a:p>
          <a:p>
            <a:endParaRPr lang="en-AU" dirty="0"/>
          </a:p>
        </p:txBody>
      </p:sp>
    </p:spTree>
    <p:extLst>
      <p:ext uri="{BB962C8B-B14F-4D97-AF65-F5344CB8AC3E}">
        <p14:creationId xmlns:p14="http://schemas.microsoft.com/office/powerpoint/2010/main" val="998083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3671B-8146-4DC6-8A78-2730547C8F2E}"/>
              </a:ext>
            </a:extLst>
          </p:cNvPr>
          <p:cNvSpPr>
            <a:spLocks noGrp="1"/>
          </p:cNvSpPr>
          <p:nvPr>
            <p:ph type="title"/>
          </p:nvPr>
        </p:nvSpPr>
        <p:spPr/>
        <p:txBody>
          <a:bodyPr/>
          <a:lstStyle/>
          <a:p>
            <a:r>
              <a:rPr lang="en-AU" dirty="0"/>
              <a:t>Evaluation of Emerging technologies</a:t>
            </a:r>
          </a:p>
        </p:txBody>
      </p:sp>
      <p:sp>
        <p:nvSpPr>
          <p:cNvPr id="3" name="Content Placeholder 2">
            <a:extLst>
              <a:ext uri="{FF2B5EF4-FFF2-40B4-BE49-F238E27FC236}">
                <a16:creationId xmlns:a16="http://schemas.microsoft.com/office/drawing/2014/main" id="{7F7BC9E4-D1E3-4B4F-9EDF-589F139BEAB0}"/>
              </a:ext>
            </a:extLst>
          </p:cNvPr>
          <p:cNvSpPr>
            <a:spLocks noGrp="1"/>
          </p:cNvSpPr>
          <p:nvPr>
            <p:ph idx="1"/>
          </p:nvPr>
        </p:nvSpPr>
        <p:spPr/>
        <p:txBody>
          <a:bodyPr/>
          <a:lstStyle/>
          <a:p>
            <a:r>
              <a:rPr lang="en-US" dirty="0"/>
              <a:t>(2) Social benefits</a:t>
            </a:r>
          </a:p>
          <a:p>
            <a:pPr lvl="1"/>
            <a:r>
              <a:rPr lang="en-US" dirty="0"/>
              <a:t>(a) Contribution to improvement of the human condition</a:t>
            </a:r>
          </a:p>
          <a:p>
            <a:pPr lvl="2"/>
            <a:r>
              <a:rPr lang="en-US" dirty="0"/>
              <a:t>Does it make people’s lives better?</a:t>
            </a:r>
          </a:p>
          <a:p>
            <a:pPr lvl="1"/>
            <a:r>
              <a:rPr lang="en-US" dirty="0"/>
              <a:t>(b) Contribution to national pride and prestige</a:t>
            </a:r>
          </a:p>
          <a:p>
            <a:pPr lvl="2"/>
            <a:r>
              <a:rPr lang="en-US" dirty="0"/>
              <a:t>Does it make Australia better?</a:t>
            </a:r>
          </a:p>
          <a:p>
            <a:pPr lvl="1"/>
            <a:r>
              <a:rPr lang="en-US" dirty="0"/>
              <a:t>(c) Contribution to international understanding</a:t>
            </a:r>
          </a:p>
          <a:p>
            <a:pPr lvl="2"/>
            <a:r>
              <a:rPr lang="en-US" dirty="0"/>
              <a:t>Does it improve Australia’s place in the world?</a:t>
            </a:r>
          </a:p>
          <a:p>
            <a:endParaRPr lang="en-AU" dirty="0"/>
          </a:p>
          <a:p>
            <a:endParaRPr lang="en-AU" dirty="0"/>
          </a:p>
        </p:txBody>
      </p:sp>
    </p:spTree>
    <p:extLst>
      <p:ext uri="{BB962C8B-B14F-4D97-AF65-F5344CB8AC3E}">
        <p14:creationId xmlns:p14="http://schemas.microsoft.com/office/powerpoint/2010/main" val="27568134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F648E-1243-456B-AD53-1A114F8463D2}"/>
              </a:ext>
            </a:extLst>
          </p:cNvPr>
          <p:cNvSpPr>
            <a:spLocks noGrp="1"/>
          </p:cNvSpPr>
          <p:nvPr>
            <p:ph type="title"/>
          </p:nvPr>
        </p:nvSpPr>
        <p:spPr/>
        <p:txBody>
          <a:bodyPr/>
          <a:lstStyle/>
          <a:p>
            <a:r>
              <a:rPr lang="en-US" dirty="0"/>
              <a:t>Case study #2: Keep your questions narrow</a:t>
            </a:r>
            <a:endParaRPr lang="en-AU" dirty="0"/>
          </a:p>
        </p:txBody>
      </p:sp>
      <p:sp>
        <p:nvSpPr>
          <p:cNvPr id="3" name="Content Placeholder 2">
            <a:extLst>
              <a:ext uri="{FF2B5EF4-FFF2-40B4-BE49-F238E27FC236}">
                <a16:creationId xmlns:a16="http://schemas.microsoft.com/office/drawing/2014/main" id="{52E4BCD5-A762-4E65-A9BC-57292AD59B10}"/>
              </a:ext>
            </a:extLst>
          </p:cNvPr>
          <p:cNvSpPr>
            <a:spLocks noGrp="1"/>
          </p:cNvSpPr>
          <p:nvPr>
            <p:ph idx="1"/>
          </p:nvPr>
        </p:nvSpPr>
        <p:spPr/>
        <p:txBody>
          <a:bodyPr>
            <a:normAutofit fontScale="77500" lnSpcReduction="20000"/>
          </a:bodyPr>
          <a:lstStyle/>
          <a:p>
            <a:r>
              <a:rPr lang="en-US" dirty="0"/>
              <a:t>Chelsey*, a network engineer at a telecom company in Dallas, wasn’t getting much feedback from her superiors, and when she did, it was usually generic and vague. “I would seek feedback on my soft skills,” she says, “and they’d say ‘you’re very personable.’ That feels good, but I can’t exactly use it to improve myself.” So she decided to look elsewhere.</a:t>
            </a:r>
          </a:p>
          <a:p>
            <a:r>
              <a:rPr lang="en-US" dirty="0"/>
              <a:t>After her first turn leading a project, she approached the client for feedback, asking specific questions about what he thought went well and what could have been improved. After receiving positive reactions, she then went to her boss, kicking off the conversation by sharing the encouraging feedback she’d received from the client. And since she specifically wanted to hear constructive criticism of her leadership on the project, she focused her questions on that topic. “I said, ‘I would like to get your perspective and hear what I can do better next time.’”</a:t>
            </a:r>
          </a:p>
          <a:p>
            <a:r>
              <a:rPr lang="en-US" dirty="0"/>
              <a:t>Chelsey said this initial interaction helped create a “virtuous cycle” of future feedback. “Once someone knows that you like to receive feedback, it gets easier,” she says. She also makes it a practice to ask specific questions like: “How effective would you rate my leadership style?” or “How do you think I could have handled situation X better?” she says. “It usually results in more constructive feedback.”</a:t>
            </a:r>
          </a:p>
          <a:p>
            <a:endParaRPr lang="en-AU" dirty="0"/>
          </a:p>
        </p:txBody>
      </p:sp>
    </p:spTree>
    <p:extLst>
      <p:ext uri="{BB962C8B-B14F-4D97-AF65-F5344CB8AC3E}">
        <p14:creationId xmlns:p14="http://schemas.microsoft.com/office/powerpoint/2010/main" val="37242811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1485954-F3D5-4F07-BC38-8334B1529C3B}"/>
              </a:ext>
            </a:extLst>
          </p:cNvPr>
          <p:cNvSpPr>
            <a:spLocks noGrp="1"/>
          </p:cNvSpPr>
          <p:nvPr>
            <p:ph type="title"/>
          </p:nvPr>
        </p:nvSpPr>
        <p:spPr>
          <a:xfrm>
            <a:off x="2555631" y="1441938"/>
            <a:ext cx="7080738" cy="3974124"/>
          </a:xfrm>
          <a:prstGeom prst="ellipse">
            <a:avLst/>
          </a:prstGeom>
        </p:spPr>
        <p:txBody>
          <a:bodyPr vert="horz" lIns="91440" tIns="45720" rIns="91440" bIns="45720" rtlCol="0" anchor="ctr">
            <a:normAutofit fontScale="90000"/>
          </a:bodyPr>
          <a:lstStyle/>
          <a:p>
            <a:pPr algn="ctr"/>
            <a:r>
              <a:rPr lang="en-US" sz="4600" b="1" cap="all" dirty="0">
                <a:solidFill>
                  <a:schemeClr val="bg1">
                    <a:lumMod val="95000"/>
                    <a:lumOff val="5000"/>
                  </a:schemeClr>
                </a:solidFill>
              </a:rPr>
              <a:t>HOW TO INCORPORATE FEEDBACK INTO REPORT?</a:t>
            </a:r>
            <a:br>
              <a:rPr lang="en-US" sz="4600" dirty="0">
                <a:solidFill>
                  <a:schemeClr val="bg1">
                    <a:lumMod val="95000"/>
                    <a:lumOff val="5000"/>
                  </a:schemeClr>
                </a:solidFill>
              </a:rPr>
            </a:br>
            <a:br>
              <a:rPr lang="en-US" sz="4600" b="1" dirty="0">
                <a:solidFill>
                  <a:schemeClr val="bg1">
                    <a:lumMod val="95000"/>
                    <a:lumOff val="5000"/>
                  </a:schemeClr>
                </a:solidFill>
              </a:rPr>
            </a:br>
            <a:endParaRPr lang="en-US" sz="4600" b="1" dirty="0">
              <a:solidFill>
                <a:schemeClr val="bg1">
                  <a:lumMod val="95000"/>
                  <a:lumOff val="5000"/>
                </a:schemeClr>
              </a:solidFill>
            </a:endParaRPr>
          </a:p>
        </p:txBody>
      </p:sp>
    </p:spTree>
    <p:extLst>
      <p:ext uri="{BB962C8B-B14F-4D97-AF65-F5344CB8AC3E}">
        <p14:creationId xmlns:p14="http://schemas.microsoft.com/office/powerpoint/2010/main" val="3488773521"/>
      </p:ext>
    </p:extLst>
  </p:cSld>
  <p:clrMapOvr>
    <a:overrideClrMapping bg1="dk1" tx1="lt1" bg2="dk2" tx2="lt2" accent1="accent1" accent2="accent2" accent3="accent3" accent4="accent4" accent5="accent5" accent6="accent6" hlink="hlink" folHlink="folHlink"/>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2F718-A21E-4F4B-915D-52DE4C383150}"/>
              </a:ext>
            </a:extLst>
          </p:cNvPr>
          <p:cNvSpPr>
            <a:spLocks noGrp="1"/>
          </p:cNvSpPr>
          <p:nvPr>
            <p:ph type="title"/>
          </p:nvPr>
        </p:nvSpPr>
        <p:spPr/>
        <p:txBody>
          <a:bodyPr/>
          <a:lstStyle/>
          <a:p>
            <a:r>
              <a:rPr lang="en-AU" dirty="0"/>
              <a:t>Incorporate feedback into report</a:t>
            </a:r>
          </a:p>
        </p:txBody>
      </p:sp>
      <p:sp>
        <p:nvSpPr>
          <p:cNvPr id="3" name="Content Placeholder 2">
            <a:extLst>
              <a:ext uri="{FF2B5EF4-FFF2-40B4-BE49-F238E27FC236}">
                <a16:creationId xmlns:a16="http://schemas.microsoft.com/office/drawing/2014/main" id="{0B9CE0D9-7F95-47DF-8C02-772B7FF26615}"/>
              </a:ext>
            </a:extLst>
          </p:cNvPr>
          <p:cNvSpPr>
            <a:spLocks noGrp="1"/>
          </p:cNvSpPr>
          <p:nvPr>
            <p:ph idx="1"/>
          </p:nvPr>
        </p:nvSpPr>
        <p:spPr/>
        <p:txBody>
          <a:bodyPr>
            <a:normAutofit/>
          </a:bodyPr>
          <a:lstStyle/>
          <a:p>
            <a:r>
              <a:rPr lang="en-US" dirty="0"/>
              <a:t>Once you receive a feedback from your colleagues and other peers regarding emerging technology. </a:t>
            </a:r>
          </a:p>
          <a:p>
            <a:r>
              <a:rPr lang="en-US" dirty="0"/>
              <a:t>You need to make sure that you define given feedback in a formal report. </a:t>
            </a:r>
          </a:p>
          <a:p>
            <a:r>
              <a:rPr lang="en-US" dirty="0"/>
              <a:t>Your report may include:</a:t>
            </a:r>
          </a:p>
          <a:p>
            <a:pPr lvl="1"/>
            <a:r>
              <a:rPr lang="en-US" dirty="0"/>
              <a:t>Background of emerging technology </a:t>
            </a:r>
          </a:p>
          <a:p>
            <a:pPr lvl="1"/>
            <a:r>
              <a:rPr lang="en-US" dirty="0"/>
              <a:t>Different emerging technology that you will use </a:t>
            </a:r>
          </a:p>
          <a:p>
            <a:pPr lvl="1"/>
            <a:r>
              <a:rPr lang="en-US" dirty="0"/>
              <a:t>Impact of the emerging technology </a:t>
            </a:r>
          </a:p>
          <a:p>
            <a:pPr lvl="1"/>
            <a:r>
              <a:rPr lang="en-US" dirty="0"/>
              <a:t>Feedback from colleagues and peers </a:t>
            </a:r>
          </a:p>
          <a:p>
            <a:pPr lvl="1"/>
            <a:r>
              <a:rPr lang="en-US" dirty="0"/>
              <a:t>Conclusion </a:t>
            </a:r>
          </a:p>
          <a:p>
            <a:endParaRPr lang="en-AU" dirty="0"/>
          </a:p>
        </p:txBody>
      </p:sp>
    </p:spTree>
    <p:extLst>
      <p:ext uri="{BB962C8B-B14F-4D97-AF65-F5344CB8AC3E}">
        <p14:creationId xmlns:p14="http://schemas.microsoft.com/office/powerpoint/2010/main" val="36728294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A6A90-AB63-4067-9902-AE9869C69D0B}"/>
              </a:ext>
            </a:extLst>
          </p:cNvPr>
          <p:cNvSpPr>
            <a:spLocks noGrp="1"/>
          </p:cNvSpPr>
          <p:nvPr>
            <p:ph type="title"/>
          </p:nvPr>
        </p:nvSpPr>
        <p:spPr/>
        <p:txBody>
          <a:bodyPr/>
          <a:lstStyle/>
          <a:p>
            <a:r>
              <a:rPr lang="en-AU" dirty="0"/>
              <a:t>Final activity</a:t>
            </a:r>
          </a:p>
        </p:txBody>
      </p:sp>
      <p:sp>
        <p:nvSpPr>
          <p:cNvPr id="3" name="Content Placeholder 2">
            <a:extLst>
              <a:ext uri="{FF2B5EF4-FFF2-40B4-BE49-F238E27FC236}">
                <a16:creationId xmlns:a16="http://schemas.microsoft.com/office/drawing/2014/main" id="{DE0D1DB4-7F98-4E7B-8624-9733284F8096}"/>
              </a:ext>
            </a:extLst>
          </p:cNvPr>
          <p:cNvSpPr>
            <a:spLocks noGrp="1"/>
          </p:cNvSpPr>
          <p:nvPr>
            <p:ph idx="1"/>
          </p:nvPr>
        </p:nvSpPr>
        <p:spPr/>
        <p:txBody>
          <a:bodyPr/>
          <a:lstStyle/>
          <a:p>
            <a:r>
              <a:rPr lang="en-AU" dirty="0"/>
              <a:t>Scenario</a:t>
            </a:r>
          </a:p>
          <a:p>
            <a:r>
              <a:rPr lang="en-AU" dirty="0"/>
              <a:t>A small business, currently on ADSL, has been told they need to switch to NBN.  After a bit of research, the business owner has decided they have 2 options:</a:t>
            </a:r>
          </a:p>
          <a:p>
            <a:pPr lvl="1"/>
            <a:r>
              <a:rPr lang="en-AU" dirty="0"/>
              <a:t>NBN</a:t>
            </a:r>
          </a:p>
          <a:p>
            <a:pPr lvl="1"/>
            <a:r>
              <a:rPr lang="en-AU" dirty="0"/>
              <a:t>5G</a:t>
            </a:r>
          </a:p>
          <a:p>
            <a:r>
              <a:rPr lang="en-AU" dirty="0"/>
              <a:t>You need to evaluate these 2 technologies, and then seek feedback on how you went</a:t>
            </a:r>
          </a:p>
          <a:p>
            <a:r>
              <a:rPr lang="en-AU" b="1" dirty="0"/>
              <a:t>Do the week 2 “Internet evaluation” activity</a:t>
            </a:r>
          </a:p>
        </p:txBody>
      </p:sp>
    </p:spTree>
    <p:extLst>
      <p:ext uri="{BB962C8B-B14F-4D97-AF65-F5344CB8AC3E}">
        <p14:creationId xmlns:p14="http://schemas.microsoft.com/office/powerpoint/2010/main" val="1463622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3671B-8146-4DC6-8A78-2730547C8F2E}"/>
              </a:ext>
            </a:extLst>
          </p:cNvPr>
          <p:cNvSpPr>
            <a:spLocks noGrp="1"/>
          </p:cNvSpPr>
          <p:nvPr>
            <p:ph type="title"/>
          </p:nvPr>
        </p:nvSpPr>
        <p:spPr/>
        <p:txBody>
          <a:bodyPr/>
          <a:lstStyle/>
          <a:p>
            <a:r>
              <a:rPr lang="en-AU" dirty="0"/>
              <a:t>Evaluation of Emerging technologies</a:t>
            </a:r>
          </a:p>
        </p:txBody>
      </p:sp>
      <p:sp>
        <p:nvSpPr>
          <p:cNvPr id="3" name="Content Placeholder 2">
            <a:extLst>
              <a:ext uri="{FF2B5EF4-FFF2-40B4-BE49-F238E27FC236}">
                <a16:creationId xmlns:a16="http://schemas.microsoft.com/office/drawing/2014/main" id="{7F7BC9E4-D1E3-4B4F-9EDF-589F139BEAB0}"/>
              </a:ext>
            </a:extLst>
          </p:cNvPr>
          <p:cNvSpPr>
            <a:spLocks noGrp="1"/>
          </p:cNvSpPr>
          <p:nvPr>
            <p:ph idx="1"/>
          </p:nvPr>
        </p:nvSpPr>
        <p:spPr/>
        <p:txBody>
          <a:bodyPr>
            <a:normAutofit fontScale="92500" lnSpcReduction="10000"/>
          </a:bodyPr>
          <a:lstStyle/>
          <a:p>
            <a:r>
              <a:rPr lang="en-US" dirty="0"/>
              <a:t>(3) Programmatic (management) issues</a:t>
            </a:r>
          </a:p>
          <a:p>
            <a:pPr lvl="1"/>
            <a:r>
              <a:rPr lang="en-US" dirty="0"/>
              <a:t>(a) Feasibility and readiness for development </a:t>
            </a:r>
          </a:p>
          <a:p>
            <a:pPr lvl="2"/>
            <a:r>
              <a:rPr lang="en-US" dirty="0"/>
              <a:t>Are we ready to </a:t>
            </a:r>
            <a:r>
              <a:rPr lang="en-US" b="1" dirty="0"/>
              <a:t>develop</a:t>
            </a:r>
            <a:r>
              <a:rPr lang="en-US" dirty="0"/>
              <a:t> the new technology?</a:t>
            </a:r>
          </a:p>
          <a:p>
            <a:pPr lvl="1"/>
            <a:r>
              <a:rPr lang="en-US" dirty="0"/>
              <a:t>(b) Technological logistics and infrastructure </a:t>
            </a:r>
          </a:p>
          <a:p>
            <a:pPr lvl="2"/>
            <a:r>
              <a:rPr lang="en-US" dirty="0"/>
              <a:t>Do we have everything in place to </a:t>
            </a:r>
            <a:r>
              <a:rPr lang="en-US" b="1" dirty="0"/>
              <a:t>implement</a:t>
            </a:r>
            <a:r>
              <a:rPr lang="en-US" dirty="0"/>
              <a:t> it?</a:t>
            </a:r>
          </a:p>
          <a:p>
            <a:pPr lvl="1"/>
            <a:r>
              <a:rPr lang="en-US" dirty="0"/>
              <a:t>(c) Technological community commitment and readiness </a:t>
            </a:r>
          </a:p>
          <a:p>
            <a:pPr lvl="2"/>
            <a:r>
              <a:rPr lang="en-US" dirty="0"/>
              <a:t>Are our IT people ready?</a:t>
            </a:r>
          </a:p>
          <a:p>
            <a:pPr lvl="1"/>
            <a:r>
              <a:rPr lang="en-US" dirty="0"/>
              <a:t>(d) Institutional infrastructure and implications</a:t>
            </a:r>
          </a:p>
          <a:p>
            <a:pPr lvl="2"/>
            <a:r>
              <a:rPr lang="en-US" dirty="0"/>
              <a:t>What are the impacts on the business?</a:t>
            </a:r>
          </a:p>
          <a:p>
            <a:pPr lvl="1"/>
            <a:r>
              <a:rPr lang="en-US" dirty="0"/>
              <a:t>(e) International involvement</a:t>
            </a:r>
          </a:p>
          <a:p>
            <a:pPr lvl="2"/>
            <a:r>
              <a:rPr lang="en-US" dirty="0"/>
              <a:t>Do we need people outside of our local community to help?</a:t>
            </a:r>
          </a:p>
          <a:p>
            <a:pPr lvl="1"/>
            <a:r>
              <a:rPr lang="en-US" dirty="0"/>
              <a:t>(f) Cost of the proposed strategy</a:t>
            </a:r>
          </a:p>
          <a:p>
            <a:pPr lvl="2"/>
            <a:r>
              <a:rPr lang="en-US" dirty="0"/>
              <a:t>Dollars – hardware, staff, impact on customers</a:t>
            </a:r>
          </a:p>
          <a:p>
            <a:endParaRPr lang="en-AU" dirty="0"/>
          </a:p>
        </p:txBody>
      </p:sp>
    </p:spTree>
    <p:extLst>
      <p:ext uri="{BB962C8B-B14F-4D97-AF65-F5344CB8AC3E}">
        <p14:creationId xmlns:p14="http://schemas.microsoft.com/office/powerpoint/2010/main" val="1880770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79752-EEE6-42D3-BEC9-961D8C926549}"/>
              </a:ext>
            </a:extLst>
          </p:cNvPr>
          <p:cNvSpPr>
            <a:spLocks noGrp="1"/>
          </p:cNvSpPr>
          <p:nvPr>
            <p:ph type="title"/>
          </p:nvPr>
        </p:nvSpPr>
        <p:spPr/>
        <p:txBody>
          <a:bodyPr/>
          <a:lstStyle/>
          <a:p>
            <a:r>
              <a:rPr lang="en-AU" dirty="0"/>
              <a:t>Evaluation of Emerging technologies</a:t>
            </a:r>
          </a:p>
        </p:txBody>
      </p:sp>
      <p:sp>
        <p:nvSpPr>
          <p:cNvPr id="3" name="Content Placeholder 2">
            <a:extLst>
              <a:ext uri="{FF2B5EF4-FFF2-40B4-BE49-F238E27FC236}">
                <a16:creationId xmlns:a16="http://schemas.microsoft.com/office/drawing/2014/main" id="{33188958-A8AB-41F4-ACBC-9161DBBABA5F}"/>
              </a:ext>
            </a:extLst>
          </p:cNvPr>
          <p:cNvSpPr>
            <a:spLocks noGrp="1"/>
          </p:cNvSpPr>
          <p:nvPr>
            <p:ph idx="1"/>
          </p:nvPr>
        </p:nvSpPr>
        <p:spPr/>
        <p:txBody>
          <a:bodyPr/>
          <a:lstStyle/>
          <a:p>
            <a:r>
              <a:rPr lang="en-AU" b="1" dirty="0"/>
              <a:t>Case study – restaurants</a:t>
            </a:r>
          </a:p>
          <a:p>
            <a:r>
              <a:rPr lang="en-US" dirty="0"/>
              <a:t>The restaurant industry has historically been behind others in employing technological business solutions. </a:t>
            </a:r>
          </a:p>
          <a:p>
            <a:r>
              <a:rPr lang="en-US" dirty="0"/>
              <a:t>In recent years, a significant increase in technology use is pushing more and more foodservice operators to become early adopters.</a:t>
            </a:r>
          </a:p>
          <a:p>
            <a:r>
              <a:rPr lang="en-US" dirty="0"/>
              <a:t>Several factors are driving this, including:</a:t>
            </a:r>
            <a:endParaRPr lang="en-AU" dirty="0"/>
          </a:p>
        </p:txBody>
      </p:sp>
    </p:spTree>
    <p:extLst>
      <p:ext uri="{BB962C8B-B14F-4D97-AF65-F5344CB8AC3E}">
        <p14:creationId xmlns:p14="http://schemas.microsoft.com/office/powerpoint/2010/main" val="552379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A387A6A5F150438AB789FA73477179" ma:contentTypeVersion="8" ma:contentTypeDescription="Create a new document." ma:contentTypeScope="" ma:versionID="c7d939dc458d5bd37af7863bd98c44c4">
  <xsd:schema xmlns:xsd="http://www.w3.org/2001/XMLSchema" xmlns:xs="http://www.w3.org/2001/XMLSchema" xmlns:p="http://schemas.microsoft.com/office/2006/metadata/properties" xmlns:ns2="478d409e-a518-4a0e-8e11-4423b5118792" xmlns:ns3="339acee6-c10d-4fa9-b653-6ffa3ad6072a" targetNamespace="http://schemas.microsoft.com/office/2006/metadata/properties" ma:root="true" ma:fieldsID="3f2e2a05c57441f04c2e4cde11871b15" ns2:_="" ns3:_="">
    <xsd:import namespace="478d409e-a518-4a0e-8e11-4423b5118792"/>
    <xsd:import namespace="339acee6-c10d-4fa9-b653-6ffa3ad6072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8d409e-a518-4a0e-8e11-4423b511879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39acee6-c10d-4fa9-b653-6ffa3ad6072a"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F9944C-06A2-4FBA-BE87-D68E56127524}">
  <ds:schemaRefs>
    <ds:schemaRef ds:uri="http://schemas.microsoft.com/sharepoint/v3/contenttype/forms"/>
  </ds:schemaRefs>
</ds:datastoreItem>
</file>

<file path=customXml/itemProps2.xml><?xml version="1.0" encoding="utf-8"?>
<ds:datastoreItem xmlns:ds="http://schemas.openxmlformats.org/officeDocument/2006/customXml" ds:itemID="{20356687-AF60-4B7D-97BA-66171EAE0FB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28F26B5-A1B6-4025-9095-DECE8C4200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8d409e-a518-4a0e-8e11-4423b5118792"/>
    <ds:schemaRef ds:uri="339acee6-c10d-4fa9-b653-6ffa3ad607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495</TotalTime>
  <Words>5073</Words>
  <Application>Microsoft Office PowerPoint</Application>
  <PresentationFormat>Widescreen</PresentationFormat>
  <Paragraphs>461</Paragraphs>
  <Slides>73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73</vt:i4>
      </vt:variant>
    </vt:vector>
  </HeadingPairs>
  <TitlesOfParts>
    <vt:vector size="79" baseType="lpstr">
      <vt:lpstr>Arial</vt:lpstr>
      <vt:lpstr>Calibri</vt:lpstr>
      <vt:lpstr>Calibri Light</vt:lpstr>
      <vt:lpstr>Symbol</vt:lpstr>
      <vt:lpstr>Times New Roman</vt:lpstr>
      <vt:lpstr>Office Theme</vt:lpstr>
      <vt:lpstr>   ICTICT426 - Identify and evaluate emerging technologies and practices </vt:lpstr>
      <vt:lpstr>CHAPTER 2. Evaluate the impact of emerging technologies and practices </vt:lpstr>
      <vt:lpstr>2.1 Evaluate features and functions of emerging technologies and practices to determine advantages and disadvantages relevant to organisational context</vt:lpstr>
      <vt:lpstr>Evaluation of Emerging technologies</vt:lpstr>
      <vt:lpstr>Evaluation of Emerging technologies</vt:lpstr>
      <vt:lpstr>Evaluation of Emerging technologies</vt:lpstr>
      <vt:lpstr>Evaluation of Emerging technologies</vt:lpstr>
      <vt:lpstr>Evaluation of Emerging technologies</vt:lpstr>
      <vt:lpstr>Evaluation of Emerging technologies</vt:lpstr>
      <vt:lpstr>Evaluation of Emerging technologies</vt:lpstr>
      <vt:lpstr>Evaluation Activity</vt:lpstr>
      <vt:lpstr>Evaluation Activity</vt:lpstr>
      <vt:lpstr>Defining technology solutions</vt:lpstr>
      <vt:lpstr>Defining technology solutions</vt:lpstr>
      <vt:lpstr>4 Steps to determine if technology is right for you</vt:lpstr>
      <vt:lpstr>4 Steps to determine if technology is right for you</vt:lpstr>
      <vt:lpstr>4 Steps to determine if technology is right for you</vt:lpstr>
      <vt:lpstr>4 Steps to determine if technology is right for you</vt:lpstr>
      <vt:lpstr>4 Steps to determine if technology is right for you</vt:lpstr>
      <vt:lpstr>4 Steps to determine if technology is right for you</vt:lpstr>
      <vt:lpstr>4 Steps to determine if technology is right for you</vt:lpstr>
      <vt:lpstr>4 Steps to determine if technology is right for you</vt:lpstr>
      <vt:lpstr>4 Steps to determine if technology is right for you</vt:lpstr>
      <vt:lpstr>4 Steps to determine if technology is right for you</vt:lpstr>
      <vt:lpstr>4 Steps to determine if technology is right for you</vt:lpstr>
      <vt:lpstr>4 Steps to determine if technology is right for you</vt:lpstr>
      <vt:lpstr>4 Steps to determine if technology is right for you</vt:lpstr>
      <vt:lpstr>4 Steps to determine if technology is right for you</vt:lpstr>
      <vt:lpstr>4 Steps to determine if technology is right for you</vt:lpstr>
      <vt:lpstr>4 Steps to determine if technology is right for you</vt:lpstr>
      <vt:lpstr>4 Steps to determine if technology is right for you</vt:lpstr>
      <vt:lpstr>Advantages of Emerging Technology </vt:lpstr>
      <vt:lpstr>Advantages of Emerging Technology</vt:lpstr>
      <vt:lpstr>Advantages of Emerging Technology</vt:lpstr>
      <vt:lpstr>Disadvantages of Emerging Technology </vt:lpstr>
      <vt:lpstr>Disadvantages of Emerging Technology</vt:lpstr>
      <vt:lpstr>Disadvantages of Emerging Technology</vt:lpstr>
      <vt:lpstr>2.2 Assess and document potential impacts of emerging technologies and practices on current organisational technologies and practices </vt:lpstr>
      <vt:lpstr>The growing impact of emerging technologies</vt:lpstr>
      <vt:lpstr>Potential Impact of emerging technologies on current organisation</vt:lpstr>
      <vt:lpstr>Potential Impact of emerging technologies on current organisation</vt:lpstr>
      <vt:lpstr>Potential Impact of emerging technologies on current organisation</vt:lpstr>
      <vt:lpstr>Potential Impact of emerging technologies on current organisation</vt:lpstr>
      <vt:lpstr>Potential Impact of emerging technologies on current organisation</vt:lpstr>
      <vt:lpstr>Nobody can see the future</vt:lpstr>
      <vt:lpstr>Methods and Evidence</vt:lpstr>
      <vt:lpstr>Methods and Evidence</vt:lpstr>
      <vt:lpstr>Methods and Evidence</vt:lpstr>
      <vt:lpstr>Methods and Evidence</vt:lpstr>
      <vt:lpstr>Potential impacts of emerging technologies   </vt:lpstr>
      <vt:lpstr>Implications of emerging technology on current organisation </vt:lpstr>
      <vt:lpstr>Implications of emerging technology on current organisation </vt:lpstr>
      <vt:lpstr>PowerPoint Presentation</vt:lpstr>
      <vt:lpstr>Potential impacts of emerging technologies </vt:lpstr>
      <vt:lpstr>Potential impacts of emerging technologies </vt:lpstr>
      <vt:lpstr>Potential impacts of emerging technologies </vt:lpstr>
      <vt:lpstr>Potential Impacts</vt:lpstr>
      <vt:lpstr>2.3 Seek and obtain feedback from organisational representative on assessment of impact of emerging technologies and practices and incorporate feedback into report </vt:lpstr>
      <vt:lpstr>Obtain feedback </vt:lpstr>
      <vt:lpstr>Obtain feedback </vt:lpstr>
      <vt:lpstr>Understand what you’re looking for</vt:lpstr>
      <vt:lpstr>Ask for feedback in real time</vt:lpstr>
      <vt:lpstr>Pose specific questions</vt:lpstr>
      <vt:lpstr>Press for examples</vt:lpstr>
      <vt:lpstr>Turn to colleagues</vt:lpstr>
      <vt:lpstr>Principles to Remember:</vt:lpstr>
      <vt:lpstr>Feedback Activity</vt:lpstr>
      <vt:lpstr>Case studies  </vt:lpstr>
      <vt:lpstr>Case study #1: Get the right feedback to grow</vt:lpstr>
      <vt:lpstr>Case study #2: Keep your questions narrow</vt:lpstr>
      <vt:lpstr>HOW TO INCORPORATE FEEDBACK INTO REPORT?  </vt:lpstr>
      <vt:lpstr>Incorporate feedback into report</vt:lpstr>
      <vt:lpstr>Final 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ICTICT426 - Identify and evaluate emerging technologies and practices </dc:title>
  <dc:creator>Ben Thakkar</dc:creator>
  <cp:lastModifiedBy>Peter Owen</cp:lastModifiedBy>
  <cp:revision>37</cp:revision>
  <dcterms:created xsi:type="dcterms:W3CDTF">2019-05-30T06:38:02Z</dcterms:created>
  <dcterms:modified xsi:type="dcterms:W3CDTF">2020-01-29T07:47:26Z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0x01010008A387A6A5F150438AB789FA73477179</vt:lpwstr>
  </property>
</Properties>
</file>