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71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userId="9243bfc0-428f-40b6-89ee-4e3df44ea244" providerId="ADAL" clId="{BFFD46E7-4603-4B0F-B17A-540937BA8C54}"/>
    <pc:docChg chg="modSld">
      <pc:chgData name="Saranya" userId="9243bfc0-428f-40b6-89ee-4e3df44ea244" providerId="ADAL" clId="{BFFD46E7-4603-4B0F-B17A-540937BA8C54}" dt="2021-09-07T08:59:00.542" v="1" actId="20577"/>
      <pc:docMkLst>
        <pc:docMk/>
      </pc:docMkLst>
      <pc:sldChg chg="modSp mod">
        <pc:chgData name="Saranya" userId="9243bfc0-428f-40b6-89ee-4e3df44ea244" providerId="ADAL" clId="{BFFD46E7-4603-4B0F-B17A-540937BA8C54}" dt="2021-09-07T08:59:00.542" v="1" actId="20577"/>
        <pc:sldMkLst>
          <pc:docMk/>
          <pc:sldMk cId="0" sldId="256"/>
        </pc:sldMkLst>
        <pc:spChg chg="mod">
          <ac:chgData name="Saranya" userId="9243bfc0-428f-40b6-89ee-4e3df44ea244" providerId="ADAL" clId="{BFFD46E7-4603-4B0F-B17A-540937BA8C54}" dt="2021-09-07T08:59:00.542" v="1" actId="20577"/>
          <ac:spMkLst>
            <pc:docMk/>
            <pc:sldMk cId="0" sldId="256"/>
            <ac:spMk id="3"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B491B2-71A4-4B46-B175-800D2C498998}"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895E1D7D-FE62-4552-BE81-28073C0ACE6E}">
      <dgm:prSet/>
      <dgm:spPr/>
      <dgm:t>
        <a:bodyPr/>
        <a:lstStyle/>
        <a:p>
          <a:r>
            <a:rPr lang="en-US"/>
            <a:t>FIRST IMPORTANT OBJECTIVE</a:t>
          </a:r>
        </a:p>
      </dgm:t>
    </dgm:pt>
    <dgm:pt modelId="{D19206AD-A526-4E5B-94C7-CB2046B6AB09}" type="parTrans" cxnId="{AD8F722F-DCDE-412C-BA11-6C5D640362FE}">
      <dgm:prSet/>
      <dgm:spPr/>
      <dgm:t>
        <a:bodyPr/>
        <a:lstStyle/>
        <a:p>
          <a:endParaRPr lang="en-US"/>
        </a:p>
      </dgm:t>
    </dgm:pt>
    <dgm:pt modelId="{547E85AF-5FEA-4619-9746-64AA26223643}" type="sibTrans" cxnId="{AD8F722F-DCDE-412C-BA11-6C5D640362FE}">
      <dgm:prSet/>
      <dgm:spPr/>
      <dgm:t>
        <a:bodyPr/>
        <a:lstStyle/>
        <a:p>
          <a:endParaRPr lang="en-US"/>
        </a:p>
      </dgm:t>
    </dgm:pt>
    <dgm:pt modelId="{8E8D7F06-C26F-495B-8C33-5586DE95ECBF}">
      <dgm:prSet/>
      <dgm:spPr/>
      <dgm:t>
        <a:bodyPr/>
        <a:lstStyle/>
        <a:p>
          <a:r>
            <a:rPr lang="en-US"/>
            <a:t>Is to allow the user to access the information required as quickly and efficiently as possible.</a:t>
          </a:r>
        </a:p>
      </dgm:t>
    </dgm:pt>
    <dgm:pt modelId="{0A6CA882-9D1E-425A-A4D1-EC5B55D77A08}" type="parTrans" cxnId="{82277A79-036B-4F78-BCB3-43909579F15C}">
      <dgm:prSet/>
      <dgm:spPr/>
      <dgm:t>
        <a:bodyPr/>
        <a:lstStyle/>
        <a:p>
          <a:endParaRPr lang="en-US"/>
        </a:p>
      </dgm:t>
    </dgm:pt>
    <dgm:pt modelId="{1D10C54C-5179-4027-A362-4E082451B96D}" type="sibTrans" cxnId="{82277A79-036B-4F78-BCB3-43909579F15C}">
      <dgm:prSet/>
      <dgm:spPr/>
      <dgm:t>
        <a:bodyPr/>
        <a:lstStyle/>
        <a:p>
          <a:endParaRPr lang="en-US"/>
        </a:p>
      </dgm:t>
    </dgm:pt>
    <dgm:pt modelId="{2A288A7F-2C42-4CE3-9666-8497F20D3D61}" type="pres">
      <dgm:prSet presAssocID="{12B491B2-71A4-4B46-B175-800D2C498998}" presName="root" presStyleCnt="0">
        <dgm:presLayoutVars>
          <dgm:dir/>
          <dgm:resizeHandles val="exact"/>
        </dgm:presLayoutVars>
      </dgm:prSet>
      <dgm:spPr/>
    </dgm:pt>
    <dgm:pt modelId="{E32C9EFC-AE2C-4D07-8474-EE537C27B811}" type="pres">
      <dgm:prSet presAssocID="{895E1D7D-FE62-4552-BE81-28073C0ACE6E}" presName="compNode" presStyleCnt="0"/>
      <dgm:spPr/>
    </dgm:pt>
    <dgm:pt modelId="{3EB039C9-1705-4DFD-B48C-02D9D1854E49}" type="pres">
      <dgm:prSet presAssocID="{895E1D7D-FE62-4552-BE81-28073C0ACE6E}" presName="bgRect" presStyleLbl="bgShp" presStyleIdx="0" presStyleCnt="2"/>
      <dgm:spPr/>
    </dgm:pt>
    <dgm:pt modelId="{387F4C3E-B923-47F7-BD8C-71E39F6B11C2}" type="pres">
      <dgm:prSet presAssocID="{895E1D7D-FE62-4552-BE81-28073C0ACE6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ADEC3C78-54E5-4695-B097-B5FC9E78C837}" type="pres">
      <dgm:prSet presAssocID="{895E1D7D-FE62-4552-BE81-28073C0ACE6E}" presName="spaceRect" presStyleCnt="0"/>
      <dgm:spPr/>
    </dgm:pt>
    <dgm:pt modelId="{3B66D6C1-F579-4F61-95DF-F08F9C069200}" type="pres">
      <dgm:prSet presAssocID="{895E1D7D-FE62-4552-BE81-28073C0ACE6E}" presName="parTx" presStyleLbl="revTx" presStyleIdx="0" presStyleCnt="2">
        <dgm:presLayoutVars>
          <dgm:chMax val="0"/>
          <dgm:chPref val="0"/>
        </dgm:presLayoutVars>
      </dgm:prSet>
      <dgm:spPr/>
    </dgm:pt>
    <dgm:pt modelId="{9A0C16CE-B663-4CDF-B9A4-80EC230D07C4}" type="pres">
      <dgm:prSet presAssocID="{547E85AF-5FEA-4619-9746-64AA26223643}" presName="sibTrans" presStyleCnt="0"/>
      <dgm:spPr/>
    </dgm:pt>
    <dgm:pt modelId="{4279990E-2106-447C-9301-2156C45E9D72}" type="pres">
      <dgm:prSet presAssocID="{8E8D7F06-C26F-495B-8C33-5586DE95ECBF}" presName="compNode" presStyleCnt="0"/>
      <dgm:spPr/>
    </dgm:pt>
    <dgm:pt modelId="{D7AD3027-E227-49A6-A248-23D0514766E6}" type="pres">
      <dgm:prSet presAssocID="{8E8D7F06-C26F-495B-8C33-5586DE95ECBF}" presName="bgRect" presStyleLbl="bgShp" presStyleIdx="1" presStyleCnt="2"/>
      <dgm:spPr/>
    </dgm:pt>
    <dgm:pt modelId="{DF42351F-5E3A-4B21-99BC-01CB78E08F05}" type="pres">
      <dgm:prSet presAssocID="{8E8D7F06-C26F-495B-8C33-5586DE95ECB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B79D9774-D99C-4E72-9166-773B0DB12242}" type="pres">
      <dgm:prSet presAssocID="{8E8D7F06-C26F-495B-8C33-5586DE95ECBF}" presName="spaceRect" presStyleCnt="0"/>
      <dgm:spPr/>
    </dgm:pt>
    <dgm:pt modelId="{1CB6CD20-F8D7-4470-B806-FFAAB9C578F6}" type="pres">
      <dgm:prSet presAssocID="{8E8D7F06-C26F-495B-8C33-5586DE95ECBF}" presName="parTx" presStyleLbl="revTx" presStyleIdx="1" presStyleCnt="2">
        <dgm:presLayoutVars>
          <dgm:chMax val="0"/>
          <dgm:chPref val="0"/>
        </dgm:presLayoutVars>
      </dgm:prSet>
      <dgm:spPr/>
    </dgm:pt>
  </dgm:ptLst>
  <dgm:cxnLst>
    <dgm:cxn modelId="{AD8F722F-DCDE-412C-BA11-6C5D640362FE}" srcId="{12B491B2-71A4-4B46-B175-800D2C498998}" destId="{895E1D7D-FE62-4552-BE81-28073C0ACE6E}" srcOrd="0" destOrd="0" parTransId="{D19206AD-A526-4E5B-94C7-CB2046B6AB09}" sibTransId="{547E85AF-5FEA-4619-9746-64AA26223643}"/>
    <dgm:cxn modelId="{82277A79-036B-4F78-BCB3-43909579F15C}" srcId="{12B491B2-71A4-4B46-B175-800D2C498998}" destId="{8E8D7F06-C26F-495B-8C33-5586DE95ECBF}" srcOrd="1" destOrd="0" parTransId="{0A6CA882-9D1E-425A-A4D1-EC5B55D77A08}" sibTransId="{1D10C54C-5179-4027-A362-4E082451B96D}"/>
    <dgm:cxn modelId="{FFFDD279-6F80-4285-971A-E611F3520771}" type="presOf" srcId="{12B491B2-71A4-4B46-B175-800D2C498998}" destId="{2A288A7F-2C42-4CE3-9666-8497F20D3D61}" srcOrd="0" destOrd="0" presId="urn:microsoft.com/office/officeart/2018/2/layout/IconVerticalSolidList"/>
    <dgm:cxn modelId="{D8D132AE-8FEA-4C7E-8652-529BB5BF8D1A}" type="presOf" srcId="{8E8D7F06-C26F-495B-8C33-5586DE95ECBF}" destId="{1CB6CD20-F8D7-4470-B806-FFAAB9C578F6}" srcOrd="0" destOrd="0" presId="urn:microsoft.com/office/officeart/2018/2/layout/IconVerticalSolidList"/>
    <dgm:cxn modelId="{AB7E4DC0-D129-409A-9741-C87C69FF7DFA}" type="presOf" srcId="{895E1D7D-FE62-4552-BE81-28073C0ACE6E}" destId="{3B66D6C1-F579-4F61-95DF-F08F9C069200}" srcOrd="0" destOrd="0" presId="urn:microsoft.com/office/officeart/2018/2/layout/IconVerticalSolidList"/>
    <dgm:cxn modelId="{012A52F1-8D4F-4070-91F8-72D66BF01117}" type="presParOf" srcId="{2A288A7F-2C42-4CE3-9666-8497F20D3D61}" destId="{E32C9EFC-AE2C-4D07-8474-EE537C27B811}" srcOrd="0" destOrd="0" presId="urn:microsoft.com/office/officeart/2018/2/layout/IconVerticalSolidList"/>
    <dgm:cxn modelId="{C32B08B1-DF63-4742-BF38-052400409503}" type="presParOf" srcId="{E32C9EFC-AE2C-4D07-8474-EE537C27B811}" destId="{3EB039C9-1705-4DFD-B48C-02D9D1854E49}" srcOrd="0" destOrd="0" presId="urn:microsoft.com/office/officeart/2018/2/layout/IconVerticalSolidList"/>
    <dgm:cxn modelId="{5DF9299B-7FAE-436A-BA04-5DC8976B345C}" type="presParOf" srcId="{E32C9EFC-AE2C-4D07-8474-EE537C27B811}" destId="{387F4C3E-B923-47F7-BD8C-71E39F6B11C2}" srcOrd="1" destOrd="0" presId="urn:microsoft.com/office/officeart/2018/2/layout/IconVerticalSolidList"/>
    <dgm:cxn modelId="{DCEDFE86-8221-4DE6-8F40-D8CE682E80E5}" type="presParOf" srcId="{E32C9EFC-AE2C-4D07-8474-EE537C27B811}" destId="{ADEC3C78-54E5-4695-B097-B5FC9E78C837}" srcOrd="2" destOrd="0" presId="urn:microsoft.com/office/officeart/2018/2/layout/IconVerticalSolidList"/>
    <dgm:cxn modelId="{0DD3C703-D01F-4E3B-B1F2-FAE86CA760A8}" type="presParOf" srcId="{E32C9EFC-AE2C-4D07-8474-EE537C27B811}" destId="{3B66D6C1-F579-4F61-95DF-F08F9C069200}" srcOrd="3" destOrd="0" presId="urn:microsoft.com/office/officeart/2018/2/layout/IconVerticalSolidList"/>
    <dgm:cxn modelId="{44120417-559B-4BA9-B128-90D213E9B99C}" type="presParOf" srcId="{2A288A7F-2C42-4CE3-9666-8497F20D3D61}" destId="{9A0C16CE-B663-4CDF-B9A4-80EC230D07C4}" srcOrd="1" destOrd="0" presId="urn:microsoft.com/office/officeart/2018/2/layout/IconVerticalSolidList"/>
    <dgm:cxn modelId="{73299546-9239-4A1C-BDDE-9BD5703F0CD4}" type="presParOf" srcId="{2A288A7F-2C42-4CE3-9666-8497F20D3D61}" destId="{4279990E-2106-447C-9301-2156C45E9D72}" srcOrd="2" destOrd="0" presId="urn:microsoft.com/office/officeart/2018/2/layout/IconVerticalSolidList"/>
    <dgm:cxn modelId="{8D5CF2C9-3AA9-4CB0-8A26-406F047D9325}" type="presParOf" srcId="{4279990E-2106-447C-9301-2156C45E9D72}" destId="{D7AD3027-E227-49A6-A248-23D0514766E6}" srcOrd="0" destOrd="0" presId="urn:microsoft.com/office/officeart/2018/2/layout/IconVerticalSolidList"/>
    <dgm:cxn modelId="{3C13AF3A-4A52-4CB1-A88B-3B661B91F943}" type="presParOf" srcId="{4279990E-2106-447C-9301-2156C45E9D72}" destId="{DF42351F-5E3A-4B21-99BC-01CB78E08F05}" srcOrd="1" destOrd="0" presId="urn:microsoft.com/office/officeart/2018/2/layout/IconVerticalSolidList"/>
    <dgm:cxn modelId="{AF628005-4403-4590-8EB6-585657EC321D}" type="presParOf" srcId="{4279990E-2106-447C-9301-2156C45E9D72}" destId="{B79D9774-D99C-4E72-9166-773B0DB12242}" srcOrd="2" destOrd="0" presId="urn:microsoft.com/office/officeart/2018/2/layout/IconVerticalSolidList"/>
    <dgm:cxn modelId="{2D9984FE-40D9-4A18-B2F4-F2C346444F99}" type="presParOf" srcId="{4279990E-2106-447C-9301-2156C45E9D72}" destId="{1CB6CD20-F8D7-4470-B806-FFAAB9C578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87520A-F0C8-4A06-95D6-FA9D7E05E5F1}" type="doc">
      <dgm:prSet loTypeId="urn:microsoft.com/office/officeart/2005/8/layout/vList2" loCatId="list" qsTypeId="urn:microsoft.com/office/officeart/2005/8/quickstyle/simple3" qsCatId="simple" csTypeId="urn:microsoft.com/office/officeart/2005/8/colors/colorful2" csCatId="colorful"/>
      <dgm:spPr/>
      <dgm:t>
        <a:bodyPr/>
        <a:lstStyle/>
        <a:p>
          <a:endParaRPr lang="en-US"/>
        </a:p>
      </dgm:t>
    </dgm:pt>
    <dgm:pt modelId="{08067B92-81AE-4900-8525-92804AFD4363}">
      <dgm:prSet/>
      <dgm:spPr/>
      <dgm:t>
        <a:bodyPr/>
        <a:lstStyle/>
        <a:p>
          <a:r>
            <a:rPr lang="en-US" b="1"/>
            <a:t>Data</a:t>
          </a:r>
          <a:endParaRPr lang="en-US"/>
        </a:p>
      </dgm:t>
    </dgm:pt>
    <dgm:pt modelId="{FB447EF6-27FE-4E3B-B767-58F0D949D68F}" type="parTrans" cxnId="{AB6CBC9D-7E15-4284-90E6-8EC7FF3E44B7}">
      <dgm:prSet/>
      <dgm:spPr/>
      <dgm:t>
        <a:bodyPr/>
        <a:lstStyle/>
        <a:p>
          <a:endParaRPr lang="en-US"/>
        </a:p>
      </dgm:t>
    </dgm:pt>
    <dgm:pt modelId="{0A11EF25-3930-4B1C-B29C-DFAC96DF138B}" type="sibTrans" cxnId="{AB6CBC9D-7E15-4284-90E6-8EC7FF3E44B7}">
      <dgm:prSet/>
      <dgm:spPr/>
      <dgm:t>
        <a:bodyPr/>
        <a:lstStyle/>
        <a:p>
          <a:endParaRPr lang="en-US"/>
        </a:p>
      </dgm:t>
    </dgm:pt>
    <dgm:pt modelId="{192A17FE-B6C0-4125-974B-356C3B8D2813}">
      <dgm:prSet/>
      <dgm:spPr/>
      <dgm:t>
        <a:bodyPr/>
        <a:lstStyle/>
        <a:p>
          <a:r>
            <a:rPr lang="en-US" b="1"/>
            <a:t>Data </a:t>
          </a:r>
          <a:r>
            <a:rPr lang="en-US"/>
            <a:t>is the raw input that has very little meaning when viewed on its own. The smallest piece of data that can be stored in a database is a </a:t>
          </a:r>
          <a:r>
            <a:rPr lang="en-US" b="1"/>
            <a:t>character</a:t>
          </a:r>
          <a:r>
            <a:rPr lang="en-US"/>
            <a:t>, such as a </a:t>
          </a:r>
          <a:r>
            <a:rPr lang="en-US" b="1"/>
            <a:t>letter </a:t>
          </a:r>
          <a:r>
            <a:rPr lang="en-US"/>
            <a:t>of the alphabet, a </a:t>
          </a:r>
          <a:r>
            <a:rPr lang="en-US" b="1"/>
            <a:t>punctuation </a:t>
          </a:r>
          <a:r>
            <a:rPr lang="en-US"/>
            <a:t>character or a </a:t>
          </a:r>
          <a:r>
            <a:rPr lang="en-US" b="1"/>
            <a:t>digit</a:t>
          </a:r>
          <a:r>
            <a:rPr lang="en-US"/>
            <a:t>. Each of these characters requires </a:t>
          </a:r>
          <a:r>
            <a:rPr lang="en-US" b="1"/>
            <a:t>one byte </a:t>
          </a:r>
          <a:r>
            <a:rPr lang="en-US"/>
            <a:t>of disk storage space.</a:t>
          </a:r>
        </a:p>
      </dgm:t>
    </dgm:pt>
    <dgm:pt modelId="{8498941D-AC0E-4A5C-985C-FA8696A986C0}" type="parTrans" cxnId="{714FEC6B-ED6C-4F7B-BBDD-12592D10E8D4}">
      <dgm:prSet/>
      <dgm:spPr/>
      <dgm:t>
        <a:bodyPr/>
        <a:lstStyle/>
        <a:p>
          <a:endParaRPr lang="en-US"/>
        </a:p>
      </dgm:t>
    </dgm:pt>
    <dgm:pt modelId="{6E632B60-3F16-4488-92BF-6018AE78280F}" type="sibTrans" cxnId="{714FEC6B-ED6C-4F7B-BBDD-12592D10E8D4}">
      <dgm:prSet/>
      <dgm:spPr/>
      <dgm:t>
        <a:bodyPr/>
        <a:lstStyle/>
        <a:p>
          <a:endParaRPr lang="en-US"/>
        </a:p>
      </dgm:t>
    </dgm:pt>
    <dgm:pt modelId="{04B16A0A-88ED-449B-9433-87FA5807E490}">
      <dgm:prSet/>
      <dgm:spPr/>
      <dgm:t>
        <a:bodyPr/>
        <a:lstStyle/>
        <a:p>
          <a:r>
            <a:rPr lang="en-US" b="1"/>
            <a:t>Fields</a:t>
          </a:r>
          <a:endParaRPr lang="en-US"/>
        </a:p>
      </dgm:t>
    </dgm:pt>
    <dgm:pt modelId="{0235E62E-FDA1-4E2A-9A27-0DC53CC3CAB1}" type="parTrans" cxnId="{DE0E9AC2-1B27-4C8F-A42E-2167A9F61BB8}">
      <dgm:prSet/>
      <dgm:spPr/>
      <dgm:t>
        <a:bodyPr/>
        <a:lstStyle/>
        <a:p>
          <a:endParaRPr lang="en-US"/>
        </a:p>
      </dgm:t>
    </dgm:pt>
    <dgm:pt modelId="{EF654FA6-6B74-4839-96A7-0FD06C44883E}" type="sibTrans" cxnId="{DE0E9AC2-1B27-4C8F-A42E-2167A9F61BB8}">
      <dgm:prSet/>
      <dgm:spPr/>
      <dgm:t>
        <a:bodyPr/>
        <a:lstStyle/>
        <a:p>
          <a:endParaRPr lang="en-US"/>
        </a:p>
      </dgm:t>
    </dgm:pt>
    <dgm:pt modelId="{9A49BE80-47EC-43BB-869B-2E8AF890AA26}">
      <dgm:prSet/>
      <dgm:spPr/>
      <dgm:t>
        <a:bodyPr/>
        <a:lstStyle/>
        <a:p>
          <a:r>
            <a:rPr lang="en-US"/>
            <a:t>A </a:t>
          </a:r>
          <a:r>
            <a:rPr lang="en-US" b="1"/>
            <a:t>field </a:t>
          </a:r>
          <a:r>
            <a:rPr lang="en-US"/>
            <a:t>is a group of characters that has some meaning. The library database discussed previously could have, for example, four fields: the author, the catalogue number, the name of the book and the description of the book. </a:t>
          </a:r>
        </a:p>
      </dgm:t>
    </dgm:pt>
    <dgm:pt modelId="{AB679521-D4B8-435A-B150-308B616DCA24}" type="parTrans" cxnId="{47740D81-E2A5-4331-A30C-09798957D70A}">
      <dgm:prSet/>
      <dgm:spPr/>
      <dgm:t>
        <a:bodyPr/>
        <a:lstStyle/>
        <a:p>
          <a:endParaRPr lang="en-US"/>
        </a:p>
      </dgm:t>
    </dgm:pt>
    <dgm:pt modelId="{31BE40FA-0DAA-443F-8D00-A0154849E4AF}" type="sibTrans" cxnId="{47740D81-E2A5-4331-A30C-09798957D70A}">
      <dgm:prSet/>
      <dgm:spPr/>
      <dgm:t>
        <a:bodyPr/>
        <a:lstStyle/>
        <a:p>
          <a:endParaRPr lang="en-US"/>
        </a:p>
      </dgm:t>
    </dgm:pt>
    <dgm:pt modelId="{123BF096-60B4-4C83-9E2C-A37DAA01A92F}">
      <dgm:prSet/>
      <dgm:spPr/>
      <dgm:t>
        <a:bodyPr/>
        <a:lstStyle/>
        <a:p>
          <a:r>
            <a:rPr lang="en-US" b="1"/>
            <a:t>Field names</a:t>
          </a:r>
          <a:endParaRPr lang="en-US"/>
        </a:p>
      </dgm:t>
    </dgm:pt>
    <dgm:pt modelId="{53B22A5A-0401-499F-9557-4EF780B4E798}" type="parTrans" cxnId="{DB4D290E-975F-4D6A-A4AD-55E91498777B}">
      <dgm:prSet/>
      <dgm:spPr/>
      <dgm:t>
        <a:bodyPr/>
        <a:lstStyle/>
        <a:p>
          <a:endParaRPr lang="en-US"/>
        </a:p>
      </dgm:t>
    </dgm:pt>
    <dgm:pt modelId="{4C9B83CC-6EC5-44A0-8B4E-515BC362D17E}" type="sibTrans" cxnId="{DB4D290E-975F-4D6A-A4AD-55E91498777B}">
      <dgm:prSet/>
      <dgm:spPr/>
      <dgm:t>
        <a:bodyPr/>
        <a:lstStyle/>
        <a:p>
          <a:endParaRPr lang="en-US"/>
        </a:p>
      </dgm:t>
    </dgm:pt>
    <dgm:pt modelId="{BB60F2E1-6CCB-4750-B737-4F6E9061B3E0}">
      <dgm:prSet/>
      <dgm:spPr/>
      <dgm:t>
        <a:bodyPr/>
        <a:lstStyle/>
        <a:p>
          <a:r>
            <a:rPr lang="en-US"/>
            <a:t>A </a:t>
          </a:r>
          <a:r>
            <a:rPr lang="en-US" b="1"/>
            <a:t>field name </a:t>
          </a:r>
          <a:r>
            <a:rPr lang="en-US"/>
            <a:t>is a name that the database designer assigns to a field. In this unit, field names will consist of one word in italics and will begin with an upper-case letter. Appropriate field names for the library database could be </a:t>
          </a:r>
          <a:r>
            <a:rPr lang="en-US" i="1"/>
            <a:t>Author</a:t>
          </a:r>
          <a:r>
            <a:rPr lang="en-US"/>
            <a:t>, </a:t>
          </a:r>
          <a:r>
            <a:rPr lang="en-US" i="1"/>
            <a:t>Title</a:t>
          </a:r>
          <a:r>
            <a:rPr lang="en-US"/>
            <a:t>, </a:t>
          </a:r>
          <a:r>
            <a:rPr lang="en-US" i="1"/>
            <a:t>CatalogID </a:t>
          </a:r>
          <a:r>
            <a:rPr lang="en-US"/>
            <a:t>and </a:t>
          </a:r>
          <a:r>
            <a:rPr lang="en-US" i="1"/>
            <a:t>Description</a:t>
          </a:r>
          <a:r>
            <a:rPr lang="en-US"/>
            <a:t>.</a:t>
          </a:r>
        </a:p>
      </dgm:t>
    </dgm:pt>
    <dgm:pt modelId="{EDD2B012-210D-46C3-ABD8-903ACF142A4D}" type="parTrans" cxnId="{D8448EC9-D685-4939-9244-38D6B727B06D}">
      <dgm:prSet/>
      <dgm:spPr/>
      <dgm:t>
        <a:bodyPr/>
        <a:lstStyle/>
        <a:p>
          <a:endParaRPr lang="en-US"/>
        </a:p>
      </dgm:t>
    </dgm:pt>
    <dgm:pt modelId="{7F6CE751-9E3E-49DF-BD4D-B9FC9DC4E205}" type="sibTrans" cxnId="{D8448EC9-D685-4939-9244-38D6B727B06D}">
      <dgm:prSet/>
      <dgm:spPr/>
      <dgm:t>
        <a:bodyPr/>
        <a:lstStyle/>
        <a:p>
          <a:endParaRPr lang="en-US"/>
        </a:p>
      </dgm:t>
    </dgm:pt>
    <dgm:pt modelId="{08491F47-EFE6-42BE-8EFF-3A06AE2B6E03}">
      <dgm:prSet/>
      <dgm:spPr/>
      <dgm:t>
        <a:bodyPr/>
        <a:lstStyle/>
        <a:p>
          <a:r>
            <a:rPr lang="en-US" b="1"/>
            <a:t>Records</a:t>
          </a:r>
          <a:endParaRPr lang="en-US"/>
        </a:p>
      </dgm:t>
    </dgm:pt>
    <dgm:pt modelId="{9546FF82-C200-4C52-8957-5573A7422D86}" type="parTrans" cxnId="{35452797-435F-4C3C-B652-80872C1B822F}">
      <dgm:prSet/>
      <dgm:spPr/>
      <dgm:t>
        <a:bodyPr/>
        <a:lstStyle/>
        <a:p>
          <a:endParaRPr lang="en-US"/>
        </a:p>
      </dgm:t>
    </dgm:pt>
    <dgm:pt modelId="{047811FD-2646-45BB-BCE9-17B804B9BA78}" type="sibTrans" cxnId="{35452797-435F-4C3C-B652-80872C1B822F}">
      <dgm:prSet/>
      <dgm:spPr/>
      <dgm:t>
        <a:bodyPr/>
        <a:lstStyle/>
        <a:p>
          <a:endParaRPr lang="en-US"/>
        </a:p>
      </dgm:t>
    </dgm:pt>
    <dgm:pt modelId="{E4B5EFFE-4C02-4B0E-B410-2413276FB8F6}">
      <dgm:prSet/>
      <dgm:spPr/>
      <dgm:t>
        <a:bodyPr/>
        <a:lstStyle/>
        <a:p>
          <a:r>
            <a:rPr lang="en-US"/>
            <a:t>A </a:t>
          </a:r>
          <a:r>
            <a:rPr lang="en-US" b="1"/>
            <a:t>record </a:t>
          </a:r>
          <a:r>
            <a:rPr lang="en-US"/>
            <a:t>is a group of  fields  that  describe  one  entry  in  the  database.  For  example,  all the information contained on one card of the library database would form one record.</a:t>
          </a:r>
        </a:p>
      </dgm:t>
    </dgm:pt>
    <dgm:pt modelId="{EA3CDE88-2FF8-433F-86B2-E5ABB53F4EC4}" type="parTrans" cxnId="{25BB49CA-01D1-4825-BA08-1F0F1E72B60C}">
      <dgm:prSet/>
      <dgm:spPr/>
      <dgm:t>
        <a:bodyPr/>
        <a:lstStyle/>
        <a:p>
          <a:endParaRPr lang="en-US"/>
        </a:p>
      </dgm:t>
    </dgm:pt>
    <dgm:pt modelId="{91D40CD7-3F5B-4E1F-9ECF-AD510AD9D9AB}" type="sibTrans" cxnId="{25BB49CA-01D1-4825-BA08-1F0F1E72B60C}">
      <dgm:prSet/>
      <dgm:spPr/>
      <dgm:t>
        <a:bodyPr/>
        <a:lstStyle/>
        <a:p>
          <a:endParaRPr lang="en-US"/>
        </a:p>
      </dgm:t>
    </dgm:pt>
    <dgm:pt modelId="{1181AA28-EDD8-4F7D-94D2-401FAB137016}">
      <dgm:prSet/>
      <dgm:spPr/>
      <dgm:t>
        <a:bodyPr/>
        <a:lstStyle/>
        <a:p>
          <a:r>
            <a:rPr lang="en-US" b="1"/>
            <a:t>Files</a:t>
          </a:r>
          <a:endParaRPr lang="en-US"/>
        </a:p>
      </dgm:t>
    </dgm:pt>
    <dgm:pt modelId="{A369D868-BFCF-49B1-B3B5-5403EC24B2C9}" type="parTrans" cxnId="{AA8EB4C2-C44B-41FB-B8AD-312E589724F1}">
      <dgm:prSet/>
      <dgm:spPr/>
      <dgm:t>
        <a:bodyPr/>
        <a:lstStyle/>
        <a:p>
          <a:endParaRPr lang="en-US"/>
        </a:p>
      </dgm:t>
    </dgm:pt>
    <dgm:pt modelId="{CF3D6BD4-0634-477A-9B25-882CDF0A03FB}" type="sibTrans" cxnId="{AA8EB4C2-C44B-41FB-B8AD-312E589724F1}">
      <dgm:prSet/>
      <dgm:spPr/>
      <dgm:t>
        <a:bodyPr/>
        <a:lstStyle/>
        <a:p>
          <a:endParaRPr lang="en-US"/>
        </a:p>
      </dgm:t>
    </dgm:pt>
    <dgm:pt modelId="{38C4E035-2582-46E9-9CB8-F6682416ED47}">
      <dgm:prSet/>
      <dgm:spPr/>
      <dgm:t>
        <a:bodyPr/>
        <a:lstStyle/>
        <a:p>
          <a:r>
            <a:rPr lang="en-US"/>
            <a:t>A </a:t>
          </a:r>
          <a:r>
            <a:rPr lang="en-US" b="1"/>
            <a:t>file </a:t>
          </a:r>
          <a:r>
            <a:rPr lang="en-US"/>
            <a:t>is a collection of related records. The library database above consists of one file.</a:t>
          </a:r>
        </a:p>
      </dgm:t>
    </dgm:pt>
    <dgm:pt modelId="{AD10C22B-5F7E-4AA4-8A97-D6AC081B21AB}" type="parTrans" cxnId="{E1143A1B-374B-413A-B01B-9671374075C9}">
      <dgm:prSet/>
      <dgm:spPr/>
      <dgm:t>
        <a:bodyPr/>
        <a:lstStyle/>
        <a:p>
          <a:endParaRPr lang="en-US"/>
        </a:p>
      </dgm:t>
    </dgm:pt>
    <dgm:pt modelId="{E5D8F144-F26E-416D-9076-AD3B08DA6155}" type="sibTrans" cxnId="{E1143A1B-374B-413A-B01B-9671374075C9}">
      <dgm:prSet/>
      <dgm:spPr/>
      <dgm:t>
        <a:bodyPr/>
        <a:lstStyle/>
        <a:p>
          <a:endParaRPr lang="en-US"/>
        </a:p>
      </dgm:t>
    </dgm:pt>
    <dgm:pt modelId="{8C69399F-AA33-4636-95E9-B996BB6CF2C9}" type="pres">
      <dgm:prSet presAssocID="{D587520A-F0C8-4A06-95D6-FA9D7E05E5F1}" presName="linear" presStyleCnt="0">
        <dgm:presLayoutVars>
          <dgm:animLvl val="lvl"/>
          <dgm:resizeHandles val="exact"/>
        </dgm:presLayoutVars>
      </dgm:prSet>
      <dgm:spPr/>
    </dgm:pt>
    <dgm:pt modelId="{B0DCE9A0-4EC2-4299-B343-43ED9F9CE1D1}" type="pres">
      <dgm:prSet presAssocID="{08067B92-81AE-4900-8525-92804AFD4363}" presName="parentText" presStyleLbl="node1" presStyleIdx="0" presStyleCnt="10">
        <dgm:presLayoutVars>
          <dgm:chMax val="0"/>
          <dgm:bulletEnabled val="1"/>
        </dgm:presLayoutVars>
      </dgm:prSet>
      <dgm:spPr/>
    </dgm:pt>
    <dgm:pt modelId="{5FFDB768-1DDF-4561-BFB0-5254EB1196BE}" type="pres">
      <dgm:prSet presAssocID="{0A11EF25-3930-4B1C-B29C-DFAC96DF138B}" presName="spacer" presStyleCnt="0"/>
      <dgm:spPr/>
    </dgm:pt>
    <dgm:pt modelId="{E2164E45-5AF5-45DA-8895-61CEA46B7C17}" type="pres">
      <dgm:prSet presAssocID="{192A17FE-B6C0-4125-974B-356C3B8D2813}" presName="parentText" presStyleLbl="node1" presStyleIdx="1" presStyleCnt="10">
        <dgm:presLayoutVars>
          <dgm:chMax val="0"/>
          <dgm:bulletEnabled val="1"/>
        </dgm:presLayoutVars>
      </dgm:prSet>
      <dgm:spPr/>
    </dgm:pt>
    <dgm:pt modelId="{4AD0BD50-42BF-47A1-9313-1AECC508706A}" type="pres">
      <dgm:prSet presAssocID="{6E632B60-3F16-4488-92BF-6018AE78280F}" presName="spacer" presStyleCnt="0"/>
      <dgm:spPr/>
    </dgm:pt>
    <dgm:pt modelId="{5BE23095-98C7-41B7-99DD-7A11D38EAFB3}" type="pres">
      <dgm:prSet presAssocID="{04B16A0A-88ED-449B-9433-87FA5807E490}" presName="parentText" presStyleLbl="node1" presStyleIdx="2" presStyleCnt="10">
        <dgm:presLayoutVars>
          <dgm:chMax val="0"/>
          <dgm:bulletEnabled val="1"/>
        </dgm:presLayoutVars>
      </dgm:prSet>
      <dgm:spPr/>
    </dgm:pt>
    <dgm:pt modelId="{A5DA5945-ADC6-47B8-BBDD-DC52D199A0E5}" type="pres">
      <dgm:prSet presAssocID="{EF654FA6-6B74-4839-96A7-0FD06C44883E}" presName="spacer" presStyleCnt="0"/>
      <dgm:spPr/>
    </dgm:pt>
    <dgm:pt modelId="{CF14E05F-4B6D-4342-9D9A-F9365AAF12B0}" type="pres">
      <dgm:prSet presAssocID="{9A49BE80-47EC-43BB-869B-2E8AF890AA26}" presName="parentText" presStyleLbl="node1" presStyleIdx="3" presStyleCnt="10">
        <dgm:presLayoutVars>
          <dgm:chMax val="0"/>
          <dgm:bulletEnabled val="1"/>
        </dgm:presLayoutVars>
      </dgm:prSet>
      <dgm:spPr/>
    </dgm:pt>
    <dgm:pt modelId="{AD3A8DC2-539B-4BFC-A8CD-2EAEF97894BE}" type="pres">
      <dgm:prSet presAssocID="{31BE40FA-0DAA-443F-8D00-A0154849E4AF}" presName="spacer" presStyleCnt="0"/>
      <dgm:spPr/>
    </dgm:pt>
    <dgm:pt modelId="{FEE0520C-60A0-4549-8968-F1818B4A0C25}" type="pres">
      <dgm:prSet presAssocID="{123BF096-60B4-4C83-9E2C-A37DAA01A92F}" presName="parentText" presStyleLbl="node1" presStyleIdx="4" presStyleCnt="10">
        <dgm:presLayoutVars>
          <dgm:chMax val="0"/>
          <dgm:bulletEnabled val="1"/>
        </dgm:presLayoutVars>
      </dgm:prSet>
      <dgm:spPr/>
    </dgm:pt>
    <dgm:pt modelId="{795B1ACF-DF25-4272-81F2-1EE7F528AB7E}" type="pres">
      <dgm:prSet presAssocID="{4C9B83CC-6EC5-44A0-8B4E-515BC362D17E}" presName="spacer" presStyleCnt="0"/>
      <dgm:spPr/>
    </dgm:pt>
    <dgm:pt modelId="{09E21B1F-8BC5-44AF-A685-75E1182D2AA9}" type="pres">
      <dgm:prSet presAssocID="{BB60F2E1-6CCB-4750-B737-4F6E9061B3E0}" presName="parentText" presStyleLbl="node1" presStyleIdx="5" presStyleCnt="10">
        <dgm:presLayoutVars>
          <dgm:chMax val="0"/>
          <dgm:bulletEnabled val="1"/>
        </dgm:presLayoutVars>
      </dgm:prSet>
      <dgm:spPr/>
    </dgm:pt>
    <dgm:pt modelId="{ABC48293-1EC3-4C65-831E-D0FF7E9DD405}" type="pres">
      <dgm:prSet presAssocID="{7F6CE751-9E3E-49DF-BD4D-B9FC9DC4E205}" presName="spacer" presStyleCnt="0"/>
      <dgm:spPr/>
    </dgm:pt>
    <dgm:pt modelId="{5EF1C00E-C6AB-4739-806C-49EAE1058372}" type="pres">
      <dgm:prSet presAssocID="{08491F47-EFE6-42BE-8EFF-3A06AE2B6E03}" presName="parentText" presStyleLbl="node1" presStyleIdx="6" presStyleCnt="10">
        <dgm:presLayoutVars>
          <dgm:chMax val="0"/>
          <dgm:bulletEnabled val="1"/>
        </dgm:presLayoutVars>
      </dgm:prSet>
      <dgm:spPr/>
    </dgm:pt>
    <dgm:pt modelId="{76F98A8F-A61B-4074-888E-C1250FDA251F}" type="pres">
      <dgm:prSet presAssocID="{047811FD-2646-45BB-BCE9-17B804B9BA78}" presName="spacer" presStyleCnt="0"/>
      <dgm:spPr/>
    </dgm:pt>
    <dgm:pt modelId="{31AA8B2C-E692-400A-B82E-CB4FE79A717C}" type="pres">
      <dgm:prSet presAssocID="{E4B5EFFE-4C02-4B0E-B410-2413276FB8F6}" presName="parentText" presStyleLbl="node1" presStyleIdx="7" presStyleCnt="10">
        <dgm:presLayoutVars>
          <dgm:chMax val="0"/>
          <dgm:bulletEnabled val="1"/>
        </dgm:presLayoutVars>
      </dgm:prSet>
      <dgm:spPr/>
    </dgm:pt>
    <dgm:pt modelId="{3F03705B-E6E0-4E8A-89EA-2D1B60CC29E7}" type="pres">
      <dgm:prSet presAssocID="{91D40CD7-3F5B-4E1F-9ECF-AD510AD9D9AB}" presName="spacer" presStyleCnt="0"/>
      <dgm:spPr/>
    </dgm:pt>
    <dgm:pt modelId="{BF315B98-AAA0-4490-A840-3AD785DFE848}" type="pres">
      <dgm:prSet presAssocID="{1181AA28-EDD8-4F7D-94D2-401FAB137016}" presName="parentText" presStyleLbl="node1" presStyleIdx="8" presStyleCnt="10">
        <dgm:presLayoutVars>
          <dgm:chMax val="0"/>
          <dgm:bulletEnabled val="1"/>
        </dgm:presLayoutVars>
      </dgm:prSet>
      <dgm:spPr/>
    </dgm:pt>
    <dgm:pt modelId="{1CD9EDEC-2ACE-4634-93C6-0A0442D6C2C2}" type="pres">
      <dgm:prSet presAssocID="{CF3D6BD4-0634-477A-9B25-882CDF0A03FB}" presName="spacer" presStyleCnt="0"/>
      <dgm:spPr/>
    </dgm:pt>
    <dgm:pt modelId="{4F56450B-7C36-435E-8560-DE1B1358AE2C}" type="pres">
      <dgm:prSet presAssocID="{38C4E035-2582-46E9-9CB8-F6682416ED47}" presName="parentText" presStyleLbl="node1" presStyleIdx="9" presStyleCnt="10">
        <dgm:presLayoutVars>
          <dgm:chMax val="0"/>
          <dgm:bulletEnabled val="1"/>
        </dgm:presLayoutVars>
      </dgm:prSet>
      <dgm:spPr/>
    </dgm:pt>
  </dgm:ptLst>
  <dgm:cxnLst>
    <dgm:cxn modelId="{DB4D290E-975F-4D6A-A4AD-55E91498777B}" srcId="{D587520A-F0C8-4A06-95D6-FA9D7E05E5F1}" destId="{123BF096-60B4-4C83-9E2C-A37DAA01A92F}" srcOrd="4" destOrd="0" parTransId="{53B22A5A-0401-499F-9557-4EF780B4E798}" sibTransId="{4C9B83CC-6EC5-44A0-8B4E-515BC362D17E}"/>
    <dgm:cxn modelId="{B6915010-AE32-451F-9E91-1B1E7944E1C8}" type="presOf" srcId="{04B16A0A-88ED-449B-9433-87FA5807E490}" destId="{5BE23095-98C7-41B7-99DD-7A11D38EAFB3}" srcOrd="0" destOrd="0" presId="urn:microsoft.com/office/officeart/2005/8/layout/vList2"/>
    <dgm:cxn modelId="{E1143A1B-374B-413A-B01B-9671374075C9}" srcId="{D587520A-F0C8-4A06-95D6-FA9D7E05E5F1}" destId="{38C4E035-2582-46E9-9CB8-F6682416ED47}" srcOrd="9" destOrd="0" parTransId="{AD10C22B-5F7E-4AA4-8A97-D6AC081B21AB}" sibTransId="{E5D8F144-F26E-416D-9076-AD3B08DA6155}"/>
    <dgm:cxn modelId="{6D917567-D4B1-4D97-9671-4BB056806C56}" type="presOf" srcId="{BB60F2E1-6CCB-4750-B737-4F6E9061B3E0}" destId="{09E21B1F-8BC5-44AF-A685-75E1182D2AA9}" srcOrd="0" destOrd="0" presId="urn:microsoft.com/office/officeart/2005/8/layout/vList2"/>
    <dgm:cxn modelId="{714FEC6B-ED6C-4F7B-BBDD-12592D10E8D4}" srcId="{D587520A-F0C8-4A06-95D6-FA9D7E05E5F1}" destId="{192A17FE-B6C0-4125-974B-356C3B8D2813}" srcOrd="1" destOrd="0" parTransId="{8498941D-AC0E-4A5C-985C-FA8696A986C0}" sibTransId="{6E632B60-3F16-4488-92BF-6018AE78280F}"/>
    <dgm:cxn modelId="{FD466E4F-63BA-4D25-B4D2-B58F77632BCF}" type="presOf" srcId="{192A17FE-B6C0-4125-974B-356C3B8D2813}" destId="{E2164E45-5AF5-45DA-8895-61CEA46B7C17}" srcOrd="0" destOrd="0" presId="urn:microsoft.com/office/officeart/2005/8/layout/vList2"/>
    <dgm:cxn modelId="{A384D978-A164-46CE-9DF2-0CB03EFA6AB4}" type="presOf" srcId="{08491F47-EFE6-42BE-8EFF-3A06AE2B6E03}" destId="{5EF1C00E-C6AB-4739-806C-49EAE1058372}" srcOrd="0" destOrd="0" presId="urn:microsoft.com/office/officeart/2005/8/layout/vList2"/>
    <dgm:cxn modelId="{CB0F6F7A-CE02-48FA-8BC5-2F17F91D3AAD}" type="presOf" srcId="{123BF096-60B4-4C83-9E2C-A37DAA01A92F}" destId="{FEE0520C-60A0-4549-8968-F1818B4A0C25}" srcOrd="0" destOrd="0" presId="urn:microsoft.com/office/officeart/2005/8/layout/vList2"/>
    <dgm:cxn modelId="{47740D81-E2A5-4331-A30C-09798957D70A}" srcId="{D587520A-F0C8-4A06-95D6-FA9D7E05E5F1}" destId="{9A49BE80-47EC-43BB-869B-2E8AF890AA26}" srcOrd="3" destOrd="0" parTransId="{AB679521-D4B8-435A-B150-308B616DCA24}" sibTransId="{31BE40FA-0DAA-443F-8D00-A0154849E4AF}"/>
    <dgm:cxn modelId="{FF625994-6C82-463E-A914-41B75795C326}" type="presOf" srcId="{9A49BE80-47EC-43BB-869B-2E8AF890AA26}" destId="{CF14E05F-4B6D-4342-9D9A-F9365AAF12B0}" srcOrd="0" destOrd="0" presId="urn:microsoft.com/office/officeart/2005/8/layout/vList2"/>
    <dgm:cxn modelId="{35452797-435F-4C3C-B652-80872C1B822F}" srcId="{D587520A-F0C8-4A06-95D6-FA9D7E05E5F1}" destId="{08491F47-EFE6-42BE-8EFF-3A06AE2B6E03}" srcOrd="6" destOrd="0" parTransId="{9546FF82-C200-4C52-8957-5573A7422D86}" sibTransId="{047811FD-2646-45BB-BCE9-17B804B9BA78}"/>
    <dgm:cxn modelId="{AB6CBC9D-7E15-4284-90E6-8EC7FF3E44B7}" srcId="{D587520A-F0C8-4A06-95D6-FA9D7E05E5F1}" destId="{08067B92-81AE-4900-8525-92804AFD4363}" srcOrd="0" destOrd="0" parTransId="{FB447EF6-27FE-4E3B-B767-58F0D949D68F}" sibTransId="{0A11EF25-3930-4B1C-B29C-DFAC96DF138B}"/>
    <dgm:cxn modelId="{2B9841A7-A153-43C1-952C-8A664F4EA3B1}" type="presOf" srcId="{D587520A-F0C8-4A06-95D6-FA9D7E05E5F1}" destId="{8C69399F-AA33-4636-95E9-B996BB6CF2C9}" srcOrd="0" destOrd="0" presId="urn:microsoft.com/office/officeart/2005/8/layout/vList2"/>
    <dgm:cxn modelId="{0AD9DDAB-E1AC-4D2F-9640-033E9A9A687F}" type="presOf" srcId="{1181AA28-EDD8-4F7D-94D2-401FAB137016}" destId="{BF315B98-AAA0-4490-A840-3AD785DFE848}" srcOrd="0" destOrd="0" presId="urn:microsoft.com/office/officeart/2005/8/layout/vList2"/>
    <dgm:cxn modelId="{DE0E9AC2-1B27-4C8F-A42E-2167A9F61BB8}" srcId="{D587520A-F0C8-4A06-95D6-FA9D7E05E5F1}" destId="{04B16A0A-88ED-449B-9433-87FA5807E490}" srcOrd="2" destOrd="0" parTransId="{0235E62E-FDA1-4E2A-9A27-0DC53CC3CAB1}" sibTransId="{EF654FA6-6B74-4839-96A7-0FD06C44883E}"/>
    <dgm:cxn modelId="{AA8EB4C2-C44B-41FB-B8AD-312E589724F1}" srcId="{D587520A-F0C8-4A06-95D6-FA9D7E05E5F1}" destId="{1181AA28-EDD8-4F7D-94D2-401FAB137016}" srcOrd="8" destOrd="0" parTransId="{A369D868-BFCF-49B1-B3B5-5403EC24B2C9}" sibTransId="{CF3D6BD4-0634-477A-9B25-882CDF0A03FB}"/>
    <dgm:cxn modelId="{D8448EC9-D685-4939-9244-38D6B727B06D}" srcId="{D587520A-F0C8-4A06-95D6-FA9D7E05E5F1}" destId="{BB60F2E1-6CCB-4750-B737-4F6E9061B3E0}" srcOrd="5" destOrd="0" parTransId="{EDD2B012-210D-46C3-ABD8-903ACF142A4D}" sibTransId="{7F6CE751-9E3E-49DF-BD4D-B9FC9DC4E205}"/>
    <dgm:cxn modelId="{25BB49CA-01D1-4825-BA08-1F0F1E72B60C}" srcId="{D587520A-F0C8-4A06-95D6-FA9D7E05E5F1}" destId="{E4B5EFFE-4C02-4B0E-B410-2413276FB8F6}" srcOrd="7" destOrd="0" parTransId="{EA3CDE88-2FF8-433F-86B2-E5ABB53F4EC4}" sibTransId="{91D40CD7-3F5B-4E1F-9ECF-AD510AD9D9AB}"/>
    <dgm:cxn modelId="{1F973ECC-36EE-48E5-AEAC-01D017132583}" type="presOf" srcId="{08067B92-81AE-4900-8525-92804AFD4363}" destId="{B0DCE9A0-4EC2-4299-B343-43ED9F9CE1D1}" srcOrd="0" destOrd="0" presId="urn:microsoft.com/office/officeart/2005/8/layout/vList2"/>
    <dgm:cxn modelId="{69BA9BCC-DB80-4CEA-ACB1-3F4E49BC95CE}" type="presOf" srcId="{E4B5EFFE-4C02-4B0E-B410-2413276FB8F6}" destId="{31AA8B2C-E692-400A-B82E-CB4FE79A717C}" srcOrd="0" destOrd="0" presId="urn:microsoft.com/office/officeart/2005/8/layout/vList2"/>
    <dgm:cxn modelId="{D75C05F9-079B-41E9-959B-7EA90EDFAC0A}" type="presOf" srcId="{38C4E035-2582-46E9-9CB8-F6682416ED47}" destId="{4F56450B-7C36-435E-8560-DE1B1358AE2C}" srcOrd="0" destOrd="0" presId="urn:microsoft.com/office/officeart/2005/8/layout/vList2"/>
    <dgm:cxn modelId="{3E5B3424-A116-4DB6-B823-477AA44089D8}" type="presParOf" srcId="{8C69399F-AA33-4636-95E9-B996BB6CF2C9}" destId="{B0DCE9A0-4EC2-4299-B343-43ED9F9CE1D1}" srcOrd="0" destOrd="0" presId="urn:microsoft.com/office/officeart/2005/8/layout/vList2"/>
    <dgm:cxn modelId="{41DF6DBA-2D84-4215-B9DE-9676AAD596E5}" type="presParOf" srcId="{8C69399F-AA33-4636-95E9-B996BB6CF2C9}" destId="{5FFDB768-1DDF-4561-BFB0-5254EB1196BE}" srcOrd="1" destOrd="0" presId="urn:microsoft.com/office/officeart/2005/8/layout/vList2"/>
    <dgm:cxn modelId="{D54CF25B-F51A-45ED-993A-77ECC575DF9D}" type="presParOf" srcId="{8C69399F-AA33-4636-95E9-B996BB6CF2C9}" destId="{E2164E45-5AF5-45DA-8895-61CEA46B7C17}" srcOrd="2" destOrd="0" presId="urn:microsoft.com/office/officeart/2005/8/layout/vList2"/>
    <dgm:cxn modelId="{2EFC85F9-F01A-4D59-AE77-D507C2DD24EC}" type="presParOf" srcId="{8C69399F-AA33-4636-95E9-B996BB6CF2C9}" destId="{4AD0BD50-42BF-47A1-9313-1AECC508706A}" srcOrd="3" destOrd="0" presId="urn:microsoft.com/office/officeart/2005/8/layout/vList2"/>
    <dgm:cxn modelId="{1EC0A16B-9EC4-45DB-82C2-DF2BEEDE6EBC}" type="presParOf" srcId="{8C69399F-AA33-4636-95E9-B996BB6CF2C9}" destId="{5BE23095-98C7-41B7-99DD-7A11D38EAFB3}" srcOrd="4" destOrd="0" presId="urn:microsoft.com/office/officeart/2005/8/layout/vList2"/>
    <dgm:cxn modelId="{B3F1EC3F-0433-403E-8F68-285CB5DDC758}" type="presParOf" srcId="{8C69399F-AA33-4636-95E9-B996BB6CF2C9}" destId="{A5DA5945-ADC6-47B8-BBDD-DC52D199A0E5}" srcOrd="5" destOrd="0" presId="urn:microsoft.com/office/officeart/2005/8/layout/vList2"/>
    <dgm:cxn modelId="{1A72AE22-8CBD-433C-B040-D3D47ED627EA}" type="presParOf" srcId="{8C69399F-AA33-4636-95E9-B996BB6CF2C9}" destId="{CF14E05F-4B6D-4342-9D9A-F9365AAF12B0}" srcOrd="6" destOrd="0" presId="urn:microsoft.com/office/officeart/2005/8/layout/vList2"/>
    <dgm:cxn modelId="{91012254-E530-4B9D-8500-05F3ADF20E73}" type="presParOf" srcId="{8C69399F-AA33-4636-95E9-B996BB6CF2C9}" destId="{AD3A8DC2-539B-4BFC-A8CD-2EAEF97894BE}" srcOrd="7" destOrd="0" presId="urn:microsoft.com/office/officeart/2005/8/layout/vList2"/>
    <dgm:cxn modelId="{4DA8018E-5EC7-407F-9C88-29E47574976D}" type="presParOf" srcId="{8C69399F-AA33-4636-95E9-B996BB6CF2C9}" destId="{FEE0520C-60A0-4549-8968-F1818B4A0C25}" srcOrd="8" destOrd="0" presId="urn:microsoft.com/office/officeart/2005/8/layout/vList2"/>
    <dgm:cxn modelId="{6360AA6A-9433-4DF7-B1FA-25877A0DA8ED}" type="presParOf" srcId="{8C69399F-AA33-4636-95E9-B996BB6CF2C9}" destId="{795B1ACF-DF25-4272-81F2-1EE7F528AB7E}" srcOrd="9" destOrd="0" presId="urn:microsoft.com/office/officeart/2005/8/layout/vList2"/>
    <dgm:cxn modelId="{427CDD42-0E20-44D3-8B9E-947900F01ED2}" type="presParOf" srcId="{8C69399F-AA33-4636-95E9-B996BB6CF2C9}" destId="{09E21B1F-8BC5-44AF-A685-75E1182D2AA9}" srcOrd="10" destOrd="0" presId="urn:microsoft.com/office/officeart/2005/8/layout/vList2"/>
    <dgm:cxn modelId="{B39284A8-3B51-48BA-843D-BD364DB88998}" type="presParOf" srcId="{8C69399F-AA33-4636-95E9-B996BB6CF2C9}" destId="{ABC48293-1EC3-4C65-831E-D0FF7E9DD405}" srcOrd="11" destOrd="0" presId="urn:microsoft.com/office/officeart/2005/8/layout/vList2"/>
    <dgm:cxn modelId="{80A0E732-3EE1-4935-A89A-F0BC7FA508D2}" type="presParOf" srcId="{8C69399F-AA33-4636-95E9-B996BB6CF2C9}" destId="{5EF1C00E-C6AB-4739-806C-49EAE1058372}" srcOrd="12" destOrd="0" presId="urn:microsoft.com/office/officeart/2005/8/layout/vList2"/>
    <dgm:cxn modelId="{CA315F1A-4883-4C2C-9DCB-2B2E55037078}" type="presParOf" srcId="{8C69399F-AA33-4636-95E9-B996BB6CF2C9}" destId="{76F98A8F-A61B-4074-888E-C1250FDA251F}" srcOrd="13" destOrd="0" presId="urn:microsoft.com/office/officeart/2005/8/layout/vList2"/>
    <dgm:cxn modelId="{BF1C744F-6D41-4A47-A29A-D8DE2E9C883E}" type="presParOf" srcId="{8C69399F-AA33-4636-95E9-B996BB6CF2C9}" destId="{31AA8B2C-E692-400A-B82E-CB4FE79A717C}" srcOrd="14" destOrd="0" presId="urn:microsoft.com/office/officeart/2005/8/layout/vList2"/>
    <dgm:cxn modelId="{A9942ABE-F286-4435-AD00-DF0F5D43F030}" type="presParOf" srcId="{8C69399F-AA33-4636-95E9-B996BB6CF2C9}" destId="{3F03705B-E6E0-4E8A-89EA-2D1B60CC29E7}" srcOrd="15" destOrd="0" presId="urn:microsoft.com/office/officeart/2005/8/layout/vList2"/>
    <dgm:cxn modelId="{3EB8E524-D075-42DE-9794-4D9D3E6AC6BD}" type="presParOf" srcId="{8C69399F-AA33-4636-95E9-B996BB6CF2C9}" destId="{BF315B98-AAA0-4490-A840-3AD785DFE848}" srcOrd="16" destOrd="0" presId="urn:microsoft.com/office/officeart/2005/8/layout/vList2"/>
    <dgm:cxn modelId="{1A830823-A197-4ED0-B4D3-27C222B1A9CC}" type="presParOf" srcId="{8C69399F-AA33-4636-95E9-B996BB6CF2C9}" destId="{1CD9EDEC-2ACE-4634-93C6-0A0442D6C2C2}" srcOrd="17" destOrd="0" presId="urn:microsoft.com/office/officeart/2005/8/layout/vList2"/>
    <dgm:cxn modelId="{1A0E0B65-B77D-496F-90B0-6F8457130314}" type="presParOf" srcId="{8C69399F-AA33-4636-95E9-B996BB6CF2C9}" destId="{4F56450B-7C36-435E-8560-DE1B1358AE2C}"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039C9-1705-4DFD-B48C-02D9D1854E49}">
      <dsp:nvSpPr>
        <dsp:cNvPr id="0" name=""/>
        <dsp:cNvSpPr/>
      </dsp:nvSpPr>
      <dsp:spPr>
        <a:xfrm>
          <a:off x="0" y="956381"/>
          <a:ext cx="48852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87F4C3E-B923-47F7-BD8C-71E39F6B11C2}">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B66D6C1-F579-4F61-95DF-F08F9C069200}">
      <dsp:nvSpPr>
        <dsp:cNvPr id="0" name=""/>
        <dsp:cNvSpPr/>
      </dsp:nvSpPr>
      <dsp:spPr>
        <a:xfrm>
          <a:off x="2039300" y="956381"/>
          <a:ext cx="2845902"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89000">
            <a:lnSpc>
              <a:spcPct val="90000"/>
            </a:lnSpc>
            <a:spcBef>
              <a:spcPct val="0"/>
            </a:spcBef>
            <a:spcAft>
              <a:spcPct val="35000"/>
            </a:spcAft>
            <a:buNone/>
          </a:pPr>
          <a:r>
            <a:rPr lang="en-US" sz="2000" kern="1200"/>
            <a:t>FIRST IMPORTANT OBJECTIVE</a:t>
          </a:r>
        </a:p>
      </dsp:txBody>
      <dsp:txXfrm>
        <a:off x="2039300" y="956381"/>
        <a:ext cx="2845902" cy="1765627"/>
      </dsp:txXfrm>
    </dsp:sp>
    <dsp:sp modelId="{D7AD3027-E227-49A6-A248-23D0514766E6}">
      <dsp:nvSpPr>
        <dsp:cNvPr id="0" name=""/>
        <dsp:cNvSpPr/>
      </dsp:nvSpPr>
      <dsp:spPr>
        <a:xfrm>
          <a:off x="0" y="3163416"/>
          <a:ext cx="48852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F42351F-5E3A-4B21-99BC-01CB78E08F05}">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CB6CD20-F8D7-4470-B806-FFAAB9C578F6}">
      <dsp:nvSpPr>
        <dsp:cNvPr id="0" name=""/>
        <dsp:cNvSpPr/>
      </dsp:nvSpPr>
      <dsp:spPr>
        <a:xfrm>
          <a:off x="2039300" y="3163416"/>
          <a:ext cx="2845902"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89000">
            <a:lnSpc>
              <a:spcPct val="90000"/>
            </a:lnSpc>
            <a:spcBef>
              <a:spcPct val="0"/>
            </a:spcBef>
            <a:spcAft>
              <a:spcPct val="35000"/>
            </a:spcAft>
            <a:buNone/>
          </a:pPr>
          <a:r>
            <a:rPr lang="en-US" sz="2000" kern="1200"/>
            <a:t>Is to allow the user to access the information required as quickly and efficiently as possible.</a:t>
          </a:r>
        </a:p>
      </dsp:txBody>
      <dsp:txXfrm>
        <a:off x="2039300" y="3163416"/>
        <a:ext cx="2845902" cy="17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CE9A0-4EC2-4299-B343-43ED9F9CE1D1}">
      <dsp:nvSpPr>
        <dsp:cNvPr id="0" name=""/>
        <dsp:cNvSpPr/>
      </dsp:nvSpPr>
      <dsp:spPr>
        <a:xfrm>
          <a:off x="0" y="330133"/>
          <a:ext cx="4885203" cy="499187"/>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a:t>Data</a:t>
          </a:r>
          <a:endParaRPr lang="en-US" sz="900" kern="1200"/>
        </a:p>
      </dsp:txBody>
      <dsp:txXfrm>
        <a:off x="24368" y="354501"/>
        <a:ext cx="4836467" cy="450451"/>
      </dsp:txXfrm>
    </dsp:sp>
    <dsp:sp modelId="{E2164E45-5AF5-45DA-8895-61CEA46B7C17}">
      <dsp:nvSpPr>
        <dsp:cNvPr id="0" name=""/>
        <dsp:cNvSpPr/>
      </dsp:nvSpPr>
      <dsp:spPr>
        <a:xfrm>
          <a:off x="0" y="855241"/>
          <a:ext cx="4885203" cy="499187"/>
        </a:xfrm>
        <a:prstGeom prst="roundRect">
          <a:avLst/>
        </a:prstGeom>
        <a:gradFill rotWithShape="0">
          <a:gsLst>
            <a:gs pos="0">
              <a:schemeClr val="accent2">
                <a:hueOff val="-161707"/>
                <a:satOff val="-9325"/>
                <a:lumOff val="959"/>
                <a:alphaOff val="0"/>
                <a:lumMod val="110000"/>
                <a:satMod val="105000"/>
                <a:tint val="67000"/>
              </a:schemeClr>
            </a:gs>
            <a:gs pos="50000">
              <a:schemeClr val="accent2">
                <a:hueOff val="-161707"/>
                <a:satOff val="-9325"/>
                <a:lumOff val="959"/>
                <a:alphaOff val="0"/>
                <a:lumMod val="105000"/>
                <a:satMod val="103000"/>
                <a:tint val="73000"/>
              </a:schemeClr>
            </a:gs>
            <a:gs pos="100000">
              <a:schemeClr val="accent2">
                <a:hueOff val="-161707"/>
                <a:satOff val="-9325"/>
                <a:lumOff val="95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a:t>Data </a:t>
          </a:r>
          <a:r>
            <a:rPr lang="en-US" sz="900" kern="1200"/>
            <a:t>is the raw input that has very little meaning when viewed on its own. The smallest piece of data that can be stored in a database is a </a:t>
          </a:r>
          <a:r>
            <a:rPr lang="en-US" sz="900" b="1" kern="1200"/>
            <a:t>character</a:t>
          </a:r>
          <a:r>
            <a:rPr lang="en-US" sz="900" kern="1200"/>
            <a:t>, such as a </a:t>
          </a:r>
          <a:r>
            <a:rPr lang="en-US" sz="900" b="1" kern="1200"/>
            <a:t>letter </a:t>
          </a:r>
          <a:r>
            <a:rPr lang="en-US" sz="900" kern="1200"/>
            <a:t>of the alphabet, a </a:t>
          </a:r>
          <a:r>
            <a:rPr lang="en-US" sz="900" b="1" kern="1200"/>
            <a:t>punctuation </a:t>
          </a:r>
          <a:r>
            <a:rPr lang="en-US" sz="900" kern="1200"/>
            <a:t>character or a </a:t>
          </a:r>
          <a:r>
            <a:rPr lang="en-US" sz="900" b="1" kern="1200"/>
            <a:t>digit</a:t>
          </a:r>
          <a:r>
            <a:rPr lang="en-US" sz="900" kern="1200"/>
            <a:t>. Each of these characters requires </a:t>
          </a:r>
          <a:r>
            <a:rPr lang="en-US" sz="900" b="1" kern="1200"/>
            <a:t>one byte </a:t>
          </a:r>
          <a:r>
            <a:rPr lang="en-US" sz="900" kern="1200"/>
            <a:t>of disk storage space.</a:t>
          </a:r>
        </a:p>
      </dsp:txBody>
      <dsp:txXfrm>
        <a:off x="24368" y="879609"/>
        <a:ext cx="4836467" cy="450451"/>
      </dsp:txXfrm>
    </dsp:sp>
    <dsp:sp modelId="{5BE23095-98C7-41B7-99DD-7A11D38EAFB3}">
      <dsp:nvSpPr>
        <dsp:cNvPr id="0" name=""/>
        <dsp:cNvSpPr/>
      </dsp:nvSpPr>
      <dsp:spPr>
        <a:xfrm>
          <a:off x="0" y="1380349"/>
          <a:ext cx="4885203" cy="499187"/>
        </a:xfrm>
        <a:prstGeom prst="roundRect">
          <a:avLst/>
        </a:prstGeom>
        <a:gradFill rotWithShape="0">
          <a:gsLst>
            <a:gs pos="0">
              <a:schemeClr val="accent2">
                <a:hueOff val="-323414"/>
                <a:satOff val="-18651"/>
                <a:lumOff val="1917"/>
                <a:alphaOff val="0"/>
                <a:lumMod val="110000"/>
                <a:satMod val="105000"/>
                <a:tint val="67000"/>
              </a:schemeClr>
            </a:gs>
            <a:gs pos="50000">
              <a:schemeClr val="accent2">
                <a:hueOff val="-323414"/>
                <a:satOff val="-18651"/>
                <a:lumOff val="1917"/>
                <a:alphaOff val="0"/>
                <a:lumMod val="105000"/>
                <a:satMod val="103000"/>
                <a:tint val="73000"/>
              </a:schemeClr>
            </a:gs>
            <a:gs pos="100000">
              <a:schemeClr val="accent2">
                <a:hueOff val="-323414"/>
                <a:satOff val="-18651"/>
                <a:lumOff val="191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a:t>Fields</a:t>
          </a:r>
          <a:endParaRPr lang="en-US" sz="900" kern="1200"/>
        </a:p>
      </dsp:txBody>
      <dsp:txXfrm>
        <a:off x="24368" y="1404717"/>
        <a:ext cx="4836467" cy="450451"/>
      </dsp:txXfrm>
    </dsp:sp>
    <dsp:sp modelId="{CF14E05F-4B6D-4342-9D9A-F9365AAF12B0}">
      <dsp:nvSpPr>
        <dsp:cNvPr id="0" name=""/>
        <dsp:cNvSpPr/>
      </dsp:nvSpPr>
      <dsp:spPr>
        <a:xfrm>
          <a:off x="0" y="1905457"/>
          <a:ext cx="4885203" cy="499187"/>
        </a:xfrm>
        <a:prstGeom prst="roundRect">
          <a:avLst/>
        </a:prstGeom>
        <a:gradFill rotWithShape="0">
          <a:gsLst>
            <a:gs pos="0">
              <a:schemeClr val="accent2">
                <a:hueOff val="-485121"/>
                <a:satOff val="-27976"/>
                <a:lumOff val="2876"/>
                <a:alphaOff val="0"/>
                <a:lumMod val="110000"/>
                <a:satMod val="105000"/>
                <a:tint val="67000"/>
              </a:schemeClr>
            </a:gs>
            <a:gs pos="50000">
              <a:schemeClr val="accent2">
                <a:hueOff val="-485121"/>
                <a:satOff val="-27976"/>
                <a:lumOff val="2876"/>
                <a:alphaOff val="0"/>
                <a:lumMod val="105000"/>
                <a:satMod val="103000"/>
                <a:tint val="73000"/>
              </a:schemeClr>
            </a:gs>
            <a:gs pos="100000">
              <a:schemeClr val="accent2">
                <a:hueOff val="-485121"/>
                <a:satOff val="-27976"/>
                <a:lumOff val="287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 </a:t>
          </a:r>
          <a:r>
            <a:rPr lang="en-US" sz="900" b="1" kern="1200"/>
            <a:t>field </a:t>
          </a:r>
          <a:r>
            <a:rPr lang="en-US" sz="900" kern="1200"/>
            <a:t>is a group of characters that has some meaning. The library database discussed previously could have, for example, four fields: the author, the catalogue number, the name of the book and the description of the book. </a:t>
          </a:r>
        </a:p>
      </dsp:txBody>
      <dsp:txXfrm>
        <a:off x="24368" y="1929825"/>
        <a:ext cx="4836467" cy="450451"/>
      </dsp:txXfrm>
    </dsp:sp>
    <dsp:sp modelId="{FEE0520C-60A0-4549-8968-F1818B4A0C25}">
      <dsp:nvSpPr>
        <dsp:cNvPr id="0" name=""/>
        <dsp:cNvSpPr/>
      </dsp:nvSpPr>
      <dsp:spPr>
        <a:xfrm>
          <a:off x="0" y="2430565"/>
          <a:ext cx="4885203" cy="499187"/>
        </a:xfrm>
        <a:prstGeom prst="roundRect">
          <a:avLst/>
        </a:prstGeom>
        <a:gradFill rotWithShape="0">
          <a:gsLst>
            <a:gs pos="0">
              <a:schemeClr val="accent2">
                <a:hueOff val="-646828"/>
                <a:satOff val="-37301"/>
                <a:lumOff val="3835"/>
                <a:alphaOff val="0"/>
                <a:lumMod val="110000"/>
                <a:satMod val="105000"/>
                <a:tint val="67000"/>
              </a:schemeClr>
            </a:gs>
            <a:gs pos="50000">
              <a:schemeClr val="accent2">
                <a:hueOff val="-646828"/>
                <a:satOff val="-37301"/>
                <a:lumOff val="3835"/>
                <a:alphaOff val="0"/>
                <a:lumMod val="105000"/>
                <a:satMod val="103000"/>
                <a:tint val="73000"/>
              </a:schemeClr>
            </a:gs>
            <a:gs pos="100000">
              <a:schemeClr val="accent2">
                <a:hueOff val="-646828"/>
                <a:satOff val="-37301"/>
                <a:lumOff val="383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a:t>Field names</a:t>
          </a:r>
          <a:endParaRPr lang="en-US" sz="900" kern="1200"/>
        </a:p>
      </dsp:txBody>
      <dsp:txXfrm>
        <a:off x="24368" y="2454933"/>
        <a:ext cx="4836467" cy="450451"/>
      </dsp:txXfrm>
    </dsp:sp>
    <dsp:sp modelId="{09E21B1F-8BC5-44AF-A685-75E1182D2AA9}">
      <dsp:nvSpPr>
        <dsp:cNvPr id="0" name=""/>
        <dsp:cNvSpPr/>
      </dsp:nvSpPr>
      <dsp:spPr>
        <a:xfrm>
          <a:off x="0" y="2955673"/>
          <a:ext cx="4885203" cy="499187"/>
        </a:xfrm>
        <a:prstGeom prst="roundRect">
          <a:avLst/>
        </a:prstGeom>
        <a:gradFill rotWithShape="0">
          <a:gsLst>
            <a:gs pos="0">
              <a:schemeClr val="accent2">
                <a:hueOff val="-808535"/>
                <a:satOff val="-46627"/>
                <a:lumOff val="4793"/>
                <a:alphaOff val="0"/>
                <a:lumMod val="110000"/>
                <a:satMod val="105000"/>
                <a:tint val="67000"/>
              </a:schemeClr>
            </a:gs>
            <a:gs pos="50000">
              <a:schemeClr val="accent2">
                <a:hueOff val="-808535"/>
                <a:satOff val="-46627"/>
                <a:lumOff val="4793"/>
                <a:alphaOff val="0"/>
                <a:lumMod val="105000"/>
                <a:satMod val="103000"/>
                <a:tint val="73000"/>
              </a:schemeClr>
            </a:gs>
            <a:gs pos="100000">
              <a:schemeClr val="accent2">
                <a:hueOff val="-808535"/>
                <a:satOff val="-46627"/>
                <a:lumOff val="479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 </a:t>
          </a:r>
          <a:r>
            <a:rPr lang="en-US" sz="900" b="1" kern="1200"/>
            <a:t>field name </a:t>
          </a:r>
          <a:r>
            <a:rPr lang="en-US" sz="900" kern="1200"/>
            <a:t>is a name that the database designer assigns to a field. In this unit, field names will consist of one word in italics and will begin with an upper-case letter. Appropriate field names for the library database could be </a:t>
          </a:r>
          <a:r>
            <a:rPr lang="en-US" sz="900" i="1" kern="1200"/>
            <a:t>Author</a:t>
          </a:r>
          <a:r>
            <a:rPr lang="en-US" sz="900" kern="1200"/>
            <a:t>, </a:t>
          </a:r>
          <a:r>
            <a:rPr lang="en-US" sz="900" i="1" kern="1200"/>
            <a:t>Title</a:t>
          </a:r>
          <a:r>
            <a:rPr lang="en-US" sz="900" kern="1200"/>
            <a:t>, </a:t>
          </a:r>
          <a:r>
            <a:rPr lang="en-US" sz="900" i="1" kern="1200"/>
            <a:t>CatalogID </a:t>
          </a:r>
          <a:r>
            <a:rPr lang="en-US" sz="900" kern="1200"/>
            <a:t>and </a:t>
          </a:r>
          <a:r>
            <a:rPr lang="en-US" sz="900" i="1" kern="1200"/>
            <a:t>Description</a:t>
          </a:r>
          <a:r>
            <a:rPr lang="en-US" sz="900" kern="1200"/>
            <a:t>.</a:t>
          </a:r>
        </a:p>
      </dsp:txBody>
      <dsp:txXfrm>
        <a:off x="24368" y="2980041"/>
        <a:ext cx="4836467" cy="450451"/>
      </dsp:txXfrm>
    </dsp:sp>
    <dsp:sp modelId="{5EF1C00E-C6AB-4739-806C-49EAE1058372}">
      <dsp:nvSpPr>
        <dsp:cNvPr id="0" name=""/>
        <dsp:cNvSpPr/>
      </dsp:nvSpPr>
      <dsp:spPr>
        <a:xfrm>
          <a:off x="0" y="3480780"/>
          <a:ext cx="4885203" cy="499187"/>
        </a:xfrm>
        <a:prstGeom prst="roundRect">
          <a:avLst/>
        </a:prstGeom>
        <a:gradFill rotWithShape="0">
          <a:gsLst>
            <a:gs pos="0">
              <a:schemeClr val="accent2">
                <a:hueOff val="-970242"/>
                <a:satOff val="-55952"/>
                <a:lumOff val="5752"/>
                <a:alphaOff val="0"/>
                <a:lumMod val="110000"/>
                <a:satMod val="105000"/>
                <a:tint val="67000"/>
              </a:schemeClr>
            </a:gs>
            <a:gs pos="50000">
              <a:schemeClr val="accent2">
                <a:hueOff val="-970242"/>
                <a:satOff val="-55952"/>
                <a:lumOff val="5752"/>
                <a:alphaOff val="0"/>
                <a:lumMod val="105000"/>
                <a:satMod val="103000"/>
                <a:tint val="73000"/>
              </a:schemeClr>
            </a:gs>
            <a:gs pos="100000">
              <a:schemeClr val="accent2">
                <a:hueOff val="-970242"/>
                <a:satOff val="-55952"/>
                <a:lumOff val="575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a:t>Records</a:t>
          </a:r>
          <a:endParaRPr lang="en-US" sz="900" kern="1200"/>
        </a:p>
      </dsp:txBody>
      <dsp:txXfrm>
        <a:off x="24368" y="3505148"/>
        <a:ext cx="4836467" cy="450451"/>
      </dsp:txXfrm>
    </dsp:sp>
    <dsp:sp modelId="{31AA8B2C-E692-400A-B82E-CB4FE79A717C}">
      <dsp:nvSpPr>
        <dsp:cNvPr id="0" name=""/>
        <dsp:cNvSpPr/>
      </dsp:nvSpPr>
      <dsp:spPr>
        <a:xfrm>
          <a:off x="0" y="4005888"/>
          <a:ext cx="4885203" cy="499187"/>
        </a:xfrm>
        <a:prstGeom prst="roundRect">
          <a:avLst/>
        </a:prstGeom>
        <a:gradFill rotWithShape="0">
          <a:gsLst>
            <a:gs pos="0">
              <a:schemeClr val="accent2">
                <a:hueOff val="-1131949"/>
                <a:satOff val="-65277"/>
                <a:lumOff val="6711"/>
                <a:alphaOff val="0"/>
                <a:lumMod val="110000"/>
                <a:satMod val="105000"/>
                <a:tint val="67000"/>
              </a:schemeClr>
            </a:gs>
            <a:gs pos="50000">
              <a:schemeClr val="accent2">
                <a:hueOff val="-1131949"/>
                <a:satOff val="-65277"/>
                <a:lumOff val="6711"/>
                <a:alphaOff val="0"/>
                <a:lumMod val="105000"/>
                <a:satMod val="103000"/>
                <a:tint val="73000"/>
              </a:schemeClr>
            </a:gs>
            <a:gs pos="100000">
              <a:schemeClr val="accent2">
                <a:hueOff val="-1131949"/>
                <a:satOff val="-65277"/>
                <a:lumOff val="671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 </a:t>
          </a:r>
          <a:r>
            <a:rPr lang="en-US" sz="900" b="1" kern="1200"/>
            <a:t>record </a:t>
          </a:r>
          <a:r>
            <a:rPr lang="en-US" sz="900" kern="1200"/>
            <a:t>is a group of  fields  that  describe  one  entry  in  the  database.  For  example,  all the information contained on one card of the library database would form one record.</a:t>
          </a:r>
        </a:p>
      </dsp:txBody>
      <dsp:txXfrm>
        <a:off x="24368" y="4030256"/>
        <a:ext cx="4836467" cy="450451"/>
      </dsp:txXfrm>
    </dsp:sp>
    <dsp:sp modelId="{BF315B98-AAA0-4490-A840-3AD785DFE848}">
      <dsp:nvSpPr>
        <dsp:cNvPr id="0" name=""/>
        <dsp:cNvSpPr/>
      </dsp:nvSpPr>
      <dsp:spPr>
        <a:xfrm>
          <a:off x="0" y="4530996"/>
          <a:ext cx="4885203" cy="499187"/>
        </a:xfrm>
        <a:prstGeom prst="roundRect">
          <a:avLst/>
        </a:prstGeom>
        <a:gradFill rotWithShape="0">
          <a:gsLst>
            <a:gs pos="0">
              <a:schemeClr val="accent2">
                <a:hueOff val="-1293656"/>
                <a:satOff val="-74603"/>
                <a:lumOff val="7669"/>
                <a:alphaOff val="0"/>
                <a:lumMod val="110000"/>
                <a:satMod val="105000"/>
                <a:tint val="67000"/>
              </a:schemeClr>
            </a:gs>
            <a:gs pos="50000">
              <a:schemeClr val="accent2">
                <a:hueOff val="-1293656"/>
                <a:satOff val="-74603"/>
                <a:lumOff val="7669"/>
                <a:alphaOff val="0"/>
                <a:lumMod val="105000"/>
                <a:satMod val="103000"/>
                <a:tint val="73000"/>
              </a:schemeClr>
            </a:gs>
            <a:gs pos="100000">
              <a:schemeClr val="accent2">
                <a:hueOff val="-1293656"/>
                <a:satOff val="-74603"/>
                <a:lumOff val="766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a:t>Files</a:t>
          </a:r>
          <a:endParaRPr lang="en-US" sz="900" kern="1200"/>
        </a:p>
      </dsp:txBody>
      <dsp:txXfrm>
        <a:off x="24368" y="4555364"/>
        <a:ext cx="4836467" cy="450451"/>
      </dsp:txXfrm>
    </dsp:sp>
    <dsp:sp modelId="{4F56450B-7C36-435E-8560-DE1B1358AE2C}">
      <dsp:nvSpPr>
        <dsp:cNvPr id="0" name=""/>
        <dsp:cNvSpPr/>
      </dsp:nvSpPr>
      <dsp:spPr>
        <a:xfrm>
          <a:off x="0" y="5056104"/>
          <a:ext cx="4885203" cy="499187"/>
        </a:xfrm>
        <a:prstGeom prst="roundRect">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 </a:t>
          </a:r>
          <a:r>
            <a:rPr lang="en-US" sz="900" b="1" kern="1200"/>
            <a:t>file </a:t>
          </a:r>
          <a:r>
            <a:rPr lang="en-US" sz="900" kern="1200"/>
            <a:t>is a collection of related records. The library database above consists of one file.</a:t>
          </a:r>
        </a:p>
      </dsp:txBody>
      <dsp:txXfrm>
        <a:off x="24368" y="5080472"/>
        <a:ext cx="4836467" cy="4504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878E1456-5A0D-4FAA-ABE9-72A9F6053F6C}"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C5FB5-E2C4-4EF6-B517-1EB8224A61C3}" type="slidenum">
              <a:rPr lang="en-US" smtClean="0"/>
              <a:t>‹#›</a:t>
            </a:fld>
            <a:endParaRPr lang="en-US"/>
          </a:p>
        </p:txBody>
      </p:sp>
    </p:spTree>
    <p:extLst>
      <p:ext uri="{BB962C8B-B14F-4D97-AF65-F5344CB8AC3E}">
        <p14:creationId xmlns:p14="http://schemas.microsoft.com/office/powerpoint/2010/main" val="116952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78E1456-5A0D-4FAA-ABE9-72A9F6053F6C}"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C5FB5-E2C4-4EF6-B517-1EB8224A61C3}" type="slidenum">
              <a:rPr lang="en-US" smtClean="0"/>
              <a:t>‹#›</a:t>
            </a:fld>
            <a:endParaRPr lang="en-US"/>
          </a:p>
        </p:txBody>
      </p:sp>
    </p:spTree>
    <p:extLst>
      <p:ext uri="{BB962C8B-B14F-4D97-AF65-F5344CB8AC3E}">
        <p14:creationId xmlns:p14="http://schemas.microsoft.com/office/powerpoint/2010/main" val="85603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78E1456-5A0D-4FAA-ABE9-72A9F6053F6C}"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C5FB5-E2C4-4EF6-B517-1EB8224A61C3}" type="slidenum">
              <a:rPr lang="en-US" smtClean="0"/>
              <a:t>‹#›</a:t>
            </a:fld>
            <a:endParaRPr lang="en-US"/>
          </a:p>
        </p:txBody>
      </p:sp>
    </p:spTree>
    <p:extLst>
      <p:ext uri="{BB962C8B-B14F-4D97-AF65-F5344CB8AC3E}">
        <p14:creationId xmlns:p14="http://schemas.microsoft.com/office/powerpoint/2010/main" val="345502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78E1456-5A0D-4FAA-ABE9-72A9F6053F6C}"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C5FB5-E2C4-4EF6-B517-1EB8224A61C3}" type="slidenum">
              <a:rPr lang="en-US" smtClean="0"/>
              <a:t>‹#›</a:t>
            </a:fld>
            <a:endParaRPr lang="en-US"/>
          </a:p>
        </p:txBody>
      </p:sp>
    </p:spTree>
    <p:extLst>
      <p:ext uri="{BB962C8B-B14F-4D97-AF65-F5344CB8AC3E}">
        <p14:creationId xmlns:p14="http://schemas.microsoft.com/office/powerpoint/2010/main" val="3557001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E1456-5A0D-4FAA-ABE9-72A9F6053F6C}"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C5FB5-E2C4-4EF6-B517-1EB8224A61C3}" type="slidenum">
              <a:rPr lang="en-US" smtClean="0"/>
              <a:t>‹#›</a:t>
            </a:fld>
            <a:endParaRPr lang="en-US"/>
          </a:p>
        </p:txBody>
      </p:sp>
    </p:spTree>
    <p:extLst>
      <p:ext uri="{BB962C8B-B14F-4D97-AF65-F5344CB8AC3E}">
        <p14:creationId xmlns:p14="http://schemas.microsoft.com/office/powerpoint/2010/main" val="230502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878E1456-5A0D-4FAA-ABE9-72A9F6053F6C}"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C5FB5-E2C4-4EF6-B517-1EB8224A61C3}" type="slidenum">
              <a:rPr lang="en-US" smtClean="0"/>
              <a:t>‹#›</a:t>
            </a:fld>
            <a:endParaRPr lang="en-US"/>
          </a:p>
        </p:txBody>
      </p:sp>
    </p:spTree>
    <p:extLst>
      <p:ext uri="{BB962C8B-B14F-4D97-AF65-F5344CB8AC3E}">
        <p14:creationId xmlns:p14="http://schemas.microsoft.com/office/powerpoint/2010/main" val="3985044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878E1456-5A0D-4FAA-ABE9-72A9F6053F6C}" type="datetimeFigureOut">
              <a:rPr lang="en-US" smtClean="0"/>
              <a:t>9/7/2021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C5FB5-E2C4-4EF6-B517-1EB8224A61C3}" type="slidenum">
              <a:rPr lang="en-US" smtClean="0"/>
              <a:t>‹#›</a:t>
            </a:fld>
            <a:endParaRPr lang="en-US"/>
          </a:p>
        </p:txBody>
      </p:sp>
    </p:spTree>
    <p:extLst>
      <p:ext uri="{BB962C8B-B14F-4D97-AF65-F5344CB8AC3E}">
        <p14:creationId xmlns:p14="http://schemas.microsoft.com/office/powerpoint/2010/main" val="316906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878E1456-5A0D-4FAA-ABE9-72A9F6053F6C}" type="datetimeFigureOut">
              <a:rPr lang="en-US" smtClean="0"/>
              <a:t>9/7/2021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C5FB5-E2C4-4EF6-B517-1EB8224A61C3}" type="slidenum">
              <a:rPr lang="en-US" smtClean="0"/>
              <a:t>‹#›</a:t>
            </a:fld>
            <a:endParaRPr lang="en-US"/>
          </a:p>
        </p:txBody>
      </p:sp>
    </p:spTree>
    <p:extLst>
      <p:ext uri="{BB962C8B-B14F-4D97-AF65-F5344CB8AC3E}">
        <p14:creationId xmlns:p14="http://schemas.microsoft.com/office/powerpoint/2010/main" val="396508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E1456-5A0D-4FAA-ABE9-72A9F6053F6C}" type="datetimeFigureOut">
              <a:rPr lang="en-US" smtClean="0"/>
              <a:t>9/7/2021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C5FB5-E2C4-4EF6-B517-1EB8224A61C3}" type="slidenum">
              <a:rPr lang="en-US" smtClean="0"/>
              <a:t>‹#›</a:t>
            </a:fld>
            <a:endParaRPr lang="en-US"/>
          </a:p>
        </p:txBody>
      </p:sp>
    </p:spTree>
    <p:extLst>
      <p:ext uri="{BB962C8B-B14F-4D97-AF65-F5344CB8AC3E}">
        <p14:creationId xmlns:p14="http://schemas.microsoft.com/office/powerpoint/2010/main" val="1350772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78E1456-5A0D-4FAA-ABE9-72A9F6053F6C}"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C5FB5-E2C4-4EF6-B517-1EB8224A61C3}" type="slidenum">
              <a:rPr lang="en-US" smtClean="0"/>
              <a:t>‹#›</a:t>
            </a:fld>
            <a:endParaRPr lang="en-US"/>
          </a:p>
        </p:txBody>
      </p:sp>
    </p:spTree>
    <p:extLst>
      <p:ext uri="{BB962C8B-B14F-4D97-AF65-F5344CB8AC3E}">
        <p14:creationId xmlns:p14="http://schemas.microsoft.com/office/powerpoint/2010/main" val="4271007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78E1456-5A0D-4FAA-ABE9-72A9F6053F6C}"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C5FB5-E2C4-4EF6-B517-1EB8224A61C3}" type="slidenum">
              <a:rPr lang="en-US" smtClean="0"/>
              <a:t>‹#›</a:t>
            </a:fld>
            <a:endParaRPr lang="en-US"/>
          </a:p>
        </p:txBody>
      </p:sp>
    </p:spTree>
    <p:extLst>
      <p:ext uri="{BB962C8B-B14F-4D97-AF65-F5344CB8AC3E}">
        <p14:creationId xmlns:p14="http://schemas.microsoft.com/office/powerpoint/2010/main" val="3117096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78E1456-5A0D-4FAA-ABE9-72A9F6053F6C}" type="datetimeFigureOut">
              <a:rPr lang="en-US" smtClean="0"/>
              <a:t>9/7/2021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8C5FB5-E2C4-4EF6-B517-1EB8224A61C3}" type="slidenum">
              <a:rPr lang="en-US" smtClean="0"/>
              <a:t>‹#›</a:t>
            </a:fld>
            <a:endParaRPr lang="en-US"/>
          </a:p>
        </p:txBody>
      </p:sp>
    </p:spTree>
    <p:extLst>
      <p:ext uri="{BB962C8B-B14F-4D97-AF65-F5344CB8AC3E}">
        <p14:creationId xmlns:p14="http://schemas.microsoft.com/office/powerpoint/2010/main" val="19079078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2284026" y="2043663"/>
            <a:ext cx="4578895" cy="2031055"/>
          </a:xfrm>
        </p:spPr>
        <p:txBody>
          <a:bodyPr>
            <a:normAutofit/>
          </a:bodyPr>
          <a:lstStyle/>
          <a:p>
            <a:r>
              <a:rPr lang="en-US">
                <a:solidFill>
                  <a:srgbClr val="FFFFFF"/>
                </a:solidFill>
              </a:rPr>
              <a:t>INTRODUCTION TO DATABASES</a:t>
            </a:r>
            <a:br>
              <a:rPr lang="en-US">
                <a:solidFill>
                  <a:srgbClr val="FFFFFF"/>
                </a:solidFill>
              </a:rPr>
            </a:br>
            <a:endParaRPr lang="en-US">
              <a:solidFill>
                <a:srgbClr val="FFFFFF"/>
              </a:solidFill>
            </a:endParaRPr>
          </a:p>
        </p:txBody>
      </p:sp>
      <p:sp>
        <p:nvSpPr>
          <p:cNvPr id="3" name="Subtitle 2"/>
          <p:cNvSpPr>
            <a:spLocks noGrp="1"/>
          </p:cNvSpPr>
          <p:nvPr>
            <p:ph type="subTitle" idx="1"/>
          </p:nvPr>
        </p:nvSpPr>
        <p:spPr>
          <a:xfrm>
            <a:off x="2284026" y="4074718"/>
            <a:ext cx="4578895" cy="682079"/>
          </a:xfrm>
        </p:spPr>
        <p:txBody>
          <a:bodyPr>
            <a:normAutofit/>
          </a:bodyPr>
          <a:lstStyle/>
          <a:p>
            <a:r>
              <a:rPr lang="en-US">
                <a:solidFill>
                  <a:srgbClr val="FFFFFF"/>
                </a:solidFill>
              </a:rPr>
              <a:t>Week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a:solidFill>
                  <a:srgbClr val="FFFFFF"/>
                </a:solidFill>
              </a:rPr>
              <a:t>We use DBMS for:</a:t>
            </a:r>
          </a:p>
        </p:txBody>
      </p:sp>
      <p:sp>
        <p:nvSpPr>
          <p:cNvPr id="3" name="Content Placeholder 2"/>
          <p:cNvSpPr>
            <a:spLocks noGrp="1"/>
          </p:cNvSpPr>
          <p:nvPr>
            <p:ph idx="1"/>
          </p:nvPr>
        </p:nvSpPr>
        <p:spPr>
          <a:xfrm>
            <a:off x="4567930" y="801866"/>
            <a:ext cx="3979563" cy="5230634"/>
          </a:xfrm>
        </p:spPr>
        <p:txBody>
          <a:bodyPr anchor="ctr">
            <a:normAutofit/>
          </a:bodyPr>
          <a:lstStyle/>
          <a:p>
            <a:pPr lvl="0"/>
            <a:r>
              <a:rPr lang="en-US" sz="1600">
                <a:solidFill>
                  <a:srgbClr val="000000"/>
                </a:solidFill>
              </a:rPr>
              <a:t>define what type of data will be entered into the database</a:t>
            </a:r>
          </a:p>
          <a:p>
            <a:pPr lvl="0"/>
            <a:r>
              <a:rPr lang="en-US" sz="1600">
                <a:solidFill>
                  <a:srgbClr val="000000"/>
                </a:solidFill>
              </a:rPr>
              <a:t>decide how this data will be organised in the database</a:t>
            </a:r>
          </a:p>
          <a:p>
            <a:pPr lvl="0"/>
            <a:r>
              <a:rPr lang="en-US" sz="1600">
                <a:solidFill>
                  <a:srgbClr val="000000"/>
                </a:solidFill>
              </a:rPr>
              <a:t>add new records to the database</a:t>
            </a:r>
          </a:p>
          <a:p>
            <a:pPr lvl="0"/>
            <a:r>
              <a:rPr lang="en-US" sz="1600">
                <a:solidFill>
                  <a:srgbClr val="000000"/>
                </a:solidFill>
              </a:rPr>
              <a:t>delete records from the database</a:t>
            </a:r>
          </a:p>
          <a:p>
            <a:pPr lvl="0"/>
            <a:r>
              <a:rPr lang="en-US" sz="1600">
                <a:solidFill>
                  <a:srgbClr val="000000"/>
                </a:solidFill>
              </a:rPr>
              <a:t>view only sections of the database in which the user is interested or is authorised to access</a:t>
            </a:r>
          </a:p>
          <a:p>
            <a:pPr lvl="0"/>
            <a:r>
              <a:rPr lang="en-US" sz="1600">
                <a:solidFill>
                  <a:srgbClr val="000000"/>
                </a:solidFill>
              </a:rPr>
              <a:t>extract information from the database that matches some condition(s)</a:t>
            </a:r>
          </a:p>
          <a:p>
            <a:pPr lvl="0"/>
            <a:r>
              <a:rPr lang="en-US" sz="1600">
                <a:solidFill>
                  <a:srgbClr val="000000"/>
                </a:solidFill>
              </a:rPr>
              <a:t>modify the records in the database. This can be performed either globally (all data is changed) or based on certain conditions that the data must match</a:t>
            </a:r>
          </a:p>
          <a:p>
            <a:pPr lvl="0"/>
            <a:r>
              <a:rPr lang="en-US" sz="1600">
                <a:solidFill>
                  <a:srgbClr val="000000"/>
                </a:solidFill>
              </a:rPr>
              <a:t>produce summary reports based on the information in the database</a:t>
            </a:r>
          </a:p>
          <a:p>
            <a:pPr lvl="0"/>
            <a:r>
              <a:rPr lang="en-US" sz="1600">
                <a:solidFill>
                  <a:srgbClr val="000000"/>
                </a:solidFill>
              </a:rPr>
              <a:t>perform calculations on the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a:solidFill>
                  <a:srgbClr val="FFFFFF"/>
                </a:solidFill>
              </a:rPr>
              <a:t>Second feature -important!</a:t>
            </a:r>
          </a:p>
        </p:txBody>
      </p:sp>
      <p:sp>
        <p:nvSpPr>
          <p:cNvPr id="3" name="Content Placeholder 2"/>
          <p:cNvSpPr>
            <a:spLocks noGrp="1"/>
          </p:cNvSpPr>
          <p:nvPr>
            <p:ph idx="1"/>
          </p:nvPr>
        </p:nvSpPr>
        <p:spPr>
          <a:xfrm>
            <a:off x="4267200" y="0"/>
            <a:ext cx="4876799" cy="6705600"/>
          </a:xfrm>
        </p:spPr>
        <p:txBody>
          <a:bodyPr anchor="ctr">
            <a:normAutofit/>
          </a:bodyPr>
          <a:lstStyle/>
          <a:p>
            <a:r>
              <a:rPr lang="en-US" sz="1300" dirty="0">
                <a:solidFill>
                  <a:srgbClr val="000000"/>
                </a:solidFill>
              </a:rPr>
              <a:t>Most DBMS also incorporate the following features:</a:t>
            </a:r>
          </a:p>
          <a:p>
            <a:endParaRPr lang="en-US" sz="1300" dirty="0">
              <a:solidFill>
                <a:srgbClr val="000000"/>
              </a:solidFill>
            </a:endParaRPr>
          </a:p>
          <a:p>
            <a:pPr lvl="0"/>
            <a:r>
              <a:rPr lang="en-US" sz="1300" dirty="0">
                <a:solidFill>
                  <a:srgbClr val="000000"/>
                </a:solidFill>
              </a:rPr>
              <a:t>Implementation of a security system that provides security and confidentiality of data located in the database. This helps to prevent the </a:t>
            </a:r>
            <a:r>
              <a:rPr lang="en-US" sz="1300" dirty="0" err="1">
                <a:solidFill>
                  <a:srgbClr val="000000"/>
                </a:solidFill>
              </a:rPr>
              <a:t>unauthorised</a:t>
            </a:r>
            <a:r>
              <a:rPr lang="en-US" sz="1300" dirty="0">
                <a:solidFill>
                  <a:srgbClr val="000000"/>
                </a:solidFill>
              </a:rPr>
              <a:t> use and/or modification of the data.</a:t>
            </a:r>
          </a:p>
          <a:p>
            <a:pPr lvl="0"/>
            <a:endParaRPr lang="en-US" sz="1300" dirty="0">
              <a:solidFill>
                <a:srgbClr val="000000"/>
              </a:solidFill>
            </a:endParaRPr>
          </a:p>
          <a:p>
            <a:pPr lvl="0"/>
            <a:r>
              <a:rPr lang="en-US" sz="1300" b="1" dirty="0">
                <a:solidFill>
                  <a:srgbClr val="000000"/>
                </a:solidFill>
              </a:rPr>
              <a:t>Data validation, </a:t>
            </a:r>
            <a:r>
              <a:rPr lang="en-US" sz="1300" dirty="0">
                <a:solidFill>
                  <a:srgbClr val="000000"/>
                </a:solidFill>
              </a:rPr>
              <a:t>so the integrity of the data is maintained. Lack of database integrity occurs when invalid data is entered into the database.</a:t>
            </a:r>
          </a:p>
          <a:p>
            <a:pPr lvl="0"/>
            <a:r>
              <a:rPr lang="en-US" sz="1300" dirty="0">
                <a:solidFill>
                  <a:srgbClr val="000000"/>
                </a:solidFill>
              </a:rPr>
              <a:t> Integrity can be maintained to a degree by validating the data as it is entered. Validation rules are limitations placed on the data. </a:t>
            </a:r>
          </a:p>
          <a:p>
            <a:pPr lvl="0"/>
            <a:r>
              <a:rPr lang="en-US" sz="1300" b="1" dirty="0">
                <a:solidFill>
                  <a:srgbClr val="000000"/>
                </a:solidFill>
              </a:rPr>
              <a:t>Backup </a:t>
            </a:r>
            <a:r>
              <a:rPr lang="en-US" sz="1300" dirty="0">
                <a:solidFill>
                  <a:srgbClr val="000000"/>
                </a:solidFill>
              </a:rPr>
              <a:t>and </a:t>
            </a:r>
            <a:r>
              <a:rPr lang="en-US" sz="1300" b="1" dirty="0">
                <a:solidFill>
                  <a:srgbClr val="000000"/>
                </a:solidFill>
              </a:rPr>
              <a:t>data recovery</a:t>
            </a:r>
            <a:r>
              <a:rPr lang="en-US" sz="1300" dirty="0">
                <a:solidFill>
                  <a:srgbClr val="000000"/>
                </a:solidFill>
              </a:rPr>
              <a:t>. It is important to safeguard the data against accidental or deliberate loss caused either by a user or by a system failure. </a:t>
            </a:r>
          </a:p>
          <a:p>
            <a:pPr lvl="0"/>
            <a:r>
              <a:rPr lang="en-US" sz="1300" dirty="0">
                <a:solidFill>
                  <a:srgbClr val="000000"/>
                </a:solidFill>
              </a:rPr>
              <a:t>To assist in the backing up of data, we can use a backup disk. If any data is lost, we can use the backup disk to re-install the missing data.</a:t>
            </a:r>
            <a:br>
              <a:rPr lang="en-US" sz="1300" dirty="0">
                <a:solidFill>
                  <a:srgbClr val="000000"/>
                </a:solidFill>
              </a:rPr>
            </a:br>
            <a:endParaRPr lang="en-US" sz="1300"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a:solidFill>
                  <a:srgbClr val="FFFFFF"/>
                </a:solidFill>
              </a:rPr>
              <a:t>Database management systems consist:</a:t>
            </a:r>
            <a:br>
              <a:rPr lang="en-US">
                <a:solidFill>
                  <a:srgbClr val="FFFFFF"/>
                </a:solidFill>
              </a:rPr>
            </a:br>
            <a:endParaRPr lang="en-US">
              <a:solidFill>
                <a:srgbClr val="FFFFFF"/>
              </a:solidFill>
            </a:endParaRPr>
          </a:p>
        </p:txBody>
      </p:sp>
      <p:sp>
        <p:nvSpPr>
          <p:cNvPr id="3" name="Content Placeholder 2"/>
          <p:cNvSpPr>
            <a:spLocks noGrp="1"/>
          </p:cNvSpPr>
          <p:nvPr>
            <p:ph idx="1"/>
          </p:nvPr>
        </p:nvSpPr>
        <p:spPr>
          <a:xfrm>
            <a:off x="4343400" y="152400"/>
            <a:ext cx="4495800" cy="6553200"/>
          </a:xfrm>
        </p:spPr>
        <p:txBody>
          <a:bodyPr anchor="ctr">
            <a:normAutofit/>
          </a:bodyPr>
          <a:lstStyle/>
          <a:p>
            <a:pPr lvl="0"/>
            <a:r>
              <a:rPr lang="en-US" sz="1400" b="1" dirty="0">
                <a:solidFill>
                  <a:srgbClr val="000000"/>
                </a:solidFill>
              </a:rPr>
              <a:t>Hardware</a:t>
            </a:r>
            <a:r>
              <a:rPr lang="en-US" sz="1400" dirty="0">
                <a:solidFill>
                  <a:srgbClr val="000000"/>
                </a:solidFill>
              </a:rPr>
              <a:t>. The physical machinery such as the computer, monitor, keyboard etc.</a:t>
            </a:r>
          </a:p>
          <a:p>
            <a:endParaRPr lang="en-US" sz="1400" dirty="0">
              <a:solidFill>
                <a:srgbClr val="000000"/>
              </a:solidFill>
            </a:endParaRPr>
          </a:p>
          <a:p>
            <a:pPr lvl="0"/>
            <a:r>
              <a:rPr lang="en-US" sz="1400" b="1" dirty="0">
                <a:solidFill>
                  <a:srgbClr val="000000"/>
                </a:solidFill>
              </a:rPr>
              <a:t>Software</a:t>
            </a:r>
            <a:r>
              <a:rPr lang="en-US" sz="1400" dirty="0">
                <a:solidFill>
                  <a:srgbClr val="000000"/>
                </a:solidFill>
              </a:rPr>
              <a:t>. The operating system, application program (Access, for example) and various third-party programs and utilities that work in conjunction with the operating system and/or the main application program.</a:t>
            </a:r>
          </a:p>
          <a:p>
            <a:pPr>
              <a:buNone/>
            </a:pPr>
            <a:endParaRPr lang="en-US" sz="1400" dirty="0">
              <a:solidFill>
                <a:srgbClr val="000000"/>
              </a:solidFill>
            </a:endParaRPr>
          </a:p>
          <a:p>
            <a:pPr lvl="0"/>
            <a:r>
              <a:rPr lang="en-US" sz="1400" b="1" dirty="0">
                <a:solidFill>
                  <a:srgbClr val="000000"/>
                </a:solidFill>
              </a:rPr>
              <a:t>People</a:t>
            </a:r>
            <a:r>
              <a:rPr lang="en-US" sz="1400" dirty="0">
                <a:solidFill>
                  <a:srgbClr val="000000"/>
                </a:solidFill>
              </a:rPr>
              <a:t>. System administrators, database administrators, programmers and the end users. System administrators’ responsibilities include maintaining the system software. Database administrators’ responsibilities include evaluating database designs, assigning access rights to individuals who use the database system and coordinating the development of applications based on the database. Programmers’ responsibilities include writing the code required to manipulate the data in the database and writing the programming code required to build the interface between the database itself and the end user. The end users are the people who actually use the DBMS. Generally this group of people is responsible for providing the input data and producing the required output.</a:t>
            </a:r>
          </a:p>
          <a:p>
            <a:pPr>
              <a:buNone/>
            </a:pPr>
            <a:r>
              <a:rPr lang="en-US" sz="1400" dirty="0">
                <a:solidFill>
                  <a:srgbClr val="000000"/>
                </a:solidFill>
              </a:rPr>
              <a:t> </a:t>
            </a:r>
          </a:p>
          <a:p>
            <a:pPr lvl="0"/>
            <a:r>
              <a:rPr lang="en-US" sz="1400" b="1" dirty="0">
                <a:solidFill>
                  <a:srgbClr val="000000"/>
                </a:solidFill>
              </a:rPr>
              <a:t>Procedures</a:t>
            </a:r>
            <a:r>
              <a:rPr lang="en-US" sz="1400" dirty="0">
                <a:solidFill>
                  <a:srgbClr val="000000"/>
                </a:solidFill>
              </a:rPr>
              <a:t>. The instructions or rules regarding the use and modification of the system.</a:t>
            </a:r>
          </a:p>
          <a:p>
            <a:pPr>
              <a:buNone/>
            </a:pPr>
            <a:r>
              <a:rPr lang="en-US" sz="1400" dirty="0">
                <a:solidFill>
                  <a:srgbClr val="000000"/>
                </a:solidFill>
              </a:rPr>
              <a:t> </a:t>
            </a:r>
          </a:p>
          <a:p>
            <a:pPr lvl="0"/>
            <a:r>
              <a:rPr lang="en-US" sz="1400" b="1" dirty="0">
                <a:solidFill>
                  <a:srgbClr val="000000"/>
                </a:solidFill>
              </a:rPr>
              <a:t>Data</a:t>
            </a:r>
            <a:r>
              <a:rPr lang="en-US" sz="1400" dirty="0">
                <a:solidFill>
                  <a:srgbClr val="000000"/>
                </a:solidFill>
              </a:rPr>
              <a:t>. The details that are stored in the database.</a:t>
            </a:r>
          </a:p>
          <a:p>
            <a:endParaRPr lang="en-US" sz="1000" dirty="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b="1">
                <a:solidFill>
                  <a:srgbClr val="FFFFFF"/>
                </a:solidFill>
              </a:rPr>
              <a:t>DATABASE MODELS</a:t>
            </a:r>
            <a:br>
              <a:rPr lang="en-US" b="1">
                <a:solidFill>
                  <a:srgbClr val="FFFFFF"/>
                </a:solidFill>
              </a:rPr>
            </a:br>
            <a:endParaRPr lang="en-US">
              <a:solidFill>
                <a:srgbClr val="FFFFFF"/>
              </a:solidFill>
            </a:endParaRPr>
          </a:p>
        </p:txBody>
      </p:sp>
      <p:sp>
        <p:nvSpPr>
          <p:cNvPr id="3" name="Content Placeholder 2"/>
          <p:cNvSpPr>
            <a:spLocks noGrp="1"/>
          </p:cNvSpPr>
          <p:nvPr>
            <p:ph idx="1"/>
          </p:nvPr>
        </p:nvSpPr>
        <p:spPr>
          <a:xfrm>
            <a:off x="4567930" y="801866"/>
            <a:ext cx="3979563" cy="5230634"/>
          </a:xfrm>
        </p:spPr>
        <p:txBody>
          <a:bodyPr anchor="ctr">
            <a:normAutofit/>
          </a:bodyPr>
          <a:lstStyle/>
          <a:p>
            <a:pPr>
              <a:buNone/>
            </a:pPr>
            <a:r>
              <a:rPr lang="en-US" sz="1500" dirty="0">
                <a:solidFill>
                  <a:srgbClr val="000000"/>
                </a:solidFill>
              </a:rPr>
              <a:t>.The database models can be </a:t>
            </a:r>
            <a:r>
              <a:rPr lang="en-US" sz="1500" dirty="0" err="1">
                <a:solidFill>
                  <a:srgbClr val="000000"/>
                </a:solidFill>
              </a:rPr>
              <a:t>categorised</a:t>
            </a:r>
            <a:r>
              <a:rPr lang="en-US" sz="1500" dirty="0">
                <a:solidFill>
                  <a:srgbClr val="000000"/>
                </a:solidFill>
              </a:rPr>
              <a:t> as either </a:t>
            </a:r>
            <a:r>
              <a:rPr lang="en-US" sz="1500" b="1" dirty="0">
                <a:solidFill>
                  <a:srgbClr val="000000"/>
                </a:solidFill>
              </a:rPr>
              <a:t>conceptual </a:t>
            </a:r>
            <a:r>
              <a:rPr lang="en-US" sz="1500" dirty="0">
                <a:solidFill>
                  <a:srgbClr val="000000"/>
                </a:solidFill>
              </a:rPr>
              <a:t>or </a:t>
            </a:r>
            <a:r>
              <a:rPr lang="en-US" sz="1500" b="1" dirty="0">
                <a:solidFill>
                  <a:srgbClr val="000000"/>
                </a:solidFill>
              </a:rPr>
              <a:t>implementation </a:t>
            </a:r>
            <a:r>
              <a:rPr lang="en-US" sz="1500" dirty="0">
                <a:solidFill>
                  <a:srgbClr val="000000"/>
                </a:solidFill>
              </a:rPr>
              <a:t>models.</a:t>
            </a:r>
          </a:p>
          <a:p>
            <a:pPr>
              <a:buNone/>
            </a:pPr>
            <a:endParaRPr lang="en-US" sz="1500" dirty="0">
              <a:solidFill>
                <a:srgbClr val="000000"/>
              </a:solidFill>
            </a:endParaRPr>
          </a:p>
          <a:p>
            <a:r>
              <a:rPr lang="en-US" sz="1500" dirty="0">
                <a:solidFill>
                  <a:srgbClr val="000000"/>
                </a:solidFill>
              </a:rPr>
              <a:t>An </a:t>
            </a:r>
            <a:r>
              <a:rPr lang="en-US" sz="1500" b="1" dirty="0">
                <a:solidFill>
                  <a:srgbClr val="000000"/>
                </a:solidFill>
              </a:rPr>
              <a:t>implementation </a:t>
            </a:r>
            <a:r>
              <a:rPr lang="en-US" sz="1500" dirty="0">
                <a:solidFill>
                  <a:srgbClr val="000000"/>
                </a:solidFill>
              </a:rPr>
              <a:t>model is concerned with </a:t>
            </a:r>
            <a:r>
              <a:rPr lang="en-US" sz="1500" b="1" dirty="0">
                <a:solidFill>
                  <a:srgbClr val="000000"/>
                </a:solidFill>
              </a:rPr>
              <a:t>how </a:t>
            </a:r>
            <a:r>
              <a:rPr lang="en-US" sz="1500" dirty="0">
                <a:solidFill>
                  <a:srgbClr val="000000"/>
                </a:solidFill>
              </a:rPr>
              <a:t>the data is represented in the database. This type of model includes the:</a:t>
            </a:r>
          </a:p>
          <a:p>
            <a:r>
              <a:rPr lang="en-US" sz="1500" dirty="0">
                <a:solidFill>
                  <a:srgbClr val="000000"/>
                </a:solidFill>
              </a:rPr>
              <a:t> </a:t>
            </a:r>
            <a:r>
              <a:rPr lang="en-US" sz="1500" b="1" dirty="0">
                <a:solidFill>
                  <a:srgbClr val="000000"/>
                </a:solidFill>
              </a:rPr>
              <a:t>hierarchical, </a:t>
            </a:r>
          </a:p>
          <a:p>
            <a:r>
              <a:rPr lang="en-US" sz="1500" b="1" dirty="0">
                <a:solidFill>
                  <a:srgbClr val="000000"/>
                </a:solidFill>
              </a:rPr>
              <a:t>network </a:t>
            </a:r>
            <a:r>
              <a:rPr lang="en-US" sz="1500" dirty="0">
                <a:solidFill>
                  <a:srgbClr val="000000"/>
                </a:solidFill>
              </a:rPr>
              <a:t>and</a:t>
            </a:r>
          </a:p>
          <a:p>
            <a:r>
              <a:rPr lang="en-US" sz="1500" dirty="0">
                <a:solidFill>
                  <a:srgbClr val="000000"/>
                </a:solidFill>
              </a:rPr>
              <a:t> </a:t>
            </a:r>
            <a:r>
              <a:rPr lang="en-US" sz="1500" b="1" dirty="0">
                <a:solidFill>
                  <a:srgbClr val="000000"/>
                </a:solidFill>
              </a:rPr>
              <a:t>relational </a:t>
            </a:r>
            <a:r>
              <a:rPr lang="en-US" sz="1500" dirty="0">
                <a:solidFill>
                  <a:srgbClr val="000000"/>
                </a:solidFill>
              </a:rPr>
              <a:t>database models.</a:t>
            </a:r>
          </a:p>
          <a:p>
            <a:endParaRPr lang="en-US" sz="1500" dirty="0">
              <a:solidFill>
                <a:srgbClr val="000000"/>
              </a:solidFill>
            </a:endParaRPr>
          </a:p>
          <a:p>
            <a:r>
              <a:rPr lang="en-US" sz="1500" dirty="0">
                <a:solidFill>
                  <a:srgbClr val="000000"/>
                </a:solidFill>
              </a:rPr>
              <a:t>The </a:t>
            </a:r>
            <a:r>
              <a:rPr lang="en-US" sz="1500" b="1" dirty="0">
                <a:solidFill>
                  <a:srgbClr val="000000"/>
                </a:solidFill>
              </a:rPr>
              <a:t>conceptual </a:t>
            </a:r>
            <a:r>
              <a:rPr lang="en-US" sz="1500" dirty="0">
                <a:solidFill>
                  <a:srgbClr val="000000"/>
                </a:solidFill>
              </a:rPr>
              <a:t>model is concerned with </a:t>
            </a:r>
            <a:r>
              <a:rPr lang="en-US" sz="1500" b="1" dirty="0">
                <a:solidFill>
                  <a:srgbClr val="000000"/>
                </a:solidFill>
              </a:rPr>
              <a:t>what </a:t>
            </a:r>
            <a:r>
              <a:rPr lang="en-US" sz="1500" dirty="0">
                <a:solidFill>
                  <a:srgbClr val="000000"/>
                </a:solidFill>
              </a:rPr>
              <a:t>is represented in the database rather than </a:t>
            </a:r>
            <a:r>
              <a:rPr lang="en-US" sz="1500" b="1" dirty="0">
                <a:solidFill>
                  <a:srgbClr val="000000"/>
                </a:solidFill>
              </a:rPr>
              <a:t>how </a:t>
            </a:r>
            <a:r>
              <a:rPr lang="en-US" sz="1500" dirty="0">
                <a:solidFill>
                  <a:srgbClr val="000000"/>
                </a:solidFill>
              </a:rPr>
              <a:t>it is represented. Conceptual models include the </a:t>
            </a:r>
            <a:r>
              <a:rPr lang="en-US" sz="1500" b="1" dirty="0">
                <a:solidFill>
                  <a:srgbClr val="000000"/>
                </a:solidFill>
              </a:rPr>
              <a:t>object oriented </a:t>
            </a:r>
            <a:r>
              <a:rPr lang="en-US" sz="1500" dirty="0">
                <a:solidFill>
                  <a:srgbClr val="000000"/>
                </a:solidFill>
              </a:rPr>
              <a:t>model and the </a:t>
            </a:r>
            <a:r>
              <a:rPr lang="en-US" sz="1500" b="1" dirty="0">
                <a:solidFill>
                  <a:srgbClr val="000000"/>
                </a:solidFill>
              </a:rPr>
              <a:t>entity relationship </a:t>
            </a:r>
            <a:r>
              <a:rPr lang="en-US" sz="1500" dirty="0">
                <a:solidFill>
                  <a:srgbClr val="000000"/>
                </a:solidFill>
              </a:rPr>
              <a:t>model. </a:t>
            </a:r>
          </a:p>
          <a:p>
            <a:endParaRPr lang="en-US" sz="1500" dirty="0">
              <a:solidFill>
                <a:srgbClr val="000000"/>
              </a:solidFill>
            </a:endParaRPr>
          </a:p>
          <a:p>
            <a:r>
              <a:rPr lang="en-US" sz="1500" dirty="0">
                <a:solidFill>
                  <a:srgbClr val="000000"/>
                </a:solidFill>
              </a:rPr>
              <a:t>As the relational model is the most common model in current use, this will be discussed in depth in this section.</a:t>
            </a:r>
          </a:p>
          <a:p>
            <a:endParaRPr lang="en-US" sz="1500"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a:solidFill>
                  <a:srgbClr val="FFFFFF"/>
                </a:solidFill>
              </a:rPr>
              <a:t>The Relational Model </a:t>
            </a:r>
          </a:p>
        </p:txBody>
      </p:sp>
      <p:sp>
        <p:nvSpPr>
          <p:cNvPr id="3" name="Content Placeholder 2"/>
          <p:cNvSpPr>
            <a:spLocks noGrp="1"/>
          </p:cNvSpPr>
          <p:nvPr>
            <p:ph idx="1"/>
          </p:nvPr>
        </p:nvSpPr>
        <p:spPr>
          <a:xfrm>
            <a:off x="4567930" y="801866"/>
            <a:ext cx="3979563" cy="5230634"/>
          </a:xfrm>
        </p:spPr>
        <p:txBody>
          <a:bodyPr anchor="ctr">
            <a:normAutofit/>
          </a:bodyPr>
          <a:lstStyle/>
          <a:p>
            <a:r>
              <a:rPr lang="en-US" sz="1600">
                <a:solidFill>
                  <a:srgbClr val="000000"/>
                </a:solidFill>
              </a:rPr>
              <a:t>The relational model of database design uses tables of data to represent the entities about which we need to store information.</a:t>
            </a:r>
          </a:p>
          <a:p>
            <a:r>
              <a:rPr lang="en-US" sz="1600">
                <a:solidFill>
                  <a:srgbClr val="000000"/>
                </a:solidFill>
              </a:rPr>
              <a:t> These different tables are then related together using keys or linking fields.</a:t>
            </a:r>
          </a:p>
          <a:p>
            <a:pPr>
              <a:buNone/>
            </a:pPr>
            <a:endParaRPr lang="en-US" sz="1600">
              <a:solidFill>
                <a:srgbClr val="000000"/>
              </a:solidFill>
            </a:endParaRPr>
          </a:p>
          <a:p>
            <a:r>
              <a:rPr lang="en-US" sz="1600">
                <a:solidFill>
                  <a:srgbClr val="000000"/>
                </a:solidFill>
              </a:rPr>
              <a:t>The purpose of the relational model is to provide for the following:</a:t>
            </a:r>
          </a:p>
          <a:p>
            <a:pPr>
              <a:buNone/>
            </a:pPr>
            <a:endParaRPr lang="en-US" sz="1600">
              <a:solidFill>
                <a:srgbClr val="000000"/>
              </a:solidFill>
            </a:endParaRPr>
          </a:p>
          <a:p>
            <a:pPr lvl="0"/>
            <a:r>
              <a:rPr lang="en-US" sz="1600">
                <a:solidFill>
                  <a:srgbClr val="000000"/>
                </a:solidFill>
              </a:rPr>
              <a:t>Elimination or minimization of data duplication</a:t>
            </a:r>
          </a:p>
          <a:p>
            <a:pPr lvl="0"/>
            <a:r>
              <a:rPr lang="en-US" sz="1600">
                <a:solidFill>
                  <a:srgbClr val="000000"/>
                </a:solidFill>
              </a:rPr>
              <a:t>Provision of rapid access to specific data elements</a:t>
            </a:r>
          </a:p>
          <a:p>
            <a:pPr lvl="0"/>
            <a:r>
              <a:rPr lang="en-US" sz="1600">
                <a:solidFill>
                  <a:srgbClr val="000000"/>
                </a:solidFill>
              </a:rPr>
              <a:t>Accommodation of possible expansion of the database in response to the needs of a growing organization.</a:t>
            </a:r>
          </a:p>
          <a:p>
            <a:pPr lvl="0"/>
            <a:r>
              <a:rPr lang="en-US" sz="1600">
                <a:solidFill>
                  <a:srgbClr val="000000"/>
                </a:solidFill>
              </a:rPr>
              <a:t>Maintenance of data integrity so that the database contains only valid data.</a:t>
            </a:r>
          </a:p>
          <a:p>
            <a:r>
              <a:rPr lang="en-US" sz="1600">
                <a:solidFill>
                  <a:srgbClr val="000000"/>
                </a:solidFill>
              </a:rPr>
              <a:t> </a:t>
            </a:r>
          </a:p>
          <a:p>
            <a:endParaRPr lang="en-US" sz="16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b="1">
                <a:solidFill>
                  <a:srgbClr val="FFFFFF"/>
                </a:solidFill>
              </a:rPr>
              <a:t>Tables</a:t>
            </a:r>
            <a:br>
              <a:rPr lang="en-US" b="1">
                <a:solidFill>
                  <a:srgbClr val="FFFFFF"/>
                </a:solidFill>
              </a:rPr>
            </a:br>
            <a:endParaRPr lang="en-US">
              <a:solidFill>
                <a:srgbClr val="FFFFFF"/>
              </a:solidFill>
            </a:endParaRPr>
          </a:p>
        </p:txBody>
      </p:sp>
      <p:sp>
        <p:nvSpPr>
          <p:cNvPr id="3" name="Content Placeholder 2"/>
          <p:cNvSpPr>
            <a:spLocks noGrp="1"/>
          </p:cNvSpPr>
          <p:nvPr>
            <p:ph idx="1"/>
          </p:nvPr>
        </p:nvSpPr>
        <p:spPr>
          <a:xfrm>
            <a:off x="4567930" y="801866"/>
            <a:ext cx="3979563" cy="5230634"/>
          </a:xfrm>
        </p:spPr>
        <p:txBody>
          <a:bodyPr anchor="ctr">
            <a:normAutofit/>
          </a:bodyPr>
          <a:lstStyle/>
          <a:p>
            <a:r>
              <a:rPr lang="en-US">
                <a:solidFill>
                  <a:srgbClr val="000000"/>
                </a:solidFill>
              </a:rPr>
              <a:t>A </a:t>
            </a:r>
            <a:r>
              <a:rPr lang="en-US" b="1">
                <a:solidFill>
                  <a:srgbClr val="000000"/>
                </a:solidFill>
              </a:rPr>
              <a:t>table </a:t>
            </a:r>
            <a:r>
              <a:rPr lang="en-US">
                <a:solidFill>
                  <a:srgbClr val="000000"/>
                </a:solidFill>
              </a:rPr>
              <a:t>is a collection of data divided into categories. </a:t>
            </a:r>
          </a:p>
          <a:p>
            <a:r>
              <a:rPr lang="en-US">
                <a:solidFill>
                  <a:srgbClr val="000000"/>
                </a:solidFill>
              </a:rPr>
              <a:t>A category could be a customer name         for example, or a customer address. </a:t>
            </a:r>
          </a:p>
          <a:p>
            <a:r>
              <a:rPr lang="en-US">
                <a:solidFill>
                  <a:srgbClr val="000000"/>
                </a:solidFill>
              </a:rPr>
              <a:t>These categories are known as </a:t>
            </a:r>
            <a:r>
              <a:rPr lang="en-US" b="1">
                <a:solidFill>
                  <a:srgbClr val="000000"/>
                </a:solidFill>
              </a:rPr>
              <a:t>fields </a:t>
            </a:r>
            <a:r>
              <a:rPr lang="en-US">
                <a:solidFill>
                  <a:srgbClr val="000000"/>
                </a:solidFill>
              </a:rPr>
              <a:t>or </a:t>
            </a:r>
            <a:r>
              <a:rPr lang="en-US" b="1">
                <a:solidFill>
                  <a:srgbClr val="000000"/>
                </a:solidFill>
              </a:rPr>
              <a:t>columns </a:t>
            </a:r>
            <a:r>
              <a:rPr lang="en-US">
                <a:solidFill>
                  <a:srgbClr val="000000"/>
                </a:solidFill>
              </a:rPr>
              <a:t>in a table.   </a:t>
            </a:r>
          </a:p>
          <a:p>
            <a:r>
              <a:rPr lang="en-US">
                <a:solidFill>
                  <a:srgbClr val="000000"/>
                </a:solidFill>
              </a:rPr>
              <a:t>In the following example we can see that the </a:t>
            </a:r>
            <a:r>
              <a:rPr lang="en-US" b="1">
                <a:solidFill>
                  <a:srgbClr val="000000"/>
                </a:solidFill>
              </a:rPr>
              <a:t>Customers </a:t>
            </a:r>
            <a:r>
              <a:rPr lang="en-US">
                <a:solidFill>
                  <a:srgbClr val="000000"/>
                </a:solidFill>
              </a:rPr>
              <a:t>table is divided into different fields. </a:t>
            </a:r>
          </a:p>
          <a:p>
            <a:r>
              <a:rPr lang="en-US">
                <a:solidFill>
                  <a:srgbClr val="000000"/>
                </a:solidFill>
              </a:rPr>
              <a:t>By breaking down the information into fields we can do things, such as sort, search and easily manipulate the table information in any way we choose.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jpg"/>
          <p:cNvPicPr>
            <a:picLocks noGrp="1" noChangeAspect="1"/>
          </p:cNvPicPr>
          <p:nvPr>
            <p:ph idx="1"/>
          </p:nvPr>
        </p:nvPicPr>
        <p:blipFill>
          <a:blip r:embed="rId2" cstate="print"/>
          <a:stretch>
            <a:fillRect/>
          </a:stretch>
        </p:blipFill>
        <p:spPr>
          <a:xfrm>
            <a:off x="838200" y="457200"/>
            <a:ext cx="7086600" cy="3084755"/>
          </a:xfrm>
        </p:spPr>
      </p:pic>
      <p:pic>
        <p:nvPicPr>
          <p:cNvPr id="5" name="Picture 4" descr="3.jpg"/>
          <p:cNvPicPr>
            <a:picLocks noChangeAspect="1"/>
          </p:cNvPicPr>
          <p:nvPr/>
        </p:nvPicPr>
        <p:blipFill>
          <a:blip r:embed="rId3" cstate="print"/>
          <a:stretch>
            <a:fillRect/>
          </a:stretch>
        </p:blipFill>
        <p:spPr>
          <a:xfrm>
            <a:off x="1981200" y="3962400"/>
            <a:ext cx="4917743" cy="1752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a:solidFill>
                  <a:srgbClr val="FFFFFF"/>
                </a:solidFill>
              </a:rPr>
              <a:t>IMPORTANT ABOUT TABLES</a:t>
            </a:r>
          </a:p>
        </p:txBody>
      </p:sp>
      <p:sp>
        <p:nvSpPr>
          <p:cNvPr id="3" name="Content Placeholder 2"/>
          <p:cNvSpPr>
            <a:spLocks noGrp="1"/>
          </p:cNvSpPr>
          <p:nvPr>
            <p:ph idx="1"/>
          </p:nvPr>
        </p:nvSpPr>
        <p:spPr>
          <a:xfrm>
            <a:off x="4567930" y="801866"/>
            <a:ext cx="3979563" cy="5230634"/>
          </a:xfrm>
        </p:spPr>
        <p:txBody>
          <a:bodyPr anchor="ctr">
            <a:normAutofit/>
          </a:bodyPr>
          <a:lstStyle/>
          <a:p>
            <a:r>
              <a:rPr lang="en-US" sz="1500">
                <a:solidFill>
                  <a:srgbClr val="000000"/>
                </a:solidFill>
              </a:rPr>
              <a:t>A table can hold hundreds, thousands, even millions of records. </a:t>
            </a:r>
          </a:p>
          <a:p>
            <a:endParaRPr lang="en-US" sz="1500">
              <a:solidFill>
                <a:srgbClr val="000000"/>
              </a:solidFill>
            </a:endParaRPr>
          </a:p>
          <a:p>
            <a:r>
              <a:rPr lang="en-US" sz="1500">
                <a:solidFill>
                  <a:srgbClr val="000000"/>
                </a:solidFill>
              </a:rPr>
              <a:t>We can also manipulate the records in many different ways, for instance grouping records in reports.</a:t>
            </a:r>
          </a:p>
          <a:p>
            <a:pPr>
              <a:buNone/>
            </a:pPr>
            <a:r>
              <a:rPr lang="en-US" sz="1500">
                <a:solidFill>
                  <a:srgbClr val="000000"/>
                </a:solidFill>
              </a:rPr>
              <a:t> </a:t>
            </a:r>
          </a:p>
          <a:p>
            <a:r>
              <a:rPr lang="en-US" sz="1500">
                <a:solidFill>
                  <a:srgbClr val="000000"/>
                </a:solidFill>
              </a:rPr>
              <a:t>To meet all the requirements of the relational model it is important that we design our databases in such a way that each table only contains information about a single entity. </a:t>
            </a:r>
          </a:p>
          <a:p>
            <a:endParaRPr lang="en-US" sz="1500">
              <a:solidFill>
                <a:srgbClr val="000000"/>
              </a:solidFill>
            </a:endParaRPr>
          </a:p>
          <a:p>
            <a:r>
              <a:rPr lang="en-US" sz="1500">
                <a:solidFill>
                  <a:srgbClr val="000000"/>
                </a:solidFill>
              </a:rPr>
              <a:t>Deciding which table a piece of information belongs in can be a tricky process. </a:t>
            </a:r>
          </a:p>
          <a:p>
            <a:pPr>
              <a:buNone/>
            </a:pPr>
            <a:endParaRPr lang="en-US" sz="1500">
              <a:solidFill>
                <a:srgbClr val="000000"/>
              </a:solidFill>
            </a:endParaRPr>
          </a:p>
          <a:p>
            <a:r>
              <a:rPr lang="en-US" sz="1500">
                <a:solidFill>
                  <a:srgbClr val="000000"/>
                </a:solidFill>
              </a:rPr>
              <a:t>Even if you are only ever going to extract data from databases designed by others, it is still important to understand the design process so you have some idea of the reasons for the different tables in your database and how they relate to each other.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b="1">
                <a:solidFill>
                  <a:srgbClr val="FFFFFF"/>
                </a:solidFill>
              </a:rPr>
              <a:t>Designing a Database</a:t>
            </a:r>
            <a:br>
              <a:rPr lang="en-US" b="1">
                <a:solidFill>
                  <a:srgbClr val="FFFFFF"/>
                </a:solidFill>
              </a:rPr>
            </a:br>
            <a:endParaRPr lang="en-US">
              <a:solidFill>
                <a:srgbClr val="FFFFFF"/>
              </a:solidFill>
            </a:endParaRPr>
          </a:p>
        </p:txBody>
      </p:sp>
      <p:sp>
        <p:nvSpPr>
          <p:cNvPr id="3" name="Content Placeholder 2"/>
          <p:cNvSpPr>
            <a:spLocks noGrp="1"/>
          </p:cNvSpPr>
          <p:nvPr>
            <p:ph idx="1"/>
          </p:nvPr>
        </p:nvSpPr>
        <p:spPr>
          <a:xfrm>
            <a:off x="4567930" y="801866"/>
            <a:ext cx="3979563" cy="5230634"/>
          </a:xfrm>
        </p:spPr>
        <p:txBody>
          <a:bodyPr anchor="ctr">
            <a:normAutofit/>
          </a:bodyPr>
          <a:lstStyle/>
          <a:p>
            <a:r>
              <a:rPr lang="en-US">
                <a:solidFill>
                  <a:srgbClr val="000000"/>
                </a:solidFill>
              </a:rPr>
              <a:t>There are many database design methodologies that can be used when designing a database.  </a:t>
            </a:r>
          </a:p>
          <a:p>
            <a:r>
              <a:rPr lang="en-US">
                <a:solidFill>
                  <a:srgbClr val="000000"/>
                </a:solidFill>
              </a:rPr>
              <a:t>They are used by developers to ensure that every aspect of the database design process is taken care of. </a:t>
            </a:r>
          </a:p>
          <a:p>
            <a:r>
              <a:rPr lang="en-US">
                <a:solidFill>
                  <a:srgbClr val="000000"/>
                </a:solidFill>
              </a:rPr>
              <a:t>Even though we are not going to look at specific methodologies, you will find the following guidelines useful in designing your database application.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a:solidFill>
                  <a:srgbClr val="FFFFFF"/>
                </a:solidFill>
              </a:rPr>
              <a:t>Our Method for the class</a:t>
            </a:r>
          </a:p>
        </p:txBody>
      </p:sp>
      <p:sp>
        <p:nvSpPr>
          <p:cNvPr id="3" name="Content Placeholder 2"/>
          <p:cNvSpPr>
            <a:spLocks noGrp="1"/>
          </p:cNvSpPr>
          <p:nvPr>
            <p:ph idx="1"/>
          </p:nvPr>
        </p:nvSpPr>
        <p:spPr>
          <a:xfrm>
            <a:off x="4567930" y="801866"/>
            <a:ext cx="3979563" cy="5230634"/>
          </a:xfrm>
        </p:spPr>
        <p:txBody>
          <a:bodyPr anchor="ctr">
            <a:normAutofit/>
          </a:bodyPr>
          <a:lstStyle/>
          <a:p>
            <a:r>
              <a:rPr lang="en-US" sz="1600" b="1">
                <a:solidFill>
                  <a:srgbClr val="000000"/>
                </a:solidFill>
              </a:rPr>
              <a:t>Step 1:</a:t>
            </a:r>
          </a:p>
          <a:p>
            <a:pPr marL="342900" lvl="1" indent="-342900">
              <a:buFont typeface="Wingdings 2"/>
              <a:buChar char=""/>
            </a:pPr>
            <a:r>
              <a:rPr lang="en-US" sz="1600">
                <a:solidFill>
                  <a:srgbClr val="000000"/>
                </a:solidFill>
              </a:rPr>
              <a:t>First of all define what the purpose of the database is. Have a clear idea of what the database is to be used for.</a:t>
            </a:r>
          </a:p>
          <a:p>
            <a:r>
              <a:rPr lang="en-US" sz="1600" b="1">
                <a:solidFill>
                  <a:srgbClr val="000000"/>
                </a:solidFill>
              </a:rPr>
              <a:t>Step 2:</a:t>
            </a:r>
          </a:p>
          <a:p>
            <a:pPr marL="342900" lvl="1" indent="-342900">
              <a:buFont typeface="Wingdings 2"/>
              <a:buChar char=""/>
            </a:pPr>
            <a:r>
              <a:rPr lang="en-US" sz="1600">
                <a:solidFill>
                  <a:srgbClr val="000000"/>
                </a:solidFill>
              </a:rPr>
              <a:t>Next you will need to decide what fields are needed. These will be determined by the purpose of your database. Try to break up the information so that it will be useful at a later stage. For example, if you have the customer name details broken up into their title, first name and last name, you will be able to do things such as sort customers in alphabetical order by their last name. This can then be used to find a customer's record quickly and easily.</a:t>
            </a:r>
          </a:p>
          <a:p>
            <a:endParaRPr lang="en-US"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a:solidFill>
                  <a:srgbClr val="FFFFFF"/>
                </a:solidFill>
              </a:rPr>
              <a:t>Terminology</a:t>
            </a:r>
          </a:p>
        </p:txBody>
      </p:sp>
      <p:sp>
        <p:nvSpPr>
          <p:cNvPr id="3" name="Content Placeholder 2"/>
          <p:cNvSpPr>
            <a:spLocks noGrp="1"/>
          </p:cNvSpPr>
          <p:nvPr>
            <p:ph idx="1"/>
          </p:nvPr>
        </p:nvSpPr>
        <p:spPr>
          <a:xfrm>
            <a:off x="4567930" y="801866"/>
            <a:ext cx="3979563" cy="5230634"/>
          </a:xfrm>
        </p:spPr>
        <p:txBody>
          <a:bodyPr anchor="ctr">
            <a:normAutofit/>
          </a:bodyPr>
          <a:lstStyle/>
          <a:p>
            <a:pPr lvl="0"/>
            <a:r>
              <a:rPr lang="en-US" b="1">
                <a:solidFill>
                  <a:srgbClr val="000000"/>
                </a:solidFill>
              </a:rPr>
              <a:t>What is a Database?</a:t>
            </a:r>
            <a:endParaRPr lang="en-US">
              <a:solidFill>
                <a:srgbClr val="000000"/>
              </a:solidFill>
            </a:endParaRPr>
          </a:p>
          <a:p>
            <a:pPr lvl="0"/>
            <a:r>
              <a:rPr lang="en-US" b="1">
                <a:solidFill>
                  <a:srgbClr val="000000"/>
                </a:solidFill>
              </a:rPr>
              <a:t>Basic Database Terminology</a:t>
            </a:r>
            <a:endParaRPr lang="en-US">
              <a:solidFill>
                <a:srgbClr val="000000"/>
              </a:solidFill>
            </a:endParaRPr>
          </a:p>
          <a:p>
            <a:pPr lvl="0"/>
            <a:r>
              <a:rPr lang="en-US" b="1">
                <a:solidFill>
                  <a:srgbClr val="000000"/>
                </a:solidFill>
              </a:rPr>
              <a:t>Database Management Systems (DBMS)</a:t>
            </a:r>
            <a:endParaRPr lang="en-US">
              <a:solidFill>
                <a:srgbClr val="000000"/>
              </a:solidFill>
            </a:endParaRPr>
          </a:p>
          <a:p>
            <a:pPr lvl="0"/>
            <a:r>
              <a:rPr lang="en-US" b="1">
                <a:solidFill>
                  <a:srgbClr val="000000"/>
                </a:solidFill>
              </a:rPr>
              <a:t>Database Models</a:t>
            </a:r>
            <a:endParaRPr lang="en-US">
              <a:solidFill>
                <a:srgbClr val="000000"/>
              </a:solidFill>
            </a:endParaRPr>
          </a:p>
          <a:p>
            <a:pPr lvl="0"/>
            <a:r>
              <a:rPr lang="en-US" b="1">
                <a:solidFill>
                  <a:srgbClr val="000000"/>
                </a:solidFill>
              </a:rPr>
              <a:t>Entity Relationship Diagrams</a:t>
            </a:r>
            <a:endParaRPr lang="en-US">
              <a:solidFill>
                <a:srgbClr val="000000"/>
              </a:solidFill>
            </a:endParaRPr>
          </a:p>
          <a:p>
            <a:pPr lvl="0"/>
            <a:r>
              <a:rPr lang="en-US" b="1">
                <a:solidFill>
                  <a:srgbClr val="000000"/>
                </a:solidFill>
              </a:rPr>
              <a:t>Constructing an ER Diagram</a:t>
            </a:r>
            <a:endParaRPr lang="en-US">
              <a:solidFill>
                <a:srgbClr val="000000"/>
              </a:solidFill>
            </a:endParaRPr>
          </a:p>
          <a:p>
            <a:pPr lvl="0"/>
            <a:r>
              <a:rPr lang="en-US" b="1">
                <a:solidFill>
                  <a:srgbClr val="000000"/>
                </a:solidFill>
              </a:rPr>
              <a:t>Normalisation of Database Tables</a:t>
            </a:r>
            <a:endParaRPr lang="en-US">
              <a:solidFill>
                <a:srgbClr val="000000"/>
              </a:solidFill>
            </a:endParaRPr>
          </a:p>
          <a:p>
            <a:endParaRPr lang="en-US">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Content Placeholder 2"/>
          <p:cNvSpPr>
            <a:spLocks noGrp="1"/>
          </p:cNvSpPr>
          <p:nvPr>
            <p:ph idx="1"/>
          </p:nvPr>
        </p:nvSpPr>
        <p:spPr>
          <a:xfrm>
            <a:off x="4567930" y="801866"/>
            <a:ext cx="3979563" cy="5230634"/>
          </a:xfrm>
        </p:spPr>
        <p:txBody>
          <a:bodyPr anchor="ctr">
            <a:normAutofit/>
          </a:bodyPr>
          <a:lstStyle/>
          <a:p>
            <a:r>
              <a:rPr lang="en-US" b="1">
                <a:solidFill>
                  <a:srgbClr val="000000"/>
                </a:solidFill>
              </a:rPr>
              <a:t>Step 3:</a:t>
            </a:r>
          </a:p>
          <a:p>
            <a:pPr marL="342900" lvl="1" indent="-342900">
              <a:buFont typeface="Wingdings 2"/>
              <a:buChar char=""/>
            </a:pPr>
            <a:r>
              <a:rPr lang="en-US" sz="2100">
                <a:solidFill>
                  <a:srgbClr val="000000"/>
                </a:solidFill>
              </a:rPr>
              <a:t>Decide what tables will be needed in your database. Based on the fields that you need to store in your database, you will need to decide what tables will be required. A few small tables are easier to manage than one large table. </a:t>
            </a:r>
          </a:p>
          <a:p>
            <a:pPr marL="342900" lvl="1" indent="-342900">
              <a:buFont typeface="Wingdings 2"/>
              <a:buChar char=""/>
            </a:pPr>
            <a:r>
              <a:rPr lang="en-US" sz="2100">
                <a:solidFill>
                  <a:srgbClr val="000000"/>
                </a:solidFill>
              </a:rPr>
              <a:t>For example, if you want to keep track of books for particular customers, you will need an </a:t>
            </a:r>
            <a:r>
              <a:rPr lang="en-US" sz="2100" b="1">
                <a:solidFill>
                  <a:srgbClr val="000000"/>
                </a:solidFill>
              </a:rPr>
              <a:t>Books </a:t>
            </a:r>
            <a:r>
              <a:rPr lang="en-US" sz="2100">
                <a:solidFill>
                  <a:srgbClr val="000000"/>
                </a:solidFill>
              </a:rPr>
              <a:t>table for order details and a </a:t>
            </a:r>
            <a:r>
              <a:rPr lang="en-US" sz="2100" b="1">
                <a:solidFill>
                  <a:srgbClr val="000000"/>
                </a:solidFill>
              </a:rPr>
              <a:t>Customer </a:t>
            </a:r>
            <a:r>
              <a:rPr lang="en-US" sz="2100">
                <a:solidFill>
                  <a:srgbClr val="000000"/>
                </a:solidFill>
              </a:rPr>
              <a:t>table for customer information.</a:t>
            </a:r>
          </a:p>
          <a:p>
            <a:endParaRPr lang="en-US">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endParaRPr lang="en-US">
              <a:solidFill>
                <a:srgbClr val="FFFFFF"/>
              </a:solidFill>
            </a:endParaRPr>
          </a:p>
        </p:txBody>
      </p:sp>
      <p:sp>
        <p:nvSpPr>
          <p:cNvPr id="3" name="Content Placeholder 2"/>
          <p:cNvSpPr>
            <a:spLocks noGrp="1"/>
          </p:cNvSpPr>
          <p:nvPr>
            <p:ph idx="1"/>
          </p:nvPr>
        </p:nvSpPr>
        <p:spPr>
          <a:xfrm>
            <a:off x="4567930" y="801866"/>
            <a:ext cx="3979563" cy="5230634"/>
          </a:xfrm>
        </p:spPr>
        <p:txBody>
          <a:bodyPr anchor="ctr">
            <a:normAutofit/>
          </a:bodyPr>
          <a:lstStyle/>
          <a:p>
            <a:r>
              <a:rPr lang="en-US" b="1">
                <a:solidFill>
                  <a:srgbClr val="000000"/>
                </a:solidFill>
              </a:rPr>
              <a:t>Step 4:</a:t>
            </a:r>
          </a:p>
          <a:p>
            <a:pPr lvl="1">
              <a:buNone/>
            </a:pPr>
            <a:r>
              <a:rPr lang="en-US" sz="2100">
                <a:solidFill>
                  <a:srgbClr val="000000"/>
                </a:solidFill>
              </a:rPr>
              <a:t>Determine what relationships are to be established between tables. </a:t>
            </a:r>
          </a:p>
          <a:p>
            <a:pPr lvl="1">
              <a:buNone/>
            </a:pPr>
            <a:r>
              <a:rPr lang="en-US" sz="2100">
                <a:solidFill>
                  <a:srgbClr val="000000"/>
                </a:solidFill>
              </a:rPr>
              <a:t>Look at your tables and decide how the information is going to be related. You may have to introduce additional unique fields in your table to achieve this.</a:t>
            </a:r>
          </a:p>
          <a:p>
            <a:br>
              <a:rPr lang="en-US">
                <a:solidFill>
                  <a:srgbClr val="000000"/>
                </a:solidFill>
              </a:rPr>
            </a:br>
            <a:endParaRPr lang="en-US" b="1">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43" y="450221"/>
            <a:ext cx="3301783"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81025" y="762000"/>
            <a:ext cx="2819400" cy="3340100"/>
          </a:xfrm>
        </p:spPr>
        <p:txBody>
          <a:bodyPr>
            <a:normAutofit/>
          </a:bodyPr>
          <a:lstStyle/>
          <a:p>
            <a:r>
              <a:rPr lang="en-US">
                <a:solidFill>
                  <a:srgbClr val="FFFFFF"/>
                </a:solidFill>
              </a:rPr>
              <a:t>Step 1 Explained</a:t>
            </a: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86711" y="450221"/>
            <a:ext cx="1586592"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Graphic 6" descr="Person with Idea">
            <a:extLst>
              <a:ext uri="{FF2B5EF4-FFF2-40B4-BE49-F238E27FC236}">
                <a16:creationId xmlns:a16="http://schemas.microsoft.com/office/drawing/2014/main" id="{1C33760B-722D-4A2A-9A86-3B58EE8FDB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7625" y="2715061"/>
            <a:ext cx="1428753" cy="1428753"/>
          </a:xfrm>
          <a:prstGeom prst="rect">
            <a:avLst/>
          </a:prstGeom>
        </p:spPr>
      </p:pic>
      <p:sp>
        <p:nvSpPr>
          <p:cNvPr id="14" name="Rectangle 1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4521269"/>
            <a:ext cx="5023144"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3563" y="450221"/>
            <a:ext cx="3316246"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3" name="Content Placeholder 2"/>
          <p:cNvSpPr>
            <a:spLocks noGrp="1"/>
          </p:cNvSpPr>
          <p:nvPr>
            <p:ph idx="1"/>
          </p:nvPr>
        </p:nvSpPr>
        <p:spPr>
          <a:xfrm>
            <a:off x="5743577" y="795548"/>
            <a:ext cx="2819398" cy="5275603"/>
          </a:xfrm>
        </p:spPr>
        <p:txBody>
          <a:bodyPr anchor="ctr">
            <a:normAutofit/>
          </a:bodyPr>
          <a:lstStyle/>
          <a:p>
            <a:r>
              <a:rPr lang="en-US" sz="1700"/>
              <a:t>The first part in designing your database is to define its purpose. </a:t>
            </a:r>
          </a:p>
          <a:p>
            <a:r>
              <a:rPr lang="en-US" sz="1700"/>
              <a:t>From here you can then start designing the database around specific tasks or functions. For example, if we had a </a:t>
            </a:r>
            <a:r>
              <a:rPr lang="en-US" sz="1700" b="1"/>
              <a:t>PWA Employees </a:t>
            </a:r>
            <a:r>
              <a:rPr lang="en-US" sz="1700"/>
              <a:t>database, some of its tasks might be to monitor staffing levels, produce salary information, keep a list of employee holiday entitlements, etc.</a:t>
            </a:r>
          </a:p>
          <a:p>
            <a:endParaRPr lang="en-US" sz="17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Content Placeholder 2"/>
          <p:cNvSpPr>
            <a:spLocks noGrp="1"/>
          </p:cNvSpPr>
          <p:nvPr>
            <p:ph idx="1"/>
          </p:nvPr>
        </p:nvSpPr>
        <p:spPr>
          <a:xfrm>
            <a:off x="4567930" y="801866"/>
            <a:ext cx="3979563" cy="5230634"/>
          </a:xfrm>
        </p:spPr>
        <p:txBody>
          <a:bodyPr anchor="ctr">
            <a:normAutofit/>
          </a:bodyPr>
          <a:lstStyle/>
          <a:p>
            <a:r>
              <a:rPr lang="en-US" sz="1600">
                <a:solidFill>
                  <a:srgbClr val="000000"/>
                </a:solidFill>
              </a:rPr>
              <a:t>Defining its purpose is not as easy as it at first seems. </a:t>
            </a:r>
          </a:p>
          <a:p>
            <a:r>
              <a:rPr lang="en-US" sz="1600">
                <a:solidFill>
                  <a:srgbClr val="000000"/>
                </a:solidFill>
              </a:rPr>
              <a:t>You may have to put in some hard work on this one. Gather as much information as you possibly can.</a:t>
            </a:r>
          </a:p>
          <a:p>
            <a:r>
              <a:rPr lang="en-US" sz="1600">
                <a:solidFill>
                  <a:srgbClr val="000000"/>
                </a:solidFill>
              </a:rPr>
              <a:t> If you are designing a database around an existing manual or computerised system, define all the steps that are currently involved. </a:t>
            </a:r>
          </a:p>
          <a:p>
            <a:endParaRPr lang="en-US" sz="1600">
              <a:solidFill>
                <a:srgbClr val="000000"/>
              </a:solidFill>
            </a:endParaRPr>
          </a:p>
          <a:p>
            <a:r>
              <a:rPr lang="en-US" sz="1600">
                <a:solidFill>
                  <a:srgbClr val="000000"/>
                </a:solidFill>
              </a:rPr>
              <a:t>If you are starting from scratch, talk to all the people that will be using the database and find out what they need from the system and what they see as the purpose of the database.</a:t>
            </a:r>
          </a:p>
          <a:p>
            <a:pPr>
              <a:buNone/>
            </a:pPr>
            <a:endParaRPr lang="en-US" sz="1600">
              <a:solidFill>
                <a:srgbClr val="000000"/>
              </a:solidFill>
            </a:endParaRPr>
          </a:p>
          <a:p>
            <a:r>
              <a:rPr lang="en-US" sz="1600">
                <a:solidFill>
                  <a:srgbClr val="000000"/>
                </a:solidFill>
              </a:rPr>
              <a:t>Start sketching the reports you would like to see from the system. All this will help you determine what you will need to define in your new database system.</a:t>
            </a:r>
          </a:p>
          <a:p>
            <a:endParaRPr lang="en-US" sz="16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a:solidFill>
                  <a:srgbClr val="FFFFFF"/>
                </a:solidFill>
              </a:rPr>
              <a:t>HOW TO ORGANIZE THE INFORMATION IN YOUR DATABASE?</a:t>
            </a:r>
          </a:p>
        </p:txBody>
      </p:sp>
      <p:sp>
        <p:nvSpPr>
          <p:cNvPr id="3" name="Content Placeholder 2"/>
          <p:cNvSpPr>
            <a:spLocks noGrp="1"/>
          </p:cNvSpPr>
          <p:nvPr>
            <p:ph idx="1"/>
          </p:nvPr>
        </p:nvSpPr>
        <p:spPr>
          <a:xfrm>
            <a:off x="4567930" y="801866"/>
            <a:ext cx="3979563" cy="5230634"/>
          </a:xfrm>
        </p:spPr>
        <p:txBody>
          <a:bodyPr anchor="ctr">
            <a:normAutofit/>
          </a:bodyPr>
          <a:lstStyle/>
          <a:p>
            <a:r>
              <a:rPr lang="en-US">
                <a:solidFill>
                  <a:srgbClr val="000000"/>
                </a:solidFill>
              </a:rPr>
              <a:t>STEP 2: </a:t>
            </a:r>
            <a:r>
              <a:rPr lang="en-US" b="1">
                <a:solidFill>
                  <a:srgbClr val="000000"/>
                </a:solidFill>
              </a:rPr>
              <a:t>Defining the Data Items for a Database</a:t>
            </a:r>
          </a:p>
          <a:p>
            <a:r>
              <a:rPr lang="en-US">
                <a:solidFill>
                  <a:srgbClr val="000000"/>
                </a:solidFill>
              </a:rPr>
              <a:t>We need to take a look at what </a:t>
            </a:r>
            <a:r>
              <a:rPr lang="en-US" b="1">
                <a:solidFill>
                  <a:srgbClr val="000000"/>
                </a:solidFill>
              </a:rPr>
              <a:t>data items </a:t>
            </a:r>
            <a:r>
              <a:rPr lang="en-US">
                <a:solidFill>
                  <a:srgbClr val="000000"/>
                </a:solidFill>
              </a:rPr>
              <a:t>will need to be stored in order to accomplish the database tasks you have decided upon. </a:t>
            </a:r>
          </a:p>
          <a:p>
            <a:r>
              <a:rPr lang="en-US">
                <a:solidFill>
                  <a:srgbClr val="000000"/>
                </a:solidFill>
              </a:rPr>
              <a:t>The data items are the individual pieces of data that are going to be stored in the database tables. An example of a data item is someone's last name or a weekly salary amount.</a:t>
            </a:r>
          </a:p>
          <a:p>
            <a:endParaRPr lang="en-US">
              <a:solidFill>
                <a:srgbClr val="000000"/>
              </a:solidFill>
            </a:endParaRPr>
          </a:p>
          <a:p>
            <a:endParaRPr lang="en-US">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a:solidFill>
                  <a:srgbClr val="FFFFFF"/>
                </a:solidFill>
              </a:rPr>
              <a:t>Step 3 EXPLAINED</a:t>
            </a:r>
          </a:p>
        </p:txBody>
      </p:sp>
      <p:sp>
        <p:nvSpPr>
          <p:cNvPr id="3" name="Content Placeholder 2"/>
          <p:cNvSpPr>
            <a:spLocks noGrp="1"/>
          </p:cNvSpPr>
          <p:nvPr>
            <p:ph idx="1"/>
          </p:nvPr>
        </p:nvSpPr>
        <p:spPr>
          <a:xfrm>
            <a:off x="4567930" y="801866"/>
            <a:ext cx="3979563" cy="5230634"/>
          </a:xfrm>
        </p:spPr>
        <p:txBody>
          <a:bodyPr anchor="ctr">
            <a:normAutofit/>
          </a:bodyPr>
          <a:lstStyle/>
          <a:p>
            <a:r>
              <a:rPr lang="en-US" sz="1800" b="1">
                <a:solidFill>
                  <a:srgbClr val="000000"/>
                </a:solidFill>
              </a:rPr>
              <a:t>Deciding on the Tables Needed in Your Database</a:t>
            </a:r>
          </a:p>
          <a:p>
            <a:r>
              <a:rPr lang="en-US" sz="1800">
                <a:solidFill>
                  <a:srgbClr val="000000"/>
                </a:solidFill>
              </a:rPr>
              <a:t>A table is used to store information in your database.</a:t>
            </a:r>
          </a:p>
          <a:p>
            <a:endParaRPr lang="en-US" sz="1800">
              <a:solidFill>
                <a:srgbClr val="000000"/>
              </a:solidFill>
            </a:endParaRPr>
          </a:p>
          <a:p>
            <a:r>
              <a:rPr lang="en-US" sz="1800">
                <a:solidFill>
                  <a:srgbClr val="000000"/>
                </a:solidFill>
              </a:rPr>
              <a:t> We need to decide what tables are going to be used and how the data items and information will be arranged between the tables. When deciding on how your database will be structured you will need to strive for efficiency in your database.</a:t>
            </a:r>
          </a:p>
          <a:p>
            <a:pPr>
              <a:buNone/>
            </a:pPr>
            <a:r>
              <a:rPr lang="en-US" sz="1800">
                <a:solidFill>
                  <a:srgbClr val="000000"/>
                </a:solidFill>
              </a:rPr>
              <a:t> </a:t>
            </a:r>
          </a:p>
          <a:p>
            <a:r>
              <a:rPr lang="en-US" sz="1800">
                <a:solidFill>
                  <a:srgbClr val="000000"/>
                </a:solidFill>
              </a:rPr>
              <a:t>In single table databases, every time information needs to be added, it is simply a case of entering a new record. </a:t>
            </a:r>
          </a:p>
          <a:p>
            <a:br>
              <a:rPr lang="en-US" sz="1800">
                <a:solidFill>
                  <a:srgbClr val="000000"/>
                </a:solidFill>
              </a:rPr>
            </a:br>
            <a:endParaRPr lang="en-US" sz="1800" b="1">
              <a:solidFill>
                <a:srgbClr val="000000"/>
              </a:solidFill>
            </a:endParaRPr>
          </a:p>
          <a:p>
            <a:endParaRPr lang="en-US" sz="18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4" name="Content Placeholder 3" descr="5.jpg"/>
          <p:cNvPicPr>
            <a:picLocks noGrp="1" noChangeAspect="1"/>
          </p:cNvPicPr>
          <p:nvPr>
            <p:ph idx="1"/>
          </p:nvPr>
        </p:nvPicPr>
        <p:blipFill>
          <a:blip r:embed="rId3" cstate="print"/>
          <a:stretch>
            <a:fillRect/>
          </a:stretch>
        </p:blipFill>
        <p:spPr>
          <a:xfrm>
            <a:off x="322012" y="3046869"/>
            <a:ext cx="3061697" cy="1091136"/>
          </a:xfrm>
          <a:prstGeom prst="rect">
            <a:avLst/>
          </a:prstGeom>
        </p:spPr>
      </p:pic>
      <p:sp>
        <p:nvSpPr>
          <p:cNvPr id="5" name="TextBox 4"/>
          <p:cNvSpPr txBox="1"/>
          <p:nvPr/>
        </p:nvSpPr>
        <p:spPr>
          <a:xfrm>
            <a:off x="4570579" y="2947260"/>
            <a:ext cx="4003614" cy="292718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solidFill>
                  <a:srgbClr val="000000"/>
                </a:solidFill>
              </a:rPr>
              <a:t>A single-table database structure is not efficient when we need to keep track of information that is changing for a lot of different transactions. </a:t>
            </a:r>
          </a:p>
          <a:p>
            <a:pPr indent="-228600">
              <a:lnSpc>
                <a:spcPct val="90000"/>
              </a:lnSpc>
              <a:spcAft>
                <a:spcPts val="600"/>
              </a:spcAft>
              <a:buFont typeface="Arial" panose="020B0604020202020204" pitchFamily="34" charset="0"/>
              <a:buChar char="•"/>
            </a:pPr>
            <a:endParaRPr lang="en-US" sz="1500">
              <a:solidFill>
                <a:srgbClr val="000000"/>
              </a:solidFill>
            </a:endParaRPr>
          </a:p>
          <a:p>
            <a:pPr indent="-228600">
              <a:lnSpc>
                <a:spcPct val="90000"/>
              </a:lnSpc>
              <a:spcAft>
                <a:spcPts val="600"/>
              </a:spcAft>
              <a:buFont typeface="Arial" panose="020B0604020202020204" pitchFamily="34" charset="0"/>
              <a:buChar char="•"/>
            </a:pPr>
            <a:r>
              <a:rPr lang="en-US" sz="1500">
                <a:solidFill>
                  <a:srgbClr val="000000"/>
                </a:solidFill>
              </a:rPr>
              <a:t>Take for example the case where you want to keep track of students (lecturers)  details and invoicing in a single table. We would encounter what is known as </a:t>
            </a:r>
            <a:r>
              <a:rPr lang="en-US" sz="1500" b="1">
                <a:solidFill>
                  <a:srgbClr val="000000"/>
                </a:solidFill>
              </a:rPr>
              <a:t>data redundancy</a:t>
            </a:r>
            <a:r>
              <a:rPr lang="en-US" sz="1500">
                <a:solidFill>
                  <a:srgbClr val="000000"/>
                </a:solidFill>
              </a:rPr>
              <a:t>. That is where we are duplicating information unnecessarily.</a:t>
            </a:r>
          </a:p>
          <a:p>
            <a:pPr indent="-228600">
              <a:lnSpc>
                <a:spcPct val="90000"/>
              </a:lnSpc>
              <a:spcAft>
                <a:spcPts val="600"/>
              </a:spcAft>
              <a:buFont typeface="Arial" panose="020B0604020202020204" pitchFamily="34" charset="0"/>
              <a:buChar char="•"/>
            </a:pPr>
            <a:r>
              <a:rPr lang="en-US" sz="1500">
                <a:solidFill>
                  <a:srgbClr val="000000"/>
                </a:solidFill>
              </a:rPr>
              <a:t> </a:t>
            </a:r>
          </a:p>
          <a:p>
            <a:pPr indent="-228600">
              <a:lnSpc>
                <a:spcPct val="90000"/>
              </a:lnSpc>
              <a:spcAft>
                <a:spcPts val="600"/>
              </a:spcAft>
              <a:buFont typeface="Arial" panose="020B0604020202020204" pitchFamily="34" charset="0"/>
              <a:buChar char="•"/>
            </a:pPr>
            <a:endParaRPr lang="en-US" sz="15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Another example</a:t>
            </a:r>
          </a:p>
        </p:txBody>
      </p:sp>
      <p:pic>
        <p:nvPicPr>
          <p:cNvPr id="6" name="Content Placeholder 5" descr="6.jpg"/>
          <p:cNvPicPr>
            <a:picLocks noGrp="1" noChangeAspect="1"/>
          </p:cNvPicPr>
          <p:nvPr>
            <p:ph idx="1"/>
          </p:nvPr>
        </p:nvPicPr>
        <p:blipFill>
          <a:blip r:embed="rId2" cstate="print"/>
          <a:stretch>
            <a:fillRect/>
          </a:stretch>
        </p:blipFill>
        <p:spPr>
          <a:xfrm>
            <a:off x="2133600" y="1143000"/>
            <a:ext cx="6254822" cy="3383756"/>
          </a:xfrm>
        </p:spPr>
      </p:pic>
      <p:sp>
        <p:nvSpPr>
          <p:cNvPr id="7" name="TextBox 6"/>
          <p:cNvSpPr txBox="1"/>
          <p:nvPr/>
        </p:nvSpPr>
        <p:spPr>
          <a:xfrm>
            <a:off x="1828800" y="5257800"/>
            <a:ext cx="5791200" cy="369332"/>
          </a:xfrm>
          <a:prstGeom prst="rect">
            <a:avLst/>
          </a:prstGeom>
          <a:noFill/>
        </p:spPr>
        <p:txBody>
          <a:bodyPr wrap="square" rtlCol="0">
            <a:spAutoFit/>
          </a:bodyPr>
          <a:lstStyle/>
          <a:p>
            <a:r>
              <a:rPr lang="en-US" dirty="0"/>
              <a:t>Comments please?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a:solidFill>
                  <a:srgbClr val="FFFFFF"/>
                </a:solidFill>
              </a:rPr>
              <a:t>a waste of time</a:t>
            </a:r>
          </a:p>
        </p:txBody>
      </p:sp>
      <p:sp>
        <p:nvSpPr>
          <p:cNvPr id="3" name="Content Placeholder 2"/>
          <p:cNvSpPr>
            <a:spLocks noGrp="1"/>
          </p:cNvSpPr>
          <p:nvPr>
            <p:ph idx="1"/>
          </p:nvPr>
        </p:nvSpPr>
        <p:spPr>
          <a:xfrm>
            <a:off x="4567930" y="801866"/>
            <a:ext cx="3979563" cy="5230634"/>
          </a:xfrm>
        </p:spPr>
        <p:txBody>
          <a:bodyPr anchor="ctr">
            <a:normAutofit/>
          </a:bodyPr>
          <a:lstStyle/>
          <a:p>
            <a:r>
              <a:rPr lang="en-US" sz="1900" dirty="0">
                <a:solidFill>
                  <a:srgbClr val="000000"/>
                </a:solidFill>
              </a:rPr>
              <a:t>As you can see from the example, as new records are being added to this table we are duplicating the customer details and the furniture details. </a:t>
            </a:r>
          </a:p>
          <a:p>
            <a:r>
              <a:rPr lang="en-US" sz="1900" dirty="0">
                <a:solidFill>
                  <a:srgbClr val="000000"/>
                </a:solidFill>
              </a:rPr>
              <a:t>Due to the duplicated information, it takes longer to enter the information for each invoice, the database is bigger than necessary, and that in turn would mean that your application would run slower.</a:t>
            </a:r>
          </a:p>
          <a:p>
            <a:r>
              <a:rPr lang="en-US" sz="1900" dirty="0">
                <a:solidFill>
                  <a:srgbClr val="000000"/>
                </a:solidFill>
              </a:rPr>
              <a:t> If the customer changed address before we billed them and they had quite a few entries in the table, we would have to change all the invoice details for that customer in our database, which is definitely a waste of time.</a:t>
            </a:r>
          </a:p>
          <a:p>
            <a:endParaRPr lang="en-US" sz="1900" dirty="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b="1">
                <a:solidFill>
                  <a:srgbClr val="FFFFFF"/>
                </a:solidFill>
              </a:rPr>
              <a:t>Normalisation ( DO NOT SKIP THIS EITHER)</a:t>
            </a:r>
          </a:p>
        </p:txBody>
      </p:sp>
      <p:sp>
        <p:nvSpPr>
          <p:cNvPr id="3" name="Content Placeholder 2"/>
          <p:cNvSpPr>
            <a:spLocks noGrp="1"/>
          </p:cNvSpPr>
          <p:nvPr>
            <p:ph idx="1"/>
          </p:nvPr>
        </p:nvSpPr>
        <p:spPr>
          <a:xfrm>
            <a:off x="4567930" y="801866"/>
            <a:ext cx="3979563" cy="5230634"/>
          </a:xfrm>
        </p:spPr>
        <p:txBody>
          <a:bodyPr anchor="ctr">
            <a:normAutofit/>
          </a:bodyPr>
          <a:lstStyle/>
          <a:p>
            <a:r>
              <a:rPr lang="en-US">
                <a:solidFill>
                  <a:srgbClr val="000000"/>
                </a:solidFill>
              </a:rPr>
              <a:t>An alternative to creating one single table for an invoice table would be to create several tables, each containing the information necessary to track invoices. </a:t>
            </a:r>
          </a:p>
          <a:p>
            <a:r>
              <a:rPr lang="en-US">
                <a:solidFill>
                  <a:srgbClr val="000000"/>
                </a:solidFill>
              </a:rPr>
              <a:t>Take a look at the example below of how we might structure the same database. </a:t>
            </a:r>
          </a:p>
          <a:p>
            <a:r>
              <a:rPr lang="en-US">
                <a:solidFill>
                  <a:srgbClr val="000000"/>
                </a:solidFill>
              </a:rPr>
              <a:t>The process we use to organise information into groups of tables is known as </a:t>
            </a:r>
            <a:r>
              <a:rPr lang="en-US" b="1" u="sng">
                <a:solidFill>
                  <a:srgbClr val="000000"/>
                </a:solidFill>
              </a:rPr>
              <a:t>normalisation.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b="1">
                <a:solidFill>
                  <a:srgbClr val="FFFFFF"/>
                </a:solidFill>
              </a:rPr>
              <a:t>WHAT IS A DATABASE?</a:t>
            </a:r>
          </a:p>
        </p:txBody>
      </p:sp>
      <p:sp>
        <p:nvSpPr>
          <p:cNvPr id="3" name="Content Placeholder 2"/>
          <p:cNvSpPr>
            <a:spLocks noGrp="1"/>
          </p:cNvSpPr>
          <p:nvPr>
            <p:ph idx="1"/>
          </p:nvPr>
        </p:nvSpPr>
        <p:spPr>
          <a:xfrm>
            <a:off x="4567930" y="801866"/>
            <a:ext cx="3979563" cy="5230634"/>
          </a:xfrm>
        </p:spPr>
        <p:txBody>
          <a:bodyPr anchor="ctr">
            <a:normAutofit/>
          </a:bodyPr>
          <a:lstStyle/>
          <a:p>
            <a:r>
              <a:rPr lang="en-US" sz="1600" dirty="0">
                <a:solidFill>
                  <a:srgbClr val="000000"/>
                </a:solidFill>
              </a:rPr>
              <a:t>A </a:t>
            </a:r>
            <a:r>
              <a:rPr lang="en-US" sz="1600" b="1" dirty="0">
                <a:solidFill>
                  <a:srgbClr val="000000"/>
                </a:solidFill>
              </a:rPr>
              <a:t>database </a:t>
            </a:r>
            <a:r>
              <a:rPr lang="en-US" sz="1600" dirty="0">
                <a:solidFill>
                  <a:srgbClr val="000000"/>
                </a:solidFill>
              </a:rPr>
              <a:t>is a collection of information </a:t>
            </a:r>
            <a:r>
              <a:rPr lang="en-US" sz="1600" dirty="0" err="1">
                <a:solidFill>
                  <a:srgbClr val="000000"/>
                </a:solidFill>
              </a:rPr>
              <a:t>organised</a:t>
            </a:r>
            <a:r>
              <a:rPr lang="en-US" sz="1600" dirty="0">
                <a:solidFill>
                  <a:srgbClr val="000000"/>
                </a:solidFill>
              </a:rPr>
              <a:t> and presented to serve a specific purpose.</a:t>
            </a:r>
          </a:p>
          <a:p>
            <a:r>
              <a:rPr lang="en-US" sz="1600" dirty="0">
                <a:solidFill>
                  <a:srgbClr val="000000"/>
                </a:solidFill>
              </a:rPr>
              <a:t> One database that you would be familiar with is the </a:t>
            </a:r>
            <a:r>
              <a:rPr lang="en-US" sz="1600" dirty="0">
                <a:solidFill>
                  <a:srgbClr val="FF0000"/>
                </a:solidFill>
              </a:rPr>
              <a:t>phone book. </a:t>
            </a:r>
          </a:p>
          <a:p>
            <a:r>
              <a:rPr lang="en-US" sz="1600" dirty="0">
                <a:solidFill>
                  <a:srgbClr val="000000"/>
                </a:solidFill>
              </a:rPr>
              <a:t>The phone  book is </a:t>
            </a:r>
            <a:r>
              <a:rPr lang="en-US" sz="1600" dirty="0" err="1">
                <a:solidFill>
                  <a:srgbClr val="000000"/>
                </a:solidFill>
              </a:rPr>
              <a:t>organised</a:t>
            </a:r>
            <a:r>
              <a:rPr lang="en-US" sz="1600" dirty="0">
                <a:solidFill>
                  <a:srgbClr val="000000"/>
                </a:solidFill>
              </a:rPr>
              <a:t> so that a phone number can be quickly found given a surname and initial. </a:t>
            </a:r>
          </a:p>
          <a:p>
            <a:r>
              <a:rPr lang="en-US" sz="1600" dirty="0">
                <a:solidFill>
                  <a:srgbClr val="000000"/>
                </a:solidFill>
              </a:rPr>
              <a:t>Another common example of a </a:t>
            </a:r>
            <a:r>
              <a:rPr lang="en-US" sz="1600" dirty="0">
                <a:solidFill>
                  <a:srgbClr val="FF0000"/>
                </a:solidFill>
              </a:rPr>
              <a:t>non-</a:t>
            </a:r>
            <a:r>
              <a:rPr lang="en-US" sz="1600" dirty="0" err="1">
                <a:solidFill>
                  <a:srgbClr val="FF0000"/>
                </a:solidFill>
              </a:rPr>
              <a:t>computerised</a:t>
            </a:r>
            <a:r>
              <a:rPr lang="en-US" sz="1600" dirty="0">
                <a:solidFill>
                  <a:srgbClr val="FF0000"/>
                </a:solidFill>
              </a:rPr>
              <a:t> database is the card catalogue system used in a library </a:t>
            </a:r>
            <a:r>
              <a:rPr lang="en-US" sz="1600" dirty="0">
                <a:solidFill>
                  <a:srgbClr val="000000"/>
                </a:solidFill>
              </a:rPr>
              <a:t>(though the use of cards is now disappearing). </a:t>
            </a:r>
          </a:p>
          <a:p>
            <a:r>
              <a:rPr lang="en-US" sz="1600" dirty="0">
                <a:solidFill>
                  <a:srgbClr val="000000"/>
                </a:solidFill>
              </a:rPr>
              <a:t>Each book has its own card that includes information such as the name of the book, its catalogue number, the name of the author and a brief description of the book. </a:t>
            </a:r>
          </a:p>
          <a:p>
            <a:r>
              <a:rPr lang="en-US" sz="1600" dirty="0">
                <a:solidFill>
                  <a:srgbClr val="000000"/>
                </a:solidFill>
              </a:rPr>
              <a:t>Each of these cards is known as a </a:t>
            </a:r>
            <a:r>
              <a:rPr lang="en-US" sz="1600" b="1" dirty="0">
                <a:solidFill>
                  <a:srgbClr val="000000"/>
                </a:solidFill>
              </a:rPr>
              <a:t>record</a:t>
            </a:r>
            <a:r>
              <a:rPr lang="en-US" sz="1600" dirty="0">
                <a:solidFill>
                  <a:srgbClr val="000000"/>
                </a:solidFill>
              </a:rPr>
              <a:t>. All the cards combined produce a database. This type of database can be visualized as shown in below </a:t>
            </a:r>
            <a:r>
              <a:rPr lang="en-US" sz="1600" dirty="0" err="1">
                <a:solidFill>
                  <a:srgbClr val="000000"/>
                </a:solidFill>
              </a:rPr>
              <a:t>iimage</a:t>
            </a:r>
            <a:endParaRPr lang="en-US" sz="1600" dirty="0">
              <a:solidFill>
                <a:srgbClr val="000000"/>
              </a:solidFill>
            </a:endParaRPr>
          </a:p>
          <a:p>
            <a:endParaRPr lang="en-US" sz="1600"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8.png"/>
          <p:cNvPicPr>
            <a:picLocks noGrp="1" noChangeAspect="1"/>
          </p:cNvPicPr>
          <p:nvPr>
            <p:ph idx="1"/>
          </p:nvPr>
        </p:nvPicPr>
        <p:blipFill>
          <a:blip r:embed="rId2" cstate="print"/>
          <a:stretch>
            <a:fillRect/>
          </a:stretch>
        </p:blipFill>
        <p:spPr>
          <a:xfrm>
            <a:off x="840358" y="1787727"/>
            <a:ext cx="5257047" cy="3276399"/>
          </a:xfrm>
          <a:prstGeom prst="rect">
            <a:avLst/>
          </a:prstGeom>
        </p:spPr>
      </p:pic>
      <p:cxnSp>
        <p:nvCxnSpPr>
          <p:cNvPr id="15" name="Straight Connector 8">
            <a:extLst>
              <a:ext uri="{FF2B5EF4-FFF2-40B4-BE49-F238E27FC236}">
                <a16:creationId xmlns:a16="http://schemas.microsoft.com/office/drawing/2014/main" id="{E12350F3-DB83-413A-980B-1CEB92498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39948" y="1570814"/>
            <a:ext cx="0" cy="3710227"/>
          </a:xfrm>
          <a:prstGeom prst="line">
            <a:avLst/>
          </a:prstGeom>
          <a:ln w="19050">
            <a:solidFill>
              <a:srgbClr val="FF572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201382" y="381000"/>
            <a:ext cx="8829420" cy="59436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b="1">
                <a:solidFill>
                  <a:srgbClr val="FFFFFF"/>
                </a:solidFill>
              </a:rPr>
              <a:t>Types of Tables</a:t>
            </a:r>
          </a:p>
        </p:txBody>
      </p:sp>
      <p:sp>
        <p:nvSpPr>
          <p:cNvPr id="3" name="Content Placeholder 2"/>
          <p:cNvSpPr>
            <a:spLocks noGrp="1"/>
          </p:cNvSpPr>
          <p:nvPr>
            <p:ph idx="1"/>
          </p:nvPr>
        </p:nvSpPr>
        <p:spPr>
          <a:xfrm>
            <a:off x="4567930" y="801866"/>
            <a:ext cx="3979563" cy="5230634"/>
          </a:xfrm>
        </p:spPr>
        <p:txBody>
          <a:bodyPr anchor="ctr">
            <a:normAutofit/>
          </a:bodyPr>
          <a:lstStyle/>
          <a:p>
            <a:r>
              <a:rPr lang="en-US" sz="1500" dirty="0">
                <a:solidFill>
                  <a:srgbClr val="000000"/>
                </a:solidFill>
              </a:rPr>
              <a:t>Once you have decided upon the individual tables needed in your database, you will need to  relate the information in the various tables. There are a number of things we need to do in order to create this link. First of all, we will need to look at the types of tables we have in our database.</a:t>
            </a:r>
          </a:p>
          <a:p>
            <a:pPr marL="0" indent="0">
              <a:buNone/>
            </a:pPr>
            <a:endParaRPr lang="en-US" sz="1500" dirty="0">
              <a:solidFill>
                <a:srgbClr val="000000"/>
              </a:solidFill>
            </a:endParaRPr>
          </a:p>
          <a:p>
            <a:r>
              <a:rPr lang="en-US" sz="1500" dirty="0">
                <a:solidFill>
                  <a:srgbClr val="000000"/>
                </a:solidFill>
              </a:rPr>
              <a:t>In a related database there are two main types of tables, called the </a:t>
            </a:r>
            <a:r>
              <a:rPr lang="en-US" sz="1500" b="1" dirty="0">
                <a:solidFill>
                  <a:srgbClr val="000000"/>
                </a:solidFill>
              </a:rPr>
              <a:t>primary tables </a:t>
            </a:r>
            <a:r>
              <a:rPr lang="en-US" sz="1500" dirty="0">
                <a:solidFill>
                  <a:srgbClr val="000000"/>
                </a:solidFill>
              </a:rPr>
              <a:t>and the </a:t>
            </a:r>
            <a:r>
              <a:rPr lang="en-US" sz="1500" b="1" dirty="0">
                <a:solidFill>
                  <a:srgbClr val="000000"/>
                </a:solidFill>
              </a:rPr>
              <a:t>linking tables</a:t>
            </a:r>
            <a:r>
              <a:rPr lang="en-US" sz="1500" dirty="0">
                <a:solidFill>
                  <a:srgbClr val="000000"/>
                </a:solidFill>
              </a:rPr>
              <a:t>.</a:t>
            </a:r>
          </a:p>
          <a:p>
            <a:pPr marL="0" indent="0">
              <a:buNone/>
            </a:pPr>
            <a:endParaRPr lang="en-US" sz="1500" dirty="0">
              <a:solidFill>
                <a:srgbClr val="000000"/>
              </a:solidFill>
            </a:endParaRPr>
          </a:p>
          <a:p>
            <a:r>
              <a:rPr lang="en-US" sz="1500" dirty="0">
                <a:solidFill>
                  <a:srgbClr val="000000"/>
                </a:solidFill>
              </a:rPr>
              <a:t>A primary table usually consists of the information that is going to remain relatively constant. In the previous example where we were keeping track of orders placed, the primary tables would be the </a:t>
            </a:r>
            <a:r>
              <a:rPr lang="en-US" sz="1500" b="1" dirty="0">
                <a:solidFill>
                  <a:srgbClr val="000000"/>
                </a:solidFill>
              </a:rPr>
              <a:t>Customer Listing </a:t>
            </a:r>
            <a:r>
              <a:rPr lang="en-US" sz="1500" dirty="0">
                <a:solidFill>
                  <a:srgbClr val="000000"/>
                </a:solidFill>
              </a:rPr>
              <a:t>table and the </a:t>
            </a:r>
            <a:r>
              <a:rPr lang="en-US" sz="1500" b="1" dirty="0">
                <a:solidFill>
                  <a:srgbClr val="000000"/>
                </a:solidFill>
              </a:rPr>
              <a:t>Furniture </a:t>
            </a:r>
            <a:r>
              <a:rPr lang="en-US" sz="1500" dirty="0">
                <a:solidFill>
                  <a:srgbClr val="000000"/>
                </a:solidFill>
              </a:rPr>
              <a:t>table. </a:t>
            </a:r>
          </a:p>
          <a:p>
            <a:r>
              <a:rPr lang="en-US" sz="1500" dirty="0">
                <a:solidFill>
                  <a:srgbClr val="000000"/>
                </a:solidFill>
              </a:rPr>
              <a:t>The information will not be changing that often and will almost always be unique.</a:t>
            </a:r>
          </a:p>
          <a:p>
            <a:pPr marL="0" indent="0">
              <a:buNone/>
            </a:pPr>
            <a:br>
              <a:rPr lang="en-US" sz="1500" dirty="0">
                <a:solidFill>
                  <a:srgbClr val="000000"/>
                </a:solidFill>
              </a:rPr>
            </a:br>
            <a:endParaRPr lang="en-US" sz="1500" dirty="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b="1">
                <a:solidFill>
                  <a:srgbClr val="FFFFFF"/>
                </a:solidFill>
              </a:rPr>
              <a:t>Creating Table Links</a:t>
            </a:r>
          </a:p>
        </p:txBody>
      </p:sp>
      <p:sp>
        <p:nvSpPr>
          <p:cNvPr id="3" name="Content Placeholder 2"/>
          <p:cNvSpPr>
            <a:spLocks noGrp="1"/>
          </p:cNvSpPr>
          <p:nvPr>
            <p:ph idx="1"/>
          </p:nvPr>
        </p:nvSpPr>
        <p:spPr>
          <a:xfrm>
            <a:off x="4567930" y="801866"/>
            <a:ext cx="3979563" cy="5230634"/>
          </a:xfrm>
        </p:spPr>
        <p:txBody>
          <a:bodyPr anchor="ctr">
            <a:normAutofit/>
          </a:bodyPr>
          <a:lstStyle/>
          <a:p>
            <a:r>
              <a:rPr lang="en-US" sz="1500" dirty="0">
                <a:solidFill>
                  <a:srgbClr val="000000"/>
                </a:solidFill>
              </a:rPr>
              <a:t>In order to create a link between the primary and linking tables in our database we need to  ensure that we have a common field between the two. This field will be a unique field in the primary table and a repeated field in the linking table. This would allow us to create a </a:t>
            </a:r>
            <a:r>
              <a:rPr lang="en-US" sz="1500" b="1" dirty="0">
                <a:solidFill>
                  <a:srgbClr val="000000"/>
                </a:solidFill>
              </a:rPr>
              <a:t>one to  many </a:t>
            </a:r>
            <a:r>
              <a:rPr lang="en-US" sz="1500" dirty="0">
                <a:solidFill>
                  <a:srgbClr val="000000"/>
                </a:solidFill>
              </a:rPr>
              <a:t>relationship between the primary and linking tables, as in one customer with many orders.</a:t>
            </a:r>
          </a:p>
          <a:p>
            <a:pPr marL="0" indent="0">
              <a:buNone/>
            </a:pPr>
            <a:endParaRPr lang="en-US" sz="1500" dirty="0">
              <a:solidFill>
                <a:srgbClr val="000000"/>
              </a:solidFill>
            </a:endParaRPr>
          </a:p>
          <a:p>
            <a:r>
              <a:rPr lang="en-US" sz="1500" dirty="0">
                <a:solidFill>
                  <a:srgbClr val="000000"/>
                </a:solidFill>
              </a:rPr>
              <a:t>In most cases we would usually create an additional field in our table to ensure that we had a unique field to link information. </a:t>
            </a:r>
          </a:p>
          <a:p>
            <a:r>
              <a:rPr lang="en-US" sz="1500" dirty="0">
                <a:solidFill>
                  <a:srgbClr val="000000"/>
                </a:solidFill>
              </a:rPr>
              <a:t>Again in our example, we created a unique </a:t>
            </a:r>
            <a:r>
              <a:rPr lang="en-US" sz="1500" b="1" dirty="0">
                <a:solidFill>
                  <a:srgbClr val="000000"/>
                </a:solidFill>
              </a:rPr>
              <a:t>Customer ID </a:t>
            </a:r>
            <a:r>
              <a:rPr lang="en-US" sz="1500" dirty="0">
                <a:solidFill>
                  <a:srgbClr val="000000"/>
                </a:solidFill>
              </a:rPr>
              <a:t>field in case we had some customers with the same name, and a corresponding field in the </a:t>
            </a:r>
            <a:r>
              <a:rPr lang="en-US" sz="1500" b="1" dirty="0">
                <a:solidFill>
                  <a:srgbClr val="000000"/>
                </a:solidFill>
              </a:rPr>
              <a:t>Invoice Details </a:t>
            </a:r>
            <a:r>
              <a:rPr lang="en-US" sz="1500" dirty="0">
                <a:solidFill>
                  <a:srgbClr val="000000"/>
                </a:solidFill>
              </a:rPr>
              <a:t>table which also contains the </a:t>
            </a:r>
            <a:r>
              <a:rPr lang="en-US" sz="1500" b="1" dirty="0">
                <a:solidFill>
                  <a:srgbClr val="000000"/>
                </a:solidFill>
              </a:rPr>
              <a:t>Customer ID</a:t>
            </a:r>
            <a:r>
              <a:rPr lang="en-US" sz="1500" dirty="0">
                <a:solidFill>
                  <a:srgbClr val="000000"/>
                </a:solidFill>
              </a:rPr>
              <a:t>.</a:t>
            </a:r>
          </a:p>
          <a:p>
            <a:pPr marL="0" indent="0">
              <a:buNone/>
            </a:pPr>
            <a:endParaRPr lang="en-US" sz="1500" dirty="0">
              <a:solidFill>
                <a:srgbClr val="000000"/>
              </a:solidFill>
            </a:endParaRPr>
          </a:p>
          <a:p>
            <a:r>
              <a:rPr lang="en-US" sz="1500" dirty="0">
                <a:solidFill>
                  <a:srgbClr val="000000"/>
                </a:solidFill>
              </a:rPr>
              <a:t>The same </a:t>
            </a:r>
            <a:r>
              <a:rPr lang="en-US" sz="1500" b="1" dirty="0">
                <a:solidFill>
                  <a:srgbClr val="000000"/>
                </a:solidFill>
              </a:rPr>
              <a:t>Customer ID </a:t>
            </a:r>
            <a:r>
              <a:rPr lang="en-US" sz="1500" dirty="0">
                <a:solidFill>
                  <a:srgbClr val="000000"/>
                </a:solidFill>
              </a:rPr>
              <a:t>may appear in the </a:t>
            </a:r>
            <a:r>
              <a:rPr lang="en-US" sz="1500" b="1" dirty="0">
                <a:solidFill>
                  <a:srgbClr val="000000"/>
                </a:solidFill>
              </a:rPr>
              <a:t>Invoice Details </a:t>
            </a:r>
            <a:r>
              <a:rPr lang="en-US" sz="1500" dirty="0">
                <a:solidFill>
                  <a:srgbClr val="000000"/>
                </a:solidFill>
              </a:rPr>
              <a:t>table many times, that is for every order placed by that customer.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b="1">
                <a:solidFill>
                  <a:srgbClr val="FFFFFF"/>
                </a:solidFill>
              </a:rPr>
              <a:t>Primary and Foreign Keys</a:t>
            </a:r>
            <a:br>
              <a:rPr lang="en-US" b="1">
                <a:solidFill>
                  <a:srgbClr val="FFFFFF"/>
                </a:solidFill>
              </a:rPr>
            </a:br>
            <a:endParaRPr lang="en-US">
              <a:solidFill>
                <a:srgbClr val="FFFFFF"/>
              </a:solidFill>
            </a:endParaRPr>
          </a:p>
        </p:txBody>
      </p:sp>
      <p:sp>
        <p:nvSpPr>
          <p:cNvPr id="3" name="Content Placeholder 2"/>
          <p:cNvSpPr>
            <a:spLocks noGrp="1"/>
          </p:cNvSpPr>
          <p:nvPr>
            <p:ph idx="1"/>
          </p:nvPr>
        </p:nvSpPr>
        <p:spPr>
          <a:xfrm>
            <a:off x="4567930" y="801866"/>
            <a:ext cx="3979563" cy="5230634"/>
          </a:xfrm>
        </p:spPr>
        <p:txBody>
          <a:bodyPr anchor="ctr">
            <a:normAutofit/>
          </a:bodyPr>
          <a:lstStyle/>
          <a:p>
            <a:r>
              <a:rPr lang="en-US" sz="1200" dirty="0">
                <a:solidFill>
                  <a:srgbClr val="000000"/>
                </a:solidFill>
              </a:rPr>
              <a:t>When we create a unique field to identify each record in a database, the field is known as a </a:t>
            </a:r>
            <a:r>
              <a:rPr lang="en-US" sz="1200" b="1" dirty="0">
                <a:solidFill>
                  <a:srgbClr val="000000"/>
                </a:solidFill>
              </a:rPr>
              <a:t>primary key</a:t>
            </a:r>
            <a:r>
              <a:rPr lang="en-US" sz="1200" dirty="0">
                <a:solidFill>
                  <a:srgbClr val="000000"/>
                </a:solidFill>
              </a:rPr>
              <a:t>. The primary key is the field or combination of fields that uniquely identify each record. When more than one field is needed to create a primary key, it is known as a </a:t>
            </a:r>
            <a:r>
              <a:rPr lang="en-US" sz="1200" b="1" dirty="0">
                <a:solidFill>
                  <a:srgbClr val="000000"/>
                </a:solidFill>
              </a:rPr>
              <a:t>composite primary key</a:t>
            </a:r>
            <a:r>
              <a:rPr lang="en-US" sz="1200" dirty="0">
                <a:solidFill>
                  <a:srgbClr val="000000"/>
                </a:solidFill>
              </a:rPr>
              <a:t>.</a:t>
            </a:r>
          </a:p>
          <a:p>
            <a:pPr marL="0" indent="0">
              <a:buNone/>
            </a:pPr>
            <a:endParaRPr lang="en-US" sz="1200" dirty="0">
              <a:solidFill>
                <a:srgbClr val="000000"/>
              </a:solidFill>
            </a:endParaRPr>
          </a:p>
          <a:p>
            <a:r>
              <a:rPr lang="en-US" sz="1200" dirty="0">
                <a:solidFill>
                  <a:srgbClr val="000000"/>
                </a:solidFill>
              </a:rPr>
              <a:t>To be able to relate the  information  from  one  table  to  another  table,  we  need  to  include  the </a:t>
            </a:r>
            <a:r>
              <a:rPr lang="en-US" sz="1200" b="1" dirty="0">
                <a:solidFill>
                  <a:srgbClr val="000000"/>
                </a:solidFill>
              </a:rPr>
              <a:t>primary key </a:t>
            </a:r>
            <a:r>
              <a:rPr lang="en-US" sz="1200" dirty="0">
                <a:solidFill>
                  <a:srgbClr val="000000"/>
                </a:solidFill>
              </a:rPr>
              <a:t>of the primary table in the table to which it is being linked (linking table). This is known as a </a:t>
            </a:r>
            <a:r>
              <a:rPr lang="en-US" sz="1200" b="1" dirty="0">
                <a:solidFill>
                  <a:srgbClr val="000000"/>
                </a:solidFill>
              </a:rPr>
              <a:t>foreign key</a:t>
            </a:r>
            <a:r>
              <a:rPr lang="en-US" sz="1200" dirty="0">
                <a:solidFill>
                  <a:srgbClr val="000000"/>
                </a:solidFill>
              </a:rPr>
              <a:t>. A foreign key is defined as the field in the linking table that refers to the primary key of the primary table.</a:t>
            </a:r>
          </a:p>
          <a:p>
            <a:pPr marL="0" indent="0">
              <a:buNone/>
            </a:pPr>
            <a:endParaRPr lang="en-US" sz="1200" dirty="0">
              <a:solidFill>
                <a:srgbClr val="000000"/>
              </a:solidFill>
            </a:endParaRPr>
          </a:p>
          <a:p>
            <a:r>
              <a:rPr lang="en-US" sz="1200" dirty="0">
                <a:solidFill>
                  <a:srgbClr val="000000"/>
                </a:solidFill>
              </a:rPr>
              <a:t>For example, if your database contained information on products in one table, and another table contained information on your suppliers, it would be very useful to include a field in your  products table that gave a direct link to the primary key in your suppliers table. </a:t>
            </a:r>
          </a:p>
          <a:p>
            <a:r>
              <a:rPr lang="en-US" sz="1200" dirty="0">
                <a:solidFill>
                  <a:srgbClr val="000000"/>
                </a:solidFill>
              </a:rPr>
              <a:t>This way, for each product the computer could trace the link back to the suppliers table, hence enabling the computer to tell you who supplied that product. This field in your products table would be an example of a foreign key.</a:t>
            </a:r>
          </a:p>
          <a:p>
            <a:r>
              <a:rPr lang="en-US" sz="1200" dirty="0">
                <a:solidFill>
                  <a:srgbClr val="000000"/>
                </a:solidFill>
              </a:rPr>
              <a:t> </a:t>
            </a:r>
          </a:p>
          <a:p>
            <a:endParaRPr lang="en-US" sz="1200" dirty="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b="1">
                <a:solidFill>
                  <a:srgbClr val="FFFFFF"/>
                </a:solidFill>
              </a:rPr>
              <a:t>Conceptual Model</a:t>
            </a:r>
          </a:p>
        </p:txBody>
      </p:sp>
      <p:sp>
        <p:nvSpPr>
          <p:cNvPr id="3" name="Content Placeholder 2"/>
          <p:cNvSpPr>
            <a:spLocks noGrp="1"/>
          </p:cNvSpPr>
          <p:nvPr>
            <p:ph idx="1"/>
          </p:nvPr>
        </p:nvSpPr>
        <p:spPr>
          <a:xfrm>
            <a:off x="4567930" y="801866"/>
            <a:ext cx="3979563" cy="5230634"/>
          </a:xfrm>
        </p:spPr>
        <p:txBody>
          <a:bodyPr anchor="ctr">
            <a:normAutofit/>
          </a:bodyPr>
          <a:lstStyle/>
          <a:p>
            <a:r>
              <a:rPr lang="en-US">
                <a:solidFill>
                  <a:srgbClr val="000000"/>
                </a:solidFill>
              </a:rPr>
              <a:t>When designing databases the most common tool for modelling relational databases is the entity relationship model. </a:t>
            </a:r>
          </a:p>
          <a:p>
            <a:r>
              <a:rPr lang="en-US">
                <a:solidFill>
                  <a:srgbClr val="000000"/>
                </a:solidFill>
              </a:rPr>
              <a:t>An entity can be classified as a person, place, event or thing for which data is to be collected and stored.</a:t>
            </a:r>
          </a:p>
          <a:p>
            <a:endParaRPr lang="en-US">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1 Step entity</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485006" y="1554163"/>
            <a:ext cx="8125594" cy="3339899"/>
          </a:xfrm>
          <a:prstGeom prst="rect">
            <a:avLst/>
          </a:prstGeom>
          <a:noFill/>
          <a:ln w="9525">
            <a:noFill/>
            <a:miter lim="800000"/>
            <a:headEnd/>
            <a:tailEnd/>
          </a:ln>
        </p:spPr>
      </p:pic>
      <p:sp>
        <p:nvSpPr>
          <p:cNvPr id="5" name="TextBox 4"/>
          <p:cNvSpPr txBox="1"/>
          <p:nvPr/>
        </p:nvSpPr>
        <p:spPr>
          <a:xfrm>
            <a:off x="762000" y="5486400"/>
            <a:ext cx="7620000" cy="646331"/>
          </a:xfrm>
          <a:prstGeom prst="rect">
            <a:avLst/>
          </a:prstGeom>
          <a:noFill/>
        </p:spPr>
        <p:txBody>
          <a:bodyPr wrap="square" rtlCol="0">
            <a:spAutoFit/>
          </a:bodyPr>
          <a:lstStyle/>
          <a:p>
            <a:pPr algn="ctr"/>
            <a:r>
              <a:rPr lang="en-US" b="1" i="1" u="sng" dirty="0">
                <a:solidFill>
                  <a:srgbClr val="FF0000"/>
                </a:solidFill>
              </a:rPr>
              <a:t>The first step is deciding on which entities are needed, and which attributes each entity needs.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a:solidFill>
                  <a:srgbClr val="FFFFFF"/>
                </a:solidFill>
              </a:rPr>
              <a:t>Nouns</a:t>
            </a:r>
          </a:p>
        </p:txBody>
      </p:sp>
      <p:sp>
        <p:nvSpPr>
          <p:cNvPr id="3" name="Content Placeholder 2"/>
          <p:cNvSpPr>
            <a:spLocks noGrp="1"/>
          </p:cNvSpPr>
          <p:nvPr>
            <p:ph idx="1"/>
          </p:nvPr>
        </p:nvSpPr>
        <p:spPr>
          <a:xfrm>
            <a:off x="4567930" y="801866"/>
            <a:ext cx="3979563" cy="5230634"/>
          </a:xfrm>
        </p:spPr>
        <p:txBody>
          <a:bodyPr anchor="ctr">
            <a:normAutofit/>
          </a:bodyPr>
          <a:lstStyle/>
          <a:p>
            <a:r>
              <a:rPr lang="en-US" sz="1300">
                <a:solidFill>
                  <a:srgbClr val="000000"/>
                </a:solidFill>
              </a:rPr>
              <a:t>Nouns should be used when naming the entities and each entity has properties called attributes that describe the entity. You can think of the entities as representing the tables in a relational database and the attributes as representing the fields.</a:t>
            </a:r>
          </a:p>
          <a:p>
            <a:r>
              <a:rPr lang="en-US" sz="1300">
                <a:solidFill>
                  <a:srgbClr val="000000"/>
                </a:solidFill>
              </a:rPr>
              <a:t>In the </a:t>
            </a:r>
            <a:r>
              <a:rPr lang="en-US" sz="1300" b="1">
                <a:solidFill>
                  <a:srgbClr val="000000"/>
                </a:solidFill>
              </a:rPr>
              <a:t>Car </a:t>
            </a:r>
            <a:r>
              <a:rPr lang="en-US" sz="1300">
                <a:solidFill>
                  <a:srgbClr val="000000"/>
                </a:solidFill>
              </a:rPr>
              <a:t>entity above, we can see the listed attributes </a:t>
            </a:r>
            <a:r>
              <a:rPr lang="en-US" sz="1300" b="1">
                <a:solidFill>
                  <a:srgbClr val="000000"/>
                </a:solidFill>
              </a:rPr>
              <a:t>Rego</a:t>
            </a:r>
            <a:r>
              <a:rPr lang="en-US" sz="1300">
                <a:solidFill>
                  <a:srgbClr val="000000"/>
                </a:solidFill>
              </a:rPr>
              <a:t>, </a:t>
            </a:r>
            <a:r>
              <a:rPr lang="en-US" sz="1300" b="1">
                <a:solidFill>
                  <a:srgbClr val="000000"/>
                </a:solidFill>
              </a:rPr>
              <a:t>Odometer </a:t>
            </a:r>
            <a:r>
              <a:rPr lang="en-US" sz="1300">
                <a:solidFill>
                  <a:srgbClr val="000000"/>
                </a:solidFill>
              </a:rPr>
              <a:t>etc. There may be many more attributes for the cars than those shown in our example above.</a:t>
            </a:r>
          </a:p>
          <a:p>
            <a:pPr marL="0" indent="0">
              <a:buNone/>
            </a:pPr>
            <a:endParaRPr lang="en-US" sz="1300">
              <a:solidFill>
                <a:srgbClr val="000000"/>
              </a:solidFill>
            </a:endParaRPr>
          </a:p>
          <a:p>
            <a:r>
              <a:rPr lang="en-US" sz="1300">
                <a:solidFill>
                  <a:srgbClr val="000000"/>
                </a:solidFill>
              </a:rPr>
              <a:t>The number of attributes required is determined by the information you wish to obtain from the database. Adding extra attributes that are not required only increases data entry time, and adds to the complexity of the database design, as well as occupying extra storage space.</a:t>
            </a:r>
          </a:p>
          <a:p>
            <a:pPr marL="0" indent="0">
              <a:buNone/>
            </a:pPr>
            <a:r>
              <a:rPr lang="en-US" sz="1300">
                <a:solidFill>
                  <a:srgbClr val="000000"/>
                </a:solidFill>
              </a:rPr>
              <a:t> </a:t>
            </a:r>
          </a:p>
          <a:p>
            <a:r>
              <a:rPr lang="en-US" sz="1300">
                <a:solidFill>
                  <a:srgbClr val="000000"/>
                </a:solidFill>
              </a:rPr>
              <a:t>What attributes may each of the other entities in our example require? For the </a:t>
            </a:r>
            <a:r>
              <a:rPr lang="en-US" sz="1300" b="1">
                <a:solidFill>
                  <a:srgbClr val="000000"/>
                </a:solidFill>
              </a:rPr>
              <a:t>Mechanic </a:t>
            </a:r>
            <a:r>
              <a:rPr lang="en-US" sz="1300">
                <a:solidFill>
                  <a:srgbClr val="000000"/>
                </a:solidFill>
              </a:rPr>
              <a:t>entity, the attributes could include the name of the mechanic, his/her address, phone number, commencement date and qualifications.</a:t>
            </a:r>
          </a:p>
          <a:p>
            <a:endParaRPr lang="en-US" sz="13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0141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5707" y="803705"/>
            <a:ext cx="3156492" cy="3034857"/>
          </a:xfrm>
        </p:spPr>
        <p:txBody>
          <a:bodyPr vert="horz" lIns="91440" tIns="45720" rIns="91440" bIns="45720" rtlCol="0" anchor="b">
            <a:normAutofit/>
          </a:bodyPr>
          <a:lstStyle/>
          <a:p>
            <a:pPr algn="r" defTabSz="914400"/>
            <a:r>
              <a:rPr lang="en-US" sz="4700" kern="1200">
                <a:solidFill>
                  <a:srgbClr val="FFFFFF"/>
                </a:solidFill>
                <a:latin typeface="+mj-lt"/>
                <a:ea typeface="+mj-ea"/>
                <a:cs typeface="+mj-cs"/>
              </a:rPr>
              <a:t>One record in database</a:t>
            </a:r>
          </a:p>
        </p:txBody>
      </p:sp>
      <p:cxnSp>
        <p:nvCxnSpPr>
          <p:cNvPr id="11" name="Straight Connector 10">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009" y="3928939"/>
            <a:ext cx="294894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record.png"/>
          <p:cNvPicPr>
            <a:picLocks noGrp="1" noChangeAspect="1"/>
          </p:cNvPicPr>
          <p:nvPr>
            <p:ph idx="1"/>
          </p:nvPr>
        </p:nvPicPr>
        <p:blipFill>
          <a:blip r:embed="rId2" cstate="print"/>
          <a:stretch>
            <a:fillRect/>
          </a:stretch>
        </p:blipFill>
        <p:spPr>
          <a:xfrm>
            <a:off x="4572000" y="1382187"/>
            <a:ext cx="4094602" cy="40946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a:solidFill>
                  <a:srgbClr val="FFFFFF"/>
                </a:solidFill>
              </a:rPr>
              <a:t>major problems with this type of database are:</a:t>
            </a:r>
          </a:p>
        </p:txBody>
      </p:sp>
      <p:sp>
        <p:nvSpPr>
          <p:cNvPr id="3" name="Content Placeholder 2"/>
          <p:cNvSpPr>
            <a:spLocks noGrp="1"/>
          </p:cNvSpPr>
          <p:nvPr>
            <p:ph idx="1"/>
          </p:nvPr>
        </p:nvSpPr>
        <p:spPr>
          <a:xfrm>
            <a:off x="4567930" y="801866"/>
            <a:ext cx="3979563" cy="5230634"/>
          </a:xfrm>
        </p:spPr>
        <p:txBody>
          <a:bodyPr anchor="ctr">
            <a:normAutofit/>
          </a:bodyPr>
          <a:lstStyle/>
          <a:p>
            <a:pPr lvl="0"/>
            <a:r>
              <a:rPr lang="en-US" sz="1900" dirty="0">
                <a:solidFill>
                  <a:srgbClr val="000000"/>
                </a:solidFill>
              </a:rPr>
              <a:t>The difficulty in changing information on the card. If any information on the card needs to be changed, the card often has to be destroyed and another card typed.</a:t>
            </a:r>
          </a:p>
          <a:p>
            <a:endParaRPr lang="en-US" sz="1900" dirty="0">
              <a:solidFill>
                <a:srgbClr val="000000"/>
              </a:solidFill>
            </a:endParaRPr>
          </a:p>
          <a:p>
            <a:pPr lvl="0"/>
            <a:r>
              <a:rPr lang="en-US" sz="1900" dirty="0">
                <a:solidFill>
                  <a:srgbClr val="000000"/>
                </a:solidFill>
              </a:rPr>
              <a:t>The time required to find a book. As the number of books in a library increases it takes much longer to find the desired information, even when the cards are in a sorted order.</a:t>
            </a:r>
          </a:p>
          <a:p>
            <a:pPr marL="0" indent="0">
              <a:buNone/>
            </a:pPr>
            <a:endParaRPr lang="en-US" sz="1900" dirty="0">
              <a:solidFill>
                <a:srgbClr val="000000"/>
              </a:solidFill>
            </a:endParaRPr>
          </a:p>
          <a:p>
            <a:pPr lvl="0"/>
            <a:r>
              <a:rPr lang="en-US" sz="1900" dirty="0">
                <a:solidFill>
                  <a:srgbClr val="000000"/>
                </a:solidFill>
              </a:rPr>
              <a:t>The time involved in adding new books to the system. This is especially true when there are multiple copies of the card catalogue.</a:t>
            </a:r>
          </a:p>
          <a:p>
            <a:endParaRPr lang="en-US" sz="1900"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7271" y="1012004"/>
            <a:ext cx="2562119" cy="4795408"/>
          </a:xfrm>
        </p:spPr>
        <p:txBody>
          <a:bodyPr>
            <a:normAutofit/>
          </a:bodyPr>
          <a:lstStyle/>
          <a:p>
            <a:r>
              <a:rPr lang="en-US">
                <a:solidFill>
                  <a:srgbClr val="FFFFFF"/>
                </a:solidFill>
              </a:rPr>
              <a:t>Objective of database development</a:t>
            </a:r>
          </a:p>
        </p:txBody>
      </p:sp>
      <p:graphicFrame>
        <p:nvGraphicFramePr>
          <p:cNvPr id="5" name="Content Placeholder 2">
            <a:extLst>
              <a:ext uri="{FF2B5EF4-FFF2-40B4-BE49-F238E27FC236}">
                <a16:creationId xmlns:a16="http://schemas.microsoft.com/office/drawing/2014/main" id="{0BF8AAC6-8FA1-410E-A218-B0F0310AF758}"/>
              </a:ext>
            </a:extLst>
          </p:cNvPr>
          <p:cNvGraphicFramePr>
            <a:graphicFrameLocks noGrp="1"/>
          </p:cNvGraphicFramePr>
          <p:nvPr>
            <p:ph idx="1"/>
            <p:extLst>
              <p:ext uri="{D42A27DB-BD31-4B8C-83A1-F6EECF244321}">
                <p14:modId xmlns:p14="http://schemas.microsoft.com/office/powerpoint/2010/main" val="4221394715"/>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7271" y="1012004"/>
            <a:ext cx="2562119" cy="4795408"/>
          </a:xfrm>
        </p:spPr>
        <p:txBody>
          <a:bodyPr>
            <a:normAutofit/>
          </a:bodyPr>
          <a:lstStyle/>
          <a:p>
            <a:r>
              <a:rPr lang="en-US" sz="3100" b="1">
                <a:solidFill>
                  <a:srgbClr val="FFFFFF"/>
                </a:solidFill>
              </a:rPr>
              <a:t>DATABASE  TERMINOLOGY</a:t>
            </a:r>
          </a:p>
        </p:txBody>
      </p:sp>
      <p:graphicFrame>
        <p:nvGraphicFramePr>
          <p:cNvPr id="5" name="Content Placeholder 2">
            <a:extLst>
              <a:ext uri="{FF2B5EF4-FFF2-40B4-BE49-F238E27FC236}">
                <a16:creationId xmlns:a16="http://schemas.microsoft.com/office/drawing/2014/main" id="{56418C79-271C-4B2D-BB57-1F740D212175}"/>
              </a:ext>
            </a:extLst>
          </p:cNvPr>
          <p:cNvGraphicFramePr>
            <a:graphicFrameLocks noGrp="1"/>
          </p:cNvGraphicFramePr>
          <p:nvPr>
            <p:ph idx="1"/>
            <p:extLst>
              <p:ext uri="{D42A27DB-BD31-4B8C-83A1-F6EECF244321}">
                <p14:modId xmlns:p14="http://schemas.microsoft.com/office/powerpoint/2010/main" val="2021909504"/>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b="1">
                <a:solidFill>
                  <a:srgbClr val="FFFFFF"/>
                </a:solidFill>
              </a:rPr>
              <a:t>DATABASE MANAGEMENT SYSTEMS (DBMS)</a:t>
            </a:r>
          </a:p>
        </p:txBody>
      </p:sp>
      <p:sp>
        <p:nvSpPr>
          <p:cNvPr id="3" name="Content Placeholder 2"/>
          <p:cNvSpPr>
            <a:spLocks noGrp="1"/>
          </p:cNvSpPr>
          <p:nvPr>
            <p:ph idx="1"/>
          </p:nvPr>
        </p:nvSpPr>
        <p:spPr>
          <a:xfrm>
            <a:off x="4567930" y="801866"/>
            <a:ext cx="3979563" cy="5230634"/>
          </a:xfrm>
        </p:spPr>
        <p:txBody>
          <a:bodyPr anchor="ctr">
            <a:normAutofit/>
          </a:bodyPr>
          <a:lstStyle/>
          <a:p>
            <a:r>
              <a:rPr lang="en-US">
                <a:solidFill>
                  <a:srgbClr val="000000"/>
                </a:solidFill>
              </a:rPr>
              <a:t>A </a:t>
            </a:r>
            <a:r>
              <a:rPr lang="en-US" b="1">
                <a:solidFill>
                  <a:srgbClr val="000000"/>
                </a:solidFill>
              </a:rPr>
              <a:t>database management system:</a:t>
            </a:r>
          </a:p>
          <a:p>
            <a:r>
              <a:rPr lang="en-US">
                <a:solidFill>
                  <a:srgbClr val="000000"/>
                </a:solidFill>
              </a:rPr>
              <a:t>Collection of programs that manages the structure of the database and controls who can access the data and how the data can be  accessed. </a:t>
            </a:r>
          </a:p>
          <a:p>
            <a:r>
              <a:rPr lang="en-US">
                <a:solidFill>
                  <a:srgbClr val="000000"/>
                </a:solidFill>
              </a:rPr>
              <a:t>The </a:t>
            </a:r>
            <a:r>
              <a:rPr lang="en-US" b="1">
                <a:solidFill>
                  <a:srgbClr val="000000"/>
                </a:solidFill>
              </a:rPr>
              <a:t>DBMS </a:t>
            </a:r>
            <a:r>
              <a:rPr lang="en-US">
                <a:solidFill>
                  <a:srgbClr val="000000"/>
                </a:solidFill>
              </a:rPr>
              <a:t>provides an interface between the user and the database itself. The main function of this interface is to enable the end user of the database to extract information from  the data.  This is known as a </a:t>
            </a:r>
            <a:r>
              <a:rPr lang="en-US" b="1" u="sng">
                <a:solidFill>
                  <a:srgbClr val="000000"/>
                </a:solidFill>
              </a:rPr>
              <a:t>query</a:t>
            </a:r>
            <a:r>
              <a:rPr lang="en-US">
                <a:solidFill>
                  <a:srgbClr val="000000"/>
                </a:solidFill>
              </a:rPr>
              <a:t>.</a:t>
            </a:r>
          </a:p>
          <a:p>
            <a:r>
              <a:rPr lang="en-US">
                <a:solidFill>
                  <a:srgbClr val="000000"/>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a:solidFill>
                  <a:srgbClr val="FFFFFF"/>
                </a:solidFill>
              </a:rPr>
              <a:t>DBMS </a:t>
            </a:r>
          </a:p>
        </p:txBody>
      </p:sp>
      <p:sp>
        <p:nvSpPr>
          <p:cNvPr id="3" name="Content Placeholder 2"/>
          <p:cNvSpPr>
            <a:spLocks noGrp="1"/>
          </p:cNvSpPr>
          <p:nvPr>
            <p:ph idx="1"/>
          </p:nvPr>
        </p:nvSpPr>
        <p:spPr>
          <a:xfrm>
            <a:off x="4567930" y="801866"/>
            <a:ext cx="3979563" cy="5230634"/>
          </a:xfrm>
        </p:spPr>
        <p:txBody>
          <a:bodyPr anchor="ctr">
            <a:normAutofit/>
          </a:bodyPr>
          <a:lstStyle/>
          <a:p>
            <a:r>
              <a:rPr lang="en-US">
                <a:solidFill>
                  <a:srgbClr val="000000"/>
                </a:solidFill>
              </a:rPr>
              <a:t>There are various DBMS currently on the market. </a:t>
            </a:r>
          </a:p>
          <a:p>
            <a:pPr>
              <a:buNone/>
            </a:pPr>
            <a:r>
              <a:rPr lang="en-US">
                <a:solidFill>
                  <a:srgbClr val="000000"/>
                </a:solidFill>
              </a:rPr>
              <a:t>These include such software applications as:</a:t>
            </a:r>
          </a:p>
          <a:p>
            <a:r>
              <a:rPr lang="en-US">
                <a:solidFill>
                  <a:srgbClr val="000000"/>
                </a:solidFill>
              </a:rPr>
              <a:t>dB2, </a:t>
            </a:r>
          </a:p>
          <a:p>
            <a:r>
              <a:rPr lang="en-US">
                <a:solidFill>
                  <a:srgbClr val="000000"/>
                </a:solidFill>
              </a:rPr>
              <a:t>Oracle,</a:t>
            </a:r>
          </a:p>
          <a:p>
            <a:r>
              <a:rPr lang="en-US">
                <a:solidFill>
                  <a:srgbClr val="000000"/>
                </a:solidFill>
              </a:rPr>
              <a:t> Access, </a:t>
            </a:r>
          </a:p>
          <a:p>
            <a:r>
              <a:rPr lang="en-US">
                <a:solidFill>
                  <a:srgbClr val="000000"/>
                </a:solidFill>
              </a:rPr>
              <a:t>Ingress, </a:t>
            </a:r>
          </a:p>
          <a:p>
            <a:r>
              <a:rPr lang="en-US">
                <a:solidFill>
                  <a:srgbClr val="000000"/>
                </a:solidFill>
              </a:rPr>
              <a:t>SQL Server, </a:t>
            </a:r>
          </a:p>
          <a:p>
            <a:r>
              <a:rPr lang="en-US">
                <a:solidFill>
                  <a:srgbClr val="000000"/>
                </a:solidFill>
              </a:rPr>
              <a:t>Filemaker, </a:t>
            </a:r>
          </a:p>
          <a:p>
            <a:r>
              <a:rPr lang="en-US">
                <a:solidFill>
                  <a:srgbClr val="000000"/>
                </a:solidFill>
              </a:rPr>
              <a:t>PostgreSQL, </a:t>
            </a:r>
          </a:p>
          <a:p>
            <a:r>
              <a:rPr lang="en-US">
                <a:solidFill>
                  <a:srgbClr val="000000"/>
                </a:solidFill>
              </a:rPr>
              <a:t>MySQL and many others.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3256</Words>
  <Application>Microsoft Office PowerPoint</Application>
  <PresentationFormat>On-screen Show (4:3)</PresentationFormat>
  <Paragraphs>208</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Wingdings 2</vt:lpstr>
      <vt:lpstr>Office Theme</vt:lpstr>
      <vt:lpstr>INTRODUCTION TO DATABASES </vt:lpstr>
      <vt:lpstr>Terminology</vt:lpstr>
      <vt:lpstr>WHAT IS A DATABASE?</vt:lpstr>
      <vt:lpstr>One record in database</vt:lpstr>
      <vt:lpstr>major problems with this type of database are:</vt:lpstr>
      <vt:lpstr>Objective of database development</vt:lpstr>
      <vt:lpstr>DATABASE  TERMINOLOGY</vt:lpstr>
      <vt:lpstr>DATABASE MANAGEMENT SYSTEMS (DBMS)</vt:lpstr>
      <vt:lpstr>DBMS </vt:lpstr>
      <vt:lpstr>We use DBMS for:</vt:lpstr>
      <vt:lpstr>Second feature -important!</vt:lpstr>
      <vt:lpstr>Database management systems consist: </vt:lpstr>
      <vt:lpstr>DATABASE MODELS </vt:lpstr>
      <vt:lpstr>The Relational Model </vt:lpstr>
      <vt:lpstr>Tables </vt:lpstr>
      <vt:lpstr>PowerPoint Presentation</vt:lpstr>
      <vt:lpstr>IMPORTANT ABOUT TABLES</vt:lpstr>
      <vt:lpstr>Designing a Database </vt:lpstr>
      <vt:lpstr>Our Method for the class</vt:lpstr>
      <vt:lpstr>PowerPoint Presentation</vt:lpstr>
      <vt:lpstr>PowerPoint Presentation</vt:lpstr>
      <vt:lpstr>Step 1 Explained</vt:lpstr>
      <vt:lpstr>PowerPoint Presentation</vt:lpstr>
      <vt:lpstr>HOW TO ORGANIZE THE INFORMATION IN YOUR DATABASE?</vt:lpstr>
      <vt:lpstr>Step 3 EXPLAINED</vt:lpstr>
      <vt:lpstr>PowerPoint Presentation</vt:lpstr>
      <vt:lpstr>Another example</vt:lpstr>
      <vt:lpstr>a waste of time</vt:lpstr>
      <vt:lpstr>Normalisation ( DO NOT SKIP THIS EITHER)</vt:lpstr>
      <vt:lpstr>PowerPoint Presentation</vt:lpstr>
      <vt:lpstr>PowerPoint Presentation</vt:lpstr>
      <vt:lpstr>Types of Tables</vt:lpstr>
      <vt:lpstr>Creating Table Links</vt:lpstr>
      <vt:lpstr>Primary and Foreign Keys </vt:lpstr>
      <vt:lpstr>Conceptual Model</vt:lpstr>
      <vt:lpstr>1 Step entity</vt:lpstr>
      <vt:lpstr>Nouns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Milan Topuzovic</dc:creator>
  <cp:lastModifiedBy>Saranya</cp:lastModifiedBy>
  <cp:revision>2</cp:revision>
  <dcterms:created xsi:type="dcterms:W3CDTF">2018-11-07T01:42:09Z</dcterms:created>
  <dcterms:modified xsi:type="dcterms:W3CDTF">2021-09-07T08:59:02Z</dcterms:modified>
</cp:coreProperties>
</file>