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Averag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E53FF99B-1382-4043-ACC5-68E6EA78F20A}">
  <a:tblStyle styleId="{E53FF99B-1382-4043-ACC5-68E6EA78F20A}" styleName="Table_0"/>
  <a:tblStyle styleId="{C5F0A6ED-6400-4F6E-B569-CBA6B49C860C}" styleName="Table_1">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1.png"/><Relationship Id="rId4" Type="http://schemas.openxmlformats.org/officeDocument/2006/relationships/image" Target="../media/image0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6.png"/><Relationship Id="rId4" Type="http://schemas.openxmlformats.org/officeDocument/2006/relationships/image" Target="../media/image0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8.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3.png"/><Relationship Id="rId5" Type="http://schemas.openxmlformats.org/officeDocument/2006/relationships/image" Target="../media/image20.png"/><Relationship Id="rId6"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lendingclub.com/info/download-data.ac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7.png"/><Relationship Id="rId4"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8.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311700" y="744575"/>
            <a:ext cx="8520600" cy="1286700"/>
          </a:xfrm>
          <a:prstGeom prst="rect">
            <a:avLst/>
          </a:prstGeom>
        </p:spPr>
        <p:txBody>
          <a:bodyPr anchorCtr="0" anchor="b" bIns="91425" lIns="91425" rIns="91425" tIns="91425">
            <a:noAutofit/>
          </a:bodyPr>
          <a:lstStyle/>
          <a:p>
            <a:pPr lvl="0" algn="l">
              <a:spcBef>
                <a:spcPts val="0"/>
              </a:spcBef>
              <a:buNone/>
            </a:pPr>
            <a:r>
              <a:rPr lang="en" sz="3000"/>
              <a:t>Predicting Default on Consumer Installment Loans using Lending Club Data</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lgn="l">
              <a:spcBef>
                <a:spcPts val="0"/>
              </a:spcBef>
              <a:buNone/>
            </a:pPr>
            <a:r>
              <a:rPr lang="en"/>
              <a:t>Ameet Rawtani</a:t>
            </a:r>
          </a:p>
        </p:txBody>
      </p:sp>
      <p:pic>
        <p:nvPicPr>
          <p:cNvPr id="61" name="Shape 61"/>
          <p:cNvPicPr preferRelativeResize="0"/>
          <p:nvPr/>
        </p:nvPicPr>
        <p:blipFill>
          <a:blip r:embed="rId3">
            <a:alphaModFix/>
          </a:blip>
          <a:stretch>
            <a:fillRect/>
          </a:stretch>
        </p:blipFill>
        <p:spPr>
          <a:xfrm>
            <a:off x="7173000" y="3221525"/>
            <a:ext cx="1659300" cy="1659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266775" y="155000"/>
            <a:ext cx="8520600" cy="572700"/>
          </a:xfrm>
          <a:prstGeom prst="rect">
            <a:avLst/>
          </a:prstGeom>
        </p:spPr>
        <p:txBody>
          <a:bodyPr anchorCtr="0" anchor="t" bIns="91425" lIns="91425" rIns="91425" tIns="91425">
            <a:noAutofit/>
          </a:bodyPr>
          <a:lstStyle/>
          <a:p>
            <a:pPr lvl="0">
              <a:spcBef>
                <a:spcPts val="0"/>
              </a:spcBef>
              <a:buNone/>
            </a:pPr>
            <a:r>
              <a:rPr lang="en" sz="1800"/>
              <a:t>For Grade F loans, the most important features via Random Forest include certain loan categories (debt_consolidation), engineered external data, and credit data</a:t>
            </a:r>
          </a:p>
        </p:txBody>
      </p:sp>
      <p:graphicFrame>
        <p:nvGraphicFramePr>
          <p:cNvPr id="121" name="Shape 121"/>
          <p:cNvGraphicFramePr/>
          <p:nvPr/>
        </p:nvGraphicFramePr>
        <p:xfrm>
          <a:off x="683287" y="978400"/>
          <a:ext cx="3000000" cy="3000000"/>
        </p:xfrm>
        <a:graphic>
          <a:graphicData uri="http://schemas.openxmlformats.org/drawingml/2006/table">
            <a:tbl>
              <a:tblPr>
                <a:noFill/>
                <a:tableStyleId>{E53FF99B-1382-4043-ACC5-68E6EA78F20A}</a:tableStyleId>
              </a:tblPr>
              <a:tblGrid>
                <a:gridCol w="2473275"/>
                <a:gridCol w="1308625"/>
              </a:tblGrid>
              <a:tr h="367875">
                <a:tc>
                  <a:txBody>
                    <a:bodyPr>
                      <a:noAutofit/>
                    </a:bodyPr>
                    <a:lstStyle/>
                    <a:p>
                      <a:pPr lvl="0" rtl="0">
                        <a:lnSpc>
                          <a:spcPct val="115000"/>
                        </a:lnSpc>
                        <a:spcBef>
                          <a:spcPts val="0"/>
                        </a:spcBef>
                        <a:buNone/>
                      </a:pPr>
                      <a:r>
                        <a:rPr b="1" lang="en">
                          <a:solidFill>
                            <a:srgbClr val="FFFFFF"/>
                          </a:solidFill>
                        </a:rPr>
                        <a:t>Features</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buNone/>
                      </a:pPr>
                      <a:r>
                        <a:rPr b="1" lang="en">
                          <a:solidFill>
                            <a:srgbClr val="FFFFFF"/>
                          </a:solidFill>
                        </a:rPr>
                        <a:t>Importance</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67875">
                <a:tc>
                  <a:txBody>
                    <a:bodyPr>
                      <a:noAutofit/>
                    </a:bodyPr>
                    <a:lstStyle/>
                    <a:p>
                      <a:pPr lvl="0" rtl="0">
                        <a:lnSpc>
                          <a:spcPct val="115000"/>
                        </a:lnSpc>
                        <a:spcBef>
                          <a:spcPts val="0"/>
                        </a:spcBef>
                        <a:buNone/>
                      </a:pPr>
                      <a:r>
                        <a:rPr lang="en" sz="1200">
                          <a:solidFill>
                            <a:srgbClr val="FFFFFF"/>
                          </a:solidFill>
                        </a:rPr>
                        <a:t>revol_util</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r">
                        <a:lnSpc>
                          <a:spcPct val="115000"/>
                        </a:lnSpc>
                        <a:spcBef>
                          <a:spcPts val="0"/>
                        </a:spcBef>
                        <a:buNone/>
                      </a:pPr>
                      <a:r>
                        <a:rPr lang="en" sz="1200">
                          <a:solidFill>
                            <a:srgbClr val="FFFFFF"/>
                          </a:solidFill>
                        </a:rPr>
                        <a:t>7.11%</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67875">
                <a:tc>
                  <a:txBody>
                    <a:bodyPr>
                      <a:noAutofit/>
                    </a:bodyPr>
                    <a:lstStyle/>
                    <a:p>
                      <a:pPr lvl="0" rtl="0">
                        <a:lnSpc>
                          <a:spcPct val="115000"/>
                        </a:lnSpc>
                        <a:spcBef>
                          <a:spcPts val="0"/>
                        </a:spcBef>
                        <a:buNone/>
                      </a:pPr>
                      <a:r>
                        <a:rPr lang="en" sz="1200">
                          <a:solidFill>
                            <a:srgbClr val="FFFFFF"/>
                          </a:solidFill>
                        </a:rPr>
                        <a:t>work_prop</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r">
                        <a:lnSpc>
                          <a:spcPct val="115000"/>
                        </a:lnSpc>
                        <a:spcBef>
                          <a:spcPts val="0"/>
                        </a:spcBef>
                        <a:buNone/>
                      </a:pPr>
                      <a:r>
                        <a:rPr lang="en" sz="1200">
                          <a:solidFill>
                            <a:srgbClr val="FFFFFF"/>
                          </a:solidFill>
                        </a:rPr>
                        <a:t>6.36%</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67875">
                <a:tc>
                  <a:txBody>
                    <a:bodyPr>
                      <a:noAutofit/>
                    </a:bodyPr>
                    <a:lstStyle/>
                    <a:p>
                      <a:pPr lvl="0" rtl="0">
                        <a:lnSpc>
                          <a:spcPct val="115000"/>
                        </a:lnSpc>
                        <a:spcBef>
                          <a:spcPts val="0"/>
                        </a:spcBef>
                        <a:buNone/>
                      </a:pPr>
                      <a:r>
                        <a:rPr lang="en" sz="1200">
                          <a:solidFill>
                            <a:srgbClr val="FFFFFF"/>
                          </a:solidFill>
                        </a:rPr>
                        <a:t>diff_earliest_app_date</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r">
                        <a:lnSpc>
                          <a:spcPct val="115000"/>
                        </a:lnSpc>
                        <a:spcBef>
                          <a:spcPts val="0"/>
                        </a:spcBef>
                        <a:buNone/>
                      </a:pPr>
                      <a:r>
                        <a:rPr lang="en" sz="1200">
                          <a:solidFill>
                            <a:srgbClr val="FFFFFF"/>
                          </a:solidFill>
                        </a:rPr>
                        <a:t>6.14%</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67875">
                <a:tc>
                  <a:txBody>
                    <a:bodyPr>
                      <a:noAutofit/>
                    </a:bodyPr>
                    <a:lstStyle/>
                    <a:p>
                      <a:pPr lvl="0" rtl="0">
                        <a:lnSpc>
                          <a:spcPct val="115000"/>
                        </a:lnSpc>
                        <a:spcBef>
                          <a:spcPts val="0"/>
                        </a:spcBef>
                        <a:buNone/>
                      </a:pPr>
                      <a:r>
                        <a:rPr lang="en" sz="1200">
                          <a:solidFill>
                            <a:srgbClr val="FFFFFF"/>
                          </a:solidFill>
                        </a:rPr>
                        <a:t>revol_bal</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r">
                        <a:lnSpc>
                          <a:spcPct val="115000"/>
                        </a:lnSpc>
                        <a:spcBef>
                          <a:spcPts val="0"/>
                        </a:spcBef>
                        <a:buNone/>
                      </a:pPr>
                      <a:r>
                        <a:rPr lang="en" sz="1200">
                          <a:solidFill>
                            <a:srgbClr val="FFFFFF"/>
                          </a:solidFill>
                        </a:rPr>
                        <a:t>6.12%</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67875">
                <a:tc>
                  <a:txBody>
                    <a:bodyPr>
                      <a:noAutofit/>
                    </a:bodyPr>
                    <a:lstStyle/>
                    <a:p>
                      <a:pPr lvl="0" rtl="0">
                        <a:lnSpc>
                          <a:spcPct val="115000"/>
                        </a:lnSpc>
                        <a:spcBef>
                          <a:spcPts val="0"/>
                        </a:spcBef>
                        <a:buNone/>
                      </a:pPr>
                      <a:r>
                        <a:rPr lang="en" sz="1200">
                          <a:solidFill>
                            <a:srgbClr val="FFFFFF"/>
                          </a:solidFill>
                        </a:rPr>
                        <a:t>median_est_income_hh</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r">
                        <a:lnSpc>
                          <a:spcPct val="115000"/>
                        </a:lnSpc>
                        <a:spcBef>
                          <a:spcPts val="0"/>
                        </a:spcBef>
                        <a:buNone/>
                      </a:pPr>
                      <a:r>
                        <a:rPr lang="en" sz="1200">
                          <a:solidFill>
                            <a:srgbClr val="FFFFFF"/>
                          </a:solidFill>
                        </a:rPr>
                        <a:t>6.08%</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67875">
                <a:tc>
                  <a:txBody>
                    <a:bodyPr>
                      <a:noAutofit/>
                    </a:bodyPr>
                    <a:lstStyle/>
                    <a:p>
                      <a:pPr lvl="0" rtl="0">
                        <a:lnSpc>
                          <a:spcPct val="115000"/>
                        </a:lnSpc>
                        <a:spcBef>
                          <a:spcPts val="0"/>
                        </a:spcBef>
                        <a:buNone/>
                      </a:pPr>
                      <a:r>
                        <a:rPr lang="en" sz="1200">
                          <a:solidFill>
                            <a:srgbClr val="FFFFFF"/>
                          </a:solidFill>
                        </a:rPr>
                        <a:t>magnitude_ann_inc_to_median</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r">
                        <a:lnSpc>
                          <a:spcPct val="115000"/>
                        </a:lnSpc>
                        <a:spcBef>
                          <a:spcPts val="0"/>
                        </a:spcBef>
                        <a:buNone/>
                      </a:pPr>
                      <a:r>
                        <a:rPr lang="en" sz="1200">
                          <a:solidFill>
                            <a:srgbClr val="FFFFFF"/>
                          </a:solidFill>
                        </a:rPr>
                        <a:t>5.93%</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67875">
                <a:tc>
                  <a:txBody>
                    <a:bodyPr>
                      <a:noAutofit/>
                    </a:bodyPr>
                    <a:lstStyle/>
                    <a:p>
                      <a:pPr lvl="0" rtl="0">
                        <a:lnSpc>
                          <a:spcPct val="115000"/>
                        </a:lnSpc>
                        <a:spcBef>
                          <a:spcPts val="0"/>
                        </a:spcBef>
                        <a:buNone/>
                      </a:pPr>
                      <a:r>
                        <a:rPr lang="en" sz="1200">
                          <a:solidFill>
                            <a:srgbClr val="FFFFFF"/>
                          </a:solidFill>
                        </a:rPr>
                        <a:t>dti</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r">
                        <a:lnSpc>
                          <a:spcPct val="115000"/>
                        </a:lnSpc>
                        <a:spcBef>
                          <a:spcPts val="0"/>
                        </a:spcBef>
                        <a:buNone/>
                      </a:pPr>
                      <a:r>
                        <a:rPr lang="en" sz="1200">
                          <a:solidFill>
                            <a:srgbClr val="FFFFFF"/>
                          </a:solidFill>
                        </a:rPr>
                        <a:t>5.92%</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67875">
                <a:tc>
                  <a:txBody>
                    <a:bodyPr>
                      <a:noAutofit/>
                    </a:bodyPr>
                    <a:lstStyle/>
                    <a:p>
                      <a:pPr lvl="0" rtl="0">
                        <a:lnSpc>
                          <a:spcPct val="115000"/>
                        </a:lnSpc>
                        <a:spcBef>
                          <a:spcPts val="0"/>
                        </a:spcBef>
                        <a:buNone/>
                      </a:pPr>
                      <a:r>
                        <a:rPr lang="en" sz="1200">
                          <a:solidFill>
                            <a:srgbClr val="FFFFFF"/>
                          </a:solidFill>
                        </a:rPr>
                        <a:t>annual_inc</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r">
                        <a:lnSpc>
                          <a:spcPct val="115000"/>
                        </a:lnSpc>
                        <a:spcBef>
                          <a:spcPts val="0"/>
                        </a:spcBef>
                        <a:buNone/>
                      </a:pPr>
                      <a:r>
                        <a:rPr lang="en" sz="1200">
                          <a:solidFill>
                            <a:srgbClr val="FFFFFF"/>
                          </a:solidFill>
                        </a:rPr>
                        <a:t>5.65%</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67875">
                <a:tc>
                  <a:txBody>
                    <a:bodyPr>
                      <a:noAutofit/>
                    </a:bodyPr>
                    <a:lstStyle/>
                    <a:p>
                      <a:pPr lvl="0" rtl="0">
                        <a:lnSpc>
                          <a:spcPct val="115000"/>
                        </a:lnSpc>
                        <a:spcBef>
                          <a:spcPts val="0"/>
                        </a:spcBef>
                        <a:buNone/>
                      </a:pPr>
                      <a:r>
                        <a:rPr lang="en" sz="1200">
                          <a:solidFill>
                            <a:srgbClr val="FFFFFF"/>
                          </a:solidFill>
                        </a:rPr>
                        <a:t>int_rate</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r">
                        <a:lnSpc>
                          <a:spcPct val="115000"/>
                        </a:lnSpc>
                        <a:spcBef>
                          <a:spcPts val="0"/>
                        </a:spcBef>
                        <a:buNone/>
                      </a:pPr>
                      <a:r>
                        <a:rPr lang="en" sz="1200">
                          <a:solidFill>
                            <a:srgbClr val="FFFFFF"/>
                          </a:solidFill>
                        </a:rPr>
                        <a:t>5.47%</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67875">
                <a:tc>
                  <a:txBody>
                    <a:bodyPr>
                      <a:noAutofit/>
                    </a:bodyPr>
                    <a:lstStyle/>
                    <a:p>
                      <a:pPr lvl="0" rtl="0">
                        <a:lnSpc>
                          <a:spcPct val="115000"/>
                        </a:lnSpc>
                        <a:spcBef>
                          <a:spcPts val="0"/>
                        </a:spcBef>
                        <a:buNone/>
                      </a:pPr>
                      <a:r>
                        <a:rPr lang="en" sz="1200">
                          <a:solidFill>
                            <a:srgbClr val="FFFFFF"/>
                          </a:solidFill>
                        </a:rPr>
                        <a:t>amnt_request</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r">
                        <a:lnSpc>
                          <a:spcPct val="115000"/>
                        </a:lnSpc>
                        <a:spcBef>
                          <a:spcPts val="0"/>
                        </a:spcBef>
                        <a:buNone/>
                      </a:pPr>
                      <a:r>
                        <a:rPr lang="en" sz="1200">
                          <a:solidFill>
                            <a:srgbClr val="FFFFFF"/>
                          </a:solidFill>
                        </a:rPr>
                        <a:t>5.31%</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graphicFrame>
        <p:nvGraphicFramePr>
          <p:cNvPr id="122" name="Shape 122"/>
          <p:cNvGraphicFramePr/>
          <p:nvPr/>
        </p:nvGraphicFramePr>
        <p:xfrm>
          <a:off x="5031812" y="982275"/>
          <a:ext cx="3000000" cy="3000000"/>
        </p:xfrm>
        <a:graphic>
          <a:graphicData uri="http://schemas.openxmlformats.org/drawingml/2006/table">
            <a:tbl>
              <a:tblPr>
                <a:noFill/>
                <a:tableStyleId>{E53FF99B-1382-4043-ACC5-68E6EA78F20A}</a:tableStyleId>
              </a:tblPr>
              <a:tblGrid>
                <a:gridCol w="2456050"/>
                <a:gridCol w="1299500"/>
              </a:tblGrid>
              <a:tr h="341750">
                <a:tc>
                  <a:txBody>
                    <a:bodyPr>
                      <a:noAutofit/>
                    </a:bodyPr>
                    <a:lstStyle/>
                    <a:p>
                      <a:pPr lvl="0" rtl="0">
                        <a:lnSpc>
                          <a:spcPct val="115000"/>
                        </a:lnSpc>
                        <a:spcBef>
                          <a:spcPts val="0"/>
                        </a:spcBef>
                        <a:buNone/>
                      </a:pPr>
                      <a:r>
                        <a:rPr b="1" lang="en">
                          <a:solidFill>
                            <a:srgbClr val="FFFFFF"/>
                          </a:solidFill>
                        </a:rPr>
                        <a:t>F</a:t>
                      </a:r>
                      <a:r>
                        <a:rPr b="1" lang="en">
                          <a:solidFill>
                            <a:srgbClr val="FFFFFF"/>
                          </a:solidFill>
                        </a:rPr>
                        <a:t>eatures</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buNone/>
                      </a:pPr>
                      <a:r>
                        <a:rPr b="1" lang="en">
                          <a:solidFill>
                            <a:srgbClr val="FFFFFF"/>
                          </a:solidFill>
                        </a:rPr>
                        <a:t>I</a:t>
                      </a:r>
                      <a:r>
                        <a:rPr b="1" lang="en">
                          <a:solidFill>
                            <a:srgbClr val="FFFFFF"/>
                          </a:solidFill>
                        </a:rPr>
                        <a:t>mportance</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41750">
                <a:tc>
                  <a:txBody>
                    <a:bodyPr>
                      <a:noAutofit/>
                    </a:bodyPr>
                    <a:lstStyle/>
                    <a:p>
                      <a:pPr lvl="0" rtl="0">
                        <a:lnSpc>
                          <a:spcPct val="115000"/>
                        </a:lnSpc>
                        <a:spcBef>
                          <a:spcPts val="0"/>
                        </a:spcBef>
                        <a:buNone/>
                      </a:pPr>
                      <a:r>
                        <a:rPr lang="en" sz="1200">
                          <a:solidFill>
                            <a:srgbClr val="FFFFFF"/>
                          </a:solidFill>
                        </a:rPr>
                        <a:t>open_acc</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r">
                        <a:lnSpc>
                          <a:spcPct val="115000"/>
                        </a:lnSpc>
                        <a:spcBef>
                          <a:spcPts val="0"/>
                        </a:spcBef>
                        <a:buNone/>
                      </a:pPr>
                      <a:r>
                        <a:rPr lang="en" sz="1200">
                          <a:solidFill>
                            <a:srgbClr val="FFFFFF"/>
                          </a:solidFill>
                        </a:rPr>
                        <a:t>4.79%</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41750">
                <a:tc>
                  <a:txBody>
                    <a:bodyPr>
                      <a:noAutofit/>
                    </a:bodyPr>
                    <a:lstStyle/>
                    <a:p>
                      <a:pPr lvl="0" rtl="0">
                        <a:lnSpc>
                          <a:spcPct val="115000"/>
                        </a:lnSpc>
                        <a:spcBef>
                          <a:spcPts val="0"/>
                        </a:spcBef>
                        <a:buNone/>
                      </a:pPr>
                      <a:r>
                        <a:rPr lang="en" sz="1200">
                          <a:solidFill>
                            <a:srgbClr val="FFFFFF"/>
                          </a:solidFill>
                        </a:rPr>
                        <a:t>sub_grade_encoded</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r">
                        <a:lnSpc>
                          <a:spcPct val="115000"/>
                        </a:lnSpc>
                        <a:spcBef>
                          <a:spcPts val="0"/>
                        </a:spcBef>
                        <a:buNone/>
                      </a:pPr>
                      <a:r>
                        <a:rPr lang="en" sz="1200">
                          <a:solidFill>
                            <a:srgbClr val="FFFFFF"/>
                          </a:solidFill>
                        </a:rPr>
                        <a:t>3.91%</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21375">
                <a:tc>
                  <a:txBody>
                    <a:bodyPr>
                      <a:noAutofit/>
                    </a:bodyPr>
                    <a:lstStyle/>
                    <a:p>
                      <a:pPr lvl="0" rtl="0">
                        <a:lnSpc>
                          <a:spcPct val="115000"/>
                        </a:lnSpc>
                        <a:spcBef>
                          <a:spcPts val="0"/>
                        </a:spcBef>
                        <a:buNone/>
                      </a:pPr>
                      <a:r>
                        <a:rPr lang="en" sz="1200">
                          <a:solidFill>
                            <a:srgbClr val="FFFFFF"/>
                          </a:solidFill>
                        </a:rPr>
                        <a:t>Risk_Score</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r">
                        <a:lnSpc>
                          <a:spcPct val="115000"/>
                        </a:lnSpc>
                        <a:spcBef>
                          <a:spcPts val="0"/>
                        </a:spcBef>
                        <a:buNone/>
                      </a:pPr>
                      <a:r>
                        <a:rPr lang="en" sz="1200">
                          <a:solidFill>
                            <a:srgbClr val="FFFFFF"/>
                          </a:solidFill>
                        </a:rPr>
                        <a:t>3.84%</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41750">
                <a:tc>
                  <a:txBody>
                    <a:bodyPr>
                      <a:noAutofit/>
                    </a:bodyPr>
                    <a:lstStyle/>
                    <a:p>
                      <a:pPr lvl="0" rtl="0">
                        <a:lnSpc>
                          <a:spcPct val="115000"/>
                        </a:lnSpc>
                        <a:spcBef>
                          <a:spcPts val="0"/>
                        </a:spcBef>
                        <a:buNone/>
                      </a:pPr>
                      <a:r>
                        <a:rPr lang="en" sz="1200">
                          <a:solidFill>
                            <a:srgbClr val="FFFFFF"/>
                          </a:solidFill>
                        </a:rPr>
                        <a:t>public_record_ind</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r">
                        <a:lnSpc>
                          <a:spcPct val="115000"/>
                        </a:lnSpc>
                        <a:spcBef>
                          <a:spcPts val="0"/>
                        </a:spcBef>
                        <a:buNone/>
                      </a:pPr>
                      <a:r>
                        <a:rPr lang="en" sz="1200">
                          <a:solidFill>
                            <a:srgbClr val="FFFFFF"/>
                          </a:solidFill>
                        </a:rPr>
                        <a:t>2.69%</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41750">
                <a:tc>
                  <a:txBody>
                    <a:bodyPr>
                      <a:noAutofit/>
                    </a:bodyPr>
                    <a:lstStyle/>
                    <a:p>
                      <a:pPr lvl="0" rtl="0">
                        <a:lnSpc>
                          <a:spcPct val="115000"/>
                        </a:lnSpc>
                        <a:spcBef>
                          <a:spcPts val="0"/>
                        </a:spcBef>
                        <a:buNone/>
                      </a:pPr>
                      <a:r>
                        <a:rPr lang="en" sz="1200">
                          <a:solidFill>
                            <a:srgbClr val="FFFFFF"/>
                          </a:solidFill>
                        </a:rPr>
                        <a:t>debt_consolidation</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r">
                        <a:lnSpc>
                          <a:spcPct val="115000"/>
                        </a:lnSpc>
                        <a:spcBef>
                          <a:spcPts val="0"/>
                        </a:spcBef>
                        <a:buNone/>
                      </a:pPr>
                      <a:r>
                        <a:rPr lang="en" sz="1200">
                          <a:solidFill>
                            <a:srgbClr val="FFFFFF"/>
                          </a:solidFill>
                        </a:rPr>
                        <a:t>1.90%</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41750">
                <a:tc>
                  <a:txBody>
                    <a:bodyPr>
                      <a:noAutofit/>
                    </a:bodyPr>
                    <a:lstStyle/>
                    <a:p>
                      <a:pPr lvl="0" rtl="0">
                        <a:lnSpc>
                          <a:spcPct val="115000"/>
                        </a:lnSpc>
                        <a:spcBef>
                          <a:spcPts val="0"/>
                        </a:spcBef>
                        <a:buNone/>
                      </a:pPr>
                      <a:r>
                        <a:rPr lang="en" sz="1200">
                          <a:solidFill>
                            <a:srgbClr val="FFFFFF"/>
                          </a:solidFill>
                        </a:rPr>
                        <a:t>pub_rec</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r">
                        <a:lnSpc>
                          <a:spcPct val="115000"/>
                        </a:lnSpc>
                        <a:spcBef>
                          <a:spcPts val="0"/>
                        </a:spcBef>
                        <a:buNone/>
                      </a:pPr>
                      <a:r>
                        <a:rPr lang="en" sz="1200">
                          <a:solidFill>
                            <a:srgbClr val="FFFFFF"/>
                          </a:solidFill>
                        </a:rPr>
                        <a:t>1.43%</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41750">
                <a:tc>
                  <a:txBody>
                    <a:bodyPr>
                      <a:noAutofit/>
                    </a:bodyPr>
                    <a:lstStyle/>
                    <a:p>
                      <a:pPr lvl="0" rtl="0">
                        <a:lnSpc>
                          <a:spcPct val="115000"/>
                        </a:lnSpc>
                        <a:spcBef>
                          <a:spcPts val="0"/>
                        </a:spcBef>
                        <a:buNone/>
                      </a:pPr>
                      <a:r>
                        <a:rPr lang="en" sz="1200">
                          <a:solidFill>
                            <a:srgbClr val="FFFFFF"/>
                          </a:solidFill>
                        </a:rPr>
                        <a:t>small_business</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r">
                        <a:lnSpc>
                          <a:spcPct val="115000"/>
                        </a:lnSpc>
                        <a:spcBef>
                          <a:spcPts val="0"/>
                        </a:spcBef>
                        <a:buNone/>
                      </a:pPr>
                      <a:r>
                        <a:rPr lang="en" sz="1200">
                          <a:solidFill>
                            <a:srgbClr val="FFFFFF"/>
                          </a:solidFill>
                        </a:rPr>
                        <a:t>1.33%</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41750">
                <a:tc>
                  <a:txBody>
                    <a:bodyPr>
                      <a:noAutofit/>
                    </a:bodyPr>
                    <a:lstStyle/>
                    <a:p>
                      <a:pPr lvl="0" rtl="0">
                        <a:lnSpc>
                          <a:spcPct val="115000"/>
                        </a:lnSpc>
                        <a:spcBef>
                          <a:spcPts val="0"/>
                        </a:spcBef>
                        <a:buNone/>
                      </a:pPr>
                      <a:r>
                        <a:rPr lang="en" sz="1200">
                          <a:solidFill>
                            <a:srgbClr val="FFFFFF"/>
                          </a:solidFill>
                        </a:rPr>
                        <a:t>delinq_2yrs</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r">
                        <a:lnSpc>
                          <a:spcPct val="115000"/>
                        </a:lnSpc>
                        <a:spcBef>
                          <a:spcPts val="0"/>
                        </a:spcBef>
                        <a:buNone/>
                      </a:pPr>
                      <a:r>
                        <a:rPr lang="en" sz="1200">
                          <a:solidFill>
                            <a:srgbClr val="FFFFFF"/>
                          </a:solidFill>
                        </a:rPr>
                        <a:t>1.23%</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41750">
                <a:tc>
                  <a:txBody>
                    <a:bodyPr>
                      <a:noAutofit/>
                    </a:bodyPr>
                    <a:lstStyle/>
                    <a:p>
                      <a:pPr lvl="0" rtl="0">
                        <a:lnSpc>
                          <a:spcPct val="115000"/>
                        </a:lnSpc>
                        <a:spcBef>
                          <a:spcPts val="0"/>
                        </a:spcBef>
                        <a:buNone/>
                      </a:pPr>
                      <a:r>
                        <a:rPr lang="en" sz="1200">
                          <a:solidFill>
                            <a:srgbClr val="FFFFFF"/>
                          </a:solidFill>
                        </a:rPr>
                        <a:t>RENT</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r">
                        <a:lnSpc>
                          <a:spcPct val="115000"/>
                        </a:lnSpc>
                        <a:spcBef>
                          <a:spcPts val="0"/>
                        </a:spcBef>
                        <a:buNone/>
                      </a:pPr>
                      <a:r>
                        <a:rPr lang="en" sz="1200">
                          <a:solidFill>
                            <a:srgbClr val="FFFFFF"/>
                          </a:solidFill>
                        </a:rPr>
                        <a:t>1.02%</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41750">
                <a:tc>
                  <a:txBody>
                    <a:bodyPr>
                      <a:noAutofit/>
                    </a:bodyPr>
                    <a:lstStyle/>
                    <a:p>
                      <a:pPr lvl="0" rtl="0">
                        <a:lnSpc>
                          <a:spcPct val="115000"/>
                        </a:lnSpc>
                        <a:spcBef>
                          <a:spcPts val="0"/>
                        </a:spcBef>
                        <a:buNone/>
                      </a:pPr>
                      <a:r>
                        <a:rPr lang="en" sz="1200">
                          <a:solidFill>
                            <a:srgbClr val="FFFFFF"/>
                          </a:solidFill>
                        </a:rPr>
                        <a:t>verification_status_Verified</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r">
                        <a:lnSpc>
                          <a:spcPct val="115000"/>
                        </a:lnSpc>
                        <a:spcBef>
                          <a:spcPts val="0"/>
                        </a:spcBef>
                        <a:buNone/>
                      </a:pPr>
                      <a:r>
                        <a:rPr lang="en" sz="1200">
                          <a:solidFill>
                            <a:srgbClr val="FFFFFF"/>
                          </a:solidFill>
                        </a:rPr>
                        <a:t>0.95%</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266775" y="155000"/>
            <a:ext cx="8520600" cy="572700"/>
          </a:xfrm>
          <a:prstGeom prst="rect">
            <a:avLst/>
          </a:prstGeom>
        </p:spPr>
        <p:txBody>
          <a:bodyPr anchorCtr="0" anchor="t" bIns="91425" lIns="91425" rIns="91425" tIns="91425">
            <a:noAutofit/>
          </a:bodyPr>
          <a:lstStyle/>
          <a:p>
            <a:pPr lvl="0" rtl="0">
              <a:spcBef>
                <a:spcPts val="0"/>
              </a:spcBef>
              <a:buNone/>
            </a:pPr>
            <a:r>
              <a:rPr lang="en" sz="1800"/>
              <a:t>For Grade F loans, via Sequential Backwards Feature Selection, most of the best features were categorical, and these also happened to have a better AUC than via Random Forest Feature Importances</a:t>
            </a:r>
          </a:p>
        </p:txBody>
      </p:sp>
      <p:graphicFrame>
        <p:nvGraphicFramePr>
          <p:cNvPr id="128" name="Shape 128"/>
          <p:cNvGraphicFramePr/>
          <p:nvPr/>
        </p:nvGraphicFramePr>
        <p:xfrm>
          <a:off x="2418937" y="1010350"/>
          <a:ext cx="3000000" cy="3000000"/>
        </p:xfrm>
        <a:graphic>
          <a:graphicData uri="http://schemas.openxmlformats.org/drawingml/2006/table">
            <a:tbl>
              <a:tblPr>
                <a:noFill/>
                <a:tableStyleId>{E53FF99B-1382-4043-ACC5-68E6EA78F20A}</a:tableStyleId>
              </a:tblPr>
              <a:tblGrid>
                <a:gridCol w="2816075"/>
                <a:gridCol w="1490025"/>
              </a:tblGrid>
              <a:tr h="423300">
                <a:tc>
                  <a:txBody>
                    <a:bodyPr>
                      <a:noAutofit/>
                    </a:bodyPr>
                    <a:lstStyle/>
                    <a:p>
                      <a:pPr lvl="0" rtl="0">
                        <a:lnSpc>
                          <a:spcPct val="115000"/>
                        </a:lnSpc>
                        <a:spcBef>
                          <a:spcPts val="0"/>
                        </a:spcBef>
                        <a:buNone/>
                      </a:pPr>
                      <a:r>
                        <a:rPr b="1" lang="en">
                          <a:solidFill>
                            <a:srgbClr val="FFFFFF"/>
                          </a:solidFill>
                        </a:rPr>
                        <a:t>Features (1-10)</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buNone/>
                      </a:pPr>
                      <a:r>
                        <a:rPr b="1" lang="en">
                          <a:solidFill>
                            <a:srgbClr val="FFFFFF"/>
                          </a:solidFill>
                        </a:rPr>
                        <a:t>Features (11-20)</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35375">
                <a:tc>
                  <a:txBody>
                    <a:bodyPr>
                      <a:noAutofit/>
                    </a:bodyPr>
                    <a:lstStyle/>
                    <a:p>
                      <a:pPr lvl="0" rtl="0">
                        <a:lnSpc>
                          <a:spcPct val="115000"/>
                        </a:lnSpc>
                        <a:spcBef>
                          <a:spcPts val="0"/>
                        </a:spcBef>
                        <a:buNone/>
                      </a:pPr>
                      <a:r>
                        <a:rPr lang="en" sz="1200">
                          <a:solidFill>
                            <a:srgbClr val="FFFFFF"/>
                          </a:solidFill>
                        </a:rPr>
                        <a:t>amnt_request</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buNone/>
                      </a:pPr>
                      <a:r>
                        <a:rPr lang="en" sz="1200">
                          <a:solidFill>
                            <a:srgbClr val="FFFFFF"/>
                          </a:solidFill>
                        </a:rPr>
                        <a:t>debt_consolidation</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423375">
                <a:tc>
                  <a:txBody>
                    <a:bodyPr>
                      <a:noAutofit/>
                    </a:bodyPr>
                    <a:lstStyle/>
                    <a:p>
                      <a:pPr lvl="0" rtl="0">
                        <a:lnSpc>
                          <a:spcPct val="115000"/>
                        </a:lnSpc>
                        <a:spcBef>
                          <a:spcPts val="0"/>
                        </a:spcBef>
                        <a:buNone/>
                      </a:pPr>
                      <a:r>
                        <a:rPr lang="en" sz="1200">
                          <a:solidFill>
                            <a:srgbClr val="FFFFFF"/>
                          </a:solidFill>
                        </a:rPr>
                        <a:t>RENT</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buNone/>
                      </a:pPr>
                      <a:r>
                        <a:rPr lang="en" sz="1200">
                          <a:solidFill>
                            <a:srgbClr val="FFFFFF"/>
                          </a:solidFill>
                        </a:rPr>
                        <a:t>magnitude_ann_inc_to_median</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69875">
                <a:tc>
                  <a:txBody>
                    <a:bodyPr>
                      <a:noAutofit/>
                    </a:bodyPr>
                    <a:lstStyle/>
                    <a:p>
                      <a:pPr lvl="0" rtl="0">
                        <a:lnSpc>
                          <a:spcPct val="115000"/>
                        </a:lnSpc>
                        <a:spcBef>
                          <a:spcPts val="0"/>
                        </a:spcBef>
                        <a:buNone/>
                      </a:pPr>
                      <a:r>
                        <a:rPr lang="en" sz="1200">
                          <a:solidFill>
                            <a:srgbClr val="FFFFFF"/>
                          </a:solidFill>
                        </a:rPr>
                        <a:t>emp_length_1</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buNone/>
                      </a:pPr>
                      <a:r>
                        <a:rPr lang="en" sz="1200">
                          <a:solidFill>
                            <a:srgbClr val="FFFFFF"/>
                          </a:solidFill>
                        </a:rPr>
                        <a:t>medical</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69875">
                <a:tc>
                  <a:txBody>
                    <a:bodyPr>
                      <a:noAutofit/>
                    </a:bodyPr>
                    <a:lstStyle/>
                    <a:p>
                      <a:pPr lvl="0" rtl="0">
                        <a:lnSpc>
                          <a:spcPct val="115000"/>
                        </a:lnSpc>
                        <a:spcBef>
                          <a:spcPts val="0"/>
                        </a:spcBef>
                        <a:buNone/>
                      </a:pPr>
                      <a:r>
                        <a:rPr lang="en" sz="1200">
                          <a:solidFill>
                            <a:srgbClr val="FFFFFF"/>
                          </a:solidFill>
                        </a:rPr>
                        <a:t>inq_last_6mths</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buNone/>
                      </a:pPr>
                      <a:r>
                        <a:rPr lang="en" sz="1200">
                          <a:solidFill>
                            <a:srgbClr val="FFFFFF"/>
                          </a:solidFill>
                        </a:rPr>
                        <a:t>moving</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35375">
                <a:tc>
                  <a:txBody>
                    <a:bodyPr>
                      <a:noAutofit/>
                    </a:bodyPr>
                    <a:lstStyle/>
                    <a:p>
                      <a:pPr lvl="0" rtl="0">
                        <a:lnSpc>
                          <a:spcPct val="115000"/>
                        </a:lnSpc>
                        <a:spcBef>
                          <a:spcPts val="0"/>
                        </a:spcBef>
                        <a:buNone/>
                      </a:pPr>
                      <a:r>
                        <a:rPr lang="en" sz="1200">
                          <a:solidFill>
                            <a:srgbClr val="FFFFFF"/>
                          </a:solidFill>
                        </a:rPr>
                        <a:t>open_acc</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buNone/>
                      </a:pPr>
                      <a:r>
                        <a:rPr lang="en" sz="1200">
                          <a:solidFill>
                            <a:srgbClr val="FFFFFF"/>
                          </a:solidFill>
                        </a:rPr>
                        <a:t>renewable_energy</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69875">
                <a:tc>
                  <a:txBody>
                    <a:bodyPr>
                      <a:noAutofit/>
                    </a:bodyPr>
                    <a:lstStyle/>
                    <a:p>
                      <a:pPr lvl="0" rtl="0">
                        <a:lnSpc>
                          <a:spcPct val="115000"/>
                        </a:lnSpc>
                        <a:spcBef>
                          <a:spcPts val="0"/>
                        </a:spcBef>
                        <a:buNone/>
                      </a:pPr>
                      <a:r>
                        <a:rPr lang="en" sz="1200">
                          <a:solidFill>
                            <a:srgbClr val="FFFFFF"/>
                          </a:solidFill>
                        </a:rPr>
                        <a:t>diff_earliest_app_date</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buNone/>
                      </a:pPr>
                      <a:r>
                        <a:rPr lang="en" sz="1200">
                          <a:solidFill>
                            <a:srgbClr val="FFFFFF"/>
                          </a:solidFill>
                        </a:rPr>
                        <a:t>vacation</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69875">
                <a:tc>
                  <a:txBody>
                    <a:bodyPr>
                      <a:noAutofit/>
                    </a:bodyPr>
                    <a:lstStyle/>
                    <a:p>
                      <a:pPr lvl="0" rtl="0">
                        <a:lnSpc>
                          <a:spcPct val="115000"/>
                        </a:lnSpc>
                        <a:spcBef>
                          <a:spcPts val="0"/>
                        </a:spcBef>
                        <a:buNone/>
                      </a:pPr>
                      <a:r>
                        <a:rPr lang="en" sz="1200">
                          <a:solidFill>
                            <a:srgbClr val="FFFFFF"/>
                          </a:solidFill>
                        </a:rPr>
                        <a:t>ever_delinq_dummy</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buNone/>
                      </a:pPr>
                      <a:r>
                        <a:rPr lang="en" sz="1200">
                          <a:solidFill>
                            <a:srgbClr val="FFFFFF"/>
                          </a:solidFill>
                        </a:rPr>
                        <a:t>MORTGAGE</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69875">
                <a:tc>
                  <a:txBody>
                    <a:bodyPr>
                      <a:noAutofit/>
                    </a:bodyPr>
                    <a:lstStyle/>
                    <a:p>
                      <a:pPr lvl="0" rtl="0">
                        <a:lnSpc>
                          <a:spcPct val="115000"/>
                        </a:lnSpc>
                        <a:spcBef>
                          <a:spcPts val="0"/>
                        </a:spcBef>
                        <a:buNone/>
                      </a:pPr>
                      <a:r>
                        <a:rPr lang="en" sz="1200">
                          <a:solidFill>
                            <a:srgbClr val="FFFFFF"/>
                          </a:solidFill>
                        </a:rPr>
                        <a:t>sub_grade_encoded</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buNone/>
                      </a:pPr>
                      <a:r>
                        <a:rPr lang="en" sz="1200">
                          <a:solidFill>
                            <a:srgbClr val="FFFFFF"/>
                          </a:solidFill>
                        </a:rPr>
                        <a:t>NONE</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69875">
                <a:tc>
                  <a:txBody>
                    <a:bodyPr>
                      <a:noAutofit/>
                    </a:bodyPr>
                    <a:lstStyle/>
                    <a:p>
                      <a:pPr lvl="0" rtl="0">
                        <a:lnSpc>
                          <a:spcPct val="115000"/>
                        </a:lnSpc>
                        <a:spcBef>
                          <a:spcPts val="0"/>
                        </a:spcBef>
                        <a:buNone/>
                      </a:pPr>
                      <a:r>
                        <a:rPr lang="en" sz="1200">
                          <a:solidFill>
                            <a:srgbClr val="FFFFFF"/>
                          </a:solidFill>
                        </a:rPr>
                        <a:t>public_record_ind</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buNone/>
                      </a:pPr>
                      <a:r>
                        <a:rPr lang="en" sz="1200">
                          <a:solidFill>
                            <a:srgbClr val="FFFFFF"/>
                          </a:solidFill>
                        </a:rPr>
                        <a:t>OTHER</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35375">
                <a:tc>
                  <a:txBody>
                    <a:bodyPr>
                      <a:noAutofit/>
                    </a:bodyPr>
                    <a:lstStyle/>
                    <a:p>
                      <a:pPr lvl="0" rtl="0">
                        <a:lnSpc>
                          <a:spcPct val="115000"/>
                        </a:lnSpc>
                        <a:spcBef>
                          <a:spcPts val="0"/>
                        </a:spcBef>
                        <a:buNone/>
                      </a:pPr>
                      <a:r>
                        <a:rPr lang="en" sz="1200">
                          <a:solidFill>
                            <a:srgbClr val="FFFFFF"/>
                          </a:solidFill>
                        </a:rPr>
                        <a:t>derog_record_present</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buNone/>
                      </a:pPr>
                      <a:r>
                        <a:rPr lang="en" sz="1200">
                          <a:solidFill>
                            <a:srgbClr val="FFFFFF"/>
                          </a:solidFill>
                        </a:rPr>
                        <a:t>debt_consolidation</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423375">
                <a:tc>
                  <a:txBody>
                    <a:bodyPr>
                      <a:noAutofit/>
                    </a:bodyPr>
                    <a:lstStyle/>
                    <a:p>
                      <a:pPr lvl="0" rtl="0">
                        <a:lnSpc>
                          <a:spcPct val="115000"/>
                        </a:lnSpc>
                        <a:spcBef>
                          <a:spcPts val="0"/>
                        </a:spcBef>
                        <a:buNone/>
                      </a:pPr>
                      <a:r>
                        <a:rPr lang="en" sz="1200">
                          <a:solidFill>
                            <a:srgbClr val="FFFFFF"/>
                          </a:solidFill>
                        </a:rPr>
                        <a:t>credit_card</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buNone/>
                      </a:pPr>
                      <a:r>
                        <a:rPr lang="en" sz="1200">
                          <a:solidFill>
                            <a:srgbClr val="FFFFFF"/>
                          </a:solidFill>
                        </a:rPr>
                        <a:t>magnitude_ann_inc_to_median</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2000"/>
              <a:t>Grade F Loans: Performance improved when reducing features from the original 58</a:t>
            </a:r>
          </a:p>
        </p:txBody>
      </p:sp>
      <p:pic>
        <p:nvPicPr>
          <p:cNvPr descr="SBS_lr.png" id="134" name="Shape 134"/>
          <p:cNvPicPr preferRelativeResize="0"/>
          <p:nvPr/>
        </p:nvPicPr>
        <p:blipFill>
          <a:blip r:embed="rId3">
            <a:alphaModFix/>
          </a:blip>
          <a:stretch>
            <a:fillRect/>
          </a:stretch>
        </p:blipFill>
        <p:spPr>
          <a:xfrm>
            <a:off x="311700" y="1489075"/>
            <a:ext cx="4114800" cy="2743200"/>
          </a:xfrm>
          <a:prstGeom prst="rect">
            <a:avLst/>
          </a:prstGeom>
          <a:noFill/>
          <a:ln>
            <a:noFill/>
          </a:ln>
        </p:spPr>
      </p:pic>
      <p:pic>
        <p:nvPicPr>
          <p:cNvPr descr="SBS_rf.png" id="135" name="Shape 135"/>
          <p:cNvPicPr preferRelativeResize="0"/>
          <p:nvPr/>
        </p:nvPicPr>
        <p:blipFill>
          <a:blip r:embed="rId4">
            <a:alphaModFix/>
          </a:blip>
          <a:stretch>
            <a:fillRect/>
          </a:stretch>
        </p:blipFill>
        <p:spPr>
          <a:xfrm>
            <a:off x="4717500" y="1489075"/>
            <a:ext cx="4114800" cy="274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266775" y="155000"/>
            <a:ext cx="8520600" cy="572700"/>
          </a:xfrm>
          <a:prstGeom prst="rect">
            <a:avLst/>
          </a:prstGeom>
        </p:spPr>
        <p:txBody>
          <a:bodyPr anchorCtr="0" anchor="t" bIns="91425" lIns="91425" rIns="91425" tIns="91425">
            <a:noAutofit/>
          </a:bodyPr>
          <a:lstStyle/>
          <a:p>
            <a:pPr lvl="0" rtl="0">
              <a:spcBef>
                <a:spcPts val="0"/>
              </a:spcBef>
              <a:buNone/>
            </a:pPr>
            <a:r>
              <a:rPr lang="en" sz="1800"/>
              <a:t>For Grade E loans, via Sequential Backwards Feature Selection, most of the best features were categorical, and the ones selected by Logistic Regression performed the best</a:t>
            </a:r>
          </a:p>
        </p:txBody>
      </p:sp>
      <p:graphicFrame>
        <p:nvGraphicFramePr>
          <p:cNvPr id="141" name="Shape 141"/>
          <p:cNvGraphicFramePr/>
          <p:nvPr/>
        </p:nvGraphicFramePr>
        <p:xfrm>
          <a:off x="454762" y="967475"/>
          <a:ext cx="3000000" cy="3000000"/>
        </p:xfrm>
        <a:graphic>
          <a:graphicData uri="http://schemas.openxmlformats.org/drawingml/2006/table">
            <a:tbl>
              <a:tblPr>
                <a:noFill/>
                <a:tableStyleId>{E53FF99B-1382-4043-ACC5-68E6EA78F20A}</a:tableStyleId>
              </a:tblPr>
              <a:tblGrid>
                <a:gridCol w="2516950"/>
                <a:gridCol w="2488025"/>
              </a:tblGrid>
              <a:tr h="438725">
                <a:tc>
                  <a:txBody>
                    <a:bodyPr>
                      <a:noAutofit/>
                    </a:bodyPr>
                    <a:lstStyle/>
                    <a:p>
                      <a:pPr lvl="0" rtl="0">
                        <a:lnSpc>
                          <a:spcPct val="115000"/>
                        </a:lnSpc>
                        <a:spcBef>
                          <a:spcPts val="0"/>
                        </a:spcBef>
                        <a:buNone/>
                      </a:pPr>
                      <a:r>
                        <a:rPr b="1" lang="en" sz="1200">
                          <a:solidFill>
                            <a:srgbClr val="FFFFFF"/>
                          </a:solidFill>
                        </a:rPr>
                        <a:t>Features (1-10)</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buNone/>
                      </a:pPr>
                      <a:r>
                        <a:rPr b="1" lang="en" sz="1200">
                          <a:solidFill>
                            <a:srgbClr val="FFFFFF"/>
                          </a:solidFill>
                        </a:rPr>
                        <a:t>Features (11-20)</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47600">
                <a:tc>
                  <a:txBody>
                    <a:bodyPr>
                      <a:noAutofit/>
                    </a:bodyPr>
                    <a:lstStyle/>
                    <a:p>
                      <a:pPr lvl="0" rtl="0">
                        <a:lnSpc>
                          <a:spcPct val="115000"/>
                        </a:lnSpc>
                        <a:spcBef>
                          <a:spcPts val="0"/>
                        </a:spcBef>
                        <a:buNone/>
                      </a:pPr>
                      <a:r>
                        <a:rPr lang="en" sz="1200">
                          <a:solidFill>
                            <a:srgbClr val="FFFFFF"/>
                          </a:solidFill>
                        </a:rPr>
                        <a:t>int_rate</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buNone/>
                      </a:pPr>
                      <a:r>
                        <a:rPr lang="en" sz="1200">
                          <a:solidFill>
                            <a:srgbClr val="FFFFFF"/>
                          </a:solidFill>
                        </a:rPr>
                        <a:t>moving</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438825">
                <a:tc>
                  <a:txBody>
                    <a:bodyPr>
                      <a:noAutofit/>
                    </a:bodyPr>
                    <a:lstStyle/>
                    <a:p>
                      <a:pPr lvl="0" rtl="0">
                        <a:lnSpc>
                          <a:spcPct val="115000"/>
                        </a:lnSpc>
                        <a:spcBef>
                          <a:spcPts val="0"/>
                        </a:spcBef>
                        <a:buNone/>
                      </a:pPr>
                      <a:r>
                        <a:rPr lang="en" sz="1200">
                          <a:solidFill>
                            <a:srgbClr val="FFFFFF"/>
                          </a:solidFill>
                        </a:rPr>
                        <a:t>annual_inc</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buNone/>
                      </a:pPr>
                      <a:r>
                        <a:rPr lang="en" sz="1200">
                          <a:solidFill>
                            <a:srgbClr val="FFFFFF"/>
                          </a:solidFill>
                        </a:rPr>
                        <a:t>other</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79700">
                <a:tc>
                  <a:txBody>
                    <a:bodyPr>
                      <a:noAutofit/>
                    </a:bodyPr>
                    <a:lstStyle/>
                    <a:p>
                      <a:pPr lvl="0" rtl="0">
                        <a:lnSpc>
                          <a:spcPct val="115000"/>
                        </a:lnSpc>
                        <a:spcBef>
                          <a:spcPts val="0"/>
                        </a:spcBef>
                        <a:buNone/>
                      </a:pPr>
                      <a:r>
                        <a:rPr lang="en" sz="1200">
                          <a:solidFill>
                            <a:srgbClr val="FFFFFF"/>
                          </a:solidFill>
                        </a:rPr>
                        <a:t>inq_last_6mths</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buNone/>
                      </a:pPr>
                      <a:r>
                        <a:rPr lang="en" sz="1200">
                          <a:solidFill>
                            <a:srgbClr val="FFFFFF"/>
                          </a:solidFill>
                        </a:rPr>
                        <a:t>small_business</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79700">
                <a:tc>
                  <a:txBody>
                    <a:bodyPr>
                      <a:noAutofit/>
                    </a:bodyPr>
                    <a:lstStyle/>
                    <a:p>
                      <a:pPr lvl="0" rtl="0">
                        <a:lnSpc>
                          <a:spcPct val="115000"/>
                        </a:lnSpc>
                        <a:spcBef>
                          <a:spcPts val="0"/>
                        </a:spcBef>
                        <a:buNone/>
                      </a:pPr>
                      <a:r>
                        <a:rPr lang="en" sz="1200">
                          <a:solidFill>
                            <a:srgbClr val="FFFFFF"/>
                          </a:solidFill>
                        </a:rPr>
                        <a:t>open_acc</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buNone/>
                      </a:pPr>
                      <a:r>
                        <a:rPr lang="en" sz="1200">
                          <a:solidFill>
                            <a:srgbClr val="FFFFFF"/>
                          </a:solidFill>
                        </a:rPr>
                        <a:t>vacation</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47600">
                <a:tc>
                  <a:txBody>
                    <a:bodyPr>
                      <a:noAutofit/>
                    </a:bodyPr>
                    <a:lstStyle/>
                    <a:p>
                      <a:pPr lvl="0" rtl="0">
                        <a:lnSpc>
                          <a:spcPct val="115000"/>
                        </a:lnSpc>
                        <a:spcBef>
                          <a:spcPts val="0"/>
                        </a:spcBef>
                        <a:buNone/>
                      </a:pPr>
                      <a:r>
                        <a:rPr lang="en" sz="1200">
                          <a:solidFill>
                            <a:srgbClr val="FFFFFF"/>
                          </a:solidFill>
                        </a:rPr>
                        <a:t>pub_rec</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buNone/>
                      </a:pPr>
                      <a:r>
                        <a:rPr lang="en" sz="1200">
                          <a:solidFill>
                            <a:srgbClr val="FFFFFF"/>
                          </a:solidFill>
                        </a:rPr>
                        <a:t>MORTGAGE</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79700">
                <a:tc>
                  <a:txBody>
                    <a:bodyPr>
                      <a:noAutofit/>
                    </a:bodyPr>
                    <a:lstStyle/>
                    <a:p>
                      <a:pPr lvl="0" rtl="0">
                        <a:lnSpc>
                          <a:spcPct val="115000"/>
                        </a:lnSpc>
                        <a:spcBef>
                          <a:spcPts val="0"/>
                        </a:spcBef>
                        <a:buNone/>
                      </a:pPr>
                      <a:r>
                        <a:rPr lang="en" sz="1200">
                          <a:solidFill>
                            <a:srgbClr val="FFFFFF"/>
                          </a:solidFill>
                        </a:rPr>
                        <a:t>revol_util</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buNone/>
                      </a:pPr>
                      <a:r>
                        <a:rPr lang="en" sz="1200">
                          <a:solidFill>
                            <a:srgbClr val="FFFFFF"/>
                          </a:solidFill>
                        </a:rPr>
                        <a:t>NONE</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79700">
                <a:tc>
                  <a:txBody>
                    <a:bodyPr>
                      <a:noAutofit/>
                    </a:bodyPr>
                    <a:lstStyle/>
                    <a:p>
                      <a:pPr lvl="0" rtl="0">
                        <a:lnSpc>
                          <a:spcPct val="115000"/>
                        </a:lnSpc>
                        <a:spcBef>
                          <a:spcPts val="0"/>
                        </a:spcBef>
                        <a:buNone/>
                      </a:pPr>
                      <a:r>
                        <a:rPr lang="en" sz="1200">
                          <a:solidFill>
                            <a:srgbClr val="FFFFFF"/>
                          </a:solidFill>
                        </a:rPr>
                        <a:t>ever_delinq_dummy</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buNone/>
                      </a:pPr>
                      <a:r>
                        <a:rPr lang="en" sz="1200">
                          <a:solidFill>
                            <a:srgbClr val="FFFFFF"/>
                          </a:solidFill>
                        </a:rPr>
                        <a:t>emp_length_1</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79700">
                <a:tc>
                  <a:txBody>
                    <a:bodyPr>
                      <a:noAutofit/>
                    </a:bodyPr>
                    <a:lstStyle/>
                    <a:p>
                      <a:pPr lvl="0" rtl="0">
                        <a:lnSpc>
                          <a:spcPct val="115000"/>
                        </a:lnSpc>
                        <a:spcBef>
                          <a:spcPts val="0"/>
                        </a:spcBef>
                        <a:buNone/>
                      </a:pPr>
                      <a:r>
                        <a:rPr lang="en" sz="1200">
                          <a:solidFill>
                            <a:srgbClr val="FFFFFF"/>
                          </a:solidFill>
                        </a:rPr>
                        <a:t>public_record_ind</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buNone/>
                      </a:pPr>
                      <a:r>
                        <a:rPr lang="en" sz="1200">
                          <a:solidFill>
                            <a:srgbClr val="FFFFFF"/>
                          </a:solidFill>
                        </a:rPr>
                        <a:t>emp_length_6</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279700">
                <a:tc>
                  <a:txBody>
                    <a:bodyPr>
                      <a:noAutofit/>
                    </a:bodyPr>
                    <a:lstStyle/>
                    <a:p>
                      <a:pPr lvl="0" rtl="0">
                        <a:lnSpc>
                          <a:spcPct val="115000"/>
                        </a:lnSpc>
                        <a:spcBef>
                          <a:spcPts val="0"/>
                        </a:spcBef>
                        <a:buNone/>
                      </a:pPr>
                      <a:r>
                        <a:rPr lang="en" sz="1200">
                          <a:solidFill>
                            <a:srgbClr val="FFFFFF"/>
                          </a:solidFill>
                        </a:rPr>
                        <a:t>debt_consolidation</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buNone/>
                      </a:pPr>
                      <a:r>
                        <a:rPr lang="en" sz="1200">
                          <a:solidFill>
                            <a:srgbClr val="FFFFFF"/>
                          </a:solidFill>
                        </a:rPr>
                        <a:t>emp_length_7</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347600">
                <a:tc>
                  <a:txBody>
                    <a:bodyPr>
                      <a:noAutofit/>
                    </a:bodyPr>
                    <a:lstStyle/>
                    <a:p>
                      <a:pPr lvl="0" rtl="0">
                        <a:lnSpc>
                          <a:spcPct val="115000"/>
                        </a:lnSpc>
                        <a:spcBef>
                          <a:spcPts val="0"/>
                        </a:spcBef>
                        <a:buNone/>
                      </a:pPr>
                      <a:r>
                        <a:rPr lang="en" sz="1200">
                          <a:solidFill>
                            <a:srgbClr val="FFFFFF"/>
                          </a:solidFill>
                        </a:rPr>
                        <a:t>educational</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buNone/>
                      </a:pPr>
                      <a:r>
                        <a:rPr lang="en" sz="1200">
                          <a:solidFill>
                            <a:srgbClr val="FFFFFF"/>
                          </a:solidFill>
                        </a:rPr>
                        <a:t>emp_length_9</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438825">
                <a:tc>
                  <a:txBody>
                    <a:bodyPr>
                      <a:noAutofit/>
                    </a:bodyPr>
                    <a:lstStyle/>
                    <a:p>
                      <a:pPr lvl="0" rtl="0">
                        <a:lnSpc>
                          <a:spcPct val="115000"/>
                        </a:lnSpc>
                        <a:spcBef>
                          <a:spcPts val="0"/>
                        </a:spcBef>
                        <a:buNone/>
                      </a:pPr>
                      <a:r>
                        <a:rPr lang="en" sz="1200">
                          <a:solidFill>
                            <a:srgbClr val="FFFFFF"/>
                          </a:solidFill>
                        </a:rPr>
                        <a:t>home_improvement</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sz="1200">
                          <a:solidFill>
                            <a:srgbClr val="FFFFFF"/>
                          </a:solidFill>
                        </a:rPr>
                        <a:t>verification_status_Verified</a:t>
                      </a:r>
                    </a:p>
                  </a:txBody>
                  <a:tcPr marT="19050" marB="19050" marR="28575" marL="28575" anchor="b">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graphicFrame>
        <p:nvGraphicFramePr>
          <p:cNvPr id="142" name="Shape 142"/>
          <p:cNvGraphicFramePr/>
          <p:nvPr/>
        </p:nvGraphicFramePr>
        <p:xfrm>
          <a:off x="5839375" y="967462"/>
          <a:ext cx="3000000" cy="3000000"/>
        </p:xfrm>
        <a:graphic>
          <a:graphicData uri="http://schemas.openxmlformats.org/drawingml/2006/table">
            <a:tbl>
              <a:tblPr>
                <a:noFill/>
                <a:tableStyleId>{C5F0A6ED-6400-4F6E-B569-CBA6B49C860C}</a:tableStyleId>
              </a:tblPr>
              <a:tblGrid>
                <a:gridCol w="1528250"/>
                <a:gridCol w="1528250"/>
              </a:tblGrid>
              <a:tr h="416100">
                <a:tc>
                  <a:txBody>
                    <a:bodyPr>
                      <a:noAutofit/>
                    </a:bodyPr>
                    <a:lstStyle/>
                    <a:p>
                      <a:pPr lvl="0" rtl="0">
                        <a:lnSpc>
                          <a:spcPct val="115000"/>
                        </a:lnSpc>
                        <a:spcBef>
                          <a:spcPts val="0"/>
                        </a:spcBef>
                        <a:buNone/>
                      </a:pPr>
                      <a:r>
                        <a:rPr b="1" lang="en" sz="1200">
                          <a:solidFill>
                            <a:srgbClr val="FFFFFF"/>
                          </a:solidFill>
                        </a:rPr>
                        <a:t>Model and Feature Set</a:t>
                      </a:r>
                    </a:p>
                  </a:txBody>
                  <a:tcPr marT="19050" marB="19050" marR="28575" marL="28575" anchor="b"/>
                </a:tc>
                <a:tc>
                  <a:txBody>
                    <a:bodyPr>
                      <a:noAutofit/>
                    </a:bodyPr>
                    <a:lstStyle/>
                    <a:p>
                      <a:pPr lvl="0" rtl="0">
                        <a:lnSpc>
                          <a:spcPct val="115000"/>
                        </a:lnSpc>
                        <a:spcBef>
                          <a:spcPts val="0"/>
                        </a:spcBef>
                        <a:buNone/>
                      </a:pPr>
                      <a:r>
                        <a:rPr b="1" lang="en" sz="1200">
                          <a:solidFill>
                            <a:srgbClr val="FFFFFF"/>
                          </a:solidFill>
                        </a:rPr>
                        <a:t>Cross Validated ROC AUC Score</a:t>
                      </a:r>
                    </a:p>
                  </a:txBody>
                  <a:tcPr marT="19050" marB="19050" marR="28575" marL="28575" anchor="b"/>
                </a:tc>
              </a:tr>
              <a:tr h="416100">
                <a:tc>
                  <a:txBody>
                    <a:bodyPr>
                      <a:noAutofit/>
                    </a:bodyPr>
                    <a:lstStyle/>
                    <a:p>
                      <a:pPr lvl="0" rtl="0">
                        <a:lnSpc>
                          <a:spcPct val="115000"/>
                        </a:lnSpc>
                        <a:spcBef>
                          <a:spcPts val="0"/>
                        </a:spcBef>
                        <a:buNone/>
                      </a:pPr>
                      <a:r>
                        <a:rPr lang="en" sz="1200">
                          <a:solidFill>
                            <a:srgbClr val="FFFFFF"/>
                          </a:solidFill>
                        </a:rPr>
                        <a:t>Log Reg - LR-SBS</a:t>
                      </a:r>
                    </a:p>
                  </a:txBody>
                  <a:tcPr marT="19050" marB="19050" marR="28575" marL="28575" anchor="b"/>
                </a:tc>
                <a:tc>
                  <a:txBody>
                    <a:bodyPr>
                      <a:noAutofit/>
                    </a:bodyPr>
                    <a:lstStyle/>
                    <a:p>
                      <a:pPr lvl="0" rtl="0" algn="r">
                        <a:lnSpc>
                          <a:spcPct val="115000"/>
                        </a:lnSpc>
                        <a:spcBef>
                          <a:spcPts val="0"/>
                        </a:spcBef>
                        <a:buNone/>
                      </a:pPr>
                      <a:r>
                        <a:rPr lang="en" sz="1200">
                          <a:solidFill>
                            <a:srgbClr val="FFFFFF"/>
                          </a:solidFill>
                        </a:rPr>
                        <a:t>0.586</a:t>
                      </a:r>
                    </a:p>
                  </a:txBody>
                  <a:tcPr marT="19050" marB="19050" marR="28575" marL="28575" anchor="b"/>
                </a:tc>
              </a:tr>
              <a:tr h="357200">
                <a:tc>
                  <a:txBody>
                    <a:bodyPr>
                      <a:noAutofit/>
                    </a:bodyPr>
                    <a:lstStyle/>
                    <a:p>
                      <a:pPr lvl="0" rtl="0">
                        <a:lnSpc>
                          <a:spcPct val="115000"/>
                        </a:lnSpc>
                        <a:spcBef>
                          <a:spcPts val="0"/>
                        </a:spcBef>
                        <a:buNone/>
                      </a:pPr>
                      <a:r>
                        <a:rPr lang="en" sz="1200">
                          <a:solidFill>
                            <a:srgbClr val="FFFFFF"/>
                          </a:solidFill>
                        </a:rPr>
                        <a:t>SVC - LR-SBS</a:t>
                      </a:r>
                    </a:p>
                  </a:txBody>
                  <a:tcPr marT="19050" marB="19050" marR="28575" marL="28575" anchor="b"/>
                </a:tc>
                <a:tc>
                  <a:txBody>
                    <a:bodyPr>
                      <a:noAutofit/>
                    </a:bodyPr>
                    <a:lstStyle/>
                    <a:p>
                      <a:pPr lvl="0" rtl="0" algn="r">
                        <a:lnSpc>
                          <a:spcPct val="115000"/>
                        </a:lnSpc>
                        <a:spcBef>
                          <a:spcPts val="0"/>
                        </a:spcBef>
                        <a:buNone/>
                      </a:pPr>
                      <a:r>
                        <a:rPr lang="en" sz="1200">
                          <a:solidFill>
                            <a:srgbClr val="FFFFFF"/>
                          </a:solidFill>
                        </a:rPr>
                        <a:t>0.584</a:t>
                      </a:r>
                    </a:p>
                  </a:txBody>
                  <a:tcPr marT="19050" marB="19050" marR="28575" marL="28575" anchor="b"/>
                </a:tc>
              </a:tr>
              <a:tr h="357200">
                <a:tc>
                  <a:txBody>
                    <a:bodyPr>
                      <a:noAutofit/>
                    </a:bodyPr>
                    <a:lstStyle/>
                    <a:p>
                      <a:pPr lvl="0" rtl="0">
                        <a:lnSpc>
                          <a:spcPct val="115000"/>
                        </a:lnSpc>
                        <a:spcBef>
                          <a:spcPts val="0"/>
                        </a:spcBef>
                        <a:buNone/>
                      </a:pPr>
                      <a:r>
                        <a:rPr lang="en" sz="1200">
                          <a:solidFill>
                            <a:srgbClr val="FFFFFF"/>
                          </a:solidFill>
                        </a:rPr>
                        <a:t>ET - LR-SBS</a:t>
                      </a:r>
                    </a:p>
                  </a:txBody>
                  <a:tcPr marT="19050" marB="19050" marR="28575" marL="28575" anchor="b"/>
                </a:tc>
                <a:tc>
                  <a:txBody>
                    <a:bodyPr>
                      <a:noAutofit/>
                    </a:bodyPr>
                    <a:lstStyle/>
                    <a:p>
                      <a:pPr lvl="0" rtl="0" algn="r">
                        <a:lnSpc>
                          <a:spcPct val="115000"/>
                        </a:lnSpc>
                        <a:spcBef>
                          <a:spcPts val="0"/>
                        </a:spcBef>
                        <a:buNone/>
                      </a:pPr>
                      <a:r>
                        <a:rPr lang="en" sz="1200">
                          <a:solidFill>
                            <a:srgbClr val="FFFFFF"/>
                          </a:solidFill>
                        </a:rPr>
                        <a:t>0.579</a:t>
                      </a:r>
                    </a:p>
                  </a:txBody>
                  <a:tcPr marT="19050" marB="19050" marR="28575" marL="28575" anchor="b"/>
                </a:tc>
              </a:tr>
              <a:tr h="357200">
                <a:tc>
                  <a:txBody>
                    <a:bodyPr>
                      <a:noAutofit/>
                    </a:bodyPr>
                    <a:lstStyle/>
                    <a:p>
                      <a:pPr lvl="0" rtl="0">
                        <a:lnSpc>
                          <a:spcPct val="115000"/>
                        </a:lnSpc>
                        <a:spcBef>
                          <a:spcPts val="0"/>
                        </a:spcBef>
                        <a:buNone/>
                      </a:pPr>
                      <a:r>
                        <a:rPr lang="en" sz="1200">
                          <a:solidFill>
                            <a:srgbClr val="FFFFFF"/>
                          </a:solidFill>
                        </a:rPr>
                        <a:t>ET - RF-SBS</a:t>
                      </a:r>
                    </a:p>
                  </a:txBody>
                  <a:tcPr marT="19050" marB="19050" marR="28575" marL="28575" anchor="b"/>
                </a:tc>
                <a:tc>
                  <a:txBody>
                    <a:bodyPr>
                      <a:noAutofit/>
                    </a:bodyPr>
                    <a:lstStyle/>
                    <a:p>
                      <a:pPr lvl="0" rtl="0" algn="r">
                        <a:lnSpc>
                          <a:spcPct val="115000"/>
                        </a:lnSpc>
                        <a:spcBef>
                          <a:spcPts val="0"/>
                        </a:spcBef>
                        <a:buNone/>
                      </a:pPr>
                      <a:r>
                        <a:rPr lang="en" sz="1200">
                          <a:solidFill>
                            <a:srgbClr val="FFFFFF"/>
                          </a:solidFill>
                        </a:rPr>
                        <a:t>0.572</a:t>
                      </a:r>
                    </a:p>
                  </a:txBody>
                  <a:tcPr marT="19050" marB="19050" marR="28575" marL="28575" anchor="b"/>
                </a:tc>
              </a:tr>
              <a:tr h="416100">
                <a:tc>
                  <a:txBody>
                    <a:bodyPr>
                      <a:noAutofit/>
                    </a:bodyPr>
                    <a:lstStyle/>
                    <a:p>
                      <a:pPr lvl="0" rtl="0">
                        <a:lnSpc>
                          <a:spcPct val="115000"/>
                        </a:lnSpc>
                        <a:spcBef>
                          <a:spcPts val="0"/>
                        </a:spcBef>
                        <a:buNone/>
                      </a:pPr>
                      <a:r>
                        <a:rPr lang="en" sz="1200">
                          <a:solidFill>
                            <a:srgbClr val="FFFFFF"/>
                          </a:solidFill>
                        </a:rPr>
                        <a:t>Log Reg - RF Feature Imp</a:t>
                      </a:r>
                    </a:p>
                  </a:txBody>
                  <a:tcPr marT="19050" marB="19050" marR="28575" marL="28575" anchor="b"/>
                </a:tc>
                <a:tc>
                  <a:txBody>
                    <a:bodyPr>
                      <a:noAutofit/>
                    </a:bodyPr>
                    <a:lstStyle/>
                    <a:p>
                      <a:pPr lvl="0" rtl="0" algn="r">
                        <a:lnSpc>
                          <a:spcPct val="115000"/>
                        </a:lnSpc>
                        <a:spcBef>
                          <a:spcPts val="0"/>
                        </a:spcBef>
                        <a:buNone/>
                      </a:pPr>
                      <a:r>
                        <a:rPr lang="en" sz="1200">
                          <a:solidFill>
                            <a:srgbClr val="FFFFFF"/>
                          </a:solidFill>
                        </a:rPr>
                        <a:t>0.557</a:t>
                      </a:r>
                    </a:p>
                  </a:txBody>
                  <a:tcPr marT="19050" marB="19050" marR="28575" marL="28575" anchor="b"/>
                </a:tc>
              </a:tr>
              <a:tr h="416100">
                <a:tc>
                  <a:txBody>
                    <a:bodyPr>
                      <a:noAutofit/>
                    </a:bodyPr>
                    <a:lstStyle/>
                    <a:p>
                      <a:pPr lvl="0" rtl="0">
                        <a:lnSpc>
                          <a:spcPct val="115000"/>
                        </a:lnSpc>
                        <a:spcBef>
                          <a:spcPts val="0"/>
                        </a:spcBef>
                        <a:buNone/>
                      </a:pPr>
                      <a:r>
                        <a:rPr lang="en" sz="1200">
                          <a:solidFill>
                            <a:srgbClr val="FFFFFF"/>
                          </a:solidFill>
                        </a:rPr>
                        <a:t>SVC - RF Feature Imp</a:t>
                      </a:r>
                    </a:p>
                  </a:txBody>
                  <a:tcPr marT="19050" marB="19050" marR="28575" marL="28575" anchor="b"/>
                </a:tc>
                <a:tc>
                  <a:txBody>
                    <a:bodyPr>
                      <a:noAutofit/>
                    </a:bodyPr>
                    <a:lstStyle/>
                    <a:p>
                      <a:pPr lvl="0" rtl="0" algn="r">
                        <a:lnSpc>
                          <a:spcPct val="115000"/>
                        </a:lnSpc>
                        <a:spcBef>
                          <a:spcPts val="0"/>
                        </a:spcBef>
                        <a:buNone/>
                      </a:pPr>
                      <a:r>
                        <a:rPr lang="en" sz="1200">
                          <a:solidFill>
                            <a:srgbClr val="FFFFFF"/>
                          </a:solidFill>
                        </a:rPr>
                        <a:t>0.555</a:t>
                      </a:r>
                    </a:p>
                  </a:txBody>
                  <a:tcPr marT="19050" marB="19050" marR="28575" marL="28575" anchor="b"/>
                </a:tc>
              </a:tr>
              <a:tr h="416100">
                <a:tc>
                  <a:txBody>
                    <a:bodyPr>
                      <a:noAutofit/>
                    </a:bodyPr>
                    <a:lstStyle/>
                    <a:p>
                      <a:pPr lvl="0" rtl="0">
                        <a:lnSpc>
                          <a:spcPct val="115000"/>
                        </a:lnSpc>
                        <a:spcBef>
                          <a:spcPts val="0"/>
                        </a:spcBef>
                        <a:buNone/>
                      </a:pPr>
                      <a:r>
                        <a:rPr lang="en" sz="1200">
                          <a:solidFill>
                            <a:srgbClr val="FFFFFF"/>
                          </a:solidFill>
                        </a:rPr>
                        <a:t>ET - RF Feature Imp</a:t>
                      </a:r>
                    </a:p>
                  </a:txBody>
                  <a:tcPr marT="19050" marB="19050" marR="28575" marL="28575" anchor="b"/>
                </a:tc>
                <a:tc>
                  <a:txBody>
                    <a:bodyPr>
                      <a:noAutofit/>
                    </a:bodyPr>
                    <a:lstStyle/>
                    <a:p>
                      <a:pPr lvl="0" rtl="0" algn="r">
                        <a:lnSpc>
                          <a:spcPct val="115000"/>
                        </a:lnSpc>
                        <a:spcBef>
                          <a:spcPts val="0"/>
                        </a:spcBef>
                        <a:buNone/>
                      </a:pPr>
                      <a:r>
                        <a:rPr lang="en" sz="1200">
                          <a:solidFill>
                            <a:srgbClr val="FFFFFF"/>
                          </a:solidFill>
                        </a:rPr>
                        <a:t>0.550</a:t>
                      </a:r>
                    </a:p>
                  </a:txBody>
                  <a:tcPr marT="19050" marB="19050" marR="28575" marL="28575" anchor="b"/>
                </a:tc>
              </a:tr>
              <a:tr h="416100">
                <a:tc>
                  <a:txBody>
                    <a:bodyPr>
                      <a:noAutofit/>
                    </a:bodyPr>
                    <a:lstStyle/>
                    <a:p>
                      <a:pPr lvl="0" rtl="0">
                        <a:lnSpc>
                          <a:spcPct val="115000"/>
                        </a:lnSpc>
                        <a:spcBef>
                          <a:spcPts val="0"/>
                        </a:spcBef>
                        <a:buNone/>
                      </a:pPr>
                      <a:r>
                        <a:rPr lang="en" sz="1200">
                          <a:solidFill>
                            <a:srgbClr val="FFFFFF"/>
                          </a:solidFill>
                        </a:rPr>
                        <a:t>Log Reg - RF-SBS</a:t>
                      </a:r>
                    </a:p>
                  </a:txBody>
                  <a:tcPr marT="19050" marB="19050" marR="28575" marL="28575" anchor="b"/>
                </a:tc>
                <a:tc>
                  <a:txBody>
                    <a:bodyPr>
                      <a:noAutofit/>
                    </a:bodyPr>
                    <a:lstStyle/>
                    <a:p>
                      <a:pPr lvl="0" rtl="0" algn="r">
                        <a:lnSpc>
                          <a:spcPct val="115000"/>
                        </a:lnSpc>
                        <a:spcBef>
                          <a:spcPts val="0"/>
                        </a:spcBef>
                        <a:buNone/>
                      </a:pPr>
                      <a:r>
                        <a:rPr lang="en" sz="1200">
                          <a:solidFill>
                            <a:srgbClr val="FFFFFF"/>
                          </a:solidFill>
                        </a:rPr>
                        <a:t>0.547</a:t>
                      </a:r>
                    </a:p>
                  </a:txBody>
                  <a:tcPr marT="19050" marB="19050" marR="28575" marL="28575" anchor="b"/>
                </a:tc>
              </a:tr>
              <a:tr h="357200">
                <a:tc>
                  <a:txBody>
                    <a:bodyPr>
                      <a:noAutofit/>
                    </a:bodyPr>
                    <a:lstStyle/>
                    <a:p>
                      <a:pPr lvl="0" rtl="0">
                        <a:lnSpc>
                          <a:spcPct val="115000"/>
                        </a:lnSpc>
                        <a:spcBef>
                          <a:spcPts val="0"/>
                        </a:spcBef>
                        <a:buNone/>
                      </a:pPr>
                      <a:r>
                        <a:rPr lang="en" sz="1200">
                          <a:solidFill>
                            <a:srgbClr val="FFFFFF"/>
                          </a:solidFill>
                        </a:rPr>
                        <a:t>SVC - RF-SBS</a:t>
                      </a:r>
                    </a:p>
                  </a:txBody>
                  <a:tcPr marT="19050" marB="19050" marR="28575" marL="28575" anchor="b"/>
                </a:tc>
                <a:tc>
                  <a:txBody>
                    <a:bodyPr>
                      <a:noAutofit/>
                    </a:bodyPr>
                    <a:lstStyle/>
                    <a:p>
                      <a:pPr lvl="0" rtl="0" algn="r">
                        <a:lnSpc>
                          <a:spcPct val="115000"/>
                        </a:lnSpc>
                        <a:spcBef>
                          <a:spcPts val="0"/>
                        </a:spcBef>
                        <a:buNone/>
                      </a:pPr>
                      <a:r>
                        <a:rPr lang="en" sz="1200">
                          <a:solidFill>
                            <a:srgbClr val="FFFFFF"/>
                          </a:solidFill>
                        </a:rPr>
                        <a:t>0.545</a:t>
                      </a:r>
                    </a:p>
                  </a:txBody>
                  <a:tcPr marT="19050" marB="19050" marR="28575" marL="28575" anchor="b"/>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226625"/>
            <a:ext cx="8520600" cy="572700"/>
          </a:xfrm>
          <a:prstGeom prst="rect">
            <a:avLst/>
          </a:prstGeom>
        </p:spPr>
        <p:txBody>
          <a:bodyPr anchorCtr="0" anchor="t" bIns="91425" lIns="91425" rIns="91425" tIns="91425">
            <a:noAutofit/>
          </a:bodyPr>
          <a:lstStyle/>
          <a:p>
            <a:pPr lvl="0" rtl="0">
              <a:spcBef>
                <a:spcPts val="0"/>
              </a:spcBef>
              <a:buNone/>
            </a:pPr>
            <a:r>
              <a:rPr lang="en" sz="2000"/>
              <a:t>Grade E Loans: Performance improved when reducing features from the original 58 with Sequential Backwards Feature Selection, though improvement seemed to stop for Random Forest after 22 features were left</a:t>
            </a:r>
          </a:p>
        </p:txBody>
      </p:sp>
      <p:pic>
        <p:nvPicPr>
          <p:cNvPr descr="SBS_lr.png" id="148" name="Shape 148"/>
          <p:cNvPicPr preferRelativeResize="0"/>
          <p:nvPr/>
        </p:nvPicPr>
        <p:blipFill>
          <a:blip r:embed="rId3">
            <a:alphaModFix/>
          </a:blip>
          <a:stretch>
            <a:fillRect/>
          </a:stretch>
        </p:blipFill>
        <p:spPr>
          <a:xfrm>
            <a:off x="311700" y="1538675"/>
            <a:ext cx="4114800" cy="2743200"/>
          </a:xfrm>
          <a:prstGeom prst="rect">
            <a:avLst/>
          </a:prstGeom>
          <a:noFill/>
          <a:ln>
            <a:noFill/>
          </a:ln>
        </p:spPr>
      </p:pic>
      <p:pic>
        <p:nvPicPr>
          <p:cNvPr descr="SBS_rf.png" id="149" name="Shape 149"/>
          <p:cNvPicPr preferRelativeResize="0"/>
          <p:nvPr/>
        </p:nvPicPr>
        <p:blipFill>
          <a:blip r:embed="rId4">
            <a:alphaModFix/>
          </a:blip>
          <a:stretch>
            <a:fillRect/>
          </a:stretch>
        </p:blipFill>
        <p:spPr>
          <a:xfrm>
            <a:off x="4807875" y="1538675"/>
            <a:ext cx="4114800" cy="274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139250"/>
            <a:ext cx="8520600" cy="572700"/>
          </a:xfrm>
          <a:prstGeom prst="rect">
            <a:avLst/>
          </a:prstGeom>
        </p:spPr>
        <p:txBody>
          <a:bodyPr anchorCtr="0" anchor="t" bIns="91425" lIns="91425" rIns="91425" tIns="91425">
            <a:noAutofit/>
          </a:bodyPr>
          <a:lstStyle/>
          <a:p>
            <a:pPr lvl="0" rtl="0">
              <a:spcBef>
                <a:spcPts val="0"/>
              </a:spcBef>
              <a:buNone/>
            </a:pPr>
            <a:r>
              <a:rPr lang="en" sz="2000"/>
              <a:t>Grade F Loans: Most models performed better than random when validating on the test data, especially the two parametric models (Support Vector Machines and Logistic Regression)</a:t>
            </a:r>
          </a:p>
        </p:txBody>
      </p:sp>
      <p:pic>
        <p:nvPicPr>
          <p:cNvPr descr="ROC_curvesgradeF.png" id="155" name="Shape 155"/>
          <p:cNvPicPr preferRelativeResize="0"/>
          <p:nvPr/>
        </p:nvPicPr>
        <p:blipFill>
          <a:blip r:embed="rId3">
            <a:alphaModFix/>
          </a:blip>
          <a:stretch>
            <a:fillRect/>
          </a:stretch>
        </p:blipFill>
        <p:spPr>
          <a:xfrm>
            <a:off x="311700" y="1299275"/>
            <a:ext cx="4283674" cy="3134675"/>
          </a:xfrm>
          <a:prstGeom prst="rect">
            <a:avLst/>
          </a:prstGeom>
          <a:noFill/>
          <a:ln>
            <a:noFill/>
          </a:ln>
        </p:spPr>
      </p:pic>
      <p:pic>
        <p:nvPicPr>
          <p:cNvPr descr="roc_auc_scores_train_test.png" id="156" name="Shape 156"/>
          <p:cNvPicPr preferRelativeResize="0"/>
          <p:nvPr/>
        </p:nvPicPr>
        <p:blipFill>
          <a:blip r:embed="rId4">
            <a:alphaModFix/>
          </a:blip>
          <a:stretch>
            <a:fillRect/>
          </a:stretch>
        </p:blipFill>
        <p:spPr>
          <a:xfrm>
            <a:off x="5041350" y="1109962"/>
            <a:ext cx="3790950" cy="3971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117400"/>
            <a:ext cx="8520600" cy="572700"/>
          </a:xfrm>
          <a:prstGeom prst="rect">
            <a:avLst/>
          </a:prstGeom>
        </p:spPr>
        <p:txBody>
          <a:bodyPr anchorCtr="0" anchor="t" bIns="91425" lIns="91425" rIns="91425" tIns="91425">
            <a:noAutofit/>
          </a:bodyPr>
          <a:lstStyle/>
          <a:p>
            <a:pPr lvl="0">
              <a:spcBef>
                <a:spcPts val="0"/>
              </a:spcBef>
              <a:buNone/>
            </a:pPr>
            <a:r>
              <a:rPr lang="en" sz="2000"/>
              <a:t>Grade F: The preferred parametric models were highly biased, but not as high variance as the non-parametric models, so I favored the former models</a:t>
            </a:r>
          </a:p>
        </p:txBody>
      </p:sp>
      <p:pic>
        <p:nvPicPr>
          <p:cNvPr descr="gradeF_learning_curve Logistic Regression L2.png" id="162" name="Shape 162"/>
          <p:cNvPicPr preferRelativeResize="0"/>
          <p:nvPr/>
        </p:nvPicPr>
        <p:blipFill>
          <a:blip r:embed="rId3">
            <a:alphaModFix/>
          </a:blip>
          <a:stretch>
            <a:fillRect/>
          </a:stretch>
        </p:blipFill>
        <p:spPr>
          <a:xfrm>
            <a:off x="1021500" y="857163"/>
            <a:ext cx="3130312" cy="2063949"/>
          </a:xfrm>
          <a:prstGeom prst="rect">
            <a:avLst/>
          </a:prstGeom>
          <a:noFill/>
          <a:ln>
            <a:noFill/>
          </a:ln>
        </p:spPr>
      </p:pic>
      <p:pic>
        <p:nvPicPr>
          <p:cNvPr descr="gradeF_learning_curve Extra Trees.png" id="163" name="Shape 163"/>
          <p:cNvPicPr preferRelativeResize="0"/>
          <p:nvPr/>
        </p:nvPicPr>
        <p:blipFill>
          <a:blip r:embed="rId4">
            <a:alphaModFix/>
          </a:blip>
          <a:stretch>
            <a:fillRect/>
          </a:stretch>
        </p:blipFill>
        <p:spPr>
          <a:xfrm>
            <a:off x="4833349" y="857174"/>
            <a:ext cx="2985849" cy="2092882"/>
          </a:xfrm>
          <a:prstGeom prst="rect">
            <a:avLst/>
          </a:prstGeom>
          <a:noFill/>
          <a:ln>
            <a:noFill/>
          </a:ln>
        </p:spPr>
      </p:pic>
      <p:pic>
        <p:nvPicPr>
          <p:cNvPr descr="gradeF_learning_curve SVM.png" id="164" name="Shape 164"/>
          <p:cNvPicPr preferRelativeResize="0"/>
          <p:nvPr/>
        </p:nvPicPr>
        <p:blipFill>
          <a:blip r:embed="rId5">
            <a:alphaModFix/>
          </a:blip>
          <a:stretch>
            <a:fillRect/>
          </a:stretch>
        </p:blipFill>
        <p:spPr>
          <a:xfrm>
            <a:off x="1021500" y="3033575"/>
            <a:ext cx="3027694" cy="2092875"/>
          </a:xfrm>
          <a:prstGeom prst="rect">
            <a:avLst/>
          </a:prstGeom>
          <a:noFill/>
          <a:ln>
            <a:noFill/>
          </a:ln>
        </p:spPr>
      </p:pic>
      <p:pic>
        <p:nvPicPr>
          <p:cNvPr descr="gradeF_learning_curve Ensemble Voting.png" id="165" name="Shape 165"/>
          <p:cNvPicPr preferRelativeResize="0"/>
          <p:nvPr/>
        </p:nvPicPr>
        <p:blipFill>
          <a:blip r:embed="rId6">
            <a:alphaModFix/>
          </a:blip>
          <a:stretch>
            <a:fillRect/>
          </a:stretch>
        </p:blipFill>
        <p:spPr>
          <a:xfrm>
            <a:off x="4840232" y="3048037"/>
            <a:ext cx="2972080" cy="2063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139250"/>
            <a:ext cx="8520600" cy="572700"/>
          </a:xfrm>
          <a:prstGeom prst="rect">
            <a:avLst/>
          </a:prstGeom>
        </p:spPr>
        <p:txBody>
          <a:bodyPr anchorCtr="0" anchor="t" bIns="91425" lIns="91425" rIns="91425" tIns="91425">
            <a:noAutofit/>
          </a:bodyPr>
          <a:lstStyle/>
          <a:p>
            <a:pPr lvl="0">
              <a:spcBef>
                <a:spcPts val="0"/>
              </a:spcBef>
              <a:buNone/>
            </a:pPr>
            <a:r>
              <a:rPr lang="en" sz="2000"/>
              <a:t>Grade F Loans: Models that over-estimated defaults performed the best for avoiding defaults and maximizing returns</a:t>
            </a:r>
          </a:p>
        </p:txBody>
      </p:sp>
      <p:pic>
        <p:nvPicPr>
          <p:cNvPr descr="defaults_test.png" id="171" name="Shape 171"/>
          <p:cNvPicPr preferRelativeResize="0"/>
          <p:nvPr/>
        </p:nvPicPr>
        <p:blipFill>
          <a:blip r:embed="rId3">
            <a:alphaModFix/>
          </a:blip>
          <a:stretch>
            <a:fillRect/>
          </a:stretch>
        </p:blipFill>
        <p:spPr>
          <a:xfrm>
            <a:off x="682975" y="1152475"/>
            <a:ext cx="3638550" cy="3962400"/>
          </a:xfrm>
          <a:prstGeom prst="rect">
            <a:avLst/>
          </a:prstGeom>
          <a:noFill/>
          <a:ln>
            <a:noFill/>
          </a:ln>
        </p:spPr>
      </p:pic>
      <p:pic>
        <p:nvPicPr>
          <p:cNvPr descr="returns_model_non_default_predicted.png" id="172" name="Shape 172"/>
          <p:cNvPicPr preferRelativeResize="0"/>
          <p:nvPr/>
        </p:nvPicPr>
        <p:blipFill>
          <a:blip r:embed="rId4">
            <a:alphaModFix/>
          </a:blip>
          <a:stretch>
            <a:fillRect/>
          </a:stretch>
        </p:blipFill>
        <p:spPr>
          <a:xfrm>
            <a:off x="4626875" y="1152462"/>
            <a:ext cx="3943350" cy="3171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139250"/>
            <a:ext cx="8520600" cy="572700"/>
          </a:xfrm>
          <a:prstGeom prst="rect">
            <a:avLst/>
          </a:prstGeom>
        </p:spPr>
        <p:txBody>
          <a:bodyPr anchorCtr="0" anchor="t" bIns="91425" lIns="91425" rIns="91425" tIns="91425">
            <a:noAutofit/>
          </a:bodyPr>
          <a:lstStyle/>
          <a:p>
            <a:pPr lvl="0" rtl="0">
              <a:spcBef>
                <a:spcPts val="0"/>
              </a:spcBef>
              <a:buNone/>
            </a:pPr>
            <a:r>
              <a:rPr lang="en" sz="2000"/>
              <a:t>Grade E Loans: Ensemble Voting of Parametric and Non-Parametric models, AdaBoost on Logistic Regression, and Support Vectors and Logistic Regression were the best</a:t>
            </a:r>
          </a:p>
        </p:txBody>
      </p:sp>
      <p:pic>
        <p:nvPicPr>
          <p:cNvPr descr="ROC_curvesgradeE.png" id="178" name="Shape 178"/>
          <p:cNvPicPr preferRelativeResize="0"/>
          <p:nvPr/>
        </p:nvPicPr>
        <p:blipFill>
          <a:blip r:embed="rId3">
            <a:alphaModFix/>
          </a:blip>
          <a:stretch>
            <a:fillRect/>
          </a:stretch>
        </p:blipFill>
        <p:spPr>
          <a:xfrm>
            <a:off x="311700" y="1430326"/>
            <a:ext cx="4134450" cy="3025449"/>
          </a:xfrm>
          <a:prstGeom prst="rect">
            <a:avLst/>
          </a:prstGeom>
          <a:noFill/>
          <a:ln>
            <a:noFill/>
          </a:ln>
        </p:spPr>
      </p:pic>
      <p:pic>
        <p:nvPicPr>
          <p:cNvPr descr="roc_auc_scores_train_test.png" id="179" name="Shape 179"/>
          <p:cNvPicPr preferRelativeResize="0"/>
          <p:nvPr/>
        </p:nvPicPr>
        <p:blipFill>
          <a:blip r:embed="rId4">
            <a:alphaModFix/>
          </a:blip>
          <a:stretch>
            <a:fillRect/>
          </a:stretch>
        </p:blipFill>
        <p:spPr>
          <a:xfrm>
            <a:off x="4733725" y="1076150"/>
            <a:ext cx="3848100" cy="3733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117400"/>
            <a:ext cx="8520600" cy="572700"/>
          </a:xfrm>
          <a:prstGeom prst="rect">
            <a:avLst/>
          </a:prstGeom>
        </p:spPr>
        <p:txBody>
          <a:bodyPr anchorCtr="0" anchor="t" bIns="91425" lIns="91425" rIns="91425" tIns="91425">
            <a:noAutofit/>
          </a:bodyPr>
          <a:lstStyle/>
          <a:p>
            <a:pPr lvl="0" rtl="0">
              <a:spcBef>
                <a:spcPts val="0"/>
              </a:spcBef>
              <a:buNone/>
            </a:pPr>
            <a:r>
              <a:rPr lang="en" sz="2000"/>
              <a:t>Grade E: The preferred models all had high bias, and increasing variance, suggesting the potential need to find more or other differentiating features</a:t>
            </a:r>
          </a:p>
        </p:txBody>
      </p:sp>
      <p:pic>
        <p:nvPicPr>
          <p:cNvPr descr="gradeE_learning_curve AdaBoost LR.png" id="185" name="Shape 185"/>
          <p:cNvPicPr preferRelativeResize="0"/>
          <p:nvPr/>
        </p:nvPicPr>
        <p:blipFill>
          <a:blip r:embed="rId3">
            <a:alphaModFix/>
          </a:blip>
          <a:stretch>
            <a:fillRect/>
          </a:stretch>
        </p:blipFill>
        <p:spPr>
          <a:xfrm>
            <a:off x="1565925" y="880237"/>
            <a:ext cx="2780400" cy="1921950"/>
          </a:xfrm>
          <a:prstGeom prst="rect">
            <a:avLst/>
          </a:prstGeom>
          <a:noFill/>
          <a:ln>
            <a:noFill/>
          </a:ln>
        </p:spPr>
      </p:pic>
      <p:pic>
        <p:nvPicPr>
          <p:cNvPr descr="gradeE_learning_curve Ensemble Voting.png" id="186" name="Shape 186"/>
          <p:cNvPicPr preferRelativeResize="0"/>
          <p:nvPr/>
        </p:nvPicPr>
        <p:blipFill>
          <a:blip r:embed="rId4">
            <a:alphaModFix/>
          </a:blip>
          <a:stretch>
            <a:fillRect/>
          </a:stretch>
        </p:blipFill>
        <p:spPr>
          <a:xfrm>
            <a:off x="5196974" y="880248"/>
            <a:ext cx="2780400" cy="1926352"/>
          </a:xfrm>
          <a:prstGeom prst="rect">
            <a:avLst/>
          </a:prstGeom>
          <a:noFill/>
          <a:ln>
            <a:noFill/>
          </a:ln>
        </p:spPr>
      </p:pic>
      <p:pic>
        <p:nvPicPr>
          <p:cNvPr descr="gradeE_learning_curve SVM.png" id="187" name="Shape 187"/>
          <p:cNvPicPr preferRelativeResize="0"/>
          <p:nvPr/>
        </p:nvPicPr>
        <p:blipFill>
          <a:blip r:embed="rId5">
            <a:alphaModFix/>
          </a:blip>
          <a:stretch>
            <a:fillRect/>
          </a:stretch>
        </p:blipFill>
        <p:spPr>
          <a:xfrm>
            <a:off x="1565925" y="3072334"/>
            <a:ext cx="2780400" cy="1921915"/>
          </a:xfrm>
          <a:prstGeom prst="rect">
            <a:avLst/>
          </a:prstGeom>
          <a:noFill/>
          <a:ln>
            <a:noFill/>
          </a:ln>
        </p:spPr>
      </p:pic>
      <p:pic>
        <p:nvPicPr>
          <p:cNvPr descr="gradeE_learning_curve Logistic Regression L1.png" id="188" name="Shape 188"/>
          <p:cNvPicPr preferRelativeResize="0"/>
          <p:nvPr/>
        </p:nvPicPr>
        <p:blipFill>
          <a:blip r:embed="rId6">
            <a:alphaModFix/>
          </a:blip>
          <a:stretch>
            <a:fillRect/>
          </a:stretch>
        </p:blipFill>
        <p:spPr>
          <a:xfrm>
            <a:off x="5196974" y="3104419"/>
            <a:ext cx="2780399" cy="18577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Executive </a:t>
            </a:r>
            <a:r>
              <a:rPr lang="en"/>
              <a:t>Summary</a:t>
            </a:r>
          </a:p>
        </p:txBody>
      </p:sp>
      <p:sp>
        <p:nvSpPr>
          <p:cNvPr id="67" name="Shape 67"/>
          <p:cNvSpPr txBox="1"/>
          <p:nvPr>
            <p:ph idx="1" type="body"/>
          </p:nvPr>
        </p:nvSpPr>
        <p:spPr>
          <a:xfrm>
            <a:off x="311700" y="1152475"/>
            <a:ext cx="8520600" cy="3782400"/>
          </a:xfrm>
          <a:prstGeom prst="rect">
            <a:avLst/>
          </a:prstGeom>
        </p:spPr>
        <p:txBody>
          <a:bodyPr anchorCtr="0" anchor="t" bIns="91425" lIns="91425" rIns="91425" tIns="91425">
            <a:noAutofit/>
          </a:bodyPr>
          <a:lstStyle/>
          <a:p>
            <a:pPr lvl="0">
              <a:spcBef>
                <a:spcPts val="0"/>
              </a:spcBef>
              <a:buNone/>
            </a:pPr>
            <a:r>
              <a:rPr lang="en"/>
              <a:t>Results:</a:t>
            </a:r>
          </a:p>
          <a:p>
            <a:pPr indent="-228600" lvl="0" marL="457200" rtl="0">
              <a:spcBef>
                <a:spcPts val="0"/>
              </a:spcBef>
              <a:buAutoNum type="arabicParenR"/>
            </a:pPr>
            <a:r>
              <a:rPr lang="en"/>
              <a:t>All classification models able to better predict default for Grades E and F, with support vector machines, extra decision trees, and logistic regression having the best improvement (20-35%) over baseline.</a:t>
            </a:r>
          </a:p>
          <a:p>
            <a:pPr indent="-228600" lvl="0" marL="457200" rtl="0">
              <a:spcBef>
                <a:spcPts val="0"/>
              </a:spcBef>
              <a:buAutoNum type="arabicParenR"/>
            </a:pPr>
            <a:r>
              <a:rPr lang="en"/>
              <a:t>For Grades E and F, our models also produces better gross returns: 12% for the model vs 4% in Grade F; and 16% vs 12% in Grade E for the models vs baseline</a:t>
            </a:r>
          </a:p>
          <a:p>
            <a:pPr lvl="0">
              <a:spcBef>
                <a:spcPts val="0"/>
              </a:spcBef>
              <a:buNone/>
            </a:pPr>
            <a:r>
              <a:rPr lang="en"/>
              <a:t>Followups:</a:t>
            </a:r>
          </a:p>
          <a:p>
            <a:pPr indent="-228600" lvl="0" marL="457200" rtl="0">
              <a:spcBef>
                <a:spcPts val="0"/>
              </a:spcBef>
              <a:buAutoNum type="arabicParenR"/>
            </a:pPr>
            <a:r>
              <a:rPr lang="en"/>
              <a:t>Re-model default by loan grade to see if model’s ROC AUC score improves</a:t>
            </a:r>
          </a:p>
          <a:p>
            <a:pPr indent="-228600" lvl="0" marL="457200" rtl="0">
              <a:spcBef>
                <a:spcPts val="0"/>
              </a:spcBef>
              <a:buAutoNum type="arabicParenR"/>
            </a:pPr>
            <a:r>
              <a:rPr lang="en"/>
              <a:t>Create a website that can accept loan characteristic input to predict if the loan will default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139250"/>
            <a:ext cx="8520600" cy="572700"/>
          </a:xfrm>
          <a:prstGeom prst="rect">
            <a:avLst/>
          </a:prstGeom>
        </p:spPr>
        <p:txBody>
          <a:bodyPr anchorCtr="0" anchor="t" bIns="91425" lIns="91425" rIns="91425" tIns="91425">
            <a:noAutofit/>
          </a:bodyPr>
          <a:lstStyle/>
          <a:p>
            <a:pPr lvl="0" rtl="0">
              <a:spcBef>
                <a:spcPts val="0"/>
              </a:spcBef>
              <a:buNone/>
            </a:pPr>
            <a:r>
              <a:rPr lang="en" sz="2000"/>
              <a:t>Grade E Loans: Models that over-estimated defaults performed the best for avoiding defaults and maximizing returns</a:t>
            </a:r>
          </a:p>
        </p:txBody>
      </p:sp>
      <p:pic>
        <p:nvPicPr>
          <p:cNvPr descr="returns_model_non_default_predicted.png" id="194" name="Shape 194"/>
          <p:cNvPicPr preferRelativeResize="0"/>
          <p:nvPr/>
        </p:nvPicPr>
        <p:blipFill>
          <a:blip r:embed="rId3">
            <a:alphaModFix/>
          </a:blip>
          <a:stretch>
            <a:fillRect/>
          </a:stretch>
        </p:blipFill>
        <p:spPr>
          <a:xfrm>
            <a:off x="4670437" y="1176337"/>
            <a:ext cx="3952875" cy="3257550"/>
          </a:xfrm>
          <a:prstGeom prst="rect">
            <a:avLst/>
          </a:prstGeom>
          <a:noFill/>
          <a:ln>
            <a:noFill/>
          </a:ln>
        </p:spPr>
      </p:pic>
      <p:pic>
        <p:nvPicPr>
          <p:cNvPr descr="defaults_test.png" id="195" name="Shape 195"/>
          <p:cNvPicPr preferRelativeResize="0"/>
          <p:nvPr/>
        </p:nvPicPr>
        <p:blipFill>
          <a:blip r:embed="rId4">
            <a:alphaModFix/>
          </a:blip>
          <a:stretch>
            <a:fillRect/>
          </a:stretch>
        </p:blipFill>
        <p:spPr>
          <a:xfrm>
            <a:off x="574812" y="942962"/>
            <a:ext cx="3648075" cy="3724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194325"/>
            <a:ext cx="8520600" cy="572700"/>
          </a:xfrm>
          <a:prstGeom prst="rect">
            <a:avLst/>
          </a:prstGeom>
        </p:spPr>
        <p:txBody>
          <a:bodyPr anchorCtr="0" anchor="t" bIns="91425" lIns="91425" rIns="91425" tIns="91425">
            <a:noAutofit/>
          </a:bodyPr>
          <a:lstStyle/>
          <a:p>
            <a:pPr lvl="0">
              <a:spcBef>
                <a:spcPts val="0"/>
              </a:spcBef>
              <a:buNone/>
            </a:pPr>
            <a:r>
              <a:rPr lang="en" sz="2000"/>
              <a:t>If using this model for production, I recommend semi-annual updating with data from loans two year prior to today, since most defaults occur within two years of issuance for 36 month loans</a:t>
            </a:r>
          </a:p>
        </p:txBody>
      </p:sp>
      <p:pic>
        <p:nvPicPr>
          <p:cNvPr descr="timingofdefault_36monthloansthrough2012.png" id="201" name="Shape 201"/>
          <p:cNvPicPr preferRelativeResize="0"/>
          <p:nvPr/>
        </p:nvPicPr>
        <p:blipFill>
          <a:blip r:embed="rId3">
            <a:alphaModFix/>
          </a:blip>
          <a:stretch>
            <a:fillRect/>
          </a:stretch>
        </p:blipFill>
        <p:spPr>
          <a:xfrm>
            <a:off x="1828800" y="1259550"/>
            <a:ext cx="5486400" cy="3771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Next Steps</a:t>
            </a:r>
          </a:p>
        </p:txBody>
      </p:sp>
      <p:sp>
        <p:nvSpPr>
          <p:cNvPr id="207" name="Shape 20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arenR"/>
            </a:pPr>
            <a:r>
              <a:rPr lang="en"/>
              <a:t>Re-model default rate by loan grades A through D (lower default rates, so less room for improvement)</a:t>
            </a:r>
          </a:p>
          <a:p>
            <a:pPr indent="-228600" lvl="0" marL="457200" rtl="0">
              <a:spcBef>
                <a:spcPts val="0"/>
              </a:spcBef>
              <a:buAutoNum type="arabicParenR"/>
            </a:pPr>
            <a:r>
              <a:rPr lang="en"/>
              <a:t>Create a website that can accept loan characteristic input to predict if the loan will default or not, and display both the predicted result and probability.</a:t>
            </a:r>
          </a:p>
          <a:p>
            <a:pPr indent="-228600" lvl="0" marL="457200" rtl="0">
              <a:spcBef>
                <a:spcPts val="0"/>
              </a:spcBef>
              <a:buAutoNum type="arabicParenR"/>
            </a:pPr>
            <a:r>
              <a:rPr lang="en"/>
              <a:t>Build a model for 36 month loans incorporating new Natural Language Processing information from employee title feature, and deploy to production if it beats current model</a:t>
            </a:r>
          </a:p>
          <a:p>
            <a:pPr indent="-228600" lvl="0" marL="457200" rtl="0">
              <a:spcBef>
                <a:spcPts val="0"/>
              </a:spcBef>
              <a:buAutoNum type="arabicParenR"/>
            </a:pPr>
            <a:r>
              <a:rPr lang="en"/>
              <a:t>Build a model to optimize gross returns for 36 and 60 month loans</a:t>
            </a:r>
          </a:p>
          <a:p>
            <a:pPr indent="-228600" lvl="0" marL="457200" rtl="0">
              <a:spcBef>
                <a:spcPts val="0"/>
              </a:spcBef>
              <a:buAutoNum type="arabicParenR"/>
            </a:pPr>
            <a:r>
              <a:rPr lang="en"/>
              <a:t>Build a neural network to predict default, and deploy if better</a:t>
            </a:r>
          </a:p>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Appendix</a:t>
            </a:r>
          </a:p>
        </p:txBody>
      </p:sp>
      <p:sp>
        <p:nvSpPr>
          <p:cNvPr id="213" name="Shape 21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2000"/>
              <a:t>In performing PCA on Grade A, the data does not look easily separable, which is probably why all algorithms did not have a high AUC score (both for PCA and non-PCA)</a:t>
            </a:r>
          </a:p>
        </p:txBody>
      </p:sp>
      <p:pic>
        <p:nvPicPr>
          <p:cNvPr descr="regularPCA_gradeE_PC1and2.png" id="219" name="Shape 219"/>
          <p:cNvPicPr preferRelativeResize="0"/>
          <p:nvPr/>
        </p:nvPicPr>
        <p:blipFill>
          <a:blip r:embed="rId3">
            <a:alphaModFix/>
          </a:blip>
          <a:stretch>
            <a:fillRect/>
          </a:stretch>
        </p:blipFill>
        <p:spPr>
          <a:xfrm>
            <a:off x="311700" y="1730650"/>
            <a:ext cx="3807950" cy="2538624"/>
          </a:xfrm>
          <a:prstGeom prst="rect">
            <a:avLst/>
          </a:prstGeom>
          <a:noFill/>
          <a:ln>
            <a:noFill/>
          </a:ln>
        </p:spPr>
      </p:pic>
      <p:pic>
        <p:nvPicPr>
          <p:cNvPr descr="regularPCA_gradeE_PC3and4.png" id="220" name="Shape 220"/>
          <p:cNvPicPr preferRelativeResize="0"/>
          <p:nvPr/>
        </p:nvPicPr>
        <p:blipFill>
          <a:blip r:embed="rId4">
            <a:alphaModFix/>
          </a:blip>
          <a:stretch>
            <a:fillRect/>
          </a:stretch>
        </p:blipFill>
        <p:spPr>
          <a:xfrm>
            <a:off x="4717500" y="1730650"/>
            <a:ext cx="4114800" cy="274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1800"/>
              <a:t>Question: Are we able to predict default and avoid lending to those customers?</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Lending Club offers investors/lenders an internal risk score, credit data, other user-provided information, and the average default rate for that type of loan to judge whether to fund a loan or not</a:t>
            </a:r>
          </a:p>
          <a:p>
            <a:pPr lvl="0" rtl="0">
              <a:spcBef>
                <a:spcPts val="0"/>
              </a:spcBef>
              <a:buNone/>
            </a:pPr>
            <a:r>
              <a:t/>
            </a:r>
            <a:endParaRPr/>
          </a:p>
          <a:p>
            <a:pPr indent="-228600" lvl="0" marL="457200" rtl="0">
              <a:spcBef>
                <a:spcPts val="0"/>
              </a:spcBef>
            </a:pPr>
            <a:r>
              <a:rPr lang="en"/>
              <a:t>If we can better select loans unlikely to default (a loss-averse model) by grade of loan:</a:t>
            </a:r>
          </a:p>
          <a:p>
            <a:pPr indent="-228600" lvl="1" marL="914400" rtl="0">
              <a:spcBef>
                <a:spcPts val="0"/>
              </a:spcBef>
              <a:buAutoNum type="arabicPeriod"/>
            </a:pPr>
            <a:r>
              <a:rPr lang="en"/>
              <a:t>We could identify customers who are lower risk than they appear, and hence could be offered better terms;</a:t>
            </a:r>
          </a:p>
          <a:p>
            <a:pPr indent="-228600" lvl="1" marL="914400" rtl="0">
              <a:spcBef>
                <a:spcPts val="0"/>
              </a:spcBef>
              <a:buAutoNum type="arabicPeriod"/>
            </a:pPr>
            <a:r>
              <a:rPr b="1" lang="en"/>
              <a:t>We</a:t>
            </a:r>
            <a:r>
              <a:rPr lang="en"/>
              <a:t> can be more selective than if we naively lend to everyone on Lending Club, or everyone in the band of risk score we care about</a:t>
            </a: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170650"/>
            <a:ext cx="8520600" cy="572700"/>
          </a:xfrm>
          <a:prstGeom prst="rect">
            <a:avLst/>
          </a:prstGeom>
        </p:spPr>
        <p:txBody>
          <a:bodyPr anchorCtr="0" anchor="t" bIns="91425" lIns="91425" rIns="91425" tIns="91425">
            <a:noAutofit/>
          </a:bodyPr>
          <a:lstStyle/>
          <a:p>
            <a:pPr lvl="0">
              <a:spcBef>
                <a:spcPts val="0"/>
              </a:spcBef>
              <a:buNone/>
            </a:pPr>
            <a:r>
              <a:rPr lang="en" sz="1800"/>
              <a:t>Since gross returns are not commensurate with risk taken on higher risk loan portfolios, we focused there to see if we can lower our observed default rates and increase returns</a:t>
            </a:r>
          </a:p>
        </p:txBody>
      </p:sp>
      <p:pic>
        <p:nvPicPr>
          <p:cNvPr id="79" name="Shape 79" title="Points scored"/>
          <p:cNvPicPr preferRelativeResize="0"/>
          <p:nvPr/>
        </p:nvPicPr>
        <p:blipFill>
          <a:blip r:embed="rId3">
            <a:alphaModFix/>
          </a:blip>
          <a:stretch>
            <a:fillRect/>
          </a:stretch>
        </p:blipFill>
        <p:spPr>
          <a:xfrm>
            <a:off x="1059300" y="865899"/>
            <a:ext cx="6781549" cy="41932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228200"/>
            <a:ext cx="8520600" cy="572700"/>
          </a:xfrm>
          <a:prstGeom prst="rect">
            <a:avLst/>
          </a:prstGeom>
        </p:spPr>
        <p:txBody>
          <a:bodyPr anchorCtr="0" anchor="t" bIns="91425" lIns="91425" rIns="91425" tIns="91425">
            <a:noAutofit/>
          </a:bodyPr>
          <a:lstStyle/>
          <a:p>
            <a:pPr lvl="0">
              <a:spcBef>
                <a:spcPts val="0"/>
              </a:spcBef>
              <a:buNone/>
            </a:pPr>
            <a:r>
              <a:rPr lang="en" sz="1800"/>
              <a:t>The screenshot below contains all the information a lender would see from Lending Club when deciding whether to lend or not</a:t>
            </a:r>
          </a:p>
        </p:txBody>
      </p:sp>
      <p:grpSp>
        <p:nvGrpSpPr>
          <p:cNvPr id="85" name="Shape 85"/>
          <p:cNvGrpSpPr/>
          <p:nvPr/>
        </p:nvGrpSpPr>
        <p:grpSpPr>
          <a:xfrm>
            <a:off x="1567759" y="1017725"/>
            <a:ext cx="6166826" cy="3763474"/>
            <a:chOff x="1488584" y="1017725"/>
            <a:chExt cx="6166826" cy="3763474"/>
          </a:xfrm>
        </p:grpSpPr>
        <p:pic>
          <p:nvPicPr>
            <p:cNvPr id="86" name="Shape 86"/>
            <p:cNvPicPr preferRelativeResize="0"/>
            <p:nvPr/>
          </p:nvPicPr>
          <p:blipFill>
            <a:blip r:embed="rId3">
              <a:alphaModFix/>
            </a:blip>
            <a:stretch>
              <a:fillRect/>
            </a:stretch>
          </p:blipFill>
          <p:spPr>
            <a:xfrm>
              <a:off x="1488584" y="1017725"/>
              <a:ext cx="6166826" cy="3763474"/>
            </a:xfrm>
            <a:prstGeom prst="rect">
              <a:avLst/>
            </a:prstGeom>
            <a:noFill/>
            <a:ln cap="flat" cmpd="sng" w="9525">
              <a:solidFill>
                <a:srgbClr val="000000"/>
              </a:solidFill>
              <a:prstDash val="solid"/>
              <a:round/>
              <a:headEnd len="med" w="med" type="none"/>
              <a:tailEnd len="med" w="med" type="none"/>
            </a:ln>
          </p:spPr>
        </p:pic>
        <p:sp>
          <p:nvSpPr>
            <p:cNvPr id="87" name="Shape 87"/>
            <p:cNvSpPr/>
            <p:nvPr/>
          </p:nvSpPr>
          <p:spPr>
            <a:xfrm>
              <a:off x="2229925" y="2388250"/>
              <a:ext cx="620100" cy="1188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a:off x="2229925" y="3279550"/>
              <a:ext cx="620100" cy="1188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Process - Acquiring and Preparing the Data</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Obtained full loan book data from Lending Club via: </a:t>
            </a:r>
            <a:r>
              <a:rPr lang="en" u="sng">
                <a:solidFill>
                  <a:schemeClr val="hlink"/>
                </a:solidFill>
                <a:hlinkClick r:id="rId3"/>
              </a:rPr>
              <a:t>https://www.lendingclub.com/info/download-data.action</a:t>
            </a:r>
          </a:p>
          <a:p>
            <a:pPr indent="-228600" lvl="0" marL="457200" rtl="0">
              <a:spcBef>
                <a:spcPts val="0"/>
              </a:spcBef>
              <a:buAutoNum type="arabicPeriod"/>
            </a:pPr>
            <a:r>
              <a:rPr lang="en"/>
              <a:t>Chose to focus on 36 month loans that had fully aged in the worst loan grades</a:t>
            </a:r>
          </a:p>
          <a:p>
            <a:pPr indent="-228600" lvl="1" marL="914400" rtl="0">
              <a:spcBef>
                <a:spcPts val="0"/>
              </a:spcBef>
              <a:buAutoNum type="alphaLcPeriod"/>
            </a:pPr>
            <a:r>
              <a:rPr lang="en"/>
              <a:t>60 months: Data through Dec 2010 (these loans only started being offered in May 2010)</a:t>
            </a:r>
          </a:p>
          <a:p>
            <a:pPr indent="-342900" lvl="0" marL="457200" marR="0" rtl="0" algn="l">
              <a:lnSpc>
                <a:spcPct val="115000"/>
              </a:lnSpc>
              <a:spcBef>
                <a:spcPts val="0"/>
              </a:spcBef>
              <a:spcAft>
                <a:spcPts val="1600"/>
              </a:spcAft>
              <a:buClr>
                <a:schemeClr val="dk2"/>
              </a:buClr>
              <a:buSzPct val="100000"/>
              <a:buFont typeface="Arial"/>
              <a:buAutoNum type="arabicPeriod"/>
            </a:pPr>
            <a:r>
              <a:rPr lang="en"/>
              <a:t>Prepared Data for Analysis:</a:t>
            </a:r>
          </a:p>
          <a:p>
            <a:pPr indent="-228600" lvl="1" marL="914400" marR="0" rtl="0" algn="l">
              <a:lnSpc>
                <a:spcPct val="115000"/>
              </a:lnSpc>
              <a:spcBef>
                <a:spcPts val="0"/>
              </a:spcBef>
              <a:spcAft>
                <a:spcPts val="1600"/>
              </a:spcAft>
              <a:buAutoNum type="alphaLcPeriod"/>
            </a:pPr>
            <a:r>
              <a:rPr lang="en"/>
              <a:t>Numerical Data (Credit Bureau Data, Loan Request details): Engineered dummy variables, scaled to account for outliers</a:t>
            </a:r>
          </a:p>
          <a:p>
            <a:pPr indent="-228600" lvl="1" marL="914400" marR="0" rtl="0" algn="l">
              <a:lnSpc>
                <a:spcPct val="115000"/>
              </a:lnSpc>
              <a:spcBef>
                <a:spcPts val="0"/>
              </a:spcBef>
              <a:spcAft>
                <a:spcPts val="1600"/>
              </a:spcAft>
              <a:buAutoNum type="alphaLcPeriod"/>
            </a:pPr>
            <a:r>
              <a:rPr lang="en"/>
              <a:t>External Data (Median HH income from American Community Survey): Engineered variable for comparison of credit risk</a:t>
            </a:r>
          </a:p>
          <a:p>
            <a:pPr indent="-228600" lvl="0" marL="457200" marR="0" rtl="0" algn="l">
              <a:lnSpc>
                <a:spcPct val="115000"/>
              </a:lnSpc>
              <a:spcBef>
                <a:spcPts val="0"/>
              </a:spcBef>
              <a:spcAft>
                <a:spcPts val="1600"/>
              </a:spcAft>
              <a:buAutoNum type="arabicPeriod"/>
            </a:pPr>
            <a:r>
              <a:rPr lang="en"/>
              <a:t>Performed Feature Extraction and Selection:</a:t>
            </a:r>
          </a:p>
          <a:p>
            <a:pPr indent="-228600" lvl="1" marL="914400" marR="0" rtl="0" algn="l">
              <a:lnSpc>
                <a:spcPct val="115000"/>
              </a:lnSpc>
              <a:spcBef>
                <a:spcPts val="0"/>
              </a:spcBef>
              <a:spcAft>
                <a:spcPts val="1600"/>
              </a:spcAft>
              <a:buAutoNum type="alphaLcPeriod"/>
            </a:pPr>
            <a:r>
              <a:rPr lang="en"/>
              <a:t>Attempted modeling continuous variables after reducing dimensions with PCA</a:t>
            </a:r>
          </a:p>
          <a:p>
            <a:pPr indent="-228600" lvl="1" marL="914400" marR="0" rtl="0" algn="l">
              <a:lnSpc>
                <a:spcPct val="115000"/>
              </a:lnSpc>
              <a:spcBef>
                <a:spcPts val="0"/>
              </a:spcBef>
              <a:spcAft>
                <a:spcPts val="1600"/>
              </a:spcAft>
              <a:buAutoNum type="alphaLcPeriod"/>
            </a:pPr>
            <a:r>
              <a:rPr lang="en"/>
              <a:t>Also attempted modeling on continuous and categorical variables after reducing features via Random Forest and Sequential Backwards Selection (SBS), using the selected features with the best ROC AUC score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Process: Which Data and Models</a:t>
            </a: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arenR"/>
            </a:pPr>
            <a:r>
              <a:rPr lang="en"/>
              <a:t>Data: I attempted modeling both with credit and income variables only, compressed with PCA, and Feature Selection of numerical and categorical data</a:t>
            </a:r>
          </a:p>
          <a:p>
            <a:pPr indent="-228600" lvl="0" marL="457200" rtl="0">
              <a:spcBef>
                <a:spcPts val="0"/>
              </a:spcBef>
              <a:buAutoNum type="arabicParenR"/>
            </a:pPr>
            <a:r>
              <a:rPr lang="en"/>
              <a:t>Models: Because I was trying to classify loans into defaults and non-defaults, I elected for simple and complex classification models:</a:t>
            </a:r>
          </a:p>
          <a:p>
            <a:pPr indent="-317500" lvl="1" marL="914400" rtl="0">
              <a:spcBef>
                <a:spcPts val="0"/>
              </a:spcBef>
              <a:buSzPct val="100000"/>
              <a:buAutoNum type="alphaLcParenR"/>
            </a:pPr>
            <a:r>
              <a:rPr lang="en" sz="1400"/>
              <a:t>Logistic Regression</a:t>
            </a:r>
          </a:p>
          <a:p>
            <a:pPr indent="-317500" lvl="1" marL="914400" rtl="0">
              <a:spcBef>
                <a:spcPts val="0"/>
              </a:spcBef>
              <a:buSzPct val="100000"/>
              <a:buAutoNum type="alphaLcParenR"/>
            </a:pPr>
            <a:r>
              <a:rPr lang="en" sz="1400"/>
              <a:t>Support Vector Machines with an RBF kernel</a:t>
            </a:r>
          </a:p>
          <a:p>
            <a:pPr indent="-317500" lvl="1" marL="914400" rtl="0">
              <a:spcBef>
                <a:spcPts val="0"/>
              </a:spcBef>
              <a:buSzPct val="100000"/>
              <a:buAutoNum type="alphaLcParenR"/>
            </a:pPr>
            <a:r>
              <a:rPr lang="en" sz="1400"/>
              <a:t>Decision Tree Classification</a:t>
            </a:r>
          </a:p>
          <a:p>
            <a:pPr indent="-317500" lvl="1" marL="914400" rtl="0">
              <a:spcBef>
                <a:spcPts val="0"/>
              </a:spcBef>
              <a:buSzPct val="100000"/>
              <a:buAutoNum type="alphaLcParenR"/>
            </a:pPr>
            <a:r>
              <a:rPr lang="en" sz="1400"/>
              <a:t>Bagged Decision Tree Classification</a:t>
            </a:r>
          </a:p>
          <a:p>
            <a:pPr indent="-317500" lvl="1" marL="914400" rtl="0">
              <a:spcBef>
                <a:spcPts val="0"/>
              </a:spcBef>
              <a:buSzPct val="100000"/>
              <a:buAutoNum type="alphaLcParenR"/>
            </a:pPr>
            <a:r>
              <a:rPr lang="en" sz="1400"/>
              <a:t>Random Forest Classification</a:t>
            </a:r>
          </a:p>
          <a:p>
            <a:pPr indent="-317500" lvl="1" marL="914400" rtl="0">
              <a:spcBef>
                <a:spcPts val="0"/>
              </a:spcBef>
              <a:buSzPct val="100000"/>
              <a:buAutoNum type="alphaLcParenR"/>
            </a:pPr>
            <a:r>
              <a:rPr lang="en" sz="1400"/>
              <a:t>An ensemble of the best classifiers</a:t>
            </a:r>
          </a:p>
          <a:p>
            <a:pPr indent="-228600" lvl="0" marL="457200" rtl="0">
              <a:spcBef>
                <a:spcPts val="0"/>
              </a:spcBef>
              <a:buAutoNum type="arabicParenR"/>
            </a:pPr>
            <a:r>
              <a:rPr lang="en"/>
              <a:t>Metric to evaluate performance: ROC AUC score as it would not overly favor classifying loans into the default category and hence risk denying every application to avoid default.</a:t>
            </a:r>
          </a:p>
          <a:p>
            <a:pPr indent="0" lvl="0" marL="0" rtl="0">
              <a:spcBef>
                <a:spcPts val="0"/>
              </a:spcBef>
              <a:buNone/>
            </a:pPr>
            <a:r>
              <a:rPr lang="en" sz="1400"/>
              <a:t>	</a:t>
            </a:r>
          </a:p>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276400"/>
            <a:ext cx="8520600" cy="572700"/>
          </a:xfrm>
          <a:prstGeom prst="rect">
            <a:avLst/>
          </a:prstGeom>
        </p:spPr>
        <p:txBody>
          <a:bodyPr anchorCtr="0" anchor="t" bIns="91425" lIns="91425" rIns="91425" tIns="91425">
            <a:noAutofit/>
          </a:bodyPr>
          <a:lstStyle/>
          <a:p>
            <a:pPr lvl="0">
              <a:spcBef>
                <a:spcPts val="0"/>
              </a:spcBef>
              <a:buNone/>
            </a:pPr>
            <a:r>
              <a:rPr lang="en" sz="2000"/>
              <a:t>Models on Data Transformed with PCA had AUC (area under the curve) better than random luck...</a:t>
            </a:r>
          </a:p>
        </p:txBody>
      </p:sp>
      <p:pic>
        <p:nvPicPr>
          <p:cNvPr descr="ROC_curvesGrade E.png" id="106" name="Shape 106"/>
          <p:cNvPicPr preferRelativeResize="0"/>
          <p:nvPr/>
        </p:nvPicPr>
        <p:blipFill>
          <a:blip r:embed="rId3">
            <a:alphaModFix/>
          </a:blip>
          <a:stretch>
            <a:fillRect/>
          </a:stretch>
        </p:blipFill>
        <p:spPr>
          <a:xfrm>
            <a:off x="456250" y="1152475"/>
            <a:ext cx="3901899" cy="2855300"/>
          </a:xfrm>
          <a:prstGeom prst="rect">
            <a:avLst/>
          </a:prstGeom>
          <a:noFill/>
          <a:ln>
            <a:noFill/>
          </a:ln>
        </p:spPr>
      </p:pic>
      <p:pic>
        <p:nvPicPr>
          <p:cNvPr descr="ROC_curvesGrade F.png" id="107" name="Shape 107"/>
          <p:cNvPicPr preferRelativeResize="0"/>
          <p:nvPr/>
        </p:nvPicPr>
        <p:blipFill>
          <a:blip r:embed="rId4">
            <a:alphaModFix/>
          </a:blip>
          <a:stretch>
            <a:fillRect/>
          </a:stretch>
        </p:blipFill>
        <p:spPr>
          <a:xfrm>
            <a:off x="4930399" y="1152475"/>
            <a:ext cx="3901899" cy="2855296"/>
          </a:xfrm>
          <a:prstGeom prst="rect">
            <a:avLst/>
          </a:prstGeom>
          <a:noFill/>
          <a:ln>
            <a:noFill/>
          </a:ln>
        </p:spPr>
      </p:pic>
      <p:sp>
        <p:nvSpPr>
          <p:cNvPr id="108" name="Shape 108"/>
          <p:cNvSpPr txBox="1"/>
          <p:nvPr/>
        </p:nvSpPr>
        <p:spPr>
          <a:xfrm>
            <a:off x="216825" y="4348475"/>
            <a:ext cx="8615400" cy="572700"/>
          </a:xfrm>
          <a:prstGeom prst="rect">
            <a:avLst/>
          </a:prstGeom>
          <a:noFill/>
          <a:ln>
            <a:noFill/>
          </a:ln>
        </p:spPr>
        <p:txBody>
          <a:bodyPr anchorCtr="0" anchor="t" bIns="91425" lIns="91425" rIns="91425" tIns="91425">
            <a:noAutofit/>
          </a:bodyPr>
          <a:lstStyle/>
          <a:p>
            <a:pPr lvl="0" algn="ctr">
              <a:spcBef>
                <a:spcPts val="0"/>
              </a:spcBef>
              <a:buNone/>
            </a:pPr>
            <a:r>
              <a:rPr b="1" lang="en">
                <a:solidFill>
                  <a:srgbClr val="FFFFFF"/>
                </a:solidFill>
              </a:rPr>
              <a:t>An AUC score of .5 indicates random luck, and less than 0.5 is worse than random luck. The closer an AUC score is to 1, the better, as long as overfitting is not occurring.</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276400"/>
            <a:ext cx="8520600" cy="572700"/>
          </a:xfrm>
          <a:prstGeom prst="rect">
            <a:avLst/>
          </a:prstGeom>
        </p:spPr>
        <p:txBody>
          <a:bodyPr anchorCtr="0" anchor="t" bIns="91425" lIns="91425" rIns="91425" tIns="91425">
            <a:noAutofit/>
          </a:bodyPr>
          <a:lstStyle/>
          <a:p>
            <a:pPr lvl="0" rtl="0">
              <a:spcBef>
                <a:spcPts val="0"/>
              </a:spcBef>
              <a:buNone/>
            </a:pPr>
            <a:r>
              <a:rPr lang="en" sz="2000"/>
              <a:t>But the models built using feature selection to reduce the number of variables performed better for Grade F than PCA, and hence I favored this approach</a:t>
            </a:r>
          </a:p>
        </p:txBody>
      </p:sp>
      <p:pic>
        <p:nvPicPr>
          <p:cNvPr descr="ROC_curvesgradeF.png" id="114" name="Shape 114"/>
          <p:cNvPicPr preferRelativeResize="0"/>
          <p:nvPr/>
        </p:nvPicPr>
        <p:blipFill>
          <a:blip r:embed="rId3">
            <a:alphaModFix/>
          </a:blip>
          <a:stretch>
            <a:fillRect/>
          </a:stretch>
        </p:blipFill>
        <p:spPr>
          <a:xfrm>
            <a:off x="4784310" y="1272950"/>
            <a:ext cx="4078101" cy="2984250"/>
          </a:xfrm>
          <a:prstGeom prst="rect">
            <a:avLst/>
          </a:prstGeom>
          <a:noFill/>
          <a:ln>
            <a:noFill/>
          </a:ln>
        </p:spPr>
      </p:pic>
      <p:pic>
        <p:nvPicPr>
          <p:cNvPr descr="ROC_curvesgradeE.png" id="115" name="Shape 115"/>
          <p:cNvPicPr preferRelativeResize="0"/>
          <p:nvPr/>
        </p:nvPicPr>
        <p:blipFill>
          <a:blip r:embed="rId4">
            <a:alphaModFix/>
          </a:blip>
          <a:stretch>
            <a:fillRect/>
          </a:stretch>
        </p:blipFill>
        <p:spPr>
          <a:xfrm>
            <a:off x="281587" y="1272950"/>
            <a:ext cx="4078148" cy="2984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