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4.svg" ContentType="image/svg+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6" r:id="rId3"/>
    <p:sldId id="307" r:id="rId5"/>
    <p:sldId id="356" r:id="rId6"/>
    <p:sldId id="357" r:id="rId7"/>
    <p:sldId id="358" r:id="rId8"/>
    <p:sldId id="359" r:id="rId9"/>
    <p:sldId id="360" r:id="rId10"/>
    <p:sldId id="308" r:id="rId11"/>
    <p:sldId id="309" r:id="rId12"/>
    <p:sldId id="325" r:id="rId13"/>
    <p:sldId id="327" r:id="rId14"/>
    <p:sldId id="329" r:id="rId15"/>
    <p:sldId id="328" r:id="rId16"/>
    <p:sldId id="337" r:id="rId17"/>
    <p:sldId id="338" r:id="rId18"/>
    <p:sldId id="339" r:id="rId19"/>
    <p:sldId id="340" r:id="rId20"/>
    <p:sldId id="341" r:id="rId21"/>
    <p:sldId id="342" r:id="rId22"/>
    <p:sldId id="343"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0909"/>
    <a:srgbClr val="AC4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95.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BEAB4-20A8-4561-A4BD-AF15A572F0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E2783-B739-455C-8B8B-DC26336A09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9E2783-B739-455C-8B8B-DC26336A09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smtClean="0">
              <a:latin typeface="Montserrat SemiBold" panose="00000700000000000000" pitchFamily="50" charset="0"/>
            </a:endParaRPr>
          </a:p>
        </p:txBody>
      </p:sp>
      <p:sp>
        <p:nvSpPr>
          <p:cNvPr id="4" name="Slide Number Placeholder 3"/>
          <p:cNvSpPr>
            <a:spLocks noGrp="1"/>
          </p:cNvSpPr>
          <p:nvPr>
            <p:ph type="sldNum" sz="quarter" idx="10"/>
          </p:nvPr>
        </p:nvSpPr>
        <p:spPr/>
        <p:txBody>
          <a:bodyPr/>
          <a:lstStyle/>
          <a:p>
            <a:fld id="{95DDD579-49B2-4848-8B9E-FAC72A3B8248}"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9E2783-B739-455C-8B8B-DC26336A09A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9E2783-B739-455C-8B8B-DC26336A09A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latin typeface="Montserrat SemiBold" panose="00000700000000000000" pitchFamily="50" charset="0"/>
            </a:endParaRPr>
          </a:p>
        </p:txBody>
      </p:sp>
      <p:sp>
        <p:nvSpPr>
          <p:cNvPr id="4" name="Slide Number Placeholder 3"/>
          <p:cNvSpPr>
            <a:spLocks noGrp="1"/>
          </p:cNvSpPr>
          <p:nvPr>
            <p:ph type="sldNum" sz="quarter" idx="10"/>
          </p:nvPr>
        </p:nvSpPr>
        <p:spPr/>
        <p:txBody>
          <a:bodyPr/>
          <a:lstStyle/>
          <a:p>
            <a:fld id="{95DDD579-49B2-4848-8B9E-FAC72A3B824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FB5D5-B0D9-451E-92D8-A6B2392BFD00}"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Normal Right">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1997" cy="6857997"/>
          </a:xfrm>
          <a:prstGeom prst="rect">
            <a:avLst/>
          </a:prstGeom>
          <a:ln>
            <a:noFill/>
          </a:ln>
        </p:spPr>
        <p:txBody>
          <a:bodyPr>
            <a:normAutofit/>
          </a:bodyPr>
          <a:lstStyle>
            <a:lvl1pPr marL="0" indent="0" algn="ctr">
              <a:buNone/>
              <a:defRPr sz="1600"/>
            </a:lvl1pPr>
          </a:lstStyle>
          <a:p>
            <a:endParaRPr lang="zh-CN" alt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p:bg>
      <p:bgPr>
        <a:solidFill>
          <a:schemeClr val="bg1"/>
        </a:solidFill>
        <a:effectLst/>
      </p:bgPr>
    </p:bg>
    <p:spTree>
      <p:nvGrpSpPr>
        <p:cNvPr id="1" name=""/>
        <p:cNvGrpSpPr/>
        <p:nvPr/>
      </p:nvGrpSpPr>
      <p:grpSpPr>
        <a:xfrm>
          <a:off x="0" y="0"/>
          <a:ext cx="0" cy="0"/>
          <a:chOff x="0" y="0"/>
          <a:chExt cx="0" cy="0"/>
        </a:xfrm>
      </p:grpSpPr>
      <p:sp>
        <p:nvSpPr>
          <p:cNvPr id="11" name="图片占位符 6"/>
          <p:cNvSpPr>
            <a:spLocks noGrp="1"/>
          </p:cNvSpPr>
          <p:nvPr>
            <p:ph type="pic" sz="quarter" idx="10"/>
          </p:nvPr>
        </p:nvSpPr>
        <p:spPr>
          <a:xfrm>
            <a:off x="1270000" y="2143125"/>
            <a:ext cx="2079625" cy="1841500"/>
          </a:xfrm>
          <a:prstGeom prst="rect">
            <a:avLst/>
          </a:prstGeom>
        </p:spPr>
        <p:txBody>
          <a:bodyPr/>
          <a:lstStyle/>
          <a:p>
            <a:endParaRPr lang="zh-CN" altLang="en-US"/>
          </a:p>
        </p:txBody>
      </p:sp>
      <p:sp>
        <p:nvSpPr>
          <p:cNvPr id="12" name="图片占位符 6"/>
          <p:cNvSpPr>
            <a:spLocks noGrp="1"/>
          </p:cNvSpPr>
          <p:nvPr>
            <p:ph type="pic" sz="quarter" idx="11"/>
          </p:nvPr>
        </p:nvSpPr>
        <p:spPr>
          <a:xfrm>
            <a:off x="3802115" y="2143125"/>
            <a:ext cx="2079625" cy="1841500"/>
          </a:xfrm>
          <a:prstGeom prst="rect">
            <a:avLst/>
          </a:prstGeom>
        </p:spPr>
        <p:txBody>
          <a:bodyPr/>
          <a:lstStyle/>
          <a:p>
            <a:endParaRPr lang="zh-CN" altLang="en-US"/>
          </a:p>
        </p:txBody>
      </p:sp>
      <p:sp>
        <p:nvSpPr>
          <p:cNvPr id="13" name="图片占位符 6"/>
          <p:cNvSpPr>
            <a:spLocks noGrp="1"/>
          </p:cNvSpPr>
          <p:nvPr>
            <p:ph type="pic" sz="quarter" idx="12"/>
          </p:nvPr>
        </p:nvSpPr>
        <p:spPr>
          <a:xfrm>
            <a:off x="6334230" y="2143125"/>
            <a:ext cx="2079625" cy="1841500"/>
          </a:xfrm>
          <a:prstGeom prst="rect">
            <a:avLst/>
          </a:prstGeom>
        </p:spPr>
        <p:txBody>
          <a:bodyPr/>
          <a:lstStyle/>
          <a:p>
            <a:endParaRPr lang="zh-CN" altLang="en-US"/>
          </a:p>
        </p:txBody>
      </p:sp>
      <p:sp>
        <p:nvSpPr>
          <p:cNvPr id="14" name="图片占位符 6"/>
          <p:cNvSpPr>
            <a:spLocks noGrp="1"/>
          </p:cNvSpPr>
          <p:nvPr>
            <p:ph type="pic" sz="quarter" idx="13"/>
          </p:nvPr>
        </p:nvSpPr>
        <p:spPr>
          <a:xfrm>
            <a:off x="8866345" y="2143125"/>
            <a:ext cx="2079625" cy="1841500"/>
          </a:xfrm>
          <a:prstGeom prst="rect">
            <a:avLst/>
          </a:prstGeom>
        </p:spPr>
        <p:txBody>
          <a:bodyPr/>
          <a:lstStyle/>
          <a:p>
            <a:endParaRPr lang="zh-CN" alt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Photo Gallery Slide 04">
    <p:spTree>
      <p:nvGrpSpPr>
        <p:cNvPr id="1" name=""/>
        <p:cNvGrpSpPr/>
        <p:nvPr/>
      </p:nvGrpSpPr>
      <p:grpSpPr>
        <a:xfrm>
          <a:off x="0" y="0"/>
          <a:ext cx="0" cy="0"/>
          <a:chOff x="0" y="0"/>
          <a:chExt cx="0" cy="0"/>
        </a:xfrm>
      </p:grpSpPr>
      <p:sp>
        <p:nvSpPr>
          <p:cNvPr id="10" name="Picture Placeholder 26"/>
          <p:cNvSpPr>
            <a:spLocks noGrp="1"/>
          </p:cNvSpPr>
          <p:nvPr>
            <p:ph type="pic" sz="quarter" idx="12"/>
          </p:nvPr>
        </p:nvSpPr>
        <p:spPr>
          <a:xfrm>
            <a:off x="4377973" y="1671372"/>
            <a:ext cx="3436056" cy="2180961"/>
          </a:xfrm>
          <a:prstGeom prst="rect">
            <a:avLst/>
          </a:prstGeom>
        </p:spPr>
        <p:txBody>
          <a:bodyPr/>
          <a:lstStyle>
            <a:lvl1pPr marL="0" indent="0">
              <a:buFontTx/>
              <a:buNone/>
              <a:defRPr sz="12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p:ph type="pic" sz="quarter" idx="13"/>
          </p:nvPr>
        </p:nvSpPr>
        <p:spPr>
          <a:xfrm>
            <a:off x="7917745" y="3852333"/>
            <a:ext cx="3436056" cy="2180961"/>
          </a:xfrm>
          <a:prstGeom prst="rect">
            <a:avLst/>
          </a:prstGeom>
        </p:spPr>
        <p:txBody>
          <a:bodyPr/>
          <a:lstStyle>
            <a:lvl1pPr marL="0" indent="0">
              <a:buFontTx/>
              <a:buNone/>
              <a:defRPr sz="12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p:ph type="pic" sz="quarter" idx="14"/>
          </p:nvPr>
        </p:nvSpPr>
        <p:spPr>
          <a:xfrm>
            <a:off x="838200" y="3852333"/>
            <a:ext cx="3436056" cy="2180961"/>
          </a:xfrm>
          <a:prstGeom prst="rect">
            <a:avLst/>
          </a:prstGeom>
        </p:spPr>
        <p:txBody>
          <a:bodyPr/>
          <a:lstStyle>
            <a:lvl1pPr marL="0" indent="0">
              <a:buFontTx/>
              <a:buNone/>
              <a:defRPr sz="1200">
                <a:solidFill>
                  <a:schemeClr val="accent2"/>
                </a:solidFill>
                <a:latin typeface="Montserrat Light" panose="00000400000000000000" pitchFamily="50" charset="0"/>
              </a:defRPr>
            </a:lvl1pPr>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Vertical timeline (2)">
    <p:spTree>
      <p:nvGrpSpPr>
        <p:cNvPr id="1" name=""/>
        <p:cNvGrpSpPr/>
        <p:nvPr/>
      </p:nvGrpSpPr>
      <p:grpSpPr>
        <a:xfrm>
          <a:off x="0" y="0"/>
          <a:ext cx="0" cy="0"/>
          <a:chOff x="0" y="0"/>
          <a:chExt cx="0" cy="0"/>
        </a:xfrm>
      </p:grpSpPr>
      <p:sp>
        <p:nvSpPr>
          <p:cNvPr id="184" name="Shape 184"/>
          <p:cNvSpPr>
            <a:spLocks noGrp="1"/>
          </p:cNvSpPr>
          <p:nvPr>
            <p:ph type="pic" sz="quarter" idx="13"/>
          </p:nvPr>
        </p:nvSpPr>
        <p:spPr>
          <a:xfrm>
            <a:off x="4936009" y="2747293"/>
            <a:ext cx="2319983" cy="2319983"/>
          </a:xfrm>
          <a:prstGeom prst="ellipse">
            <a:avLst/>
          </a:prstGeom>
        </p:spPr>
        <p:txBody>
          <a:bodyPr lIns="91439" tIns="45719" rIns="91439" bIns="45719" anchor="t">
            <a:noAutofit/>
          </a:bodyPr>
          <a:lstStyle/>
          <a:p/>
        </p:txBody>
      </p:sp>
    </p:spTree>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am (6)">
    <p:bg>
      <p:bgPr>
        <a:solidFill>
          <a:schemeClr val="bg1"/>
        </a:solidFill>
        <a:effectLst/>
      </p:bgPr>
    </p:bg>
    <p:spTree>
      <p:nvGrpSpPr>
        <p:cNvPr id="1" name=""/>
        <p:cNvGrpSpPr/>
        <p:nvPr/>
      </p:nvGrpSpPr>
      <p:grpSpPr>
        <a:xfrm>
          <a:off x="0" y="0"/>
          <a:ext cx="0" cy="0"/>
          <a:chOff x="0" y="0"/>
          <a:chExt cx="0" cy="0"/>
        </a:xfrm>
      </p:grpSpPr>
      <p:sp>
        <p:nvSpPr>
          <p:cNvPr id="453" name="Shape 453"/>
          <p:cNvSpPr>
            <a:spLocks noGrp="1"/>
          </p:cNvSpPr>
          <p:nvPr>
            <p:ph type="pic" sz="half" idx="13"/>
          </p:nvPr>
        </p:nvSpPr>
        <p:spPr>
          <a:xfrm>
            <a:off x="9017468" y="1229541"/>
            <a:ext cx="3175939" cy="5632412"/>
          </a:xfrm>
          <a:prstGeom prst="rect">
            <a:avLst/>
          </a:prstGeom>
        </p:spPr>
        <p:txBody>
          <a:bodyPr lIns="91439" tIns="45719" rIns="91439" bIns="45719" anchor="t">
            <a:noAutofit/>
          </a:bodyPr>
          <a:lstStyle/>
          <a:p/>
        </p:txBody>
      </p:sp>
      <p:sp>
        <p:nvSpPr>
          <p:cNvPr id="454" name="Shape 454"/>
          <p:cNvSpPr/>
          <p:nvPr/>
        </p:nvSpPr>
        <p:spPr>
          <a:xfrm>
            <a:off x="6055069" y="1231899"/>
            <a:ext cx="2963470" cy="5626301"/>
          </a:xfrm>
          <a:prstGeom prst="rect">
            <a:avLst/>
          </a:prstGeom>
          <a:solidFill>
            <a:srgbClr val="E0E6EB"/>
          </a:solidFill>
          <a:ln w="12700">
            <a:miter lim="400000"/>
          </a:ln>
        </p:spPr>
        <p:txBody>
          <a:bodyPr lIns="25400" tIns="25400" rIns="25400" bIns="25400" anchor="ctr"/>
          <a:lstStyle/>
          <a:p>
            <a:pPr>
              <a:lnSpc>
                <a:spcPct val="100000"/>
              </a:lnSpc>
              <a:defRPr sz="3200">
                <a:solidFill>
                  <a:srgbClr val="FFFFFF"/>
                </a:solidFill>
                <a:latin typeface="+mn-lt"/>
                <a:ea typeface="+mn-ea"/>
                <a:cs typeface="+mn-cs"/>
                <a:sym typeface="Roboto" panose="02000000000000000000"/>
              </a:defRPr>
            </a:pPr>
            <a:endParaRPr sz="1600"/>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tandard">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rcRect l="6156" t="42538" b="42117"/>
          <a:stretch>
            <a:fillRect/>
          </a:stretch>
        </p:blipFill>
        <p:spPr>
          <a:xfrm>
            <a:off x="1" y="1"/>
            <a:ext cx="12191999" cy="1121396"/>
          </a:xfrm>
          <a:custGeom>
            <a:avLst/>
            <a:gdLst>
              <a:gd name="connsiteX0" fmla="*/ 0 w 12191999"/>
              <a:gd name="connsiteY0" fmla="*/ 0 h 1121396"/>
              <a:gd name="connsiteX1" fmla="*/ 12191999 w 12191999"/>
              <a:gd name="connsiteY1" fmla="*/ 0 h 1121396"/>
              <a:gd name="connsiteX2" fmla="*/ 12191999 w 12191999"/>
              <a:gd name="connsiteY2" fmla="*/ 1121396 h 1121396"/>
              <a:gd name="connsiteX3" fmla="*/ 0 w 12191999"/>
              <a:gd name="connsiteY3" fmla="*/ 1121396 h 1121396"/>
            </a:gdLst>
            <a:ahLst/>
            <a:cxnLst>
              <a:cxn ang="0">
                <a:pos x="connsiteX0" y="connsiteY0"/>
              </a:cxn>
              <a:cxn ang="0">
                <a:pos x="connsiteX1" y="connsiteY1"/>
              </a:cxn>
              <a:cxn ang="0">
                <a:pos x="connsiteX2" y="connsiteY2"/>
              </a:cxn>
              <a:cxn ang="0">
                <a:pos x="connsiteX3" y="connsiteY3"/>
              </a:cxn>
            </a:cxnLst>
            <a:rect l="l" t="t" r="r" b="b"/>
            <a:pathLst>
              <a:path w="12191999" h="1121396">
                <a:moveTo>
                  <a:pt x="0" y="0"/>
                </a:moveTo>
                <a:lnTo>
                  <a:pt x="12191999" y="0"/>
                </a:lnTo>
                <a:lnTo>
                  <a:pt x="12191999" y="1121396"/>
                </a:lnTo>
                <a:lnTo>
                  <a:pt x="0" y="1121396"/>
                </a:lnTo>
                <a:close/>
              </a:path>
            </a:pathLst>
          </a:cu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2pPr>
      <a:lvl3pPr algn="l" rtl="0" eaLnBrk="0" fontAlgn="base" hangingPunct="0">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3pPr>
      <a:lvl4pPr algn="l" rtl="0" eaLnBrk="0" fontAlgn="base" hangingPunct="0">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4pPr>
      <a:lvl5pPr algn="l" rtl="0" eaLnBrk="0" fontAlgn="base" hangingPunct="0">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5pPr>
      <a:lvl6pPr marL="457200" algn="l" rtl="0" fontAlgn="base">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6pPr>
      <a:lvl7pPr marL="914400" algn="l" rtl="0" fontAlgn="base">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7pPr>
      <a:lvl8pPr marL="1371600" algn="l" rtl="0" fontAlgn="base">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8pPr>
      <a:lvl9pPr marL="1828800" algn="l" rtl="0" fontAlgn="base">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image" Target="../media/image11.jpeg"/><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4" Type="http://schemas.openxmlformats.org/officeDocument/2006/relationships/notesSlide" Target="../notesSlides/notesSlide10.xml"/><Relationship Id="rId13" Type="http://schemas.openxmlformats.org/officeDocument/2006/relationships/slideLayout" Target="../slideLayouts/slideLayout1.xml"/><Relationship Id="rId12" Type="http://schemas.openxmlformats.org/officeDocument/2006/relationships/image" Target="../media/image13.png"/><Relationship Id="rId11" Type="http://schemas.openxmlformats.org/officeDocument/2006/relationships/tags" Target="../tags/tag24.xml"/><Relationship Id="rId10" Type="http://schemas.openxmlformats.org/officeDocument/2006/relationships/image" Target="../media/image12.png"/><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0" Type="http://schemas.openxmlformats.org/officeDocument/2006/relationships/notesSlide" Target="../notesSlides/notesSlide11.xml"/><Relationship Id="rId2" Type="http://schemas.openxmlformats.org/officeDocument/2006/relationships/tags" Target="../tags/tag26.xml"/><Relationship Id="rId19" Type="http://schemas.openxmlformats.org/officeDocument/2006/relationships/slideLayout" Target="../slideLayouts/slideLayout1.xml"/><Relationship Id="rId18" Type="http://schemas.openxmlformats.org/officeDocument/2006/relationships/tags" Target="../tags/tag42.xml"/><Relationship Id="rId17" Type="http://schemas.openxmlformats.org/officeDocument/2006/relationships/tags" Target="../tags/tag41.xml"/><Relationship Id="rId16" Type="http://schemas.openxmlformats.org/officeDocument/2006/relationships/tags" Target="../tags/tag4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0" Type="http://schemas.openxmlformats.org/officeDocument/2006/relationships/notesSlide" Target="../notesSlides/notesSlide12.xml"/><Relationship Id="rId2" Type="http://schemas.openxmlformats.org/officeDocument/2006/relationships/tags" Target="../tags/tag44.xml"/><Relationship Id="rId19" Type="http://schemas.openxmlformats.org/officeDocument/2006/relationships/slideLayout" Target="../slideLayouts/slideLayout5.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3.xml"/></Relationships>
</file>

<file path=ppt/slides/_rels/slide13.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9" Type="http://schemas.openxmlformats.org/officeDocument/2006/relationships/notesSlide" Target="../notesSlides/notesSlide13.xml"/><Relationship Id="rId28" Type="http://schemas.openxmlformats.org/officeDocument/2006/relationships/slideLayout" Target="../slideLayouts/slideLayout1.xml"/><Relationship Id="rId27" Type="http://schemas.openxmlformats.org/officeDocument/2006/relationships/image" Target="../media/image15.jpeg"/><Relationship Id="rId26" Type="http://schemas.openxmlformats.org/officeDocument/2006/relationships/tags" Target="../tags/tag85.xml"/><Relationship Id="rId25" Type="http://schemas.openxmlformats.org/officeDocument/2006/relationships/image" Target="../media/image14.jpeg"/><Relationship Id="rId24" Type="http://schemas.openxmlformats.org/officeDocument/2006/relationships/tags" Target="../tags/tag84.xml"/><Relationship Id="rId23" Type="http://schemas.openxmlformats.org/officeDocument/2006/relationships/tags" Target="../tags/tag83.xml"/><Relationship Id="rId22" Type="http://schemas.openxmlformats.org/officeDocument/2006/relationships/tags" Target="../tags/tag82.xml"/><Relationship Id="rId21" Type="http://schemas.openxmlformats.org/officeDocument/2006/relationships/tags" Target="../tags/tag81.xml"/><Relationship Id="rId20" Type="http://schemas.openxmlformats.org/officeDocument/2006/relationships/tags" Target="../tags/tag80.xml"/><Relationship Id="rId2" Type="http://schemas.openxmlformats.org/officeDocument/2006/relationships/tags" Target="../tags/tag62.xml"/><Relationship Id="rId19" Type="http://schemas.openxmlformats.org/officeDocument/2006/relationships/tags" Target="../tags/tag79.xml"/><Relationship Id="rId18" Type="http://schemas.openxmlformats.org/officeDocument/2006/relationships/tags" Target="../tags/tag78.xml"/><Relationship Id="rId17" Type="http://schemas.openxmlformats.org/officeDocument/2006/relationships/tags" Target="../tags/tag77.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tags" Target="../tags/tag61.xml"/></Relationships>
</file>

<file path=ppt/slides/_rels/slide14.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1" Type="http://schemas.openxmlformats.org/officeDocument/2006/relationships/notesSlide" Target="../notesSlides/notesSlide14.xml"/><Relationship Id="rId20" Type="http://schemas.openxmlformats.org/officeDocument/2006/relationships/slideLayout" Target="../slideLayouts/slideLayout5.xml"/><Relationship Id="rId2" Type="http://schemas.openxmlformats.org/officeDocument/2006/relationships/tags" Target="../tags/tag87.xml"/><Relationship Id="rId19" Type="http://schemas.openxmlformats.org/officeDocument/2006/relationships/image" Target="../media/image16.jpeg"/><Relationship Id="rId18" Type="http://schemas.openxmlformats.org/officeDocument/2006/relationships/tags" Target="../tags/tag103.xml"/><Relationship Id="rId17" Type="http://schemas.openxmlformats.org/officeDocument/2006/relationships/tags" Target="../tags/tag102.xml"/><Relationship Id="rId16" Type="http://schemas.openxmlformats.org/officeDocument/2006/relationships/tags" Target="../tags/tag101.xml"/><Relationship Id="rId15" Type="http://schemas.openxmlformats.org/officeDocument/2006/relationships/tags" Target="../tags/tag100.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tags" Target="../tags/tag86.xml"/></Relationships>
</file>

<file path=ppt/slides/_rels/slide15.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7" Type="http://schemas.openxmlformats.org/officeDocument/2006/relationships/notesSlide" Target="../notesSlides/notesSlide15.xml"/><Relationship Id="rId16" Type="http://schemas.openxmlformats.org/officeDocument/2006/relationships/slideLayout" Target="../slideLayouts/slideLayout4.xml"/><Relationship Id="rId15" Type="http://schemas.openxmlformats.org/officeDocument/2006/relationships/image" Target="../media/image19.jpeg"/><Relationship Id="rId14" Type="http://schemas.openxmlformats.org/officeDocument/2006/relationships/tags" Target="../tags/tag115.xml"/><Relationship Id="rId13" Type="http://schemas.openxmlformats.org/officeDocument/2006/relationships/image" Target="../media/image18.jpeg"/><Relationship Id="rId12" Type="http://schemas.openxmlformats.org/officeDocument/2006/relationships/tags" Target="../tags/tag114.xml"/><Relationship Id="rId11" Type="http://schemas.openxmlformats.org/officeDocument/2006/relationships/image" Target="../media/image17.jpeg"/><Relationship Id="rId10" Type="http://schemas.openxmlformats.org/officeDocument/2006/relationships/tags" Target="../tags/tag113.xml"/><Relationship Id="rId1" Type="http://schemas.openxmlformats.org/officeDocument/2006/relationships/tags" Target="../tags/tag104.xml"/></Relationships>
</file>

<file path=ppt/slides/_rels/slide16.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4" Type="http://schemas.openxmlformats.org/officeDocument/2006/relationships/notesSlide" Target="../notesSlides/notesSlide16.xml"/><Relationship Id="rId23" Type="http://schemas.openxmlformats.org/officeDocument/2006/relationships/slideLayout" Target="../slideLayouts/slideLayout1.xml"/><Relationship Id="rId22" Type="http://schemas.openxmlformats.org/officeDocument/2006/relationships/tags" Target="../tags/tag137.xml"/><Relationship Id="rId21" Type="http://schemas.openxmlformats.org/officeDocument/2006/relationships/tags" Target="../tags/tag136.xml"/><Relationship Id="rId20" Type="http://schemas.openxmlformats.org/officeDocument/2006/relationships/tags" Target="../tags/tag135.xml"/><Relationship Id="rId2" Type="http://schemas.openxmlformats.org/officeDocument/2006/relationships/tags" Target="../tags/tag117.xml"/><Relationship Id="rId19" Type="http://schemas.openxmlformats.org/officeDocument/2006/relationships/tags" Target="../tags/tag134.xml"/><Relationship Id="rId18" Type="http://schemas.openxmlformats.org/officeDocument/2006/relationships/tags" Target="../tags/tag133.xml"/><Relationship Id="rId17" Type="http://schemas.openxmlformats.org/officeDocument/2006/relationships/tags" Target="../tags/tag132.xml"/><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tags" Target="../tags/tag116.xml"/></Relationships>
</file>

<file path=ppt/slides/_rels/slide17.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3" Type="http://schemas.openxmlformats.org/officeDocument/2006/relationships/notesSlide" Target="../notesSlides/notesSlide17.xml"/><Relationship Id="rId22" Type="http://schemas.openxmlformats.org/officeDocument/2006/relationships/slideLayout" Target="../slideLayouts/slideLayout1.xml"/><Relationship Id="rId21" Type="http://schemas.openxmlformats.org/officeDocument/2006/relationships/tags" Target="../tags/tag158.xml"/><Relationship Id="rId20" Type="http://schemas.openxmlformats.org/officeDocument/2006/relationships/tags" Target="../tags/tag157.xml"/><Relationship Id="rId2" Type="http://schemas.openxmlformats.org/officeDocument/2006/relationships/tags" Target="../tags/tag139.xml"/><Relationship Id="rId19" Type="http://schemas.openxmlformats.org/officeDocument/2006/relationships/tags" Target="../tags/tag156.xml"/><Relationship Id="rId18" Type="http://schemas.openxmlformats.org/officeDocument/2006/relationships/tags" Target="../tags/tag155.xml"/><Relationship Id="rId17" Type="http://schemas.openxmlformats.org/officeDocument/2006/relationships/tags" Target="../tags/tag154.xml"/><Relationship Id="rId16" Type="http://schemas.openxmlformats.org/officeDocument/2006/relationships/tags" Target="../tags/tag153.xml"/><Relationship Id="rId15" Type="http://schemas.openxmlformats.org/officeDocument/2006/relationships/tags" Target="../tags/tag152.xml"/><Relationship Id="rId14" Type="http://schemas.openxmlformats.org/officeDocument/2006/relationships/tags" Target="../tags/tag151.xml"/><Relationship Id="rId13" Type="http://schemas.openxmlformats.org/officeDocument/2006/relationships/tags" Target="../tags/tag150.xml"/><Relationship Id="rId12" Type="http://schemas.openxmlformats.org/officeDocument/2006/relationships/tags" Target="../tags/tag149.xml"/><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tags" Target="../tags/tag138.xml"/></Relationships>
</file>

<file path=ppt/slides/_rels/slide18.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6" Type="http://schemas.openxmlformats.org/officeDocument/2006/relationships/notesSlide" Target="../notesSlides/notesSlide18.xml"/><Relationship Id="rId15" Type="http://schemas.openxmlformats.org/officeDocument/2006/relationships/slideLayout" Target="../slideLayouts/slideLayout1.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19.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4" Type="http://schemas.openxmlformats.org/officeDocument/2006/relationships/notesSlide" Target="../notesSlides/notesSlide19.xml"/><Relationship Id="rId23" Type="http://schemas.openxmlformats.org/officeDocument/2006/relationships/slideLayout" Target="../slideLayouts/slideLayout1.xml"/><Relationship Id="rId22" Type="http://schemas.openxmlformats.org/officeDocument/2006/relationships/tags" Target="../tags/tag194.xml"/><Relationship Id="rId21" Type="http://schemas.openxmlformats.org/officeDocument/2006/relationships/tags" Target="../tags/tag193.xml"/><Relationship Id="rId20" Type="http://schemas.openxmlformats.org/officeDocument/2006/relationships/tags" Target="../tags/tag192.xml"/><Relationship Id="rId2" Type="http://schemas.openxmlformats.org/officeDocument/2006/relationships/tags" Target="../tags/tag174.xml"/><Relationship Id="rId19" Type="http://schemas.openxmlformats.org/officeDocument/2006/relationships/tags" Target="../tags/tag191.xml"/><Relationship Id="rId18" Type="http://schemas.openxmlformats.org/officeDocument/2006/relationships/tags" Target="../tags/tag190.xml"/><Relationship Id="rId17" Type="http://schemas.openxmlformats.org/officeDocument/2006/relationships/tags" Target="../tags/tag189.xml"/><Relationship Id="rId16" Type="http://schemas.openxmlformats.org/officeDocument/2006/relationships/tags" Target="../tags/tag188.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tags" Target="../tags/tag173.xml"/></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notesSlide" Target="../notesSlides/notesSlide2.xml"/><Relationship Id="rId14" Type="http://schemas.openxmlformats.org/officeDocument/2006/relationships/slideLayout" Target="../slideLayouts/slideLayout7.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10.sv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p:pic>
      <p:sp>
        <p:nvSpPr>
          <p:cNvPr id="9" name="文本框 8"/>
          <p:cNvSpPr txBox="1"/>
          <p:nvPr/>
        </p:nvSpPr>
        <p:spPr>
          <a:xfrm>
            <a:off x="1059815" y="2580005"/>
            <a:ext cx="7002145" cy="2000885"/>
          </a:xfrm>
          <a:prstGeom prst="rect">
            <a:avLst/>
          </a:prstGeom>
          <a:noFill/>
        </p:spPr>
        <p:txBody>
          <a:bodyPr wrap="square" rtlCol="0">
            <a:noAutofit/>
          </a:bodyPr>
          <a:lstStyle>
            <a:defPPr>
              <a:defRPr lang="zh-CN"/>
            </a:defPPr>
            <a:lvl1pPr algn="ctr">
              <a:defRPr sz="6600">
                <a:solidFill>
                  <a:schemeClr val="bg1"/>
                </a:solidFill>
                <a:latin typeface="方正清刻本悦宋简体" panose="02000000000000000000" pitchFamily="2" charset="-122"/>
                <a:ea typeface="方正清刻本悦宋简体" panose="02000000000000000000" pitchFamily="2" charset="-122"/>
              </a:defRPr>
            </a:lvl1pPr>
          </a:lstStyle>
          <a:p>
            <a:pPr algn="l"/>
            <a:r>
              <a:rPr lang="zh-CN" altLang="en-US" sz="4800" b="1" dirty="0" smtClean="0">
                <a:latin typeface="Arial" panose="020B0604020202020204" pitchFamily="34" charset="0"/>
                <a:ea typeface="微软雅黑" panose="020B0503020204020204" pitchFamily="34" charset="-122"/>
                <a:sym typeface="Arial" panose="020B0604020202020204" pitchFamily="34" charset="0"/>
              </a:rPr>
              <a:t>社会组织参与社会治理的现实困境与优化路径</a:t>
            </a:r>
            <a:r>
              <a:rPr lang="zh-CN" altLang="en-US" sz="4800" b="1" dirty="0" smtClean="0">
                <a:latin typeface="Arial" panose="020B0604020202020204" pitchFamily="34" charset="0"/>
                <a:ea typeface="微软雅黑" panose="020B0503020204020204" pitchFamily="34" charset="-122"/>
                <a:sym typeface="Arial" panose="020B0604020202020204" pitchFamily="34" charset="0"/>
              </a:rPr>
              <a:t>研究</a:t>
            </a:r>
            <a:endParaRPr lang="zh-CN" altLang="en-US" sz="4800" b="1"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259"/>
          <p:cNvSpPr>
            <a:spLocks noChangeArrowheads="1"/>
          </p:cNvSpPr>
          <p:nvPr/>
        </p:nvSpPr>
        <p:spPr bwMode="auto">
          <a:xfrm>
            <a:off x="1153905" y="4243780"/>
            <a:ext cx="5989402" cy="276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defTabSz="914400">
              <a:buNone/>
            </a:pPr>
            <a:r>
              <a:rPr sz="1800" cap="all" spc="300" dirty="0" smtClean="0">
                <a:solidFill>
                  <a:schemeClr val="bg1"/>
                </a:solidFill>
                <a:latin typeface="Arial" panose="020B0604020202020204" pitchFamily="34" charset="0"/>
                <a:cs typeface="+mn-ea"/>
                <a:sym typeface="Arial" panose="020B0604020202020204" pitchFamily="34" charset="0"/>
              </a:rPr>
              <a:t>——以南京市鼓楼区云南路社区居委会为例</a:t>
            </a:r>
            <a:endParaRPr sz="1800" cap="all" spc="300" dirty="0" smtClean="0">
              <a:solidFill>
                <a:schemeClr val="bg1"/>
              </a:solidFill>
              <a:latin typeface="Arial" panose="020B0604020202020204" pitchFamily="34" charset="0"/>
              <a:cs typeface="+mn-ea"/>
              <a:sym typeface="Arial" panose="020B0604020202020204" pitchFamily="34" charset="0"/>
            </a:endParaRPr>
          </a:p>
        </p:txBody>
      </p:sp>
      <p:sp>
        <p:nvSpPr>
          <p:cNvPr id="12" name="矩形 11"/>
          <p:cNvSpPr/>
          <p:nvPr/>
        </p:nvSpPr>
        <p:spPr>
          <a:xfrm>
            <a:off x="1059659" y="2164585"/>
            <a:ext cx="1932129" cy="415498"/>
          </a:xfrm>
          <a:prstGeom prst="rect">
            <a:avLst/>
          </a:prstGeom>
        </p:spPr>
        <p:txBody>
          <a:bodyPr wrap="square">
            <a:spAutoFit/>
          </a:bodyPr>
          <a:lstStyle/>
          <a:p>
            <a:r>
              <a:rPr lang="en-US" altLang="zh-CN" sz="1050" b="1" dirty="0" smtClean="0">
                <a:solidFill>
                  <a:schemeClr val="bg1"/>
                </a:solidFill>
                <a:latin typeface="+mj-lt"/>
                <a:ea typeface="微软雅黑" panose="020B0503020204020204" pitchFamily="34" charset="-122"/>
                <a:cs typeface="+mn-ea"/>
                <a:sym typeface="Arial" panose="020B0604020202020204" pitchFamily="34" charset="0"/>
              </a:rPr>
              <a:t>RESEARCH AND ANALYSIS</a:t>
            </a:r>
            <a:endParaRPr lang="en-US" altLang="zh-CN" sz="1050" b="1" dirty="0">
              <a:solidFill>
                <a:schemeClr val="bg1"/>
              </a:solidFill>
              <a:latin typeface="+mj-lt"/>
              <a:ea typeface="微软雅黑" panose="020B0503020204020204" pitchFamily="34" charset="-122"/>
              <a:cs typeface="+mn-ea"/>
              <a:sym typeface="Arial" panose="020B0604020202020204" pitchFamily="34" charset="0"/>
            </a:endParaRPr>
          </a:p>
        </p:txBody>
      </p:sp>
      <p:sp>
        <p:nvSpPr>
          <p:cNvPr id="13" name="文本框 12"/>
          <p:cNvSpPr txBox="1"/>
          <p:nvPr/>
        </p:nvSpPr>
        <p:spPr>
          <a:xfrm>
            <a:off x="1633780" y="5103677"/>
            <a:ext cx="1475236" cy="398780"/>
          </a:xfrm>
          <a:prstGeom prst="rect">
            <a:avLst/>
          </a:prstGeom>
          <a:noFill/>
        </p:spPr>
        <p:txBody>
          <a:bodyPr wrap="square" rtlCol="0">
            <a:spAutoFit/>
          </a:bodyPr>
          <a:lstStyle/>
          <a:p>
            <a:pPr algn="ctr" defTabSz="1371600" eaLnBrk="0" fontAlgn="base" hangingPunct="0">
              <a:spcBef>
                <a:spcPct val="0"/>
              </a:spcBef>
              <a:spcAft>
                <a:spcPct val="0"/>
              </a:spcAft>
            </a:pPr>
            <a:r>
              <a:rPr lang="zh-CN" altLang="en-US" sz="20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汇报人：</a:t>
            </a:r>
            <a:endParaRPr lang="en-US" altLang="zh-CN"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圆角矩形 13"/>
          <p:cNvSpPr/>
          <p:nvPr/>
        </p:nvSpPr>
        <p:spPr>
          <a:xfrm>
            <a:off x="1153905" y="5081678"/>
            <a:ext cx="2667000" cy="456324"/>
          </a:xfrm>
          <a:prstGeom prst="roundRect">
            <a:avLst>
              <a:gd name="adj" fmla="val 50000"/>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eaLnBrk="0" fontAlgn="base" hangingPunct="0">
              <a:spcBef>
                <a:spcPct val="0"/>
              </a:spcBef>
              <a:spcAft>
                <a:spcPct val="0"/>
              </a:spcAft>
            </a:pPr>
            <a:endPar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6" name="直接连接符 15"/>
          <p:cNvCxnSpPr/>
          <p:nvPr/>
        </p:nvCxnSpPr>
        <p:spPr>
          <a:xfrm>
            <a:off x="1153905" y="1367487"/>
            <a:ext cx="80026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bwMode="auto">
          <a:xfrm>
            <a:off x="1164159" y="1568739"/>
            <a:ext cx="1695041" cy="488900"/>
          </a:xfrm>
          <a:custGeom>
            <a:avLst/>
            <a:gdLst/>
            <a:ahLst/>
            <a:cxnLst/>
            <a:rect l="l" t="t" r="r" b="b"/>
            <a:pathLst>
              <a:path w="1695041" h="488900">
                <a:moveTo>
                  <a:pt x="672963" y="73000"/>
                </a:moveTo>
                <a:lnTo>
                  <a:pt x="672963" y="239092"/>
                </a:lnTo>
                <a:cubicBezTo>
                  <a:pt x="696404" y="239092"/>
                  <a:pt x="708124" y="230609"/>
                  <a:pt x="708124" y="213643"/>
                </a:cubicBezTo>
                <a:lnTo>
                  <a:pt x="708124" y="98450"/>
                </a:lnTo>
                <a:cubicBezTo>
                  <a:pt x="708124" y="81483"/>
                  <a:pt x="696404" y="73000"/>
                  <a:pt x="672963" y="73000"/>
                </a:cubicBezTo>
                <a:close/>
                <a:moveTo>
                  <a:pt x="1267532" y="65968"/>
                </a:moveTo>
                <a:lnTo>
                  <a:pt x="1267532" y="195895"/>
                </a:lnTo>
                <a:cubicBezTo>
                  <a:pt x="1289186" y="195895"/>
                  <a:pt x="1300014" y="187389"/>
                  <a:pt x="1300014" y="170377"/>
                </a:cubicBezTo>
                <a:lnTo>
                  <a:pt x="1300014" y="91145"/>
                </a:lnTo>
                <a:cubicBezTo>
                  <a:pt x="1300014" y="74360"/>
                  <a:pt x="1289186" y="65968"/>
                  <a:pt x="1267532" y="65968"/>
                </a:cubicBezTo>
                <a:close/>
                <a:moveTo>
                  <a:pt x="984981" y="65968"/>
                </a:moveTo>
                <a:cubicBezTo>
                  <a:pt x="973150" y="65968"/>
                  <a:pt x="967234" y="70768"/>
                  <a:pt x="967234" y="80367"/>
                </a:cubicBezTo>
                <a:lnTo>
                  <a:pt x="967234" y="407529"/>
                </a:lnTo>
                <a:cubicBezTo>
                  <a:pt x="967234" y="417128"/>
                  <a:pt x="973150" y="421928"/>
                  <a:pt x="984981" y="421928"/>
                </a:cubicBezTo>
                <a:cubicBezTo>
                  <a:pt x="996367" y="421928"/>
                  <a:pt x="1002059" y="417128"/>
                  <a:pt x="1002059" y="407529"/>
                </a:cubicBezTo>
                <a:lnTo>
                  <a:pt x="1002059" y="80367"/>
                </a:lnTo>
                <a:cubicBezTo>
                  <a:pt x="1002059" y="70768"/>
                  <a:pt x="996367" y="65968"/>
                  <a:pt x="984981" y="65968"/>
                </a:cubicBezTo>
                <a:close/>
                <a:moveTo>
                  <a:pt x="105482" y="65968"/>
                </a:moveTo>
                <a:lnTo>
                  <a:pt x="105482" y="195895"/>
                </a:lnTo>
                <a:cubicBezTo>
                  <a:pt x="127136" y="195895"/>
                  <a:pt x="137963" y="187389"/>
                  <a:pt x="137963" y="170377"/>
                </a:cubicBezTo>
                <a:lnTo>
                  <a:pt x="137963" y="91145"/>
                </a:lnTo>
                <a:cubicBezTo>
                  <a:pt x="137963" y="74360"/>
                  <a:pt x="127136" y="65968"/>
                  <a:pt x="105482" y="65968"/>
                </a:cubicBezTo>
                <a:close/>
                <a:moveTo>
                  <a:pt x="1471687" y="4353"/>
                </a:moveTo>
                <a:lnTo>
                  <a:pt x="1695041" y="4353"/>
                </a:lnTo>
                <a:lnTo>
                  <a:pt x="1695041" y="66972"/>
                </a:lnTo>
                <a:lnTo>
                  <a:pt x="1636105" y="66972"/>
                </a:lnTo>
                <a:lnTo>
                  <a:pt x="1636105" y="484547"/>
                </a:lnTo>
                <a:lnTo>
                  <a:pt x="1530623" y="484547"/>
                </a:lnTo>
                <a:lnTo>
                  <a:pt x="1530623" y="66972"/>
                </a:lnTo>
                <a:lnTo>
                  <a:pt x="1471687" y="66972"/>
                </a:lnTo>
                <a:close/>
                <a:moveTo>
                  <a:pt x="1162050" y="4353"/>
                </a:moveTo>
                <a:lnTo>
                  <a:pt x="1292312" y="4353"/>
                </a:lnTo>
                <a:cubicBezTo>
                  <a:pt x="1322003" y="4353"/>
                  <a:pt x="1347843" y="11162"/>
                  <a:pt x="1369833" y="24780"/>
                </a:cubicBezTo>
                <a:cubicBezTo>
                  <a:pt x="1391822" y="38397"/>
                  <a:pt x="1402817" y="59940"/>
                  <a:pt x="1402817" y="89408"/>
                </a:cubicBezTo>
                <a:lnTo>
                  <a:pt x="1402817" y="147005"/>
                </a:lnTo>
                <a:cubicBezTo>
                  <a:pt x="1402817" y="184286"/>
                  <a:pt x="1381050" y="209513"/>
                  <a:pt x="1337518" y="222684"/>
                </a:cubicBezTo>
                <a:cubicBezTo>
                  <a:pt x="1381274" y="232953"/>
                  <a:pt x="1403151" y="259407"/>
                  <a:pt x="1403151" y="302047"/>
                </a:cubicBezTo>
                <a:lnTo>
                  <a:pt x="1401477" y="354620"/>
                </a:lnTo>
                <a:cubicBezTo>
                  <a:pt x="1401477" y="431416"/>
                  <a:pt x="1408063" y="474948"/>
                  <a:pt x="1421234" y="485217"/>
                </a:cubicBezTo>
                <a:lnTo>
                  <a:pt x="1315752" y="485217"/>
                </a:lnTo>
                <a:cubicBezTo>
                  <a:pt x="1304367" y="471599"/>
                  <a:pt x="1298674" y="432978"/>
                  <a:pt x="1298674" y="369354"/>
                </a:cubicBezTo>
                <a:lnTo>
                  <a:pt x="1298674" y="368684"/>
                </a:lnTo>
                <a:lnTo>
                  <a:pt x="1299344" y="339886"/>
                </a:lnTo>
                <a:cubicBezTo>
                  <a:pt x="1300014" y="299926"/>
                  <a:pt x="1300348" y="279499"/>
                  <a:pt x="1300348" y="278606"/>
                </a:cubicBezTo>
                <a:cubicBezTo>
                  <a:pt x="1300348" y="262310"/>
                  <a:pt x="1289410" y="254161"/>
                  <a:pt x="1267532" y="254161"/>
                </a:cubicBezTo>
                <a:lnTo>
                  <a:pt x="1267532" y="484547"/>
                </a:lnTo>
                <a:lnTo>
                  <a:pt x="1162050" y="484547"/>
                </a:lnTo>
                <a:close/>
                <a:moveTo>
                  <a:pt x="570160" y="4353"/>
                </a:moveTo>
                <a:lnTo>
                  <a:pt x="681000" y="4353"/>
                </a:lnTo>
                <a:cubicBezTo>
                  <a:pt x="724979" y="4353"/>
                  <a:pt x="757628" y="9934"/>
                  <a:pt x="778948" y="21096"/>
                </a:cubicBezTo>
                <a:cubicBezTo>
                  <a:pt x="800267" y="32258"/>
                  <a:pt x="810927" y="55029"/>
                  <a:pt x="810927" y="89408"/>
                </a:cubicBezTo>
                <a:lnTo>
                  <a:pt x="810927" y="222684"/>
                </a:lnTo>
                <a:cubicBezTo>
                  <a:pt x="810927" y="254161"/>
                  <a:pt x="802221" y="276430"/>
                  <a:pt x="784808" y="289489"/>
                </a:cubicBezTo>
                <a:cubicBezTo>
                  <a:pt x="767395" y="302549"/>
                  <a:pt x="730113" y="308632"/>
                  <a:pt x="672963" y="307739"/>
                </a:cubicBezTo>
                <a:lnTo>
                  <a:pt x="672963" y="484547"/>
                </a:lnTo>
                <a:lnTo>
                  <a:pt x="570160" y="484547"/>
                </a:lnTo>
                <a:close/>
                <a:moveTo>
                  <a:pt x="312985" y="4353"/>
                </a:moveTo>
                <a:lnTo>
                  <a:pt x="517922" y="4353"/>
                </a:lnTo>
                <a:lnTo>
                  <a:pt x="517922" y="65968"/>
                </a:lnTo>
                <a:lnTo>
                  <a:pt x="418467" y="65968"/>
                </a:lnTo>
                <a:lnTo>
                  <a:pt x="418467" y="195895"/>
                </a:lnTo>
                <a:lnTo>
                  <a:pt x="508210" y="195895"/>
                </a:lnTo>
                <a:lnTo>
                  <a:pt x="508210" y="254161"/>
                </a:lnTo>
                <a:lnTo>
                  <a:pt x="418467" y="254161"/>
                </a:lnTo>
                <a:lnTo>
                  <a:pt x="418467" y="422932"/>
                </a:lnTo>
                <a:lnTo>
                  <a:pt x="519261" y="422932"/>
                </a:lnTo>
                <a:lnTo>
                  <a:pt x="519261" y="484547"/>
                </a:lnTo>
                <a:lnTo>
                  <a:pt x="312985" y="484547"/>
                </a:lnTo>
                <a:close/>
                <a:moveTo>
                  <a:pt x="0" y="4353"/>
                </a:moveTo>
                <a:lnTo>
                  <a:pt x="130261" y="4353"/>
                </a:lnTo>
                <a:cubicBezTo>
                  <a:pt x="159953" y="4353"/>
                  <a:pt x="185793" y="11162"/>
                  <a:pt x="207782" y="24780"/>
                </a:cubicBezTo>
                <a:cubicBezTo>
                  <a:pt x="229772" y="38397"/>
                  <a:pt x="240766" y="59940"/>
                  <a:pt x="240766" y="89408"/>
                </a:cubicBezTo>
                <a:lnTo>
                  <a:pt x="240766" y="147005"/>
                </a:lnTo>
                <a:cubicBezTo>
                  <a:pt x="240766" y="184286"/>
                  <a:pt x="219000" y="209513"/>
                  <a:pt x="175468" y="222684"/>
                </a:cubicBezTo>
                <a:cubicBezTo>
                  <a:pt x="219223" y="232953"/>
                  <a:pt x="241101" y="259407"/>
                  <a:pt x="241101" y="302047"/>
                </a:cubicBezTo>
                <a:lnTo>
                  <a:pt x="239427" y="354620"/>
                </a:lnTo>
                <a:cubicBezTo>
                  <a:pt x="239427" y="431416"/>
                  <a:pt x="246013" y="474948"/>
                  <a:pt x="259184" y="485217"/>
                </a:cubicBezTo>
                <a:lnTo>
                  <a:pt x="153702" y="485217"/>
                </a:lnTo>
                <a:cubicBezTo>
                  <a:pt x="142317" y="471599"/>
                  <a:pt x="136624" y="432978"/>
                  <a:pt x="136624" y="369354"/>
                </a:cubicBezTo>
                <a:lnTo>
                  <a:pt x="136624" y="368684"/>
                </a:lnTo>
                <a:lnTo>
                  <a:pt x="137294" y="339886"/>
                </a:lnTo>
                <a:cubicBezTo>
                  <a:pt x="137963" y="299926"/>
                  <a:pt x="138298" y="279499"/>
                  <a:pt x="138298" y="278606"/>
                </a:cubicBezTo>
                <a:cubicBezTo>
                  <a:pt x="138298" y="262310"/>
                  <a:pt x="127359" y="254161"/>
                  <a:pt x="105482" y="254161"/>
                </a:cubicBezTo>
                <a:lnTo>
                  <a:pt x="105482" y="484547"/>
                </a:lnTo>
                <a:lnTo>
                  <a:pt x="0" y="484547"/>
                </a:lnTo>
                <a:close/>
                <a:moveTo>
                  <a:pt x="985484" y="0"/>
                </a:moveTo>
                <a:cubicBezTo>
                  <a:pt x="1065070" y="0"/>
                  <a:pt x="1104863" y="30919"/>
                  <a:pt x="1104863" y="92757"/>
                </a:cubicBezTo>
                <a:lnTo>
                  <a:pt x="1104863" y="401836"/>
                </a:lnTo>
                <a:cubicBezTo>
                  <a:pt x="1104863" y="429741"/>
                  <a:pt x="1093772" y="451228"/>
                  <a:pt x="1071591" y="466297"/>
                </a:cubicBezTo>
                <a:cubicBezTo>
                  <a:pt x="1049409" y="481366"/>
                  <a:pt x="1020484" y="488900"/>
                  <a:pt x="984814" y="488900"/>
                </a:cubicBezTo>
                <a:cubicBezTo>
                  <a:pt x="904558" y="488900"/>
                  <a:pt x="864431" y="460102"/>
                  <a:pt x="864431" y="402506"/>
                </a:cubicBezTo>
                <a:lnTo>
                  <a:pt x="864431" y="93427"/>
                </a:lnTo>
                <a:cubicBezTo>
                  <a:pt x="864431" y="31142"/>
                  <a:pt x="904782" y="0"/>
                  <a:pt x="985484" y="0"/>
                </a:cubicBezTo>
                <a:close/>
              </a:path>
            </a:pathLst>
          </a:cu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bg1"/>
              </a:solidFill>
              <a:effectLst/>
              <a:latin typeface="Calibri" panose="020F0502020204030204" pitchFamily="34" charset="0"/>
              <a:ea typeface="微软雅黑 Light" panose="020B0502040204020203"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411220" y="806450"/>
            <a:ext cx="5973445" cy="229870"/>
          </a:xfrm>
          <a:prstGeom prst="rect">
            <a:avLst/>
          </a:prstGeom>
        </p:spPr>
        <p:txBody>
          <a:bodyPr wrap="square">
            <a:spAutoFit/>
          </a:bodyPr>
          <a:lstStyle/>
          <a:p>
            <a:pPr algn="ctr">
              <a:defRPr/>
            </a:pPr>
            <a:r>
              <a:rPr lang="en-US" altLang="zh-CN" sz="900" dirty="0">
                <a:solidFill>
                  <a:schemeClr val="bg1"/>
                </a:solidFill>
                <a:cs typeface="+mn-ea"/>
                <a:sym typeface="Arial" panose="020B0604020202020204" pitchFamily="34" charset="0"/>
              </a:rPr>
              <a:t>Social organizations participate in grassroots governance realistic dilemma</a:t>
            </a:r>
            <a:endParaRPr lang="en-US" altLang="zh-CN" sz="900" dirty="0">
              <a:solidFill>
                <a:schemeClr val="bg1"/>
              </a:solidFill>
              <a:cs typeface="+mn-ea"/>
              <a:sym typeface="Arial" panose="020B0604020202020204" pitchFamily="34" charset="0"/>
            </a:endParaRPr>
          </a:p>
        </p:txBody>
      </p:sp>
      <p:sp>
        <p:nvSpPr>
          <p:cNvPr id="16" name="文本框 15"/>
          <p:cNvSpPr txBox="1"/>
          <p:nvPr/>
        </p:nvSpPr>
        <p:spPr>
          <a:xfrm>
            <a:off x="2648585" y="279400"/>
            <a:ext cx="740156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社会组织参与基层治理现实困境</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sp>
        <p:nvSpPr>
          <p:cNvPr id="2" name="Shape 1024"/>
          <p:cNvSpPr/>
          <p:nvPr>
            <p:custDataLst>
              <p:tags r:id="rId1"/>
            </p:custDataLst>
          </p:nvPr>
        </p:nvSpPr>
        <p:spPr>
          <a:xfrm>
            <a:off x="4192270" y="3983355"/>
            <a:ext cx="4103370" cy="398780"/>
          </a:xfrm>
          <a:prstGeom prst="rect">
            <a:avLst/>
          </a:prstGeom>
          <a:solidFill>
            <a:schemeClr val="accent1">
              <a:lumMod val="20000"/>
              <a:lumOff val="80000"/>
            </a:schemeClr>
          </a:solidFill>
          <a:ln>
            <a:solidFill>
              <a:schemeClr val="accent1">
                <a:lumMod val="20000"/>
                <a:lumOff val="80000"/>
              </a:schemeClr>
            </a:solidFill>
          </a:ln>
          <a:effectLst>
            <a:softEdge rad="50800"/>
          </a:effectLst>
          <a:extLst>
            <a:ext uri="{909E8E84-426E-40DD-AFC4-6F175D3DCCD1}">
              <a14:hiddenFill xmlns:a14="http://schemas.microsoft.com/office/drawing/2010/main">
                <a:solidFill>
                  <a:srgbClr val="FFFFFF"/>
                </a:solidFill>
              </a14:hiddenFill>
            </a:ext>
          </a:extLst>
        </p:spPr>
        <p:style>
          <a:lnRef idx="0">
            <a:srgbClr val="FFFFFF"/>
          </a:lnRef>
          <a:fillRef idx="1">
            <a:schemeClr val="accent1"/>
          </a:fillRef>
          <a:effectRef idx="0">
            <a:srgbClr val="FFFFFF"/>
          </a:effectRef>
          <a:fontRef idx="minor">
            <a:schemeClr val="lt1"/>
          </a:fontRef>
        </p:style>
        <p:txBody>
          <a:bodyPr wrap="square">
            <a:spAutoFit/>
          </a:bodyPr>
          <a:p>
            <a:pPr algn="ctr" defTabSz="914400" fontAlgn="base">
              <a:spcBef>
                <a:spcPct val="0"/>
              </a:spcBef>
              <a:spcAft>
                <a:spcPct val="0"/>
              </a:spcAft>
            </a:pPr>
            <a:r>
              <a:rPr lang="zh-CN" altLang="en-US" sz="2000" dirty="0">
                <a:solidFill>
                  <a:schemeClr val="tx1"/>
                </a:solidFill>
                <a:latin typeface="可口可乐在乎体 楷体" panose="020B0A05030303020204" charset="-122"/>
                <a:ea typeface="可口可乐在乎体 楷体" panose="020B0A05030303020204" charset="-122"/>
                <a:cs typeface="+mn-ea"/>
                <a:sym typeface="+mn-lt"/>
              </a:rPr>
              <a:t>（二）政策法规支持力度不足</a:t>
            </a:r>
            <a:endParaRPr lang="zh-CN" altLang="en-US" sz="2000" dirty="0">
              <a:solidFill>
                <a:schemeClr val="tx1"/>
              </a:solidFill>
              <a:latin typeface="可口可乐在乎体 楷体" panose="020B0A05030303020204" charset="-122"/>
              <a:ea typeface="可口可乐在乎体 楷体" panose="020B0A05030303020204" charset="-122"/>
              <a:cs typeface="+mn-ea"/>
              <a:sym typeface="+mn-lt"/>
            </a:endParaRPr>
          </a:p>
        </p:txBody>
      </p:sp>
      <p:sp>
        <p:nvSpPr>
          <p:cNvPr id="3" name="Shape 1025"/>
          <p:cNvSpPr/>
          <p:nvPr>
            <p:custDataLst>
              <p:tags r:id="rId2"/>
            </p:custDataLst>
          </p:nvPr>
        </p:nvSpPr>
        <p:spPr>
          <a:xfrm>
            <a:off x="4791075" y="4706620"/>
            <a:ext cx="2905760" cy="1198880"/>
          </a:xfrm>
          <a:prstGeom prst="rect">
            <a:avLst/>
          </a:prstGeom>
        </p:spPr>
        <p:txBody>
          <a:bodyPr wrap="square">
            <a:spAutoFit/>
          </a:bodyPr>
          <a:p>
            <a:pPr indent="0" algn="ctr">
              <a:lnSpc>
                <a:spcPct val="150000"/>
              </a:lnSpc>
              <a:buClrTx/>
              <a:buSzTx/>
              <a:buFont typeface="Arial" panose="020B0604020202020204" pitchFamily="34" charset="0"/>
              <a:buNone/>
            </a:pPr>
            <a:r>
              <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rPr>
              <a:t>政策制度、法律法规不完备</a:t>
            </a:r>
            <a:endPar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endParaRPr>
          </a:p>
          <a:p>
            <a:pPr indent="0" algn="ctr">
              <a:lnSpc>
                <a:spcPct val="150000"/>
              </a:lnSpc>
              <a:buClrTx/>
              <a:buSzTx/>
              <a:buFont typeface="Arial" panose="020B0604020202020204" pitchFamily="34" charset="0"/>
              <a:buNone/>
            </a:pPr>
            <a:r>
              <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rPr>
              <a:t>相关配套制度体系不健全</a:t>
            </a:r>
            <a:endPar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endParaRPr>
          </a:p>
          <a:p>
            <a:pPr indent="0" algn="ctr">
              <a:lnSpc>
                <a:spcPct val="150000"/>
              </a:lnSpc>
              <a:buClrTx/>
              <a:buSzTx/>
              <a:buFont typeface="Arial" panose="020B0604020202020204" pitchFamily="34" charset="0"/>
              <a:buNone/>
            </a:pPr>
            <a:r>
              <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rPr>
              <a:t>政府的指导与支持不足</a:t>
            </a:r>
            <a:endPar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endParaRPr>
          </a:p>
        </p:txBody>
      </p:sp>
      <p:sp>
        <p:nvSpPr>
          <p:cNvPr id="4" name="Shape 1027"/>
          <p:cNvSpPr/>
          <p:nvPr>
            <p:custDataLst>
              <p:tags r:id="rId3"/>
            </p:custDataLst>
          </p:nvPr>
        </p:nvSpPr>
        <p:spPr>
          <a:xfrm>
            <a:off x="8604885" y="3983355"/>
            <a:ext cx="3507105" cy="398780"/>
          </a:xfrm>
          <a:prstGeom prst="rect">
            <a:avLst/>
          </a:prstGeom>
          <a:solidFill>
            <a:schemeClr val="accent1">
              <a:lumMod val="20000"/>
              <a:lumOff val="80000"/>
            </a:schemeClr>
          </a:solidFill>
          <a:effectLst>
            <a:softEdge rad="50800"/>
          </a:effectLst>
          <a:extLst>
            <a:ext uri="{91240B29-F687-4F45-9708-019B960494DF}">
              <a14:hiddenLine xmlns:a14="http://schemas.microsoft.com/office/drawing/2010/main" w="9525">
                <a:solidFill>
                  <a:srgbClr val="000000"/>
                </a:solidFill>
                <a:miter lim="800000"/>
                <a:headEnd/>
                <a:tailEnd/>
              </a14:hiddenLine>
            </a:ext>
          </a:extLst>
        </p:spPr>
        <p:style>
          <a:lnRef idx="0">
            <a:srgbClr val="FFFFFF"/>
          </a:lnRef>
          <a:fillRef idx="1">
            <a:schemeClr val="accent1"/>
          </a:fillRef>
          <a:effectRef idx="0">
            <a:srgbClr val="FFFFFF"/>
          </a:effectRef>
          <a:fontRef idx="minor">
            <a:schemeClr val="lt1"/>
          </a:fontRef>
        </p:style>
        <p:txBody>
          <a:bodyPr wrap="square">
            <a:spAutoFit/>
          </a:bodyPr>
          <a:p>
            <a:pPr algn="ctr" defTabSz="914400" fontAlgn="base">
              <a:spcBef>
                <a:spcPct val="0"/>
              </a:spcBef>
              <a:spcAft>
                <a:spcPct val="0"/>
              </a:spcAft>
            </a:pPr>
            <a:r>
              <a:rPr lang="zh-CN" altLang="en-US" sz="2000" b="1" dirty="0">
                <a:solidFill>
                  <a:schemeClr val="tx1">
                    <a:lumMod val="75000"/>
                    <a:lumOff val="25000"/>
                  </a:schemeClr>
                </a:solidFill>
                <a:latin typeface="可口可乐在乎体 楷体" panose="020B0A05030303020204" charset="-122"/>
                <a:ea typeface="可口可乐在乎体 楷体" panose="020B0A05030303020204" charset="-122"/>
                <a:cs typeface="+mn-ea"/>
                <a:sym typeface="+mn-lt"/>
              </a:rPr>
              <a:t>（三）社会组织服务能力较弱</a:t>
            </a:r>
            <a:endParaRPr lang="zh-CN" altLang="en-US" sz="2000" b="1" dirty="0">
              <a:solidFill>
                <a:schemeClr val="tx1">
                  <a:lumMod val="75000"/>
                  <a:lumOff val="25000"/>
                </a:schemeClr>
              </a:solidFill>
              <a:latin typeface="可口可乐在乎体 楷体" panose="020B0A05030303020204" charset="-122"/>
              <a:ea typeface="可口可乐在乎体 楷体" panose="020B0A05030303020204" charset="-122"/>
              <a:cs typeface="+mn-ea"/>
              <a:sym typeface="+mn-lt"/>
            </a:endParaRPr>
          </a:p>
        </p:txBody>
      </p:sp>
      <p:sp>
        <p:nvSpPr>
          <p:cNvPr id="5" name="Shape 1028"/>
          <p:cNvSpPr/>
          <p:nvPr>
            <p:custDataLst>
              <p:tags r:id="rId4"/>
            </p:custDataLst>
          </p:nvPr>
        </p:nvSpPr>
        <p:spPr>
          <a:xfrm>
            <a:off x="8604885" y="4706620"/>
            <a:ext cx="3333115" cy="1656715"/>
          </a:xfrm>
          <a:prstGeom prst="rect">
            <a:avLst/>
          </a:prstGeom>
        </p:spPr>
        <p:txBody>
          <a:bodyPr wrap="square">
            <a:noAutofit/>
          </a:bodyPr>
          <a:p>
            <a:pPr indent="0" algn="ctr">
              <a:lnSpc>
                <a:spcPct val="150000"/>
              </a:lnSpc>
              <a:buClrTx/>
              <a:buSzTx/>
              <a:buFont typeface="Arial" panose="020B0604020202020204" pitchFamily="34" charset="0"/>
              <a:buNone/>
            </a:pPr>
            <a:r>
              <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rPr>
              <a:t>参与治理的领域与边界不清晰</a:t>
            </a:r>
            <a:endPar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endParaRPr>
          </a:p>
          <a:p>
            <a:pPr indent="0" algn="ctr">
              <a:lnSpc>
                <a:spcPct val="150000"/>
              </a:lnSpc>
              <a:buClrTx/>
              <a:buSzTx/>
              <a:buFont typeface="Arial" panose="020B0604020202020204" pitchFamily="34" charset="0"/>
              <a:buNone/>
            </a:pPr>
            <a:r>
              <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rPr>
              <a:t>社会组织参与数量少且缺少联动</a:t>
            </a:r>
            <a:endPar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endParaRPr>
          </a:p>
          <a:p>
            <a:pPr indent="0" algn="ctr">
              <a:lnSpc>
                <a:spcPct val="150000"/>
              </a:lnSpc>
              <a:buClrTx/>
              <a:buSzTx/>
              <a:buFont typeface="Arial" panose="020B0604020202020204" pitchFamily="34" charset="0"/>
              <a:buNone/>
            </a:pPr>
            <a:r>
              <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rPr>
              <a:t>治理资源不足</a:t>
            </a:r>
            <a:endPar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endParaRPr>
          </a:p>
          <a:p>
            <a:pPr indent="0" algn="ctr">
              <a:lnSpc>
                <a:spcPct val="150000"/>
              </a:lnSpc>
              <a:buClrTx/>
              <a:buSzTx/>
              <a:buFont typeface="Arial" panose="020B0604020202020204" pitchFamily="34" charset="0"/>
              <a:buNone/>
            </a:pPr>
            <a:r>
              <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rPr>
              <a:t>独立性与自治性不足</a:t>
            </a:r>
            <a:endPar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endParaRPr>
          </a:p>
        </p:txBody>
      </p:sp>
      <p:sp>
        <p:nvSpPr>
          <p:cNvPr id="6" name="Shape 1032"/>
          <p:cNvSpPr/>
          <p:nvPr>
            <p:custDataLst>
              <p:tags r:id="rId5"/>
            </p:custDataLst>
          </p:nvPr>
        </p:nvSpPr>
        <p:spPr>
          <a:xfrm>
            <a:off x="239395" y="3975100"/>
            <a:ext cx="3555365" cy="398780"/>
          </a:xfrm>
          <a:prstGeom prst="rect">
            <a:avLst/>
          </a:prstGeom>
          <a:solidFill>
            <a:schemeClr val="accent1">
              <a:lumMod val="20000"/>
              <a:lumOff val="80000"/>
            </a:schemeClr>
          </a:solidFill>
          <a:effectLst>
            <a:softEdge rad="50800"/>
          </a:effectLst>
          <a:extLst>
            <a:ext uri="{91240B29-F687-4F45-9708-019B960494DF}">
              <a14:hiddenLine xmlns:a14="http://schemas.microsoft.com/office/drawing/2010/main" w="9525">
                <a:solidFill>
                  <a:srgbClr val="000000"/>
                </a:solidFill>
                <a:miter lim="800000"/>
                <a:headEnd/>
                <a:tailEnd/>
              </a14:hiddenLine>
            </a:ext>
          </a:extLst>
        </p:spPr>
        <p:style>
          <a:lnRef idx="0">
            <a:srgbClr val="FFFFFF"/>
          </a:lnRef>
          <a:fillRef idx="1">
            <a:schemeClr val="accent1"/>
          </a:fillRef>
          <a:effectRef idx="0">
            <a:srgbClr val="FFFFFF"/>
          </a:effectRef>
          <a:fontRef idx="minor">
            <a:schemeClr val="lt1"/>
          </a:fontRef>
        </p:style>
        <p:txBody>
          <a:bodyPr wrap="square">
            <a:spAutoFit/>
          </a:bodyPr>
          <a:p>
            <a:pPr algn="ctr" defTabSz="914400" fontAlgn="base">
              <a:spcBef>
                <a:spcPct val="0"/>
              </a:spcBef>
              <a:spcAft>
                <a:spcPct val="0"/>
              </a:spcAft>
            </a:pPr>
            <a:r>
              <a:rPr lang="zh-CN" altLang="en-US" sz="2000" dirty="0">
                <a:solidFill>
                  <a:schemeClr val="tx1"/>
                </a:solidFill>
                <a:latin typeface="可口可乐在乎体 楷体" panose="020B0A05030303020204" charset="-122"/>
                <a:ea typeface="可口可乐在乎体 楷体" panose="020B0A05030303020204" charset="-122"/>
                <a:cs typeface="+mn-ea"/>
                <a:sym typeface="+mn-lt"/>
              </a:rPr>
              <a:t>（一）社会组织认可程度不高</a:t>
            </a:r>
            <a:endParaRPr lang="zh-CN" altLang="en-US" sz="2000" dirty="0">
              <a:solidFill>
                <a:schemeClr val="tx1"/>
              </a:solidFill>
              <a:latin typeface="可口可乐在乎体 楷体" panose="020B0A05030303020204" charset="-122"/>
              <a:ea typeface="可口可乐在乎体 楷体" panose="020B0A05030303020204" charset="-122"/>
              <a:cs typeface="+mn-ea"/>
              <a:sym typeface="+mn-lt"/>
            </a:endParaRPr>
          </a:p>
        </p:txBody>
      </p:sp>
      <p:sp>
        <p:nvSpPr>
          <p:cNvPr id="7" name="Shape 1033"/>
          <p:cNvSpPr/>
          <p:nvPr>
            <p:custDataLst>
              <p:tags r:id="rId6"/>
            </p:custDataLst>
          </p:nvPr>
        </p:nvSpPr>
        <p:spPr>
          <a:xfrm>
            <a:off x="719215" y="4706701"/>
            <a:ext cx="2594744" cy="1198880"/>
          </a:xfrm>
          <a:prstGeom prst="rect">
            <a:avLst/>
          </a:prstGeom>
        </p:spPr>
        <p:txBody>
          <a:bodyPr wrap="square">
            <a:spAutoFit/>
          </a:bodyPr>
          <a:p>
            <a:pPr indent="0" algn="ctr">
              <a:lnSpc>
                <a:spcPct val="150000"/>
              </a:lnSpc>
              <a:buClrTx/>
              <a:buSzTx/>
              <a:buFont typeface="Arial" panose="020B0604020202020204" pitchFamily="34" charset="0"/>
              <a:buNone/>
            </a:pPr>
            <a:r>
              <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rPr>
              <a:t>公信力不足</a:t>
            </a:r>
            <a:endPar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endParaRPr>
          </a:p>
          <a:p>
            <a:pPr indent="0" algn="ctr">
              <a:lnSpc>
                <a:spcPct val="150000"/>
              </a:lnSpc>
              <a:buClrTx/>
              <a:buSzTx/>
              <a:buFont typeface="Arial" panose="020B0604020202020204" pitchFamily="34" charset="0"/>
              <a:buNone/>
            </a:pPr>
            <a:r>
              <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rPr>
              <a:t>民主氛围薄弱</a:t>
            </a:r>
            <a:endPar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endParaRPr>
          </a:p>
          <a:p>
            <a:pPr indent="0" algn="ctr">
              <a:lnSpc>
                <a:spcPct val="150000"/>
              </a:lnSpc>
              <a:buClrTx/>
              <a:buSzTx/>
              <a:buFont typeface="Arial" panose="020B0604020202020204" pitchFamily="34" charset="0"/>
              <a:buNone/>
            </a:pPr>
            <a:r>
              <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rPr>
              <a:t>服务类型较单一</a:t>
            </a:r>
            <a:endParaRPr sz="1600" b="1" dirty="0" smtClean="0">
              <a:solidFill>
                <a:prstClr val="white">
                  <a:lumMod val="50000"/>
                </a:prstClr>
              </a:solidFill>
              <a:latin typeface="微软雅黑" panose="020B0503020204020204" pitchFamily="34" charset="-122"/>
              <a:ea typeface="微软雅黑" panose="020B0503020204020204" pitchFamily="34" charset="-122"/>
              <a:cs typeface="+mn-ea"/>
              <a:sym typeface="+mn-lt"/>
            </a:endParaRPr>
          </a:p>
        </p:txBody>
      </p:sp>
      <p:pic>
        <p:nvPicPr>
          <p:cNvPr id="105" name="图片 104"/>
          <p:cNvPicPr/>
          <p:nvPr>
            <p:custDataLst>
              <p:tags r:id="rId7"/>
            </p:custDataLst>
          </p:nvPr>
        </p:nvPicPr>
        <p:blipFill>
          <a:blip r:embed="rId8"/>
          <a:srcRect t="8444" b="11111"/>
          <a:stretch>
            <a:fillRect/>
          </a:stretch>
        </p:blipFill>
        <p:spPr>
          <a:xfrm>
            <a:off x="719455" y="1605915"/>
            <a:ext cx="2858770" cy="1799590"/>
          </a:xfrm>
          <a:prstGeom prst="rect">
            <a:avLst/>
          </a:prstGeom>
          <a:noFill/>
          <a:ln w="9525">
            <a:noFill/>
          </a:ln>
          <a:effectLst>
            <a:softEdge rad="31750"/>
          </a:effectLst>
        </p:spPr>
      </p:pic>
      <p:pic>
        <p:nvPicPr>
          <p:cNvPr id="8" name="图片 7"/>
          <p:cNvPicPr>
            <a:picLocks noChangeAspect="1"/>
          </p:cNvPicPr>
          <p:nvPr>
            <p:custDataLst>
              <p:tags r:id="rId9"/>
            </p:custDataLst>
          </p:nvPr>
        </p:nvPicPr>
        <p:blipFill>
          <a:blip r:embed="rId10"/>
          <a:srcRect r="6332" b="11298"/>
          <a:stretch>
            <a:fillRect/>
          </a:stretch>
        </p:blipFill>
        <p:spPr>
          <a:xfrm>
            <a:off x="4042410" y="1635760"/>
            <a:ext cx="4330700" cy="1804670"/>
          </a:xfrm>
          <a:prstGeom prst="rect">
            <a:avLst/>
          </a:prstGeom>
        </p:spPr>
      </p:pic>
      <p:pic>
        <p:nvPicPr>
          <p:cNvPr id="106" name="图片 105"/>
          <p:cNvPicPr/>
          <p:nvPr>
            <p:custDataLst>
              <p:tags r:id="rId11"/>
            </p:custDataLst>
          </p:nvPr>
        </p:nvPicPr>
        <p:blipFill>
          <a:blip r:embed="rId12"/>
          <a:srcRect l="10130" t="7602" r="4209" b="21519"/>
          <a:stretch>
            <a:fillRect/>
          </a:stretch>
        </p:blipFill>
        <p:spPr>
          <a:xfrm>
            <a:off x="8870950" y="1635760"/>
            <a:ext cx="2997835" cy="1805305"/>
          </a:xfrm>
          <a:prstGeom prst="rect">
            <a:avLst/>
          </a:prstGeom>
          <a:noFill/>
          <a:ln w="9525">
            <a:noFill/>
          </a:ln>
          <a:effectLst>
            <a:softEdge rad="31750"/>
          </a:effec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custDataLst>
              <p:tags r:id="rId1"/>
            </p:custDataLst>
          </p:nvPr>
        </p:nvSpPr>
        <p:spPr>
          <a:xfrm>
            <a:off x="3411220" y="806450"/>
            <a:ext cx="5973445" cy="229870"/>
          </a:xfrm>
          <a:prstGeom prst="rect">
            <a:avLst/>
          </a:prstGeom>
        </p:spPr>
        <p:txBody>
          <a:bodyPr wrap="square">
            <a:spAutoFit/>
          </a:bodyPr>
          <a:lstStyle/>
          <a:p>
            <a:pPr algn="ctr">
              <a:defRPr/>
            </a:pPr>
            <a:r>
              <a:rPr lang="en-US" altLang="zh-CN" sz="900" dirty="0">
                <a:solidFill>
                  <a:schemeClr val="bg1"/>
                </a:solidFill>
                <a:cs typeface="+mn-ea"/>
                <a:sym typeface="Arial" panose="020B0604020202020204" pitchFamily="34" charset="0"/>
              </a:rPr>
              <a:t>Social organizations participate in grassroots governance realistic dilemma</a:t>
            </a:r>
            <a:endParaRPr lang="en-US" altLang="zh-CN" sz="900" dirty="0">
              <a:solidFill>
                <a:schemeClr val="bg1"/>
              </a:solidFill>
              <a:cs typeface="+mn-ea"/>
              <a:sym typeface="Arial" panose="020B0604020202020204" pitchFamily="34" charset="0"/>
            </a:endParaRPr>
          </a:p>
        </p:txBody>
      </p:sp>
      <p:sp>
        <p:nvSpPr>
          <p:cNvPr id="16" name="文本框 15"/>
          <p:cNvSpPr txBox="1"/>
          <p:nvPr>
            <p:custDataLst>
              <p:tags r:id="rId2"/>
            </p:custDataLst>
          </p:nvPr>
        </p:nvSpPr>
        <p:spPr>
          <a:xfrm>
            <a:off x="2648585" y="279400"/>
            <a:ext cx="740156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社会组织参与基层治理现实困境</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sp>
        <p:nvSpPr>
          <p:cNvPr id="19" name="Shape 410"/>
          <p:cNvSpPr>
            <a:spLocks noChangeArrowheads="1"/>
          </p:cNvSpPr>
          <p:nvPr>
            <p:custDataLst>
              <p:tags r:id="rId3"/>
            </p:custDataLst>
          </p:nvPr>
        </p:nvSpPr>
        <p:spPr bwMode="auto">
          <a:xfrm>
            <a:off x="8887460" y="3098165"/>
            <a:ext cx="2703830" cy="3428365"/>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24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
        <p:nvSpPr>
          <p:cNvPr id="20" name="Shape 410"/>
          <p:cNvSpPr>
            <a:spLocks noChangeArrowheads="1"/>
          </p:cNvSpPr>
          <p:nvPr>
            <p:custDataLst>
              <p:tags r:id="rId4"/>
            </p:custDataLst>
          </p:nvPr>
        </p:nvSpPr>
        <p:spPr bwMode="auto">
          <a:xfrm>
            <a:off x="5111115" y="3098165"/>
            <a:ext cx="2628900" cy="3437890"/>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24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
        <p:nvSpPr>
          <p:cNvPr id="21" name="Shape 410"/>
          <p:cNvSpPr>
            <a:spLocks noChangeArrowheads="1"/>
          </p:cNvSpPr>
          <p:nvPr>
            <p:custDataLst>
              <p:tags r:id="rId5"/>
            </p:custDataLst>
          </p:nvPr>
        </p:nvSpPr>
        <p:spPr bwMode="auto">
          <a:xfrm>
            <a:off x="1085215" y="3088640"/>
            <a:ext cx="2576830" cy="3437890"/>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24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
        <p:nvSpPr>
          <p:cNvPr id="22" name="Rectangle 19"/>
          <p:cNvSpPr/>
          <p:nvPr>
            <p:custDataLst>
              <p:tags r:id="rId6"/>
            </p:custDataLst>
          </p:nvPr>
        </p:nvSpPr>
        <p:spPr bwMode="auto">
          <a:xfrm>
            <a:off x="1084426" y="2359335"/>
            <a:ext cx="2460625" cy="337185"/>
          </a:xfrm>
          <a:prstGeom prst="rect">
            <a:avLst/>
          </a:prstGeom>
          <a:solidFill>
            <a:schemeClr val="bg1"/>
          </a:solidFill>
          <a:ln w="9525">
            <a:solidFill>
              <a:schemeClr val="tx1"/>
            </a:solidFill>
            <a:miter lim="800000"/>
          </a:ln>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公信力</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不足</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Rectangle 20"/>
          <p:cNvSpPr/>
          <p:nvPr>
            <p:custDataLst>
              <p:tags r:id="rId7"/>
            </p:custDataLst>
          </p:nvPr>
        </p:nvSpPr>
        <p:spPr bwMode="auto">
          <a:xfrm>
            <a:off x="1108874" y="3123883"/>
            <a:ext cx="2436812" cy="3484245"/>
          </a:xfrm>
          <a:prstGeom prst="rect">
            <a:avLst/>
          </a:prstGeom>
        </p:spPr>
        <p:txBody>
          <a:bodyPr wrap="square">
            <a:spAutoFit/>
          </a:bodyPr>
          <a:lstStyle/>
          <a:p>
            <a:pPr>
              <a:lnSpc>
                <a:spcPct val="150000"/>
              </a:lnSpc>
            </a:pP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（1）公益性偏离。</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部分社会组织在实践中并未恪守其公益性的追求</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在利益驱使下背离服务社会的使命，甚至走上“逐利”的道路。导致社会组织在社区治理过程中的认可度不高，影响了居民对社会组织的信任</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（2）规范性欠佳。</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多数社会组织均未能建立起完善的信息披露制度。</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（3）组织能力孱弱</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。主要表现为组织在合作能力、筹资能力、吸纳志愿者能力以及内部管理能力等多方面存在着困境</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a:t>
            </a:r>
            <a:endPar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Rectangle 26"/>
          <p:cNvSpPr/>
          <p:nvPr>
            <p:custDataLst>
              <p:tags r:id="rId8"/>
            </p:custDataLst>
          </p:nvPr>
        </p:nvSpPr>
        <p:spPr bwMode="auto">
          <a:xfrm>
            <a:off x="5168900" y="3098165"/>
            <a:ext cx="2450465" cy="2999740"/>
          </a:xfrm>
          <a:prstGeom prst="rect">
            <a:avLst/>
          </a:prstGeom>
        </p:spPr>
        <p:txBody>
          <a:bodyPr wrap="square">
            <a:spAutoFit/>
          </a:bodyPr>
          <a:lstStyle/>
          <a:p>
            <a:pPr>
              <a:lnSpc>
                <a:spcPct val="150000"/>
              </a:lnSpc>
            </a:pP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（1）</a:t>
            </a: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缺乏健全的信息公开的渠道和平台</a:t>
            </a:r>
            <a:r>
              <a:rPr lang="zh-CN"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导致一些社会组织在治理社区过程中未充分公开治理过程的信息，使得居民不能充分了解到社会组织参与社区治理的基本情况。</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（2）</a:t>
            </a: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居民意见反馈</a:t>
            </a:r>
            <a:r>
              <a:rPr lang="zh-CN"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效果不明显</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，不能</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入</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社区社会组织甚至是政府部门中去，挫伤</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其</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参与社区治理的积极性</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a:t>
            </a:r>
            <a:r>
              <a:rPr lang="en-US"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3</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社区居民</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单纯地</a:t>
            </a:r>
            <a:r>
              <a:rPr lang="zh-CN"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认为社会组织是政府部门</a:t>
            </a:r>
            <a:endParaRPr lang="zh-CN"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32"/>
          <p:cNvSpPr/>
          <p:nvPr>
            <p:custDataLst>
              <p:tags r:id="rId9"/>
            </p:custDataLst>
          </p:nvPr>
        </p:nvSpPr>
        <p:spPr bwMode="auto">
          <a:xfrm>
            <a:off x="9102090" y="3141345"/>
            <a:ext cx="2240280" cy="2757170"/>
          </a:xfrm>
          <a:prstGeom prst="rect">
            <a:avLst/>
          </a:prstGeom>
        </p:spPr>
        <p:txBody>
          <a:bodyPr wrap="square">
            <a:spAutoFit/>
          </a:bodyPr>
          <a:lstStyle/>
          <a:p>
            <a:pPr>
              <a:lnSpc>
                <a:spcPct val="150000"/>
              </a:lnSpc>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以云南路社区为例，在与政府平台的共建方面主要着眼于服务老年人群体。</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从提供的服务方式来看，虽然可罗列的服务方式较多，在链接社会资源、组织调查研究、宣传教育、就业服务范围方面也有拓展，但真正在实务过程中所提供的服务非常有限，</a:t>
            </a: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专业性还不够</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。参与社会治理的</a:t>
            </a: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广度和深度非常有限</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Shape 1032"/>
          <p:cNvSpPr/>
          <p:nvPr>
            <p:custDataLst>
              <p:tags r:id="rId10"/>
            </p:custDataLst>
          </p:nvPr>
        </p:nvSpPr>
        <p:spPr>
          <a:xfrm>
            <a:off x="429260" y="1443990"/>
            <a:ext cx="49809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defTabSz="914400" fontAlgn="base">
              <a:spcBef>
                <a:spcPct val="0"/>
              </a:spcBef>
              <a:spcAft>
                <a:spcPct val="0"/>
              </a:spcAft>
            </a:pP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（一）社会组织认可程度不高</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28" name="椭圆 27"/>
          <p:cNvSpPr/>
          <p:nvPr>
            <p:custDataLst>
              <p:tags r:id="rId11"/>
            </p:custDataLst>
          </p:nvPr>
        </p:nvSpPr>
        <p:spPr>
          <a:xfrm>
            <a:off x="4264025" y="3098165"/>
            <a:ext cx="720090" cy="658495"/>
          </a:xfrm>
          <a:prstGeom prst="ellipse">
            <a:avLst/>
          </a:prstGeom>
          <a:solidFill>
            <a:schemeClr val="accent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endParaRPr>
          </a:p>
        </p:txBody>
      </p:sp>
      <p:sp>
        <p:nvSpPr>
          <p:cNvPr id="29" name="矩形 28"/>
          <p:cNvSpPr/>
          <p:nvPr>
            <p:custDataLst>
              <p:tags r:id="rId12"/>
            </p:custDataLst>
          </p:nvPr>
        </p:nvSpPr>
        <p:spPr>
          <a:xfrm>
            <a:off x="4401820" y="3044825"/>
            <a:ext cx="444500" cy="767080"/>
          </a:xfrm>
          <a:prstGeom prst="rect">
            <a:avLst/>
          </a:prstGeom>
          <a:noFill/>
          <a:ln>
            <a:noFill/>
          </a:ln>
        </p:spPr>
        <p:txBody>
          <a:bodyPr wrap="none" rtlCol="0" anchor="t">
            <a:noAutofit/>
          </a:bodyPr>
          <a:p>
            <a:pPr algn="ctr"/>
            <a:r>
              <a:rPr lang="en-US" altLang="zh-CN" sz="4400" b="1">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altLang="zh-CN" sz="4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椭圆 30"/>
          <p:cNvSpPr/>
          <p:nvPr>
            <p:custDataLst>
              <p:tags r:id="rId13"/>
            </p:custDataLst>
          </p:nvPr>
        </p:nvSpPr>
        <p:spPr>
          <a:xfrm>
            <a:off x="8138160" y="3141345"/>
            <a:ext cx="720090" cy="658495"/>
          </a:xfrm>
          <a:prstGeom prst="ellipse">
            <a:avLst/>
          </a:prstGeom>
          <a:solidFill>
            <a:schemeClr val="accent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endParaRPr>
          </a:p>
        </p:txBody>
      </p:sp>
      <p:sp>
        <p:nvSpPr>
          <p:cNvPr id="32" name="矩形 31"/>
          <p:cNvSpPr/>
          <p:nvPr>
            <p:custDataLst>
              <p:tags r:id="rId14"/>
            </p:custDataLst>
          </p:nvPr>
        </p:nvSpPr>
        <p:spPr>
          <a:xfrm>
            <a:off x="8275955" y="3088005"/>
            <a:ext cx="444500" cy="767080"/>
          </a:xfrm>
          <a:prstGeom prst="rect">
            <a:avLst/>
          </a:prstGeom>
          <a:noFill/>
          <a:ln>
            <a:noFill/>
          </a:ln>
        </p:spPr>
        <p:txBody>
          <a:bodyPr wrap="none" rtlCol="0" anchor="t">
            <a:noAutofit/>
          </a:bodyPr>
          <a:p>
            <a:pPr algn="ctr"/>
            <a:r>
              <a:rPr lang="en-US" altLang="zh-CN" sz="4400" b="1">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altLang="zh-CN" sz="4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3" name="Rectangle 19"/>
          <p:cNvSpPr/>
          <p:nvPr>
            <p:custDataLst>
              <p:tags r:id="rId15"/>
            </p:custDataLst>
          </p:nvPr>
        </p:nvSpPr>
        <p:spPr bwMode="auto">
          <a:xfrm>
            <a:off x="5110961" y="2359335"/>
            <a:ext cx="2460625" cy="337185"/>
          </a:xfrm>
          <a:prstGeom prst="rect">
            <a:avLst/>
          </a:prstGeom>
          <a:solidFill>
            <a:schemeClr val="bg1"/>
          </a:solidFill>
          <a:ln w="9525">
            <a:solidFill>
              <a:schemeClr val="tx1"/>
            </a:solidFill>
            <a:miter lim="800000"/>
          </a:ln>
        </p:spPr>
        <p:txBody>
          <a:bodyPr wrap="square">
            <a:spAutoFit/>
          </a:bodyPr>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民主氛围薄弱</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Rectangle 19"/>
          <p:cNvSpPr/>
          <p:nvPr>
            <p:custDataLst>
              <p:tags r:id="rId16"/>
            </p:custDataLst>
          </p:nvPr>
        </p:nvSpPr>
        <p:spPr bwMode="auto">
          <a:xfrm>
            <a:off x="8887306" y="2368225"/>
            <a:ext cx="2460625" cy="337185"/>
          </a:xfrm>
          <a:prstGeom prst="rect">
            <a:avLst/>
          </a:prstGeom>
          <a:solidFill>
            <a:schemeClr val="bg1"/>
          </a:solidFill>
          <a:ln w="9525">
            <a:solidFill>
              <a:schemeClr val="tx1"/>
            </a:solidFill>
            <a:miter lim="800000"/>
          </a:ln>
        </p:spPr>
        <p:txBody>
          <a:bodyPr wrap="square">
            <a:spAutoFit/>
          </a:bodyPr>
          <a:p>
            <a:pPr lvl="0" algn="l" fontAlgn="base">
              <a:buClrTx/>
              <a:buSzTx/>
              <a:buFontTx/>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服务类型较单一</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椭圆 34"/>
          <p:cNvSpPr/>
          <p:nvPr>
            <p:custDataLst>
              <p:tags r:id="rId17"/>
            </p:custDataLst>
          </p:nvPr>
        </p:nvSpPr>
        <p:spPr>
          <a:xfrm>
            <a:off x="160020" y="3098165"/>
            <a:ext cx="720090" cy="658495"/>
          </a:xfrm>
          <a:prstGeom prst="ellipse">
            <a:avLst/>
          </a:prstGeom>
          <a:solidFill>
            <a:schemeClr val="accent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endParaRPr>
          </a:p>
        </p:txBody>
      </p:sp>
      <p:sp>
        <p:nvSpPr>
          <p:cNvPr id="36" name="矩形 35"/>
          <p:cNvSpPr/>
          <p:nvPr>
            <p:custDataLst>
              <p:tags r:id="rId18"/>
            </p:custDataLst>
          </p:nvPr>
        </p:nvSpPr>
        <p:spPr>
          <a:xfrm>
            <a:off x="297815" y="3044825"/>
            <a:ext cx="444500" cy="767080"/>
          </a:xfrm>
          <a:prstGeom prst="rect">
            <a:avLst/>
          </a:prstGeom>
          <a:noFill/>
          <a:ln>
            <a:noFill/>
          </a:ln>
        </p:spPr>
        <p:txBody>
          <a:bodyPr wrap="none" rtlCol="0" anchor="t">
            <a:noAutofit/>
          </a:bodyPr>
          <a:p>
            <a:pPr algn="ctr"/>
            <a:r>
              <a:rPr lang="en-US" altLang="zh-CN" sz="4400" b="1">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altLang="zh-CN" sz="4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custDataLst>
              <p:tags r:id="rId1"/>
            </p:custDataLst>
          </p:nvPr>
        </p:nvSpPr>
        <p:spPr>
          <a:xfrm>
            <a:off x="3411220" y="806450"/>
            <a:ext cx="5973445" cy="229870"/>
          </a:xfrm>
          <a:prstGeom prst="rect">
            <a:avLst/>
          </a:prstGeom>
        </p:spPr>
        <p:txBody>
          <a:bodyPr wrap="square">
            <a:spAutoFit/>
          </a:bodyPr>
          <a:lstStyle/>
          <a:p>
            <a:pPr algn="ctr">
              <a:defRPr/>
            </a:pPr>
            <a:r>
              <a:rPr lang="en-US" altLang="zh-CN" sz="900" dirty="0">
                <a:solidFill>
                  <a:schemeClr val="bg1"/>
                </a:solidFill>
                <a:cs typeface="+mn-ea"/>
                <a:sym typeface="Arial" panose="020B0604020202020204" pitchFamily="34" charset="0"/>
              </a:rPr>
              <a:t>Social organizations participate in grassroots governance realistic dilemma</a:t>
            </a:r>
            <a:endParaRPr lang="en-US" altLang="zh-CN" sz="900" dirty="0">
              <a:solidFill>
                <a:schemeClr val="bg1"/>
              </a:solidFill>
              <a:cs typeface="+mn-ea"/>
              <a:sym typeface="Arial" panose="020B0604020202020204" pitchFamily="34" charset="0"/>
            </a:endParaRPr>
          </a:p>
        </p:txBody>
      </p:sp>
      <p:sp>
        <p:nvSpPr>
          <p:cNvPr id="16" name="文本框 15"/>
          <p:cNvSpPr txBox="1"/>
          <p:nvPr>
            <p:custDataLst>
              <p:tags r:id="rId2"/>
            </p:custDataLst>
          </p:nvPr>
        </p:nvSpPr>
        <p:spPr>
          <a:xfrm>
            <a:off x="2648585" y="279400"/>
            <a:ext cx="740156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社会组织参与基层治理现实困境</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sp>
        <p:nvSpPr>
          <p:cNvPr id="4" name="Shape 410"/>
          <p:cNvSpPr>
            <a:spLocks noChangeArrowheads="1"/>
          </p:cNvSpPr>
          <p:nvPr>
            <p:custDataLst>
              <p:tags r:id="rId3"/>
            </p:custDataLst>
          </p:nvPr>
        </p:nvSpPr>
        <p:spPr bwMode="auto">
          <a:xfrm>
            <a:off x="9001760" y="3044825"/>
            <a:ext cx="2576830" cy="3437890"/>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24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
        <p:nvSpPr>
          <p:cNvPr id="5" name="Shape 410"/>
          <p:cNvSpPr>
            <a:spLocks noChangeArrowheads="1"/>
          </p:cNvSpPr>
          <p:nvPr>
            <p:custDataLst>
              <p:tags r:id="rId4"/>
            </p:custDataLst>
          </p:nvPr>
        </p:nvSpPr>
        <p:spPr bwMode="auto">
          <a:xfrm>
            <a:off x="5052695" y="3046730"/>
            <a:ext cx="2576830" cy="3437890"/>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24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
        <p:nvSpPr>
          <p:cNvPr id="13" name="Rectangle 26"/>
          <p:cNvSpPr/>
          <p:nvPr>
            <p:custDataLst>
              <p:tags r:id="rId5"/>
            </p:custDataLst>
          </p:nvPr>
        </p:nvSpPr>
        <p:spPr bwMode="auto">
          <a:xfrm>
            <a:off x="5123344" y="3098165"/>
            <a:ext cx="2436812" cy="2999740"/>
          </a:xfrm>
          <a:prstGeom prst="rect">
            <a:avLst/>
          </a:prstGeom>
        </p:spPr>
        <p:txBody>
          <a:bodyPr wrap="square">
            <a:spAutoFit/>
          </a:bodyPr>
          <a:lstStyle/>
          <a:p>
            <a:pPr>
              <a:lnSpc>
                <a:spcPct val="150000"/>
              </a:lnSpc>
            </a:pP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（1）社会组织参与社区治理的监督和评估机制不完善</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由于各个地区在社会组织的监督评估方面存在指标构建不完备，未建立完善的评价体系标准的问题，致使其评价工作的科学性较差。</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a:t>
            </a:r>
            <a:r>
              <a:rPr lang="en-US"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2</a:t>
            </a: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）社会组织的信息公开体系不完善</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目前情况而言，社会组织的基本信息较少向外界透露，难以为社会公众打造信息资源公开共享平台，进一步阻碍社会组织自身的发展。</a:t>
            </a:r>
            <a:endPar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Rectangle 32"/>
          <p:cNvSpPr/>
          <p:nvPr>
            <p:custDataLst>
              <p:tags r:id="rId6"/>
            </p:custDataLst>
          </p:nvPr>
        </p:nvSpPr>
        <p:spPr bwMode="auto">
          <a:xfrm>
            <a:off x="9176385" y="3088005"/>
            <a:ext cx="2285365" cy="2272665"/>
          </a:xfrm>
          <a:prstGeom prst="rect">
            <a:avLst/>
          </a:prstGeom>
        </p:spPr>
        <p:txBody>
          <a:bodyPr wrap="square">
            <a:spAutoFit/>
          </a:bodyPr>
          <a:lstStyle/>
          <a:p>
            <a:pPr>
              <a:lnSpc>
                <a:spcPct val="150000"/>
              </a:lnSpc>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云南路社区社会组织和政府之间还</a:t>
            </a: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缺乏一个供需对接的综合服务平台</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，导致社会组织和政府的交流合作存在信息沟。</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政府部门无法及时掌握社会组织所能提供的社会服务项目</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开展</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状况；</a:t>
            </a:r>
            <a:endPar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社会组织也难以及时跟进政策的变化、政府购买服务的种类和要求。</a:t>
            </a:r>
            <a:endPar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2" name="Shape 1032"/>
          <p:cNvSpPr/>
          <p:nvPr>
            <p:custDataLst>
              <p:tags r:id="rId7"/>
            </p:custDataLst>
          </p:nvPr>
        </p:nvSpPr>
        <p:spPr>
          <a:xfrm>
            <a:off x="429260" y="1443990"/>
            <a:ext cx="49809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defTabSz="914400" fontAlgn="base">
              <a:spcBef>
                <a:spcPct val="0"/>
              </a:spcBef>
              <a:spcAft>
                <a:spcPct val="0"/>
              </a:spcAft>
            </a:pP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（二）政策法规支持力度不足</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30" name="Shape 410"/>
          <p:cNvSpPr>
            <a:spLocks noChangeArrowheads="1"/>
          </p:cNvSpPr>
          <p:nvPr>
            <p:custDataLst>
              <p:tags r:id="rId8"/>
            </p:custDataLst>
          </p:nvPr>
        </p:nvSpPr>
        <p:spPr bwMode="auto">
          <a:xfrm>
            <a:off x="1014095" y="3034665"/>
            <a:ext cx="2576830" cy="3437890"/>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24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
        <p:nvSpPr>
          <p:cNvPr id="8" name="Rectangle 20"/>
          <p:cNvSpPr/>
          <p:nvPr>
            <p:custDataLst>
              <p:tags r:id="rId9"/>
            </p:custDataLst>
          </p:nvPr>
        </p:nvSpPr>
        <p:spPr bwMode="auto">
          <a:xfrm>
            <a:off x="1068869" y="3143568"/>
            <a:ext cx="2436812" cy="2030095"/>
          </a:xfrm>
          <a:prstGeom prst="rect">
            <a:avLst/>
          </a:prstGeom>
        </p:spPr>
        <p:txBody>
          <a:bodyPr wrap="square">
            <a:spAutoFit/>
          </a:bodyPr>
          <a:lstStyle/>
          <a:p>
            <a:pPr indent="0">
              <a:lnSpc>
                <a:spcPct val="150000"/>
              </a:lnSpc>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目前，与社会组织发展相关的文件还</a:t>
            </a: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停留在法规方面</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，尚未有详细的配套法律全面覆盖到整个社会组织发展及实际工作中。</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indent="0">
              <a:lnSpc>
                <a:spcPct val="150000"/>
              </a:lnSpc>
            </a:pP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indent="0">
              <a:lnSpc>
                <a:spcPct val="150000"/>
              </a:lnSpc>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我国现行的有关社会组织参与社区管理的法律法规还不够健全，</a:t>
            </a:r>
            <a:r>
              <a:rPr sz="1050"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缺少针对性的政策法规</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椭圆 27"/>
          <p:cNvSpPr/>
          <p:nvPr>
            <p:custDataLst>
              <p:tags r:id="rId10"/>
            </p:custDataLst>
          </p:nvPr>
        </p:nvSpPr>
        <p:spPr>
          <a:xfrm>
            <a:off x="4264025" y="3098165"/>
            <a:ext cx="720090" cy="658495"/>
          </a:xfrm>
          <a:prstGeom prst="ellipse">
            <a:avLst/>
          </a:prstGeom>
          <a:solidFill>
            <a:schemeClr val="accent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endParaRPr>
          </a:p>
        </p:txBody>
      </p:sp>
      <p:sp>
        <p:nvSpPr>
          <p:cNvPr id="29" name="矩形 28"/>
          <p:cNvSpPr/>
          <p:nvPr>
            <p:custDataLst>
              <p:tags r:id="rId11"/>
            </p:custDataLst>
          </p:nvPr>
        </p:nvSpPr>
        <p:spPr>
          <a:xfrm>
            <a:off x="4401820" y="3046730"/>
            <a:ext cx="444500" cy="767080"/>
          </a:xfrm>
          <a:prstGeom prst="rect">
            <a:avLst/>
          </a:prstGeom>
          <a:noFill/>
          <a:ln>
            <a:noFill/>
          </a:ln>
        </p:spPr>
        <p:txBody>
          <a:bodyPr wrap="none" rtlCol="0" anchor="t">
            <a:noAutofit/>
          </a:bodyPr>
          <a:p>
            <a:pPr algn="ctr"/>
            <a:r>
              <a:rPr lang="en-US" altLang="zh-CN" sz="4400" b="1">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altLang="zh-CN" sz="4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椭圆 30"/>
          <p:cNvSpPr/>
          <p:nvPr>
            <p:custDataLst>
              <p:tags r:id="rId12"/>
            </p:custDataLst>
          </p:nvPr>
        </p:nvSpPr>
        <p:spPr>
          <a:xfrm>
            <a:off x="8138160" y="3098165"/>
            <a:ext cx="720090" cy="658495"/>
          </a:xfrm>
          <a:prstGeom prst="ellipse">
            <a:avLst/>
          </a:prstGeom>
          <a:solidFill>
            <a:schemeClr val="accent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endParaRPr>
          </a:p>
        </p:txBody>
      </p:sp>
      <p:sp>
        <p:nvSpPr>
          <p:cNvPr id="32" name="矩形 31"/>
          <p:cNvSpPr/>
          <p:nvPr>
            <p:custDataLst>
              <p:tags r:id="rId13"/>
            </p:custDataLst>
          </p:nvPr>
        </p:nvSpPr>
        <p:spPr>
          <a:xfrm>
            <a:off x="8275955" y="3046730"/>
            <a:ext cx="444500" cy="767080"/>
          </a:xfrm>
          <a:prstGeom prst="rect">
            <a:avLst/>
          </a:prstGeom>
          <a:noFill/>
          <a:ln>
            <a:noFill/>
          </a:ln>
        </p:spPr>
        <p:txBody>
          <a:bodyPr wrap="none" rtlCol="0" anchor="t">
            <a:noAutofit/>
          </a:bodyPr>
          <a:p>
            <a:pPr algn="ctr"/>
            <a:r>
              <a:rPr lang="en-US" altLang="zh-CN" sz="4400" b="1">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altLang="zh-CN" sz="4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331" name="Rectangle 19"/>
          <p:cNvSpPr/>
          <p:nvPr>
            <p:custDataLst>
              <p:tags r:id="rId14"/>
            </p:custDataLst>
          </p:nvPr>
        </p:nvSpPr>
        <p:spPr bwMode="auto">
          <a:xfrm>
            <a:off x="1014095" y="2362835"/>
            <a:ext cx="2736850" cy="337185"/>
          </a:xfrm>
          <a:prstGeom prst="rect">
            <a:avLst/>
          </a:prstGeom>
          <a:solidFill>
            <a:schemeClr val="bg1"/>
          </a:solidFill>
          <a:ln w="9525">
            <a:solidFill>
              <a:schemeClr val="tx1"/>
            </a:solidFill>
            <a:miter lim="800000"/>
          </a:ln>
        </p:spPr>
        <p:txBody>
          <a:bodyPr wrap="square">
            <a:spAutoFit/>
          </a:bodyPr>
          <a:p>
            <a:pPr algn="l" fontAlgn="base">
              <a:lnSpc>
                <a:spcPct val="100000"/>
              </a:lnSpc>
              <a:buClrTx/>
              <a:buSzTx/>
              <a:buFontTx/>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政策制度、法律法规不完备</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Rectangle 19"/>
          <p:cNvSpPr/>
          <p:nvPr>
            <p:custDataLst>
              <p:tags r:id="rId15"/>
            </p:custDataLst>
          </p:nvPr>
        </p:nvSpPr>
        <p:spPr bwMode="auto">
          <a:xfrm>
            <a:off x="5043651" y="2355525"/>
            <a:ext cx="2460625" cy="337185"/>
          </a:xfrm>
          <a:prstGeom prst="rect">
            <a:avLst/>
          </a:prstGeom>
          <a:solidFill>
            <a:schemeClr val="bg1"/>
          </a:solidFill>
          <a:ln w="9525">
            <a:solidFill>
              <a:schemeClr val="tx1"/>
            </a:solidFill>
            <a:miter lim="800000"/>
          </a:ln>
        </p:spPr>
        <p:txBody>
          <a:bodyPr wrap="square">
            <a:spAutoFit/>
          </a:bodyPr>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相关配套制度体系不健全</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Rectangle 19"/>
          <p:cNvSpPr/>
          <p:nvPr>
            <p:custDataLst>
              <p:tags r:id="rId16"/>
            </p:custDataLst>
          </p:nvPr>
        </p:nvSpPr>
        <p:spPr bwMode="auto">
          <a:xfrm>
            <a:off x="9001606" y="2368225"/>
            <a:ext cx="2460625" cy="337185"/>
          </a:xfrm>
          <a:prstGeom prst="rect">
            <a:avLst/>
          </a:prstGeom>
          <a:solidFill>
            <a:schemeClr val="bg1"/>
          </a:solidFill>
          <a:ln w="9525">
            <a:solidFill>
              <a:schemeClr val="tx1"/>
            </a:solidFill>
            <a:miter lim="800000"/>
          </a:ln>
        </p:spPr>
        <p:txBody>
          <a:bodyPr wrap="square">
            <a:spAutoFit/>
          </a:bodyPr>
          <a:p>
            <a:pPr lvl="0" algn="l" fontAlgn="base">
              <a:buClrTx/>
              <a:buSzTx/>
              <a:buFontTx/>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政府的指导与支持不足</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椭圆 5"/>
          <p:cNvSpPr/>
          <p:nvPr>
            <p:custDataLst>
              <p:tags r:id="rId17"/>
            </p:custDataLst>
          </p:nvPr>
        </p:nvSpPr>
        <p:spPr>
          <a:xfrm>
            <a:off x="160020" y="3098165"/>
            <a:ext cx="720090" cy="658495"/>
          </a:xfrm>
          <a:prstGeom prst="ellipse">
            <a:avLst/>
          </a:prstGeom>
          <a:solidFill>
            <a:schemeClr val="accent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endParaRPr>
          </a:p>
        </p:txBody>
      </p:sp>
      <p:sp>
        <p:nvSpPr>
          <p:cNvPr id="7" name="矩形 6"/>
          <p:cNvSpPr/>
          <p:nvPr>
            <p:custDataLst>
              <p:tags r:id="rId18"/>
            </p:custDataLst>
          </p:nvPr>
        </p:nvSpPr>
        <p:spPr>
          <a:xfrm>
            <a:off x="297815" y="3044825"/>
            <a:ext cx="444500" cy="767080"/>
          </a:xfrm>
          <a:prstGeom prst="rect">
            <a:avLst/>
          </a:prstGeom>
          <a:noFill/>
          <a:ln>
            <a:noFill/>
          </a:ln>
        </p:spPr>
        <p:txBody>
          <a:bodyPr wrap="none" rtlCol="0" anchor="t">
            <a:noAutofit/>
          </a:bodyPr>
          <a:p>
            <a:pPr algn="ctr"/>
            <a:r>
              <a:rPr lang="en-US" altLang="zh-CN" sz="4400" b="1">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altLang="zh-CN" sz="4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custDataLst>
              <p:tags r:id="rId1"/>
            </p:custDataLst>
          </p:nvPr>
        </p:nvSpPr>
        <p:spPr>
          <a:xfrm>
            <a:off x="3411220" y="806450"/>
            <a:ext cx="5973445" cy="229870"/>
          </a:xfrm>
          <a:prstGeom prst="rect">
            <a:avLst/>
          </a:prstGeom>
        </p:spPr>
        <p:txBody>
          <a:bodyPr wrap="square">
            <a:spAutoFit/>
          </a:bodyPr>
          <a:lstStyle/>
          <a:p>
            <a:pPr algn="ctr">
              <a:defRPr/>
            </a:pPr>
            <a:r>
              <a:rPr lang="en-US" altLang="zh-CN" sz="900" dirty="0">
                <a:solidFill>
                  <a:schemeClr val="bg1"/>
                </a:solidFill>
                <a:cs typeface="+mn-ea"/>
                <a:sym typeface="Arial" panose="020B0604020202020204" pitchFamily="34" charset="0"/>
              </a:rPr>
              <a:t>Social organizations participate in grassroots governance realistic dilemma</a:t>
            </a:r>
            <a:endParaRPr lang="en-US" altLang="zh-CN" sz="900" dirty="0">
              <a:solidFill>
                <a:schemeClr val="bg1"/>
              </a:solidFill>
              <a:cs typeface="+mn-ea"/>
              <a:sym typeface="Arial" panose="020B0604020202020204" pitchFamily="34" charset="0"/>
            </a:endParaRPr>
          </a:p>
        </p:txBody>
      </p:sp>
      <p:sp>
        <p:nvSpPr>
          <p:cNvPr id="16" name="文本框 15"/>
          <p:cNvSpPr txBox="1"/>
          <p:nvPr>
            <p:custDataLst>
              <p:tags r:id="rId2"/>
            </p:custDataLst>
          </p:nvPr>
        </p:nvSpPr>
        <p:spPr>
          <a:xfrm>
            <a:off x="2648585" y="279400"/>
            <a:ext cx="740156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社会组织参与基层治理现实困境</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sp>
        <p:nvSpPr>
          <p:cNvPr id="1001" name="Shape 1001"/>
          <p:cNvSpPr/>
          <p:nvPr>
            <p:custDataLst>
              <p:tags r:id="rId3"/>
            </p:custDataLst>
          </p:nvPr>
        </p:nvSpPr>
        <p:spPr>
          <a:xfrm>
            <a:off x="8023922" y="4539579"/>
            <a:ext cx="834422" cy="834422"/>
          </a:xfrm>
          <a:prstGeom prst="ellipse">
            <a:avLst/>
          </a:prstGeom>
          <a:ln w="25400">
            <a:solidFill>
              <a:srgbClr val="B60909"/>
            </a:solidFill>
            <a:miter lim="400000"/>
          </a:ln>
        </p:spPr>
        <p:txBody>
          <a:bodyPr lIns="25400" tIns="25400" rIns="25400" bIns="25400" anchor="ctr"/>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1002" name="Shape 1002"/>
          <p:cNvSpPr/>
          <p:nvPr>
            <p:custDataLst>
              <p:tags r:id="rId4"/>
            </p:custDataLst>
          </p:nvPr>
        </p:nvSpPr>
        <p:spPr>
          <a:xfrm>
            <a:off x="3261556" y="4531959"/>
            <a:ext cx="834422" cy="834422"/>
          </a:xfrm>
          <a:prstGeom prst="ellipse">
            <a:avLst/>
          </a:prstGeom>
          <a:ln w="25400">
            <a:solidFill>
              <a:srgbClr val="B60909"/>
            </a:solidFill>
            <a:miter lim="400000"/>
          </a:ln>
        </p:spPr>
        <p:txBody>
          <a:bodyPr lIns="25400" tIns="25400" rIns="25400" bIns="25400" anchor="ctr"/>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1003" name="Shape 1003"/>
          <p:cNvSpPr/>
          <p:nvPr>
            <p:custDataLst>
              <p:tags r:id="rId5"/>
            </p:custDataLst>
          </p:nvPr>
        </p:nvSpPr>
        <p:spPr>
          <a:xfrm>
            <a:off x="9240174" y="1970555"/>
            <a:ext cx="254277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defTabSz="914400" fontAlgn="base">
              <a:spcBef>
                <a:spcPct val="0"/>
              </a:spcBef>
              <a:spcAft>
                <a:spcPct val="0"/>
              </a:spcAft>
            </a:pPr>
            <a:r>
              <a:rPr lang="zh-CN" altLang="en-US" sz="1600" b="1" dirty="0">
                <a:solidFill>
                  <a:srgbClr val="FF0000"/>
                </a:solidFill>
                <a:latin typeface="Arial" panose="020B0604020202020204" pitchFamily="34" charset="0"/>
                <a:ea typeface="微软雅黑" panose="020B0503020204020204" pitchFamily="34" charset="-122"/>
                <a:cs typeface="+mn-ea"/>
                <a:sym typeface="+mn-lt"/>
              </a:rPr>
              <a:t>治理资源不足</a:t>
            </a:r>
            <a:endParaRPr lang="zh-CN" altLang="en-US" sz="1600" b="1" dirty="0">
              <a:solidFill>
                <a:srgbClr val="FF0000"/>
              </a:solidFill>
              <a:latin typeface="Arial" panose="020B0604020202020204" pitchFamily="34" charset="0"/>
              <a:ea typeface="微软雅黑" panose="020B0503020204020204" pitchFamily="34" charset="-122"/>
              <a:cs typeface="+mn-ea"/>
              <a:sym typeface="+mn-lt"/>
            </a:endParaRPr>
          </a:p>
        </p:txBody>
      </p:sp>
      <p:sp>
        <p:nvSpPr>
          <p:cNvPr id="1004" name="Shape 1004"/>
          <p:cNvSpPr/>
          <p:nvPr>
            <p:custDataLst>
              <p:tags r:id="rId6"/>
            </p:custDataLst>
          </p:nvPr>
        </p:nvSpPr>
        <p:spPr>
          <a:xfrm>
            <a:off x="9384665" y="2416175"/>
            <a:ext cx="2494280" cy="2030095"/>
          </a:xfrm>
          <a:prstGeom prst="rect">
            <a:avLst/>
          </a:prstGeom>
        </p:spPr>
        <p:txBody>
          <a:bodyPr wrap="square">
            <a:spAutoFit/>
          </a:bodyPr>
          <a:p>
            <a:pPr marL="171450" indent="-171450">
              <a:lnSpc>
                <a:spcPct val="150000"/>
              </a:lnSpc>
              <a:buFont typeface="Arial" panose="020B0604020202020204" pitchFamily="34" charset="0"/>
              <a:buChar char="•"/>
            </a:pPr>
            <a:r>
              <a:rPr lang="zh-CN" altLang="en-US" sz="1050" dirty="0" smtClean="0">
                <a:solidFill>
                  <a:srgbClr val="FF0000"/>
                </a:solidFill>
                <a:latin typeface="Arial" panose="020B0604020202020204" pitchFamily="34" charset="0"/>
                <a:ea typeface="微软雅黑" panose="020B0503020204020204" pitchFamily="34" charset="-122"/>
                <a:cs typeface="+mn-ea"/>
                <a:sym typeface="+mn-lt"/>
              </a:rPr>
              <a:t>物质资源</a:t>
            </a:r>
            <a:endParaRPr lang="zh-CN" altLang="en-US" sz="1050" dirty="0" smtClean="0">
              <a:solidFill>
                <a:srgbClr val="FF0000"/>
              </a:solidFill>
              <a:latin typeface="Arial" panose="020B0604020202020204" pitchFamily="34" charset="0"/>
              <a:ea typeface="微软雅黑" panose="020B0503020204020204" pitchFamily="34" charset="-122"/>
              <a:cs typeface="+mn-ea"/>
              <a:sym typeface="+mn-lt"/>
            </a:endParaRPr>
          </a:p>
          <a:p>
            <a:pPr>
              <a:lnSpc>
                <a:spcPct val="150000"/>
              </a:lnSpc>
            </a:pPr>
            <a:r>
              <a:rPr lang="zh-CN" altLang="en-US"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我国社会组织的筹资渠道较为单一且政府资助倾向性明显，获取自创收入的能力较弱</a:t>
            </a:r>
            <a:endParaRPr lang="zh-CN" altLang="en-US"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a:p>
            <a:pPr>
              <a:lnSpc>
                <a:spcPct val="150000"/>
              </a:lnSpc>
            </a:pPr>
            <a:endParaRPr lang="zh-CN" altLang="en-US"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a:p>
            <a:pPr marL="171450" indent="-171450">
              <a:lnSpc>
                <a:spcPct val="150000"/>
              </a:lnSpc>
              <a:buFont typeface="Arial" panose="020B0604020202020204" pitchFamily="34" charset="0"/>
              <a:buChar char="•"/>
            </a:pPr>
            <a:r>
              <a:rPr lang="zh-CN" altLang="en-US" sz="1050" dirty="0" smtClean="0">
                <a:solidFill>
                  <a:srgbClr val="FF0000"/>
                </a:solidFill>
                <a:latin typeface="Arial" panose="020B0604020202020204" pitchFamily="34" charset="0"/>
                <a:ea typeface="微软雅黑" panose="020B0503020204020204" pitchFamily="34" charset="-122"/>
                <a:cs typeface="+mn-ea"/>
                <a:sym typeface="+mn-lt"/>
              </a:rPr>
              <a:t>人员资源</a:t>
            </a:r>
            <a:endParaRPr lang="zh-CN" altLang="en-US" sz="1050" dirty="0" smtClean="0">
              <a:solidFill>
                <a:srgbClr val="FF0000"/>
              </a:solidFill>
              <a:latin typeface="Arial" panose="020B0604020202020204" pitchFamily="34" charset="0"/>
              <a:ea typeface="微软雅黑" panose="020B0503020204020204" pitchFamily="34" charset="-122"/>
              <a:cs typeface="+mn-ea"/>
              <a:sym typeface="+mn-lt"/>
            </a:endParaRPr>
          </a:p>
          <a:p>
            <a:pPr>
              <a:lnSpc>
                <a:spcPct val="150000"/>
              </a:lnSpc>
            </a:pPr>
            <a:r>
              <a:rPr lang="zh-CN" altLang="en-US"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具备专业素质及专业能力的人才较少，参与市场竞争的能力不强。</a:t>
            </a:r>
            <a:endParaRPr lang="zh-CN" altLang="en-US"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
        <p:nvSpPr>
          <p:cNvPr id="1005" name="Shape 1005"/>
          <p:cNvSpPr/>
          <p:nvPr>
            <p:custDataLst>
              <p:tags r:id="rId7"/>
            </p:custDataLst>
          </p:nvPr>
        </p:nvSpPr>
        <p:spPr>
          <a:xfrm>
            <a:off x="1163320" y="2008505"/>
            <a:ext cx="182816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defTabSz="914400" fontAlgn="base">
              <a:buClrTx/>
              <a:buSzTx/>
              <a:buFontTx/>
            </a:pPr>
            <a:r>
              <a:rPr lang="zh-CN" altLang="en-US" sz="1600" b="1" dirty="0">
                <a:solidFill>
                  <a:srgbClr val="FF0000"/>
                </a:solidFill>
                <a:latin typeface="Arial" panose="020B0604020202020204" pitchFamily="34" charset="0"/>
                <a:ea typeface="微软雅黑" panose="020B0503020204020204" pitchFamily="34" charset="-122"/>
                <a:cs typeface="+mn-ea"/>
                <a:sym typeface="+mn-lt"/>
              </a:rPr>
              <a:t>参与治理的领域</a:t>
            </a:r>
            <a:endParaRPr lang="zh-CN" altLang="en-US" sz="1600" b="1" dirty="0">
              <a:solidFill>
                <a:srgbClr val="FF0000"/>
              </a:solidFill>
              <a:latin typeface="Arial" panose="020B0604020202020204" pitchFamily="34" charset="0"/>
              <a:ea typeface="微软雅黑" panose="020B0503020204020204" pitchFamily="34" charset="-122"/>
              <a:cs typeface="+mn-ea"/>
              <a:sym typeface="+mn-lt"/>
            </a:endParaRPr>
          </a:p>
          <a:p>
            <a:pPr algn="l" defTabSz="914400" fontAlgn="base">
              <a:buClrTx/>
              <a:buSzTx/>
              <a:buFontTx/>
            </a:pPr>
            <a:r>
              <a:rPr lang="zh-CN" altLang="en-US" sz="1600" b="1" dirty="0">
                <a:solidFill>
                  <a:srgbClr val="FF0000"/>
                </a:solidFill>
                <a:latin typeface="Arial" panose="020B0604020202020204" pitchFamily="34" charset="0"/>
                <a:ea typeface="微软雅黑" panose="020B0503020204020204" pitchFamily="34" charset="-122"/>
                <a:cs typeface="+mn-ea"/>
                <a:sym typeface="+mn-lt"/>
              </a:rPr>
              <a:t>与边界不清晰</a:t>
            </a:r>
            <a:endParaRPr lang="zh-CN" altLang="en-US" sz="1600" b="1" dirty="0">
              <a:solidFill>
                <a:srgbClr val="FF0000"/>
              </a:solidFill>
              <a:latin typeface="Arial" panose="020B0604020202020204" pitchFamily="34" charset="0"/>
              <a:ea typeface="微软雅黑" panose="020B0503020204020204" pitchFamily="34" charset="-122"/>
              <a:cs typeface="+mn-ea"/>
              <a:sym typeface="+mn-lt"/>
            </a:endParaRPr>
          </a:p>
        </p:txBody>
      </p:sp>
      <p:sp>
        <p:nvSpPr>
          <p:cNvPr id="1006" name="Shape 1006"/>
          <p:cNvSpPr/>
          <p:nvPr>
            <p:custDataLst>
              <p:tags r:id="rId8"/>
            </p:custDataLst>
          </p:nvPr>
        </p:nvSpPr>
        <p:spPr>
          <a:xfrm>
            <a:off x="251248" y="2588637"/>
            <a:ext cx="2397337" cy="1545590"/>
          </a:xfrm>
          <a:prstGeom prst="rect">
            <a:avLst/>
          </a:prstGeom>
        </p:spPr>
        <p:txBody>
          <a:bodyPr wrap="square">
            <a:spAutoFit/>
          </a:bodyPr>
          <a:p>
            <a:pPr>
              <a:lnSpc>
                <a:spcPct val="150000"/>
              </a:lnSpc>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由行政力量推动成立的社会组织</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缺乏</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应有的独立性，大多数成为行政职能的延伸</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a:t>
            </a:r>
            <a:endPar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a:p>
            <a:pPr>
              <a:lnSpc>
                <a:spcPct val="150000"/>
              </a:lnSpc>
            </a:pP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a:p>
            <a:pPr>
              <a:lnSpc>
                <a:spcPct val="150000"/>
              </a:lnSpc>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两者之间</a:t>
            </a:r>
            <a:r>
              <a:rPr sz="1050" dirty="0" smtClean="0">
                <a:solidFill>
                  <a:srgbClr val="FF0000"/>
                </a:solidFill>
                <a:latin typeface="Arial" panose="020B0604020202020204" pitchFamily="34" charset="0"/>
                <a:ea typeface="微软雅黑" panose="020B0503020204020204" pitchFamily="34" charset="-122"/>
                <a:cs typeface="+mn-ea"/>
                <a:sym typeface="+mn-lt"/>
              </a:rPr>
              <a:t>缺乏明晰的权责界限</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导致社会组织活力缺失，发展后劲不足。</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
        <p:nvSpPr>
          <p:cNvPr id="1008" name="Shape 1008"/>
          <p:cNvSpPr/>
          <p:nvPr>
            <p:custDataLst>
              <p:tags r:id="rId9"/>
            </p:custDataLst>
          </p:nvPr>
        </p:nvSpPr>
        <p:spPr>
          <a:xfrm>
            <a:off x="3261556" y="2236789"/>
            <a:ext cx="834422" cy="834422"/>
          </a:xfrm>
          <a:prstGeom prst="ellipse">
            <a:avLst/>
          </a:prstGeom>
          <a:ln w="25400">
            <a:solidFill>
              <a:srgbClr val="B60909"/>
            </a:solidFill>
            <a:miter lim="400000"/>
          </a:ln>
        </p:spPr>
        <p:txBody>
          <a:bodyPr lIns="25400" tIns="25400" rIns="25400" bIns="25400" anchor="ctr"/>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1009" name="Shape 1009"/>
          <p:cNvSpPr/>
          <p:nvPr>
            <p:custDataLst>
              <p:tags r:id="rId10"/>
            </p:custDataLst>
          </p:nvPr>
        </p:nvSpPr>
        <p:spPr>
          <a:xfrm>
            <a:off x="9080154" y="4606795"/>
            <a:ext cx="290035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defTabSz="914400" fontAlgn="base">
              <a:spcBef>
                <a:spcPct val="0"/>
              </a:spcBef>
              <a:spcAft>
                <a:spcPct val="0"/>
              </a:spcAft>
            </a:pPr>
            <a:r>
              <a:rPr lang="zh-CN" altLang="en-US" sz="1600" b="1" dirty="0">
                <a:solidFill>
                  <a:srgbClr val="FF0000"/>
                </a:solidFill>
                <a:latin typeface="Arial" panose="020B0604020202020204" pitchFamily="34" charset="0"/>
                <a:ea typeface="微软雅黑" panose="020B0503020204020204" pitchFamily="34" charset="-122"/>
                <a:cs typeface="+mn-ea"/>
                <a:sym typeface="+mn-lt"/>
              </a:rPr>
              <a:t>独立性与自治性不足</a:t>
            </a:r>
            <a:endParaRPr lang="zh-CN" altLang="en-US" sz="1600" b="1" dirty="0">
              <a:solidFill>
                <a:srgbClr val="FF0000"/>
              </a:solidFill>
              <a:latin typeface="Arial" panose="020B0604020202020204" pitchFamily="34" charset="0"/>
              <a:ea typeface="微软雅黑" panose="020B0503020204020204" pitchFamily="34" charset="-122"/>
              <a:cs typeface="+mn-ea"/>
              <a:sym typeface="+mn-lt"/>
            </a:endParaRPr>
          </a:p>
        </p:txBody>
      </p:sp>
      <p:sp>
        <p:nvSpPr>
          <p:cNvPr id="1010" name="Shape 1010"/>
          <p:cNvSpPr/>
          <p:nvPr>
            <p:custDataLst>
              <p:tags r:id="rId11"/>
            </p:custDataLst>
          </p:nvPr>
        </p:nvSpPr>
        <p:spPr>
          <a:xfrm>
            <a:off x="9384875" y="5013422"/>
            <a:ext cx="2397337" cy="1545590"/>
          </a:xfrm>
          <a:prstGeom prst="rect">
            <a:avLst/>
          </a:prstGeom>
        </p:spPr>
        <p:txBody>
          <a:bodyPr wrap="square">
            <a:spAutoFit/>
          </a:bodyPr>
          <a:p>
            <a:pPr>
              <a:lnSpc>
                <a:spcPct val="150000"/>
              </a:lnSpc>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党委、政府是我国社会治理的主体</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，社会资源的分配通过行政力量实现。</a:t>
            </a:r>
            <a:endPar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a:p>
            <a:pPr>
              <a:lnSpc>
                <a:spcPct val="150000"/>
              </a:lnSpc>
            </a:pPr>
            <a:endPar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a:p>
            <a:pPr>
              <a:lnSpc>
                <a:spcPct val="150000"/>
              </a:lnSpc>
            </a:pP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让社会组织在项目开展中</a:t>
            </a:r>
            <a:r>
              <a:rPr lang="zh-CN" sz="1050" dirty="0" smtClean="0">
                <a:solidFill>
                  <a:srgbClr val="FF0000"/>
                </a:solidFill>
                <a:latin typeface="Arial" panose="020B0604020202020204" pitchFamily="34" charset="0"/>
                <a:ea typeface="微软雅黑" panose="020B0503020204020204" pitchFamily="34" charset="-122"/>
                <a:cs typeface="+mn-ea"/>
                <a:sym typeface="+mn-lt"/>
              </a:rPr>
              <a:t>处于协助性角色而非平等合作</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参加，组织自治力量</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不足。</a:t>
            </a:r>
            <a:endPar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
        <p:nvSpPr>
          <p:cNvPr id="1011" name="Shape 1011"/>
          <p:cNvSpPr/>
          <p:nvPr>
            <p:custDataLst>
              <p:tags r:id="rId12"/>
            </p:custDataLst>
          </p:nvPr>
        </p:nvSpPr>
        <p:spPr>
          <a:xfrm>
            <a:off x="930063" y="4446140"/>
            <a:ext cx="273943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indent="0" algn="l">
              <a:lnSpc>
                <a:spcPct val="150000"/>
              </a:lnSpc>
              <a:buClrTx/>
              <a:buSzTx/>
              <a:buFont typeface="Arial" panose="020B0604020202020204" pitchFamily="34" charset="0"/>
              <a:buNone/>
            </a:pPr>
            <a:r>
              <a:rPr lang="zh-CN" altLang="en-US" sz="1600" b="1" dirty="0">
                <a:solidFill>
                  <a:srgbClr val="FF0000"/>
                </a:solidFill>
                <a:latin typeface="Arial" panose="020B0604020202020204" pitchFamily="34" charset="0"/>
                <a:ea typeface="微软雅黑" panose="020B0503020204020204" pitchFamily="34" charset="-122"/>
                <a:cs typeface="+mn-ea"/>
                <a:sym typeface="+mn-lt"/>
              </a:rPr>
              <a:t>社会组织参与数量少</a:t>
            </a:r>
            <a:endParaRPr lang="zh-CN" altLang="en-US" sz="1600" b="1" dirty="0">
              <a:solidFill>
                <a:srgbClr val="FF0000"/>
              </a:solidFill>
              <a:latin typeface="Arial" panose="020B0604020202020204" pitchFamily="34" charset="0"/>
              <a:ea typeface="微软雅黑" panose="020B0503020204020204" pitchFamily="34" charset="-122"/>
              <a:cs typeface="+mn-ea"/>
              <a:sym typeface="+mn-lt"/>
            </a:endParaRPr>
          </a:p>
        </p:txBody>
      </p:sp>
      <p:sp>
        <p:nvSpPr>
          <p:cNvPr id="1012" name="Shape 1012"/>
          <p:cNvSpPr/>
          <p:nvPr>
            <p:custDataLst>
              <p:tags r:id="rId13"/>
            </p:custDataLst>
          </p:nvPr>
        </p:nvSpPr>
        <p:spPr>
          <a:xfrm>
            <a:off x="251248" y="4906742"/>
            <a:ext cx="2397337" cy="1787525"/>
          </a:xfrm>
          <a:prstGeom prst="rect">
            <a:avLst/>
          </a:prstGeom>
        </p:spPr>
        <p:txBody>
          <a:bodyPr wrap="square">
            <a:spAutoFit/>
          </a:bodyPr>
          <a:p>
            <a:pPr>
              <a:lnSpc>
                <a:spcPct val="150000"/>
              </a:lnSpc>
            </a:pPr>
            <a:r>
              <a:rPr sz="1050" dirty="0" smtClean="0">
                <a:solidFill>
                  <a:srgbClr val="FF0000"/>
                </a:solidFill>
                <a:latin typeface="Arial" panose="020B0604020202020204" pitchFamily="34" charset="0"/>
                <a:ea typeface="微软雅黑" panose="020B0503020204020204" pitchFamily="34" charset="-122"/>
                <a:cs typeface="+mn-ea"/>
                <a:sym typeface="+mn-lt"/>
              </a:rPr>
              <a:t>社会组织与企业之间协同现状</a:t>
            </a:r>
            <a:endParaRPr sz="1050" dirty="0" smtClean="0">
              <a:solidFill>
                <a:srgbClr val="FF0000"/>
              </a:solidFill>
              <a:latin typeface="Arial" panose="020B0604020202020204" pitchFamily="34" charset="0"/>
              <a:ea typeface="微软雅黑" panose="020B0503020204020204" pitchFamily="34" charset="-122"/>
              <a:cs typeface="+mn-ea"/>
              <a:sym typeface="+mn-lt"/>
            </a:endParaRPr>
          </a:p>
          <a:p>
            <a:pPr marL="171450" lvl="0" indent="-171450">
              <a:lnSpc>
                <a:spcPct val="150000"/>
              </a:lnSpc>
              <a:buFont typeface="Arial" panose="020B0604020202020204" pitchFamily="34" charset="0"/>
              <a:buChar char="•"/>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社会组织、企业互动不足</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a:p>
            <a:pPr marL="171450" lvl="0" indent="-171450">
              <a:lnSpc>
                <a:spcPct val="150000"/>
              </a:lnSpc>
              <a:buFont typeface="Arial" panose="020B0604020202020204" pitchFamily="34" charset="0"/>
              <a:buChar char="•"/>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主体间未形成成熟稳定的供需关系</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a:p>
            <a:pPr lvl="0" indent="0">
              <a:lnSpc>
                <a:spcPct val="150000"/>
              </a:lnSpc>
              <a:buFont typeface="Arial" panose="020B0604020202020204" pitchFamily="34" charset="0"/>
              <a:buNone/>
            </a:pP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a:p>
            <a:pPr>
              <a:lnSpc>
                <a:spcPct val="150000"/>
              </a:lnSpc>
            </a:pPr>
            <a:r>
              <a:rPr sz="1050" dirty="0" smtClean="0">
                <a:solidFill>
                  <a:srgbClr val="FF0000"/>
                </a:solidFill>
                <a:latin typeface="Arial" panose="020B0604020202020204" pitchFamily="34" charset="0"/>
                <a:ea typeface="微软雅黑" panose="020B0503020204020204" pitchFamily="34" charset="-122"/>
                <a:cs typeface="+mn-ea"/>
                <a:sym typeface="+mn-lt"/>
              </a:rPr>
              <a:t>社会组织与社会组织彼此之间协同</a:t>
            </a:r>
            <a:endParaRPr sz="1050" dirty="0" smtClean="0">
              <a:solidFill>
                <a:srgbClr val="FF0000"/>
              </a:solidFill>
              <a:latin typeface="Arial" panose="020B0604020202020204" pitchFamily="34" charset="0"/>
              <a:ea typeface="微软雅黑" panose="020B0503020204020204" pitchFamily="34" charset="-122"/>
              <a:cs typeface="+mn-ea"/>
              <a:sym typeface="+mn-lt"/>
            </a:endParaRPr>
          </a:p>
          <a:p>
            <a:pPr marL="171450" indent="-171450" algn="l">
              <a:lnSpc>
                <a:spcPct val="150000"/>
              </a:lnSpc>
              <a:buClrTx/>
              <a:buSzTx/>
              <a:buFont typeface="Arial" panose="020B0604020202020204" pitchFamily="34" charset="0"/>
              <a:buChar char="•"/>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同质性间合作交流机制不足</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a:p>
            <a:pPr marL="171450" indent="-171450" algn="l">
              <a:lnSpc>
                <a:spcPct val="150000"/>
              </a:lnSpc>
              <a:buClrTx/>
              <a:buSzTx/>
              <a:buFont typeface="Arial" panose="020B0604020202020204" pitchFamily="34" charset="0"/>
              <a:buChar char="•"/>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mn-lt"/>
              </a:rPr>
              <a:t>异质性间合作交流机制匮乏</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
        <p:nvSpPr>
          <p:cNvPr id="1015" name="Shape 1015"/>
          <p:cNvSpPr/>
          <p:nvPr>
            <p:custDataLst>
              <p:tags r:id="rId14"/>
            </p:custDataLst>
          </p:nvPr>
        </p:nvSpPr>
        <p:spPr>
          <a:xfrm>
            <a:off x="3531601" y="4780476"/>
            <a:ext cx="294332" cy="3373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1016" name="Shape 1016"/>
          <p:cNvSpPr/>
          <p:nvPr>
            <p:custDataLst>
              <p:tags r:id="rId15"/>
            </p:custDataLst>
          </p:nvPr>
        </p:nvSpPr>
        <p:spPr>
          <a:xfrm>
            <a:off x="3552942" y="2485306"/>
            <a:ext cx="251649" cy="337387"/>
          </a:xfrm>
          <a:custGeom>
            <a:avLst/>
            <a:gdLst/>
            <a:ahLst/>
            <a:cxnLst>
              <a:cxn ang="0">
                <a:pos x="wd2" y="hd2"/>
              </a:cxn>
              <a:cxn ang="5400000">
                <a:pos x="wd2" y="hd2"/>
              </a:cxn>
              <a:cxn ang="10800000">
                <a:pos x="wd2" y="hd2"/>
              </a:cxn>
              <a:cxn ang="16200000">
                <a:pos x="wd2" y="hd2"/>
              </a:cxn>
            </a:cxnLst>
            <a:rect l="0" t="0" r="r" b="b"/>
            <a:pathLst>
              <a:path w="21600" h="21600" extrusionOk="0">
                <a:moveTo>
                  <a:pt x="10896" y="0"/>
                </a:moveTo>
                <a:cubicBezTo>
                  <a:pt x="6887" y="0"/>
                  <a:pt x="3664" y="2366"/>
                  <a:pt x="3664" y="5180"/>
                </a:cubicBezTo>
                <a:lnTo>
                  <a:pt x="3664" y="8055"/>
                </a:lnTo>
                <a:lnTo>
                  <a:pt x="5480" y="8055"/>
                </a:lnTo>
                <a:lnTo>
                  <a:pt x="5480" y="5180"/>
                </a:lnTo>
                <a:cubicBezTo>
                  <a:pt x="5480" y="3108"/>
                  <a:pt x="7889" y="1378"/>
                  <a:pt x="10896" y="1378"/>
                </a:cubicBezTo>
                <a:cubicBezTo>
                  <a:pt x="13861" y="1378"/>
                  <a:pt x="16280" y="3108"/>
                  <a:pt x="16280" y="5180"/>
                </a:cubicBezTo>
                <a:lnTo>
                  <a:pt x="16280" y="8055"/>
                </a:lnTo>
                <a:lnTo>
                  <a:pt x="18127" y="8055"/>
                </a:lnTo>
                <a:lnTo>
                  <a:pt x="18127" y="5180"/>
                </a:lnTo>
                <a:cubicBezTo>
                  <a:pt x="18127" y="2304"/>
                  <a:pt x="14863" y="0"/>
                  <a:pt x="10896" y="0"/>
                </a:cubicBezTo>
                <a:close/>
                <a:moveTo>
                  <a:pt x="0" y="9457"/>
                </a:moveTo>
                <a:lnTo>
                  <a:pt x="0" y="13497"/>
                </a:lnTo>
                <a:cubicBezTo>
                  <a:pt x="0" y="17950"/>
                  <a:pt x="4880" y="21600"/>
                  <a:pt x="10832" y="21600"/>
                </a:cubicBezTo>
                <a:cubicBezTo>
                  <a:pt x="16742" y="21600"/>
                  <a:pt x="21600" y="17950"/>
                  <a:pt x="21600" y="13497"/>
                </a:cubicBezTo>
                <a:lnTo>
                  <a:pt x="21600" y="9457"/>
                </a:lnTo>
                <a:lnTo>
                  <a:pt x="0" y="9457"/>
                </a:lnTo>
                <a:close/>
                <a:moveTo>
                  <a:pt x="1784" y="10812"/>
                </a:moveTo>
                <a:lnTo>
                  <a:pt x="19816" y="10812"/>
                </a:lnTo>
                <a:lnTo>
                  <a:pt x="19816" y="13497"/>
                </a:lnTo>
                <a:cubicBezTo>
                  <a:pt x="19816" y="17203"/>
                  <a:pt x="15743" y="20222"/>
                  <a:pt x="10832" y="20222"/>
                </a:cubicBezTo>
                <a:cubicBezTo>
                  <a:pt x="5879" y="20222"/>
                  <a:pt x="1784" y="17203"/>
                  <a:pt x="1784" y="13497"/>
                </a:cubicBezTo>
                <a:lnTo>
                  <a:pt x="1784" y="10812"/>
                </a:lnTo>
                <a:close/>
                <a:moveTo>
                  <a:pt x="10736" y="12737"/>
                </a:moveTo>
                <a:cubicBezTo>
                  <a:pt x="9222" y="12737"/>
                  <a:pt x="8092" y="13629"/>
                  <a:pt x="8092" y="14733"/>
                </a:cubicBezTo>
                <a:lnTo>
                  <a:pt x="8092" y="16087"/>
                </a:lnTo>
                <a:cubicBezTo>
                  <a:pt x="8092" y="17191"/>
                  <a:pt x="9304" y="18036"/>
                  <a:pt x="10736" y="18036"/>
                </a:cubicBezTo>
                <a:cubicBezTo>
                  <a:pt x="12127" y="18036"/>
                  <a:pt x="13349" y="17191"/>
                  <a:pt x="13349" y="16087"/>
                </a:cubicBezTo>
                <a:lnTo>
                  <a:pt x="13349" y="14733"/>
                </a:lnTo>
                <a:cubicBezTo>
                  <a:pt x="13349" y="13629"/>
                  <a:pt x="12209" y="12737"/>
                  <a:pt x="10736" y="12737"/>
                </a:cubicBezTo>
                <a:close/>
                <a:moveTo>
                  <a:pt x="10736" y="14091"/>
                </a:moveTo>
                <a:cubicBezTo>
                  <a:pt x="11227" y="14091"/>
                  <a:pt x="11596" y="14334"/>
                  <a:pt x="11596" y="14733"/>
                </a:cubicBezTo>
                <a:lnTo>
                  <a:pt x="11596" y="16087"/>
                </a:lnTo>
                <a:cubicBezTo>
                  <a:pt x="11596" y="16486"/>
                  <a:pt x="11227" y="16729"/>
                  <a:pt x="10736" y="16729"/>
                </a:cubicBezTo>
                <a:cubicBezTo>
                  <a:pt x="10204" y="16729"/>
                  <a:pt x="9844" y="16486"/>
                  <a:pt x="9844" y="16087"/>
                </a:cubicBezTo>
                <a:lnTo>
                  <a:pt x="9844" y="14733"/>
                </a:lnTo>
                <a:cubicBezTo>
                  <a:pt x="9844" y="14334"/>
                  <a:pt x="10204" y="14091"/>
                  <a:pt x="10736" y="14091"/>
                </a:cubicBezTo>
                <a:close/>
              </a:path>
            </a:pathLst>
          </a:custGeom>
          <a:solidFill>
            <a:srgbClr val="B60909"/>
          </a:solidFill>
          <a:ln w="12700">
            <a:miter lim="400000"/>
          </a:ln>
        </p:spPr>
        <p:txBody>
          <a:bodyPr lIns="22860" rIns="22860" anchor="ctr"/>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1017" name="Shape 1017"/>
          <p:cNvSpPr/>
          <p:nvPr>
            <p:custDataLst>
              <p:tags r:id="rId16"/>
            </p:custDataLst>
          </p:nvPr>
        </p:nvSpPr>
        <p:spPr>
          <a:xfrm>
            <a:off x="8271980" y="4788096"/>
            <a:ext cx="338306" cy="337387"/>
          </a:xfrm>
          <a:custGeom>
            <a:avLst/>
            <a:gdLst/>
            <a:ahLst/>
            <a:cxnLst>
              <a:cxn ang="0">
                <a:pos x="wd2" y="hd2"/>
              </a:cxn>
              <a:cxn ang="5400000">
                <a:pos x="wd2" y="hd2"/>
              </a:cxn>
              <a:cxn ang="10800000">
                <a:pos x="wd2" y="hd2"/>
              </a:cxn>
              <a:cxn ang="16200000">
                <a:pos x="wd2" y="hd2"/>
              </a:cxn>
            </a:cxnLst>
            <a:rect l="0" t="0" r="r" b="b"/>
            <a:pathLst>
              <a:path w="19736" h="21407" extrusionOk="0">
                <a:moveTo>
                  <a:pt x="10983" y="66"/>
                </a:moveTo>
                <a:cubicBezTo>
                  <a:pt x="8821" y="-193"/>
                  <a:pt x="6594" y="308"/>
                  <a:pt x="4652" y="1651"/>
                </a:cubicBezTo>
                <a:lnTo>
                  <a:pt x="5327" y="2763"/>
                </a:lnTo>
                <a:cubicBezTo>
                  <a:pt x="8700" y="447"/>
                  <a:pt x="13173" y="984"/>
                  <a:pt x="16008" y="4040"/>
                </a:cubicBezTo>
                <a:cubicBezTo>
                  <a:pt x="18825" y="7082"/>
                  <a:pt x="19144" y="11624"/>
                  <a:pt x="17248" y="15232"/>
                </a:cubicBezTo>
                <a:lnTo>
                  <a:pt x="17248" y="14096"/>
                </a:lnTo>
                <a:lnTo>
                  <a:pt x="16051" y="14096"/>
                </a:lnTo>
                <a:lnTo>
                  <a:pt x="16051" y="18024"/>
                </a:lnTo>
                <a:lnTo>
                  <a:pt x="19641" y="18024"/>
                </a:lnTo>
                <a:lnTo>
                  <a:pt x="19641" y="16699"/>
                </a:lnTo>
                <a:lnTo>
                  <a:pt x="17944" y="16699"/>
                </a:lnTo>
                <a:cubicBezTo>
                  <a:pt x="20684" y="12490"/>
                  <a:pt x="20251" y="6845"/>
                  <a:pt x="16856" y="3118"/>
                </a:cubicBezTo>
                <a:cubicBezTo>
                  <a:pt x="15226" y="1358"/>
                  <a:pt x="13144" y="324"/>
                  <a:pt x="10983" y="66"/>
                </a:cubicBezTo>
                <a:close/>
                <a:moveTo>
                  <a:pt x="19" y="3331"/>
                </a:moveTo>
                <a:lnTo>
                  <a:pt x="19" y="4632"/>
                </a:lnTo>
                <a:lnTo>
                  <a:pt x="1781" y="4632"/>
                </a:lnTo>
                <a:cubicBezTo>
                  <a:pt x="-916" y="8849"/>
                  <a:pt x="-552" y="14523"/>
                  <a:pt x="2890" y="18260"/>
                </a:cubicBezTo>
                <a:cubicBezTo>
                  <a:pt x="4799" y="20333"/>
                  <a:pt x="7330" y="21407"/>
                  <a:pt x="9895" y="21407"/>
                </a:cubicBezTo>
                <a:cubicBezTo>
                  <a:pt x="11747" y="21407"/>
                  <a:pt x="13542" y="20864"/>
                  <a:pt x="15137" y="19751"/>
                </a:cubicBezTo>
                <a:lnTo>
                  <a:pt x="14463" y="18591"/>
                </a:lnTo>
                <a:cubicBezTo>
                  <a:pt x="11101" y="20912"/>
                  <a:pt x="6588" y="20400"/>
                  <a:pt x="3738" y="17337"/>
                </a:cubicBezTo>
                <a:cubicBezTo>
                  <a:pt x="900" y="14283"/>
                  <a:pt x="563" y="9717"/>
                  <a:pt x="2499" y="6099"/>
                </a:cubicBezTo>
                <a:lnTo>
                  <a:pt x="2499" y="7258"/>
                </a:lnTo>
                <a:lnTo>
                  <a:pt x="3738" y="7258"/>
                </a:lnTo>
                <a:lnTo>
                  <a:pt x="3738" y="3331"/>
                </a:lnTo>
                <a:lnTo>
                  <a:pt x="19" y="3331"/>
                </a:lnTo>
                <a:close/>
              </a:path>
            </a:pathLst>
          </a:custGeom>
          <a:solidFill>
            <a:srgbClr val="B60909"/>
          </a:solidFill>
          <a:ln w="12700">
            <a:miter lim="400000"/>
          </a:ln>
        </p:spPr>
        <p:txBody>
          <a:bodyPr lIns="22860" rIns="22860" anchor="ctr"/>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 name="Shape 1007"/>
          <p:cNvSpPr/>
          <p:nvPr>
            <p:custDataLst>
              <p:tags r:id="rId17"/>
            </p:custDataLst>
          </p:nvPr>
        </p:nvSpPr>
        <p:spPr>
          <a:xfrm>
            <a:off x="8023922" y="2236789"/>
            <a:ext cx="834422" cy="834422"/>
          </a:xfrm>
          <a:prstGeom prst="ellipse">
            <a:avLst/>
          </a:prstGeom>
          <a:ln w="25400">
            <a:solidFill>
              <a:srgbClr val="B60909"/>
            </a:solidFill>
            <a:miter lim="400000"/>
          </a:ln>
        </p:spPr>
        <p:txBody>
          <a:bodyPr lIns="25400" tIns="25400" rIns="25400" bIns="25400" anchor="ctr"/>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3" name="Shape 1018"/>
          <p:cNvSpPr/>
          <p:nvPr>
            <p:custDataLst>
              <p:tags r:id="rId18"/>
            </p:custDataLst>
          </p:nvPr>
        </p:nvSpPr>
        <p:spPr>
          <a:xfrm>
            <a:off x="8322117" y="2485306"/>
            <a:ext cx="238032" cy="337387"/>
          </a:xfrm>
          <a:custGeom>
            <a:avLst/>
            <a:gdLst/>
            <a:ahLst/>
            <a:cxnLst>
              <a:cxn ang="0">
                <a:pos x="wd2" y="hd2"/>
              </a:cxn>
              <a:cxn ang="5400000">
                <a:pos x="wd2" y="hd2"/>
              </a:cxn>
              <a:cxn ang="10800000">
                <a:pos x="wd2" y="hd2"/>
              </a:cxn>
              <a:cxn ang="16200000">
                <a:pos x="wd2" y="hd2"/>
              </a:cxn>
            </a:cxnLst>
            <a:rect l="0" t="0" r="r" b="b"/>
            <a:pathLst>
              <a:path w="20595" h="21600" extrusionOk="0">
                <a:moveTo>
                  <a:pt x="10238" y="0"/>
                </a:moveTo>
                <a:lnTo>
                  <a:pt x="4861" y="6468"/>
                </a:lnTo>
                <a:lnTo>
                  <a:pt x="6345" y="7127"/>
                </a:lnTo>
                <a:lnTo>
                  <a:pt x="10238" y="2612"/>
                </a:lnTo>
                <a:lnTo>
                  <a:pt x="14163" y="7127"/>
                </a:lnTo>
                <a:lnTo>
                  <a:pt x="15647" y="6468"/>
                </a:lnTo>
                <a:lnTo>
                  <a:pt x="10238" y="0"/>
                </a:lnTo>
                <a:close/>
                <a:moveTo>
                  <a:pt x="17626" y="8567"/>
                </a:moveTo>
                <a:lnTo>
                  <a:pt x="16307" y="9519"/>
                </a:lnTo>
                <a:cubicBezTo>
                  <a:pt x="17863" y="10701"/>
                  <a:pt x="18748" y="12275"/>
                  <a:pt x="18748" y="13936"/>
                </a:cubicBezTo>
                <a:cubicBezTo>
                  <a:pt x="18748" y="15566"/>
                  <a:pt x="17863" y="17196"/>
                  <a:pt x="16307" y="18378"/>
                </a:cubicBezTo>
                <a:cubicBezTo>
                  <a:pt x="14708" y="19561"/>
                  <a:pt x="12551" y="20160"/>
                  <a:pt x="10304" y="20160"/>
                </a:cubicBezTo>
                <a:cubicBezTo>
                  <a:pt x="8057" y="20160"/>
                  <a:pt x="5932" y="19529"/>
                  <a:pt x="4333" y="18378"/>
                </a:cubicBezTo>
                <a:cubicBezTo>
                  <a:pt x="1092" y="15918"/>
                  <a:pt x="1049" y="12020"/>
                  <a:pt x="4333" y="9592"/>
                </a:cubicBezTo>
                <a:lnTo>
                  <a:pt x="3014" y="8640"/>
                </a:lnTo>
                <a:cubicBezTo>
                  <a:pt x="-1005" y="11612"/>
                  <a:pt x="-1005" y="16432"/>
                  <a:pt x="3014" y="19403"/>
                </a:cubicBezTo>
                <a:cubicBezTo>
                  <a:pt x="5002" y="20873"/>
                  <a:pt x="7581" y="21600"/>
                  <a:pt x="10304" y="21600"/>
                </a:cubicBezTo>
                <a:cubicBezTo>
                  <a:pt x="13026" y="21600"/>
                  <a:pt x="15639" y="20864"/>
                  <a:pt x="17626" y="19330"/>
                </a:cubicBezTo>
                <a:cubicBezTo>
                  <a:pt x="19571" y="17892"/>
                  <a:pt x="20595" y="15949"/>
                  <a:pt x="20595" y="13936"/>
                </a:cubicBezTo>
                <a:cubicBezTo>
                  <a:pt x="20595" y="11891"/>
                  <a:pt x="19571" y="10005"/>
                  <a:pt x="17626" y="8567"/>
                </a:cubicBezTo>
                <a:close/>
                <a:moveTo>
                  <a:pt x="5785" y="10544"/>
                </a:moveTo>
                <a:cubicBezTo>
                  <a:pt x="4563" y="11532"/>
                  <a:pt x="3938" y="12671"/>
                  <a:pt x="3938" y="14009"/>
                </a:cubicBezTo>
                <a:cubicBezTo>
                  <a:pt x="3937" y="15253"/>
                  <a:pt x="4563" y="16453"/>
                  <a:pt x="5785" y="17378"/>
                </a:cubicBezTo>
                <a:lnTo>
                  <a:pt x="7104" y="16328"/>
                </a:lnTo>
                <a:cubicBezTo>
                  <a:pt x="6188" y="15722"/>
                  <a:pt x="5719" y="14804"/>
                  <a:pt x="5719" y="13912"/>
                </a:cubicBezTo>
                <a:cubicBezTo>
                  <a:pt x="5719" y="12987"/>
                  <a:pt x="6275" y="12126"/>
                  <a:pt x="7104" y="11520"/>
                </a:cubicBezTo>
                <a:lnTo>
                  <a:pt x="5785" y="10544"/>
                </a:lnTo>
                <a:close/>
              </a:path>
            </a:pathLst>
          </a:custGeom>
          <a:solidFill>
            <a:srgbClr val="B60909"/>
          </a:solidFill>
          <a:ln w="12700">
            <a:miter lim="400000"/>
          </a:ln>
        </p:spPr>
        <p:txBody>
          <a:bodyPr lIns="22860" rIns="22860" anchor="ctr"/>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1032" name="Shape 1032"/>
          <p:cNvSpPr/>
          <p:nvPr>
            <p:custDataLst>
              <p:tags r:id="rId19"/>
            </p:custDataLst>
          </p:nvPr>
        </p:nvSpPr>
        <p:spPr>
          <a:xfrm>
            <a:off x="429260" y="1445260"/>
            <a:ext cx="49809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defTabSz="914400" fontAlgn="base">
              <a:spcBef>
                <a:spcPct val="0"/>
              </a:spcBef>
              <a:spcAft>
                <a:spcPct val="0"/>
              </a:spcAft>
            </a:pP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（三）社会组织服务能力较弱</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cxnSp>
        <p:nvCxnSpPr>
          <p:cNvPr id="4" name="直接连接符 3"/>
          <p:cNvCxnSpPr/>
          <p:nvPr>
            <p:custDataLst>
              <p:tags r:id="rId20"/>
            </p:custDataLst>
          </p:nvPr>
        </p:nvCxnSpPr>
        <p:spPr>
          <a:xfrm>
            <a:off x="565785" y="2584450"/>
            <a:ext cx="1995805" cy="10795"/>
          </a:xfrm>
          <a:prstGeom prst="line">
            <a:avLst/>
          </a:prstGeom>
          <a:ln w="31750" cap="sq" cmpd="dbl">
            <a:solidFill>
              <a:schemeClr val="accent1"/>
            </a:solidFill>
            <a:round/>
            <a:headEnd type="none" w="med" len="med"/>
            <a:tailEnd type="none" w="med" len="med"/>
          </a:ln>
        </p:spPr>
        <p:style>
          <a:lnRef idx="0">
            <a:srgbClr val="FFFFFF"/>
          </a:lnRef>
          <a:fillRef idx="0">
            <a:srgbClr val="FFFFFF"/>
          </a:fillRef>
          <a:effectRef idx="0">
            <a:srgbClr val="FFFFFF"/>
          </a:effectRef>
          <a:fontRef idx="minor">
            <a:schemeClr val="tx1"/>
          </a:fontRef>
        </p:style>
      </p:cxnSp>
      <p:cxnSp>
        <p:nvCxnSpPr>
          <p:cNvPr id="5" name="直接连接符 4"/>
          <p:cNvCxnSpPr/>
          <p:nvPr>
            <p:custDataLst>
              <p:tags r:id="rId21"/>
            </p:custDataLst>
          </p:nvPr>
        </p:nvCxnSpPr>
        <p:spPr>
          <a:xfrm>
            <a:off x="565785" y="4944110"/>
            <a:ext cx="1995805" cy="10795"/>
          </a:xfrm>
          <a:prstGeom prst="line">
            <a:avLst/>
          </a:prstGeom>
          <a:ln w="31750" cap="sq" cmpd="dbl">
            <a:solidFill>
              <a:schemeClr val="accent1"/>
            </a:solidFill>
            <a:round/>
            <a:headEnd type="none" w="med" len="med"/>
            <a:tailEnd type="none" w="med" len="med"/>
          </a:ln>
        </p:spPr>
        <p:style>
          <a:lnRef idx="0">
            <a:srgbClr val="FFFFFF"/>
          </a:lnRef>
          <a:fillRef idx="0">
            <a:srgbClr val="FFFFFF"/>
          </a:fillRef>
          <a:effectRef idx="0">
            <a:srgbClr val="FFFFFF"/>
          </a:effectRef>
          <a:fontRef idx="minor">
            <a:schemeClr val="tx1"/>
          </a:fontRef>
        </p:style>
      </p:cxnSp>
      <p:cxnSp>
        <p:nvCxnSpPr>
          <p:cNvPr id="6" name="直接连接符 5"/>
          <p:cNvCxnSpPr/>
          <p:nvPr>
            <p:custDataLst>
              <p:tags r:id="rId22"/>
            </p:custDataLst>
          </p:nvPr>
        </p:nvCxnSpPr>
        <p:spPr>
          <a:xfrm>
            <a:off x="9353550" y="2446020"/>
            <a:ext cx="1995805" cy="10795"/>
          </a:xfrm>
          <a:prstGeom prst="line">
            <a:avLst/>
          </a:prstGeom>
          <a:ln w="31750" cap="sq" cmpd="dbl">
            <a:solidFill>
              <a:schemeClr val="accent1"/>
            </a:solidFill>
            <a:round/>
            <a:headEnd type="none" w="med" len="med"/>
            <a:tailEnd type="none" w="med" len="med"/>
          </a:ln>
        </p:spPr>
        <p:style>
          <a:lnRef idx="0">
            <a:srgbClr val="FFFFFF"/>
          </a:lnRef>
          <a:fillRef idx="0">
            <a:srgbClr val="FFFFFF"/>
          </a:fillRef>
          <a:effectRef idx="0">
            <a:srgbClr val="FFFFFF"/>
          </a:effectRef>
          <a:fontRef idx="minor">
            <a:schemeClr val="tx1"/>
          </a:fontRef>
        </p:style>
      </p:cxnSp>
      <p:cxnSp>
        <p:nvCxnSpPr>
          <p:cNvPr id="22" name="直接连接符 21"/>
          <p:cNvCxnSpPr/>
          <p:nvPr>
            <p:custDataLst>
              <p:tags r:id="rId23"/>
            </p:custDataLst>
          </p:nvPr>
        </p:nvCxnSpPr>
        <p:spPr>
          <a:xfrm flipV="1">
            <a:off x="9382760" y="5009515"/>
            <a:ext cx="1966595" cy="3175"/>
          </a:xfrm>
          <a:prstGeom prst="line">
            <a:avLst/>
          </a:prstGeom>
          <a:ln w="31750" cap="sq" cmpd="dbl">
            <a:solidFill>
              <a:schemeClr val="accent1"/>
            </a:solidFill>
            <a:round/>
            <a:headEnd type="none" w="med" len="med"/>
            <a:tailEnd type="none" w="med" len="med"/>
          </a:ln>
        </p:spPr>
        <p:style>
          <a:lnRef idx="0">
            <a:srgbClr val="FFFFFF"/>
          </a:lnRef>
          <a:fillRef idx="0">
            <a:srgbClr val="FFFFFF"/>
          </a:fillRef>
          <a:effectRef idx="0">
            <a:srgbClr val="FFFFFF"/>
          </a:effectRef>
          <a:fontRef idx="minor">
            <a:schemeClr val="tx1"/>
          </a:fontRef>
        </p:style>
      </p:cxnSp>
      <p:pic>
        <p:nvPicPr>
          <p:cNvPr id="109" name="图片 108"/>
          <p:cNvPicPr/>
          <p:nvPr>
            <p:custDataLst>
              <p:tags r:id="rId24"/>
            </p:custDataLst>
          </p:nvPr>
        </p:nvPicPr>
        <p:blipFill>
          <a:blip r:embed="rId25"/>
          <a:srcRect l="5513" t="771" r="8720" b="19229"/>
          <a:stretch>
            <a:fillRect/>
          </a:stretch>
        </p:blipFill>
        <p:spPr>
          <a:xfrm>
            <a:off x="5134610" y="2487295"/>
            <a:ext cx="2717800" cy="1228090"/>
          </a:xfrm>
          <a:prstGeom prst="roundRect">
            <a:avLst/>
          </a:prstGeom>
          <a:noFill/>
          <a:ln w="9525">
            <a:noFill/>
          </a:ln>
        </p:spPr>
      </p:pic>
      <p:pic>
        <p:nvPicPr>
          <p:cNvPr id="108" name="图片 107"/>
          <p:cNvPicPr/>
          <p:nvPr>
            <p:custDataLst>
              <p:tags r:id="rId26"/>
            </p:custDataLst>
          </p:nvPr>
        </p:nvPicPr>
        <p:blipFill>
          <a:blip r:embed="rId27"/>
          <a:srcRect l="722" t="467" r="-722" b="-467"/>
          <a:stretch>
            <a:fillRect/>
          </a:stretch>
        </p:blipFill>
        <p:spPr>
          <a:xfrm>
            <a:off x="4228465" y="3715385"/>
            <a:ext cx="3270885" cy="2215515"/>
          </a:xfrm>
          <a:prstGeom prst="snip1Rect">
            <a:avLst/>
          </a:prstGeom>
          <a:noFill/>
          <a:ln w="9525">
            <a:noFill/>
          </a:ln>
          <a:effectLst>
            <a:softEdge rad="31750"/>
          </a:effec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2303780" y="314960"/>
            <a:ext cx="758444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社会组织参与基层治理的国内外经验借鉴</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sp>
        <p:nvSpPr>
          <p:cNvPr id="5" name="矩形 4"/>
          <p:cNvSpPr/>
          <p:nvPr>
            <p:custDataLst>
              <p:tags r:id="rId1"/>
            </p:custDataLst>
          </p:nvPr>
        </p:nvSpPr>
        <p:spPr>
          <a:xfrm>
            <a:off x="3411220" y="806450"/>
            <a:ext cx="5973445" cy="368300"/>
          </a:xfrm>
          <a:prstGeom prst="rect">
            <a:avLst/>
          </a:prstGeom>
        </p:spPr>
        <p:txBody>
          <a:bodyPr wrap="square">
            <a:spAutoFit/>
          </a:bodyPr>
          <a:p>
            <a:pPr algn="ctr">
              <a:defRPr/>
            </a:pPr>
            <a:r>
              <a:rPr lang="en-US" altLang="zh-CN" sz="900" dirty="0">
                <a:solidFill>
                  <a:schemeClr val="bg1"/>
                </a:solidFill>
                <a:cs typeface="+mn-ea"/>
                <a:sym typeface="Arial" panose="020B0604020202020204" pitchFamily="34" charset="0"/>
              </a:rPr>
              <a:t>Experience and reference of social organizations participating in grassroots governance at home and abroad</a:t>
            </a:r>
            <a:endParaRPr lang="en-US" altLang="zh-CN" sz="900" dirty="0">
              <a:solidFill>
                <a:schemeClr val="bg1"/>
              </a:solidFill>
              <a:cs typeface="+mn-ea"/>
              <a:sym typeface="Arial" panose="020B0604020202020204" pitchFamily="34" charset="0"/>
            </a:endParaRPr>
          </a:p>
          <a:p>
            <a:pPr algn="ctr">
              <a:defRPr/>
            </a:pPr>
            <a:endParaRPr lang="en-US" altLang="zh-CN" sz="900" dirty="0">
              <a:solidFill>
                <a:schemeClr val="bg1"/>
              </a:solidFill>
              <a:cs typeface="+mn-ea"/>
              <a:sym typeface="Arial" panose="020B0604020202020204" pitchFamily="34" charset="0"/>
            </a:endParaRPr>
          </a:p>
        </p:txBody>
      </p:sp>
      <p:sp>
        <p:nvSpPr>
          <p:cNvPr id="4" name="Shape 1001"/>
          <p:cNvSpPr/>
          <p:nvPr>
            <p:custDataLst>
              <p:tags r:id="rId2"/>
            </p:custDataLst>
          </p:nvPr>
        </p:nvSpPr>
        <p:spPr>
          <a:xfrm>
            <a:off x="7465122" y="2128484"/>
            <a:ext cx="834422" cy="834422"/>
          </a:xfrm>
          <a:prstGeom prst="ellipse">
            <a:avLst/>
          </a:prstGeom>
          <a:ln w="25400">
            <a:solidFill>
              <a:srgbClr val="B60909"/>
            </a:solidFill>
            <a:miter lim="400000"/>
          </a:ln>
        </p:spPr>
        <p:txBody>
          <a:bodyPr lIns="25400" tIns="25400" rIns="25400" bIns="25400" anchor="ctr"/>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6" name="Shape 1002"/>
          <p:cNvSpPr/>
          <p:nvPr>
            <p:custDataLst>
              <p:tags r:id="rId3"/>
            </p:custDataLst>
          </p:nvPr>
        </p:nvSpPr>
        <p:spPr>
          <a:xfrm>
            <a:off x="3885761" y="2128484"/>
            <a:ext cx="834422" cy="834422"/>
          </a:xfrm>
          <a:prstGeom prst="ellipse">
            <a:avLst/>
          </a:prstGeom>
          <a:ln w="25400">
            <a:solidFill>
              <a:srgbClr val="B60909"/>
            </a:solidFill>
            <a:miter lim="400000"/>
          </a:ln>
        </p:spPr>
        <p:txBody>
          <a:bodyPr lIns="25400" tIns="25400" rIns="25400" bIns="25400" anchor="ctr"/>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7" name="Shape 1003"/>
          <p:cNvSpPr/>
          <p:nvPr>
            <p:custDataLst>
              <p:tags r:id="rId4"/>
            </p:custDataLst>
          </p:nvPr>
        </p:nvSpPr>
        <p:spPr>
          <a:xfrm>
            <a:off x="8744874" y="2039770"/>
            <a:ext cx="254277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美国：税法监管+政策支持</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8" name="Shape 1004"/>
          <p:cNvSpPr/>
          <p:nvPr>
            <p:custDataLst>
              <p:tags r:id="rId5"/>
            </p:custDataLst>
          </p:nvPr>
        </p:nvSpPr>
        <p:spPr>
          <a:xfrm>
            <a:off x="8744585" y="2415540"/>
            <a:ext cx="2834640" cy="1787525"/>
          </a:xfrm>
          <a:prstGeom prst="rect">
            <a:avLst/>
          </a:prstGeom>
        </p:spPr>
        <p:txBody>
          <a:bodyPr wrap="square">
            <a:spAutoFit/>
          </a:bodyPr>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政府通过税法管理非政府组织（下称NGO）</a:t>
            </a:r>
            <a:r>
              <a:rPr lang="zh-CN" sz="1050" dirty="0" smtClean="0">
                <a:solidFill>
                  <a:schemeClr val="tx1"/>
                </a:solidFill>
                <a:latin typeface="Arial" panose="020B0604020202020204" pitchFamily="34" charset="0"/>
                <a:ea typeface="微软雅黑" panose="020B0503020204020204" pitchFamily="34" charset="-122"/>
                <a:cs typeface="+mn-ea"/>
                <a:sym typeface="+mn-lt"/>
              </a:rPr>
              <a:t>，主要从以下方面进行：①对免税资格的认定。②税收优惠、税赋信息透明、公开。③享受免税优惠的组织禁止参与政治竞选活动。</a:t>
            </a:r>
            <a:endParaRPr lang="zh-CN" sz="1050" dirty="0" smtClean="0">
              <a:solidFill>
                <a:schemeClr val="tx1"/>
              </a:solidFill>
              <a:latin typeface="Arial" panose="020B0604020202020204" pitchFamily="34" charset="0"/>
              <a:ea typeface="微软雅黑" panose="020B0503020204020204" pitchFamily="34" charset="-122"/>
              <a:cs typeface="+mn-ea"/>
              <a:sym typeface="+mn-lt"/>
            </a:endParaRPr>
          </a:p>
          <a:p>
            <a:pPr>
              <a:lnSpc>
                <a:spcPct val="150000"/>
              </a:lnSpc>
            </a:pPr>
            <a:r>
              <a:rPr lang="zh-CN" sz="1050" dirty="0" smtClean="0">
                <a:solidFill>
                  <a:schemeClr val="tx1"/>
                </a:solidFill>
                <a:latin typeface="Arial" panose="020B0604020202020204" pitchFamily="34" charset="0"/>
                <a:ea typeface="微软雅黑" panose="020B0503020204020204" pitchFamily="34" charset="-122"/>
                <a:cs typeface="+mn-ea"/>
                <a:sym typeface="+mn-lt"/>
              </a:rPr>
              <a:t>政府通过政策支持NGO：政府通过吸收NGO参与政策制定、拨款、购买政府服务等多种方式支持NGO的发展与完善。</a:t>
            </a:r>
            <a:endParaRPr lang="zh-CN"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9" name="Shape 1005"/>
          <p:cNvSpPr/>
          <p:nvPr>
            <p:custDataLst>
              <p:tags r:id="rId6"/>
            </p:custDataLst>
          </p:nvPr>
        </p:nvSpPr>
        <p:spPr>
          <a:xfrm>
            <a:off x="707813" y="2008655"/>
            <a:ext cx="23727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英国：政府有限干预下的社区治理</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0" name="Shape 1006"/>
          <p:cNvSpPr/>
          <p:nvPr>
            <p:custDataLst>
              <p:tags r:id="rId7"/>
            </p:custDataLst>
          </p:nvPr>
        </p:nvSpPr>
        <p:spPr>
          <a:xfrm>
            <a:off x="715010" y="2592070"/>
            <a:ext cx="2615565" cy="1198880"/>
          </a:xfrm>
          <a:prstGeom prst="rect">
            <a:avLst/>
          </a:prstGeom>
        </p:spPr>
        <p:txBody>
          <a:bodyPr wrap="square">
            <a:spAutoFit/>
          </a:bodyPr>
          <a:p>
            <a:pPr>
              <a:lnSpc>
                <a:spcPct val="150000"/>
              </a:lnSpc>
            </a:pPr>
            <a:r>
              <a:rPr sz="1200" dirty="0" smtClean="0">
                <a:solidFill>
                  <a:schemeClr val="tx1"/>
                </a:solidFill>
                <a:latin typeface="微软雅黑" panose="020B0503020204020204" pitchFamily="34" charset="-122"/>
                <a:ea typeface="微软雅黑" panose="020B0503020204020204" pitchFamily="34" charset="-122"/>
                <a:cs typeface="+mn-ea"/>
                <a:sym typeface="+mn-lt"/>
              </a:rPr>
              <a:t>英国社区治理的特征是在政府的有效监管下，充分开放市场，充分发挥社会组织的自治功能，促使民众充分享有社会福利。</a:t>
            </a:r>
            <a:endParaRPr sz="1200" dirty="0" smtClean="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1" name="Shape 1007"/>
          <p:cNvSpPr/>
          <p:nvPr>
            <p:custDataLst>
              <p:tags r:id="rId8"/>
            </p:custDataLst>
          </p:nvPr>
        </p:nvSpPr>
        <p:spPr>
          <a:xfrm>
            <a:off x="7465122" y="4726624"/>
            <a:ext cx="834422" cy="834422"/>
          </a:xfrm>
          <a:prstGeom prst="ellipse">
            <a:avLst/>
          </a:prstGeom>
          <a:ln w="25400">
            <a:solidFill>
              <a:srgbClr val="B60909"/>
            </a:solidFill>
            <a:miter lim="400000"/>
          </a:ln>
        </p:spPr>
        <p:txBody>
          <a:bodyPr lIns="25400" tIns="25400" rIns="25400" bIns="25400" anchor="ctr"/>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12" name="Shape 1008"/>
          <p:cNvSpPr/>
          <p:nvPr>
            <p:custDataLst>
              <p:tags r:id="rId9"/>
            </p:custDataLst>
          </p:nvPr>
        </p:nvSpPr>
        <p:spPr>
          <a:xfrm>
            <a:off x="3885761" y="4726624"/>
            <a:ext cx="834422" cy="834422"/>
          </a:xfrm>
          <a:prstGeom prst="ellipse">
            <a:avLst/>
          </a:prstGeom>
          <a:ln w="25400">
            <a:solidFill>
              <a:srgbClr val="B60909"/>
            </a:solidFill>
            <a:miter lim="400000"/>
          </a:ln>
        </p:spPr>
        <p:txBody>
          <a:bodyPr lIns="25400" tIns="25400" rIns="25400" bIns="25400" anchor="ctr"/>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13" name="Shape 1009"/>
          <p:cNvSpPr/>
          <p:nvPr>
            <p:custDataLst>
              <p:tags r:id="rId10"/>
            </p:custDataLst>
          </p:nvPr>
        </p:nvSpPr>
        <p:spPr>
          <a:xfrm>
            <a:off x="8744874" y="4429630"/>
            <a:ext cx="290035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台湾地区：规范、自治与扶持相结合</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4" name="Shape 1010"/>
          <p:cNvSpPr/>
          <p:nvPr>
            <p:custDataLst>
              <p:tags r:id="rId11"/>
            </p:custDataLst>
          </p:nvPr>
        </p:nvSpPr>
        <p:spPr>
          <a:xfrm>
            <a:off x="8744585" y="5067300"/>
            <a:ext cx="3239770" cy="818515"/>
          </a:xfrm>
          <a:prstGeom prst="rect">
            <a:avLst/>
          </a:prstGeom>
        </p:spPr>
        <p:txBody>
          <a:bodyPr wrap="square">
            <a:spAutoFit/>
          </a:bodyPr>
          <a:p>
            <a:pPr>
              <a:lnSpc>
                <a:spcPct val="150000"/>
              </a:lnSpc>
            </a:pPr>
            <a:r>
              <a:rPr lang="zh-CN" sz="1050" dirty="0" smtClean="0">
                <a:latin typeface="Arial" panose="020B0604020202020204" pitchFamily="34" charset="0"/>
                <a:ea typeface="微软雅黑" panose="020B0503020204020204" pitchFamily="34" charset="-122"/>
                <a:cs typeface="+mn-ea"/>
                <a:sym typeface="+mn-lt"/>
              </a:rPr>
              <a:t>第一，扶持多元化社会组织发展。</a:t>
            </a:r>
            <a:endParaRPr lang="zh-CN" sz="1050" dirty="0" smtClean="0">
              <a:latin typeface="Arial" panose="020B0604020202020204" pitchFamily="34" charset="0"/>
              <a:ea typeface="微软雅黑" panose="020B0503020204020204" pitchFamily="34" charset="-122"/>
              <a:cs typeface="+mn-ea"/>
              <a:sym typeface="+mn-lt"/>
            </a:endParaRPr>
          </a:p>
          <a:p>
            <a:pPr>
              <a:lnSpc>
                <a:spcPct val="150000"/>
              </a:lnSpc>
            </a:pPr>
            <a:r>
              <a:rPr lang="zh-CN" sz="1050" dirty="0" smtClean="0">
                <a:latin typeface="Arial" panose="020B0604020202020204" pitchFamily="34" charset="0"/>
                <a:ea typeface="微软雅黑" panose="020B0503020204020204" pitchFamily="34" charset="-122"/>
                <a:cs typeface="+mn-ea"/>
                <a:sym typeface="+mn-lt"/>
              </a:rPr>
              <a:t>第二，创新基层社区自治治理格局。</a:t>
            </a:r>
            <a:endParaRPr lang="zh-CN" sz="1050" dirty="0" smtClean="0">
              <a:latin typeface="Arial" panose="020B0604020202020204" pitchFamily="34" charset="0"/>
              <a:ea typeface="微软雅黑" panose="020B0503020204020204" pitchFamily="34" charset="-122"/>
              <a:cs typeface="+mn-ea"/>
              <a:sym typeface="+mn-lt"/>
            </a:endParaRPr>
          </a:p>
          <a:p>
            <a:pPr>
              <a:lnSpc>
                <a:spcPct val="150000"/>
              </a:lnSpc>
            </a:pPr>
            <a:r>
              <a:rPr lang="zh-CN" sz="1050" dirty="0" smtClean="0">
                <a:latin typeface="Arial" panose="020B0604020202020204" pitchFamily="34" charset="0"/>
                <a:ea typeface="微软雅黑" panose="020B0503020204020204" pitchFamily="34" charset="-122"/>
                <a:cs typeface="+mn-ea"/>
                <a:sym typeface="+mn-lt"/>
              </a:rPr>
              <a:t>第三，大力发展并创新公益性社会企业运作模式。</a:t>
            </a:r>
            <a:endParaRPr lang="zh-CN" sz="1050" dirty="0" smtClean="0">
              <a:latin typeface="Arial" panose="020B0604020202020204" pitchFamily="34" charset="0"/>
              <a:ea typeface="微软雅黑" panose="020B0503020204020204" pitchFamily="34" charset="-122"/>
              <a:cs typeface="+mn-ea"/>
              <a:sym typeface="+mn-lt"/>
            </a:endParaRPr>
          </a:p>
        </p:txBody>
      </p:sp>
      <p:sp>
        <p:nvSpPr>
          <p:cNvPr id="15" name="Shape 1011"/>
          <p:cNvSpPr/>
          <p:nvPr>
            <p:custDataLst>
              <p:tags r:id="rId12"/>
            </p:custDataLst>
          </p:nvPr>
        </p:nvSpPr>
        <p:spPr>
          <a:xfrm>
            <a:off x="773218" y="4429630"/>
            <a:ext cx="273943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南京江北新区：深化街道改革，探路基层治理现代化</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6" name="Shape 1012"/>
          <p:cNvSpPr/>
          <p:nvPr>
            <p:custDataLst>
              <p:tags r:id="rId13"/>
            </p:custDataLst>
          </p:nvPr>
        </p:nvSpPr>
        <p:spPr>
          <a:xfrm>
            <a:off x="661670" y="5067300"/>
            <a:ext cx="3105150" cy="922020"/>
          </a:xfrm>
          <a:prstGeom prst="rect">
            <a:avLst/>
          </a:prstGeom>
        </p:spPr>
        <p:txBody>
          <a:bodyPr wrap="square">
            <a:spAutoFit/>
          </a:bodyPr>
          <a:p>
            <a:pPr>
              <a:lnSpc>
                <a:spcPct val="150000"/>
              </a:lnSpc>
            </a:pPr>
            <a:r>
              <a:rPr sz="1200" dirty="0" smtClean="0">
                <a:latin typeface="微软雅黑" panose="020B0503020204020204" pitchFamily="34" charset="-122"/>
                <a:ea typeface="微软雅黑" panose="020B0503020204020204" pitchFamily="34" charset="-122"/>
                <a:cs typeface="+mn-ea"/>
                <a:sym typeface="+mn-lt"/>
              </a:rPr>
              <a:t>第一，坚持党建引领，凝聚协同治理力量。</a:t>
            </a:r>
            <a:endParaRPr sz="1200" dirty="0" smtClean="0">
              <a:latin typeface="微软雅黑" panose="020B0503020204020204" pitchFamily="34" charset="-122"/>
              <a:ea typeface="微软雅黑" panose="020B0503020204020204" pitchFamily="34" charset="-122"/>
              <a:cs typeface="+mn-ea"/>
              <a:sym typeface="+mn-lt"/>
            </a:endParaRPr>
          </a:p>
          <a:p>
            <a:pPr>
              <a:lnSpc>
                <a:spcPct val="150000"/>
              </a:lnSpc>
            </a:pPr>
            <a:r>
              <a:rPr sz="1200" dirty="0" smtClean="0">
                <a:latin typeface="微软雅黑" panose="020B0503020204020204" pitchFamily="34" charset="-122"/>
                <a:ea typeface="微软雅黑" panose="020B0503020204020204" pitchFamily="34" charset="-122"/>
                <a:cs typeface="+mn-ea"/>
                <a:sym typeface="+mn-lt"/>
              </a:rPr>
              <a:t>第二，推进内涵式改革，激发体制机制活力。</a:t>
            </a:r>
            <a:endParaRPr sz="1200" dirty="0" smtClean="0">
              <a:latin typeface="微软雅黑" panose="020B0503020204020204" pitchFamily="34" charset="-122"/>
              <a:ea typeface="微软雅黑" panose="020B0503020204020204" pitchFamily="34" charset="-122"/>
              <a:cs typeface="+mn-ea"/>
              <a:sym typeface="+mn-lt"/>
            </a:endParaRPr>
          </a:p>
          <a:p>
            <a:pPr>
              <a:lnSpc>
                <a:spcPct val="150000"/>
              </a:lnSpc>
            </a:pPr>
            <a:r>
              <a:rPr sz="1200" dirty="0" smtClean="0">
                <a:latin typeface="微软雅黑" panose="020B0503020204020204" pitchFamily="34" charset="-122"/>
                <a:ea typeface="微软雅黑" panose="020B0503020204020204" pitchFamily="34" charset="-122"/>
                <a:cs typeface="+mn-ea"/>
                <a:sym typeface="+mn-lt"/>
              </a:rPr>
              <a:t>第三，加强科技创新，提升街道服务能级。</a:t>
            </a:r>
            <a:endParaRPr sz="1200" dirty="0" smtClean="0">
              <a:latin typeface="微软雅黑" panose="020B0503020204020204" pitchFamily="34" charset="-122"/>
              <a:ea typeface="微软雅黑" panose="020B0503020204020204" pitchFamily="34" charset="-122"/>
              <a:cs typeface="+mn-ea"/>
              <a:sym typeface="+mn-lt"/>
            </a:endParaRPr>
          </a:p>
        </p:txBody>
      </p:sp>
      <p:sp>
        <p:nvSpPr>
          <p:cNvPr id="17" name="Shape 1015"/>
          <p:cNvSpPr/>
          <p:nvPr>
            <p:custDataLst>
              <p:tags r:id="rId14"/>
            </p:custDataLst>
          </p:nvPr>
        </p:nvSpPr>
        <p:spPr>
          <a:xfrm>
            <a:off x="4155806" y="2377001"/>
            <a:ext cx="294332" cy="3373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18" name="Shape 1016"/>
          <p:cNvSpPr/>
          <p:nvPr>
            <p:custDataLst>
              <p:tags r:id="rId15"/>
            </p:custDataLst>
          </p:nvPr>
        </p:nvSpPr>
        <p:spPr>
          <a:xfrm>
            <a:off x="4177147" y="4975141"/>
            <a:ext cx="251649" cy="337387"/>
          </a:xfrm>
          <a:custGeom>
            <a:avLst/>
            <a:gdLst/>
            <a:ahLst/>
            <a:cxnLst>
              <a:cxn ang="0">
                <a:pos x="wd2" y="hd2"/>
              </a:cxn>
              <a:cxn ang="5400000">
                <a:pos x="wd2" y="hd2"/>
              </a:cxn>
              <a:cxn ang="10800000">
                <a:pos x="wd2" y="hd2"/>
              </a:cxn>
              <a:cxn ang="16200000">
                <a:pos x="wd2" y="hd2"/>
              </a:cxn>
            </a:cxnLst>
            <a:rect l="0" t="0" r="r" b="b"/>
            <a:pathLst>
              <a:path w="21600" h="21600" extrusionOk="0">
                <a:moveTo>
                  <a:pt x="10896" y="0"/>
                </a:moveTo>
                <a:cubicBezTo>
                  <a:pt x="6887" y="0"/>
                  <a:pt x="3664" y="2366"/>
                  <a:pt x="3664" y="5180"/>
                </a:cubicBezTo>
                <a:lnTo>
                  <a:pt x="3664" y="8055"/>
                </a:lnTo>
                <a:lnTo>
                  <a:pt x="5480" y="8055"/>
                </a:lnTo>
                <a:lnTo>
                  <a:pt x="5480" y="5180"/>
                </a:lnTo>
                <a:cubicBezTo>
                  <a:pt x="5480" y="3108"/>
                  <a:pt x="7889" y="1378"/>
                  <a:pt x="10896" y="1378"/>
                </a:cubicBezTo>
                <a:cubicBezTo>
                  <a:pt x="13861" y="1378"/>
                  <a:pt x="16280" y="3108"/>
                  <a:pt x="16280" y="5180"/>
                </a:cubicBezTo>
                <a:lnTo>
                  <a:pt x="16280" y="8055"/>
                </a:lnTo>
                <a:lnTo>
                  <a:pt x="18127" y="8055"/>
                </a:lnTo>
                <a:lnTo>
                  <a:pt x="18127" y="5180"/>
                </a:lnTo>
                <a:cubicBezTo>
                  <a:pt x="18127" y="2304"/>
                  <a:pt x="14863" y="0"/>
                  <a:pt x="10896" y="0"/>
                </a:cubicBezTo>
                <a:close/>
                <a:moveTo>
                  <a:pt x="0" y="9457"/>
                </a:moveTo>
                <a:lnTo>
                  <a:pt x="0" y="13497"/>
                </a:lnTo>
                <a:cubicBezTo>
                  <a:pt x="0" y="17950"/>
                  <a:pt x="4880" y="21600"/>
                  <a:pt x="10832" y="21600"/>
                </a:cubicBezTo>
                <a:cubicBezTo>
                  <a:pt x="16742" y="21600"/>
                  <a:pt x="21600" y="17950"/>
                  <a:pt x="21600" y="13497"/>
                </a:cubicBezTo>
                <a:lnTo>
                  <a:pt x="21600" y="9457"/>
                </a:lnTo>
                <a:lnTo>
                  <a:pt x="0" y="9457"/>
                </a:lnTo>
                <a:close/>
                <a:moveTo>
                  <a:pt x="1784" y="10812"/>
                </a:moveTo>
                <a:lnTo>
                  <a:pt x="19816" y="10812"/>
                </a:lnTo>
                <a:lnTo>
                  <a:pt x="19816" y="13497"/>
                </a:lnTo>
                <a:cubicBezTo>
                  <a:pt x="19816" y="17203"/>
                  <a:pt x="15743" y="20222"/>
                  <a:pt x="10832" y="20222"/>
                </a:cubicBezTo>
                <a:cubicBezTo>
                  <a:pt x="5879" y="20222"/>
                  <a:pt x="1784" y="17203"/>
                  <a:pt x="1784" y="13497"/>
                </a:cubicBezTo>
                <a:lnTo>
                  <a:pt x="1784" y="10812"/>
                </a:lnTo>
                <a:close/>
                <a:moveTo>
                  <a:pt x="10736" y="12737"/>
                </a:moveTo>
                <a:cubicBezTo>
                  <a:pt x="9222" y="12737"/>
                  <a:pt x="8092" y="13629"/>
                  <a:pt x="8092" y="14733"/>
                </a:cubicBezTo>
                <a:lnTo>
                  <a:pt x="8092" y="16087"/>
                </a:lnTo>
                <a:cubicBezTo>
                  <a:pt x="8092" y="17191"/>
                  <a:pt x="9304" y="18036"/>
                  <a:pt x="10736" y="18036"/>
                </a:cubicBezTo>
                <a:cubicBezTo>
                  <a:pt x="12127" y="18036"/>
                  <a:pt x="13349" y="17191"/>
                  <a:pt x="13349" y="16087"/>
                </a:cubicBezTo>
                <a:lnTo>
                  <a:pt x="13349" y="14733"/>
                </a:lnTo>
                <a:cubicBezTo>
                  <a:pt x="13349" y="13629"/>
                  <a:pt x="12209" y="12737"/>
                  <a:pt x="10736" y="12737"/>
                </a:cubicBezTo>
                <a:close/>
                <a:moveTo>
                  <a:pt x="10736" y="14091"/>
                </a:moveTo>
                <a:cubicBezTo>
                  <a:pt x="11227" y="14091"/>
                  <a:pt x="11596" y="14334"/>
                  <a:pt x="11596" y="14733"/>
                </a:cubicBezTo>
                <a:lnTo>
                  <a:pt x="11596" y="16087"/>
                </a:lnTo>
                <a:cubicBezTo>
                  <a:pt x="11596" y="16486"/>
                  <a:pt x="11227" y="16729"/>
                  <a:pt x="10736" y="16729"/>
                </a:cubicBezTo>
                <a:cubicBezTo>
                  <a:pt x="10204" y="16729"/>
                  <a:pt x="9844" y="16486"/>
                  <a:pt x="9844" y="16087"/>
                </a:cubicBezTo>
                <a:lnTo>
                  <a:pt x="9844" y="14733"/>
                </a:lnTo>
                <a:cubicBezTo>
                  <a:pt x="9844" y="14334"/>
                  <a:pt x="10204" y="14091"/>
                  <a:pt x="10736" y="14091"/>
                </a:cubicBezTo>
                <a:close/>
              </a:path>
            </a:pathLst>
          </a:custGeom>
          <a:solidFill>
            <a:srgbClr val="B60909"/>
          </a:solidFill>
          <a:ln w="12700">
            <a:miter lim="400000"/>
          </a:ln>
        </p:spPr>
        <p:txBody>
          <a:bodyPr lIns="22860" rIns="22860" anchor="ctr"/>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19" name="Shape 1017"/>
          <p:cNvSpPr/>
          <p:nvPr>
            <p:custDataLst>
              <p:tags r:id="rId16"/>
            </p:custDataLst>
          </p:nvPr>
        </p:nvSpPr>
        <p:spPr>
          <a:xfrm>
            <a:off x="7713180" y="2377001"/>
            <a:ext cx="338306" cy="337387"/>
          </a:xfrm>
          <a:custGeom>
            <a:avLst/>
            <a:gdLst/>
            <a:ahLst/>
            <a:cxnLst>
              <a:cxn ang="0">
                <a:pos x="wd2" y="hd2"/>
              </a:cxn>
              <a:cxn ang="5400000">
                <a:pos x="wd2" y="hd2"/>
              </a:cxn>
              <a:cxn ang="10800000">
                <a:pos x="wd2" y="hd2"/>
              </a:cxn>
              <a:cxn ang="16200000">
                <a:pos x="wd2" y="hd2"/>
              </a:cxn>
            </a:cxnLst>
            <a:rect l="0" t="0" r="r" b="b"/>
            <a:pathLst>
              <a:path w="19736" h="21407" extrusionOk="0">
                <a:moveTo>
                  <a:pt x="10983" y="66"/>
                </a:moveTo>
                <a:cubicBezTo>
                  <a:pt x="8821" y="-193"/>
                  <a:pt x="6594" y="308"/>
                  <a:pt x="4652" y="1651"/>
                </a:cubicBezTo>
                <a:lnTo>
                  <a:pt x="5327" y="2763"/>
                </a:lnTo>
                <a:cubicBezTo>
                  <a:pt x="8700" y="447"/>
                  <a:pt x="13173" y="984"/>
                  <a:pt x="16008" y="4040"/>
                </a:cubicBezTo>
                <a:cubicBezTo>
                  <a:pt x="18825" y="7082"/>
                  <a:pt x="19144" y="11624"/>
                  <a:pt x="17248" y="15232"/>
                </a:cubicBezTo>
                <a:lnTo>
                  <a:pt x="17248" y="14096"/>
                </a:lnTo>
                <a:lnTo>
                  <a:pt x="16051" y="14096"/>
                </a:lnTo>
                <a:lnTo>
                  <a:pt x="16051" y="18024"/>
                </a:lnTo>
                <a:lnTo>
                  <a:pt x="19641" y="18024"/>
                </a:lnTo>
                <a:lnTo>
                  <a:pt x="19641" y="16699"/>
                </a:lnTo>
                <a:lnTo>
                  <a:pt x="17944" y="16699"/>
                </a:lnTo>
                <a:cubicBezTo>
                  <a:pt x="20684" y="12490"/>
                  <a:pt x="20251" y="6845"/>
                  <a:pt x="16856" y="3118"/>
                </a:cubicBezTo>
                <a:cubicBezTo>
                  <a:pt x="15226" y="1358"/>
                  <a:pt x="13144" y="324"/>
                  <a:pt x="10983" y="66"/>
                </a:cubicBezTo>
                <a:close/>
                <a:moveTo>
                  <a:pt x="19" y="3331"/>
                </a:moveTo>
                <a:lnTo>
                  <a:pt x="19" y="4632"/>
                </a:lnTo>
                <a:lnTo>
                  <a:pt x="1781" y="4632"/>
                </a:lnTo>
                <a:cubicBezTo>
                  <a:pt x="-916" y="8849"/>
                  <a:pt x="-552" y="14523"/>
                  <a:pt x="2890" y="18260"/>
                </a:cubicBezTo>
                <a:cubicBezTo>
                  <a:pt x="4799" y="20333"/>
                  <a:pt x="7330" y="21407"/>
                  <a:pt x="9895" y="21407"/>
                </a:cubicBezTo>
                <a:cubicBezTo>
                  <a:pt x="11747" y="21407"/>
                  <a:pt x="13542" y="20864"/>
                  <a:pt x="15137" y="19751"/>
                </a:cubicBezTo>
                <a:lnTo>
                  <a:pt x="14463" y="18591"/>
                </a:lnTo>
                <a:cubicBezTo>
                  <a:pt x="11101" y="20912"/>
                  <a:pt x="6588" y="20400"/>
                  <a:pt x="3738" y="17337"/>
                </a:cubicBezTo>
                <a:cubicBezTo>
                  <a:pt x="900" y="14283"/>
                  <a:pt x="563" y="9717"/>
                  <a:pt x="2499" y="6099"/>
                </a:cubicBezTo>
                <a:lnTo>
                  <a:pt x="2499" y="7258"/>
                </a:lnTo>
                <a:lnTo>
                  <a:pt x="3738" y="7258"/>
                </a:lnTo>
                <a:lnTo>
                  <a:pt x="3738" y="3331"/>
                </a:lnTo>
                <a:lnTo>
                  <a:pt x="19" y="3331"/>
                </a:lnTo>
                <a:close/>
              </a:path>
            </a:pathLst>
          </a:custGeom>
          <a:solidFill>
            <a:srgbClr val="B60909"/>
          </a:solidFill>
          <a:ln w="12700">
            <a:miter lim="400000"/>
          </a:ln>
        </p:spPr>
        <p:txBody>
          <a:bodyPr lIns="22860" rIns="22860" anchor="ctr"/>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1" name="Shape 1018"/>
          <p:cNvSpPr/>
          <p:nvPr>
            <p:custDataLst>
              <p:tags r:id="rId17"/>
            </p:custDataLst>
          </p:nvPr>
        </p:nvSpPr>
        <p:spPr>
          <a:xfrm>
            <a:off x="7763317" y="4975141"/>
            <a:ext cx="238032" cy="337387"/>
          </a:xfrm>
          <a:custGeom>
            <a:avLst/>
            <a:gdLst/>
            <a:ahLst/>
            <a:cxnLst>
              <a:cxn ang="0">
                <a:pos x="wd2" y="hd2"/>
              </a:cxn>
              <a:cxn ang="5400000">
                <a:pos x="wd2" y="hd2"/>
              </a:cxn>
              <a:cxn ang="10800000">
                <a:pos x="wd2" y="hd2"/>
              </a:cxn>
              <a:cxn ang="16200000">
                <a:pos x="wd2" y="hd2"/>
              </a:cxn>
            </a:cxnLst>
            <a:rect l="0" t="0" r="r" b="b"/>
            <a:pathLst>
              <a:path w="20595" h="21600" extrusionOk="0">
                <a:moveTo>
                  <a:pt x="10238" y="0"/>
                </a:moveTo>
                <a:lnTo>
                  <a:pt x="4861" y="6468"/>
                </a:lnTo>
                <a:lnTo>
                  <a:pt x="6345" y="7127"/>
                </a:lnTo>
                <a:lnTo>
                  <a:pt x="10238" y="2612"/>
                </a:lnTo>
                <a:lnTo>
                  <a:pt x="14163" y="7127"/>
                </a:lnTo>
                <a:lnTo>
                  <a:pt x="15647" y="6468"/>
                </a:lnTo>
                <a:lnTo>
                  <a:pt x="10238" y="0"/>
                </a:lnTo>
                <a:close/>
                <a:moveTo>
                  <a:pt x="17626" y="8567"/>
                </a:moveTo>
                <a:lnTo>
                  <a:pt x="16307" y="9519"/>
                </a:lnTo>
                <a:cubicBezTo>
                  <a:pt x="17863" y="10701"/>
                  <a:pt x="18748" y="12275"/>
                  <a:pt x="18748" y="13936"/>
                </a:cubicBezTo>
                <a:cubicBezTo>
                  <a:pt x="18748" y="15566"/>
                  <a:pt x="17863" y="17196"/>
                  <a:pt x="16307" y="18378"/>
                </a:cubicBezTo>
                <a:cubicBezTo>
                  <a:pt x="14708" y="19561"/>
                  <a:pt x="12551" y="20160"/>
                  <a:pt x="10304" y="20160"/>
                </a:cubicBezTo>
                <a:cubicBezTo>
                  <a:pt x="8057" y="20160"/>
                  <a:pt x="5932" y="19529"/>
                  <a:pt x="4333" y="18378"/>
                </a:cubicBezTo>
                <a:cubicBezTo>
                  <a:pt x="1092" y="15918"/>
                  <a:pt x="1049" y="12020"/>
                  <a:pt x="4333" y="9592"/>
                </a:cubicBezTo>
                <a:lnTo>
                  <a:pt x="3014" y="8640"/>
                </a:lnTo>
                <a:cubicBezTo>
                  <a:pt x="-1005" y="11612"/>
                  <a:pt x="-1005" y="16432"/>
                  <a:pt x="3014" y="19403"/>
                </a:cubicBezTo>
                <a:cubicBezTo>
                  <a:pt x="5002" y="20873"/>
                  <a:pt x="7581" y="21600"/>
                  <a:pt x="10304" y="21600"/>
                </a:cubicBezTo>
                <a:cubicBezTo>
                  <a:pt x="13026" y="21600"/>
                  <a:pt x="15639" y="20864"/>
                  <a:pt x="17626" y="19330"/>
                </a:cubicBezTo>
                <a:cubicBezTo>
                  <a:pt x="19571" y="17892"/>
                  <a:pt x="20595" y="15949"/>
                  <a:pt x="20595" y="13936"/>
                </a:cubicBezTo>
                <a:cubicBezTo>
                  <a:pt x="20595" y="11891"/>
                  <a:pt x="19571" y="10005"/>
                  <a:pt x="17626" y="8567"/>
                </a:cubicBezTo>
                <a:close/>
                <a:moveTo>
                  <a:pt x="5785" y="10544"/>
                </a:moveTo>
                <a:cubicBezTo>
                  <a:pt x="4563" y="11532"/>
                  <a:pt x="3938" y="12671"/>
                  <a:pt x="3938" y="14009"/>
                </a:cubicBezTo>
                <a:cubicBezTo>
                  <a:pt x="3937" y="15253"/>
                  <a:pt x="4563" y="16453"/>
                  <a:pt x="5785" y="17378"/>
                </a:cubicBezTo>
                <a:lnTo>
                  <a:pt x="7104" y="16328"/>
                </a:lnTo>
                <a:cubicBezTo>
                  <a:pt x="6188" y="15722"/>
                  <a:pt x="5719" y="14804"/>
                  <a:pt x="5719" y="13912"/>
                </a:cubicBezTo>
                <a:cubicBezTo>
                  <a:pt x="5719" y="12987"/>
                  <a:pt x="6275" y="12126"/>
                  <a:pt x="7104" y="11520"/>
                </a:cubicBezTo>
                <a:lnTo>
                  <a:pt x="5785" y="10544"/>
                </a:lnTo>
                <a:close/>
              </a:path>
            </a:pathLst>
          </a:custGeom>
          <a:solidFill>
            <a:srgbClr val="B60909"/>
          </a:solidFill>
          <a:ln w="12700">
            <a:miter lim="400000"/>
          </a:ln>
        </p:spPr>
        <p:txBody>
          <a:bodyPr lIns="22860" rIns="22860" anchor="ctr"/>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pic>
        <p:nvPicPr>
          <p:cNvPr id="107" name="图片 106"/>
          <p:cNvPicPr/>
          <p:nvPr>
            <p:custDataLst>
              <p:tags r:id="rId18"/>
            </p:custDataLst>
          </p:nvPr>
        </p:nvPicPr>
        <p:blipFill>
          <a:blip r:embed="rId19"/>
          <a:stretch>
            <a:fillRect/>
          </a:stretch>
        </p:blipFill>
        <p:spPr>
          <a:xfrm>
            <a:off x="4768850" y="3058795"/>
            <a:ext cx="2656205" cy="15919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556510" y="279400"/>
            <a:ext cx="704723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社会组织参与基层治理优化路径初探</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sp>
        <p:nvSpPr>
          <p:cNvPr id="3" name="矩形 2"/>
          <p:cNvSpPr/>
          <p:nvPr>
            <p:custDataLst>
              <p:tags r:id="rId1"/>
            </p:custDataLst>
          </p:nvPr>
        </p:nvSpPr>
        <p:spPr>
          <a:xfrm>
            <a:off x="3411220" y="806450"/>
            <a:ext cx="5973445" cy="229870"/>
          </a:xfrm>
          <a:prstGeom prst="rect">
            <a:avLst/>
          </a:prstGeom>
        </p:spPr>
        <p:txBody>
          <a:bodyPr wrap="square">
            <a:spAutoFit/>
          </a:bodyPr>
          <a:p>
            <a:pPr algn="ctr">
              <a:defRPr/>
            </a:pPr>
            <a:r>
              <a:rPr lang="en-US" altLang="zh-CN" sz="900" dirty="0">
                <a:solidFill>
                  <a:schemeClr val="bg1"/>
                </a:solidFill>
                <a:cs typeface="+mn-ea"/>
                <a:sym typeface="Arial" panose="020B0604020202020204" pitchFamily="34" charset="0"/>
              </a:rPr>
              <a:t>Exploring the Optimization Path of Social Organization Participation in Grassroots Governance</a:t>
            </a:r>
            <a:endParaRPr lang="en-US" altLang="zh-CN" sz="900" dirty="0">
              <a:solidFill>
                <a:schemeClr val="bg1"/>
              </a:solidFill>
              <a:cs typeface="+mn-ea"/>
              <a:sym typeface="Arial" panose="020B0604020202020204" pitchFamily="34" charset="0"/>
            </a:endParaRPr>
          </a:p>
        </p:txBody>
      </p:sp>
      <p:sp>
        <p:nvSpPr>
          <p:cNvPr id="4" name="图片占位符 3"/>
          <p:cNvSpPr/>
          <p:nvPr>
            <p:ph type="pic" sz="quarter" idx="14"/>
          </p:nvPr>
        </p:nvSpPr>
        <p:spPr/>
      </p:sp>
      <p:sp>
        <p:nvSpPr>
          <p:cNvPr id="5" name="图片占位符 4"/>
          <p:cNvSpPr/>
          <p:nvPr>
            <p:ph type="pic" sz="quarter" idx="12"/>
          </p:nvPr>
        </p:nvSpPr>
        <p:spPr/>
      </p:sp>
      <p:sp>
        <p:nvSpPr>
          <p:cNvPr id="6" name="图片占位符 5"/>
          <p:cNvSpPr/>
          <p:nvPr>
            <p:ph type="pic" sz="quarter" idx="13"/>
          </p:nvPr>
        </p:nvSpPr>
        <p:spPr/>
      </p:sp>
      <p:cxnSp>
        <p:nvCxnSpPr>
          <p:cNvPr id="7" name="Straight Connector 12"/>
          <p:cNvCxnSpPr/>
          <p:nvPr>
            <p:custDataLst>
              <p:tags r:id="rId2"/>
            </p:custDataLst>
          </p:nvPr>
        </p:nvCxnSpPr>
        <p:spPr>
          <a:xfrm>
            <a:off x="2556228" y="3633073"/>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14"/>
          <p:cNvSpPr txBox="1"/>
          <p:nvPr>
            <p:custDataLst>
              <p:tags r:id="rId3"/>
            </p:custDataLst>
          </p:nvPr>
        </p:nvSpPr>
        <p:spPr>
          <a:xfrm>
            <a:off x="1168400" y="1903730"/>
            <a:ext cx="2771775" cy="1753235"/>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r>
              <a:rPr sz="1200" dirty="0" smtClean="0">
                <a:solidFill>
                  <a:schemeClr val="tx1"/>
                </a:solidFill>
                <a:sym typeface="Arial" panose="020B0604020202020204" pitchFamily="34" charset="0"/>
              </a:rPr>
              <a:t>社会组织参与基层治理是中国式现代化的重要体现，也是社会治理体系和治理能力现代化的重要组成部分。在这个过程中，政府和社会组织需要形成良好的合作关系，共同推动基层治理的发展。</a:t>
            </a:r>
            <a:endParaRPr sz="1200" dirty="0" smtClean="0">
              <a:solidFill>
                <a:schemeClr val="tx1"/>
              </a:solidFill>
              <a:sym typeface="Arial" panose="020B0604020202020204" pitchFamily="34" charset="0"/>
            </a:endParaRPr>
          </a:p>
        </p:txBody>
      </p:sp>
      <p:cxnSp>
        <p:nvCxnSpPr>
          <p:cNvPr id="9" name="Straight Connector 20"/>
          <p:cNvCxnSpPr/>
          <p:nvPr>
            <p:custDataLst>
              <p:tags r:id="rId4"/>
            </p:custDataLst>
          </p:nvPr>
        </p:nvCxnSpPr>
        <p:spPr>
          <a:xfrm>
            <a:off x="9635772" y="3633073"/>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21"/>
          <p:cNvSpPr txBox="1"/>
          <p:nvPr>
            <p:custDataLst>
              <p:tags r:id="rId5"/>
            </p:custDataLst>
          </p:nvPr>
        </p:nvSpPr>
        <p:spPr>
          <a:xfrm>
            <a:off x="8133715" y="1894840"/>
            <a:ext cx="32772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sz="2000" dirty="0">
                <a:sym typeface="Arial" panose="020B0604020202020204" pitchFamily="34" charset="0"/>
              </a:rPr>
              <a:t>社会组织应当发挥关键作用</a:t>
            </a:r>
            <a:endParaRPr lang="zh-CN" altLang="en-US" sz="2000" dirty="0">
              <a:sym typeface="Arial" panose="020B0604020202020204" pitchFamily="34" charset="0"/>
            </a:endParaRPr>
          </a:p>
        </p:txBody>
      </p:sp>
      <p:sp>
        <p:nvSpPr>
          <p:cNvPr id="14" name="TextBox 22"/>
          <p:cNvSpPr txBox="1"/>
          <p:nvPr>
            <p:custDataLst>
              <p:tags r:id="rId6"/>
            </p:custDataLst>
          </p:nvPr>
        </p:nvSpPr>
        <p:spPr>
          <a:xfrm>
            <a:off x="8133715" y="2279015"/>
            <a:ext cx="3065145" cy="1198880"/>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r>
              <a:rPr sz="1200" dirty="0" smtClean="0">
                <a:solidFill>
                  <a:schemeClr val="tx1"/>
                </a:solidFill>
                <a:sym typeface="Arial" panose="020B0604020202020204" pitchFamily="34" charset="0"/>
              </a:rPr>
              <a:t>社会组织可以通过参与公共服务、公共安全治理等方面的工作，协助政府完成一些基层治理任务，需要加强社会组织的自身建设，提高其参与治理的能力和公信力。</a:t>
            </a:r>
            <a:endParaRPr sz="1200" dirty="0" smtClean="0">
              <a:solidFill>
                <a:schemeClr val="tx1"/>
              </a:solidFill>
              <a:sym typeface="Arial" panose="020B0604020202020204" pitchFamily="34" charset="0"/>
            </a:endParaRPr>
          </a:p>
        </p:txBody>
      </p:sp>
      <p:cxnSp>
        <p:nvCxnSpPr>
          <p:cNvPr id="17" name="Straight Connector 23"/>
          <p:cNvCxnSpPr/>
          <p:nvPr>
            <p:custDataLst>
              <p:tags r:id="rId7"/>
            </p:custDataLst>
          </p:nvPr>
        </p:nvCxnSpPr>
        <p:spPr>
          <a:xfrm>
            <a:off x="6096000" y="3561615"/>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24"/>
          <p:cNvSpPr txBox="1"/>
          <p:nvPr>
            <p:custDataLst>
              <p:tags r:id="rId8"/>
            </p:custDataLst>
          </p:nvPr>
        </p:nvSpPr>
        <p:spPr>
          <a:xfrm>
            <a:off x="4831715" y="4353560"/>
            <a:ext cx="285051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sz="2000" dirty="0">
                <a:sym typeface="Arial" panose="020B0604020202020204" pitchFamily="34" charset="0"/>
              </a:rPr>
              <a:t>政府需要发挥主导作用</a:t>
            </a:r>
            <a:endParaRPr lang="zh-CN" altLang="en-US" sz="2000" dirty="0">
              <a:sym typeface="Arial" panose="020B0604020202020204" pitchFamily="34" charset="0"/>
            </a:endParaRPr>
          </a:p>
        </p:txBody>
      </p:sp>
      <p:sp>
        <p:nvSpPr>
          <p:cNvPr id="20" name="TextBox 25"/>
          <p:cNvSpPr txBox="1"/>
          <p:nvPr>
            <p:custDataLst>
              <p:tags r:id="rId9"/>
            </p:custDataLst>
          </p:nvPr>
        </p:nvSpPr>
        <p:spPr>
          <a:xfrm>
            <a:off x="4831715" y="4737735"/>
            <a:ext cx="2851150" cy="1476375"/>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r>
              <a:rPr sz="1200" dirty="0" smtClean="0">
                <a:solidFill>
                  <a:schemeClr val="tx1"/>
                </a:solidFill>
                <a:sym typeface="Arial" panose="020B0604020202020204" pitchFamily="34" charset="0"/>
              </a:rPr>
              <a:t>政府可以通过制定相关政策和法律法规，为社会组织提供参与治理的合法性和规范性保障。同时，政府还可以通过购买服务、提供资金支持等方式，为社会组织参与治理提供必要的资源和支持。</a:t>
            </a:r>
            <a:endParaRPr sz="1200" dirty="0" smtClean="0">
              <a:solidFill>
                <a:schemeClr val="tx1"/>
              </a:solidFill>
              <a:sym typeface="Arial" panose="020B0604020202020204" pitchFamily="34" charset="0"/>
            </a:endParaRPr>
          </a:p>
        </p:txBody>
      </p:sp>
      <p:pic>
        <p:nvPicPr>
          <p:cNvPr id="104" name="图片 103"/>
          <p:cNvPicPr/>
          <p:nvPr>
            <p:custDataLst>
              <p:tags r:id="rId10"/>
            </p:custDataLst>
          </p:nvPr>
        </p:nvPicPr>
        <p:blipFill>
          <a:blip r:embed="rId11" cstate="print"/>
          <a:stretch>
            <a:fillRect/>
          </a:stretch>
        </p:blipFill>
        <p:spPr>
          <a:xfrm>
            <a:off x="839470" y="3851275"/>
            <a:ext cx="3434400" cy="2181600"/>
          </a:xfrm>
          <a:prstGeom prst="rect">
            <a:avLst/>
          </a:prstGeom>
        </p:spPr>
      </p:pic>
      <p:pic>
        <p:nvPicPr>
          <p:cNvPr id="105" name="图片 104"/>
          <p:cNvPicPr/>
          <p:nvPr>
            <p:custDataLst>
              <p:tags r:id="rId12"/>
            </p:custDataLst>
          </p:nvPr>
        </p:nvPicPr>
        <p:blipFill>
          <a:blip r:embed="rId13"/>
          <a:stretch>
            <a:fillRect/>
          </a:stretch>
        </p:blipFill>
        <p:spPr>
          <a:xfrm>
            <a:off x="4362133" y="1556385"/>
            <a:ext cx="3434400" cy="2181600"/>
          </a:xfrm>
          <a:prstGeom prst="rect">
            <a:avLst/>
          </a:prstGeom>
          <a:noFill/>
          <a:ln w="9525">
            <a:noFill/>
          </a:ln>
        </p:spPr>
      </p:pic>
      <p:pic>
        <p:nvPicPr>
          <p:cNvPr id="106" name="图片 105"/>
          <p:cNvPicPr/>
          <p:nvPr>
            <p:custDataLst>
              <p:tags r:id="rId14"/>
            </p:custDataLst>
          </p:nvPr>
        </p:nvPicPr>
        <p:blipFill>
          <a:blip r:embed="rId15"/>
          <a:stretch>
            <a:fillRect/>
          </a:stretch>
        </p:blipFill>
        <p:spPr>
          <a:xfrm>
            <a:off x="7917815" y="3852545"/>
            <a:ext cx="3434400" cy="2181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2556510" y="279400"/>
            <a:ext cx="704723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社会组织参与基层治理优化路径初探</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sp>
        <p:nvSpPr>
          <p:cNvPr id="3" name="矩形 2"/>
          <p:cNvSpPr/>
          <p:nvPr>
            <p:custDataLst>
              <p:tags r:id="rId2"/>
            </p:custDataLst>
          </p:nvPr>
        </p:nvSpPr>
        <p:spPr>
          <a:xfrm>
            <a:off x="3411220" y="806450"/>
            <a:ext cx="5973445" cy="229870"/>
          </a:xfrm>
          <a:prstGeom prst="rect">
            <a:avLst/>
          </a:prstGeom>
        </p:spPr>
        <p:txBody>
          <a:bodyPr wrap="square">
            <a:spAutoFit/>
          </a:bodyPr>
          <a:p>
            <a:pPr algn="ctr">
              <a:defRPr/>
            </a:pPr>
            <a:r>
              <a:rPr lang="en-US" altLang="zh-CN" sz="900" dirty="0">
                <a:solidFill>
                  <a:schemeClr val="bg1"/>
                </a:solidFill>
                <a:cs typeface="+mn-ea"/>
                <a:sym typeface="Arial" panose="020B0604020202020204" pitchFamily="34" charset="0"/>
              </a:rPr>
              <a:t>Exploring the Optimization Path of Social Organization Participation in Grassroots Governance</a:t>
            </a:r>
            <a:endParaRPr lang="en-US" altLang="zh-CN" sz="900" dirty="0">
              <a:solidFill>
                <a:schemeClr val="bg1"/>
              </a:solidFill>
              <a:cs typeface="+mn-ea"/>
              <a:sym typeface="Arial" panose="020B0604020202020204" pitchFamily="34" charset="0"/>
            </a:endParaRPr>
          </a:p>
        </p:txBody>
      </p:sp>
      <p:sp>
        <p:nvSpPr>
          <p:cNvPr id="25" name="Shape 961"/>
          <p:cNvSpPr/>
          <p:nvPr>
            <p:custDataLst>
              <p:tags r:id="rId3"/>
            </p:custDataLst>
          </p:nvPr>
        </p:nvSpPr>
        <p:spPr>
          <a:xfrm>
            <a:off x="5197154" y="3851847"/>
            <a:ext cx="260062" cy="2603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694" y="21600"/>
                </a:lnTo>
                <a:lnTo>
                  <a:pt x="10800" y="21600"/>
                </a:lnTo>
                <a:lnTo>
                  <a:pt x="21600" y="21600"/>
                </a:lnTo>
                <a:lnTo>
                  <a:pt x="21600" y="20260"/>
                </a:lnTo>
                <a:lnTo>
                  <a:pt x="1341" y="20260"/>
                </a:lnTo>
                <a:lnTo>
                  <a:pt x="1341" y="0"/>
                </a:lnTo>
                <a:lnTo>
                  <a:pt x="0" y="0"/>
                </a:lnTo>
                <a:close/>
                <a:moveTo>
                  <a:pt x="1365" y="2631"/>
                </a:moveTo>
                <a:lnTo>
                  <a:pt x="1365" y="3971"/>
                </a:lnTo>
                <a:lnTo>
                  <a:pt x="2059" y="3971"/>
                </a:lnTo>
                <a:lnTo>
                  <a:pt x="2730" y="3971"/>
                </a:lnTo>
                <a:lnTo>
                  <a:pt x="2730" y="2631"/>
                </a:lnTo>
                <a:lnTo>
                  <a:pt x="1365" y="2631"/>
                </a:lnTo>
                <a:close/>
                <a:moveTo>
                  <a:pt x="1365" y="5382"/>
                </a:moveTo>
                <a:lnTo>
                  <a:pt x="1365" y="6722"/>
                </a:lnTo>
                <a:lnTo>
                  <a:pt x="2059" y="6722"/>
                </a:lnTo>
                <a:lnTo>
                  <a:pt x="2730" y="6722"/>
                </a:lnTo>
                <a:lnTo>
                  <a:pt x="2730" y="5382"/>
                </a:lnTo>
                <a:lnTo>
                  <a:pt x="1365" y="5382"/>
                </a:lnTo>
                <a:close/>
                <a:moveTo>
                  <a:pt x="13506" y="5382"/>
                </a:moveTo>
                <a:lnTo>
                  <a:pt x="13506" y="6722"/>
                </a:lnTo>
                <a:lnTo>
                  <a:pt x="17266" y="6722"/>
                </a:lnTo>
                <a:lnTo>
                  <a:pt x="12764" y="11243"/>
                </a:lnTo>
                <a:lnTo>
                  <a:pt x="9315" y="8444"/>
                </a:lnTo>
                <a:lnTo>
                  <a:pt x="4813" y="14448"/>
                </a:lnTo>
                <a:lnTo>
                  <a:pt x="5891" y="15261"/>
                </a:lnTo>
                <a:lnTo>
                  <a:pt x="9555" y="10357"/>
                </a:lnTo>
                <a:lnTo>
                  <a:pt x="12883" y="13013"/>
                </a:lnTo>
                <a:lnTo>
                  <a:pt x="18200" y="7678"/>
                </a:lnTo>
                <a:lnTo>
                  <a:pt x="18200" y="11410"/>
                </a:lnTo>
                <a:lnTo>
                  <a:pt x="19541" y="11410"/>
                </a:lnTo>
                <a:lnTo>
                  <a:pt x="19541" y="5382"/>
                </a:lnTo>
                <a:lnTo>
                  <a:pt x="13506" y="5382"/>
                </a:lnTo>
                <a:close/>
                <a:moveTo>
                  <a:pt x="1365" y="7989"/>
                </a:moveTo>
                <a:lnTo>
                  <a:pt x="1365" y="9353"/>
                </a:lnTo>
                <a:lnTo>
                  <a:pt x="2059" y="9353"/>
                </a:lnTo>
                <a:lnTo>
                  <a:pt x="2730" y="9353"/>
                </a:lnTo>
                <a:lnTo>
                  <a:pt x="2730" y="7989"/>
                </a:lnTo>
                <a:lnTo>
                  <a:pt x="1365" y="7989"/>
                </a:lnTo>
                <a:close/>
                <a:moveTo>
                  <a:pt x="1365" y="10764"/>
                </a:moveTo>
                <a:lnTo>
                  <a:pt x="1365" y="12104"/>
                </a:lnTo>
                <a:lnTo>
                  <a:pt x="2059" y="12104"/>
                </a:lnTo>
                <a:lnTo>
                  <a:pt x="2730" y="12104"/>
                </a:lnTo>
                <a:lnTo>
                  <a:pt x="2730" y="10764"/>
                </a:lnTo>
                <a:lnTo>
                  <a:pt x="1365" y="10764"/>
                </a:lnTo>
                <a:close/>
                <a:moveTo>
                  <a:pt x="1365" y="13515"/>
                </a:moveTo>
                <a:lnTo>
                  <a:pt x="1365" y="14854"/>
                </a:lnTo>
                <a:lnTo>
                  <a:pt x="2059" y="14854"/>
                </a:lnTo>
                <a:lnTo>
                  <a:pt x="2730" y="14854"/>
                </a:lnTo>
                <a:lnTo>
                  <a:pt x="2730" y="13515"/>
                </a:lnTo>
                <a:lnTo>
                  <a:pt x="1365" y="13515"/>
                </a:lnTo>
                <a:close/>
                <a:moveTo>
                  <a:pt x="1365" y="16122"/>
                </a:moveTo>
                <a:lnTo>
                  <a:pt x="1365" y="17462"/>
                </a:lnTo>
                <a:lnTo>
                  <a:pt x="2059" y="17462"/>
                </a:lnTo>
                <a:lnTo>
                  <a:pt x="2730" y="17462"/>
                </a:lnTo>
                <a:lnTo>
                  <a:pt x="2730" y="16122"/>
                </a:lnTo>
                <a:lnTo>
                  <a:pt x="1365" y="16122"/>
                </a:lnTo>
                <a:close/>
                <a:moveTo>
                  <a:pt x="4694" y="18873"/>
                </a:moveTo>
                <a:lnTo>
                  <a:pt x="4694" y="20237"/>
                </a:lnTo>
                <a:lnTo>
                  <a:pt x="5340" y="20237"/>
                </a:lnTo>
                <a:lnTo>
                  <a:pt x="6035" y="20237"/>
                </a:lnTo>
                <a:lnTo>
                  <a:pt x="6035" y="18873"/>
                </a:lnTo>
                <a:lnTo>
                  <a:pt x="4694" y="18873"/>
                </a:lnTo>
                <a:close/>
                <a:moveTo>
                  <a:pt x="7447" y="18873"/>
                </a:moveTo>
                <a:lnTo>
                  <a:pt x="7447" y="20237"/>
                </a:lnTo>
                <a:lnTo>
                  <a:pt x="8142" y="20237"/>
                </a:lnTo>
                <a:lnTo>
                  <a:pt x="8788" y="20237"/>
                </a:lnTo>
                <a:lnTo>
                  <a:pt x="8788" y="18873"/>
                </a:lnTo>
                <a:lnTo>
                  <a:pt x="7447" y="18873"/>
                </a:lnTo>
                <a:close/>
                <a:moveTo>
                  <a:pt x="10201" y="18873"/>
                </a:moveTo>
                <a:lnTo>
                  <a:pt x="10201" y="20237"/>
                </a:lnTo>
                <a:lnTo>
                  <a:pt x="10848" y="20237"/>
                </a:lnTo>
                <a:lnTo>
                  <a:pt x="11542" y="20237"/>
                </a:lnTo>
                <a:lnTo>
                  <a:pt x="11542" y="18873"/>
                </a:lnTo>
                <a:lnTo>
                  <a:pt x="10201" y="18873"/>
                </a:lnTo>
                <a:close/>
                <a:moveTo>
                  <a:pt x="12812" y="18873"/>
                </a:moveTo>
                <a:lnTo>
                  <a:pt x="12812" y="20237"/>
                </a:lnTo>
                <a:lnTo>
                  <a:pt x="13506" y="20237"/>
                </a:lnTo>
                <a:lnTo>
                  <a:pt x="14176" y="20237"/>
                </a:lnTo>
                <a:lnTo>
                  <a:pt x="14176" y="18873"/>
                </a:lnTo>
                <a:lnTo>
                  <a:pt x="12812" y="18873"/>
                </a:lnTo>
                <a:close/>
                <a:moveTo>
                  <a:pt x="15565" y="18873"/>
                </a:moveTo>
                <a:lnTo>
                  <a:pt x="15565" y="20237"/>
                </a:lnTo>
                <a:lnTo>
                  <a:pt x="16236" y="20237"/>
                </a:lnTo>
                <a:lnTo>
                  <a:pt x="16930" y="20237"/>
                </a:lnTo>
                <a:lnTo>
                  <a:pt x="16930" y="18873"/>
                </a:lnTo>
                <a:lnTo>
                  <a:pt x="15565" y="18873"/>
                </a:lnTo>
                <a:close/>
                <a:moveTo>
                  <a:pt x="18200" y="18873"/>
                </a:moveTo>
                <a:lnTo>
                  <a:pt x="18200" y="20237"/>
                </a:lnTo>
                <a:lnTo>
                  <a:pt x="18894" y="20237"/>
                </a:lnTo>
                <a:lnTo>
                  <a:pt x="19541" y="20237"/>
                </a:lnTo>
                <a:lnTo>
                  <a:pt x="19541" y="18873"/>
                </a:lnTo>
                <a:lnTo>
                  <a:pt x="18200" y="18873"/>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6" name="Shape 962"/>
          <p:cNvSpPr/>
          <p:nvPr>
            <p:custDataLst>
              <p:tags r:id="rId4"/>
            </p:custDataLst>
          </p:nvPr>
        </p:nvSpPr>
        <p:spPr>
          <a:xfrm>
            <a:off x="8633025" y="5547625"/>
            <a:ext cx="260063" cy="259775"/>
          </a:xfrm>
          <a:custGeom>
            <a:avLst/>
            <a:gdLst/>
            <a:ahLst/>
            <a:cxnLst>
              <a:cxn ang="0">
                <a:pos x="wd2" y="hd2"/>
              </a:cxn>
              <a:cxn ang="5400000">
                <a:pos x="wd2" y="hd2"/>
              </a:cxn>
              <a:cxn ang="10800000">
                <a:pos x="wd2" y="hd2"/>
              </a:cxn>
              <a:cxn ang="16200000">
                <a:pos x="wd2" y="hd2"/>
              </a:cxn>
            </a:cxnLst>
            <a:rect l="0" t="0" r="r" b="b"/>
            <a:pathLst>
              <a:path w="21600" h="21600" extrusionOk="0">
                <a:moveTo>
                  <a:pt x="10740" y="0"/>
                </a:moveTo>
                <a:cubicBezTo>
                  <a:pt x="6624" y="0"/>
                  <a:pt x="3325" y="3288"/>
                  <a:pt x="3325" y="7400"/>
                </a:cubicBezTo>
                <a:lnTo>
                  <a:pt x="4664" y="7400"/>
                </a:lnTo>
                <a:cubicBezTo>
                  <a:pt x="4664" y="4035"/>
                  <a:pt x="7372" y="1341"/>
                  <a:pt x="10740" y="1341"/>
                </a:cubicBezTo>
                <a:cubicBezTo>
                  <a:pt x="14108" y="1341"/>
                  <a:pt x="16816" y="4035"/>
                  <a:pt x="16816" y="7400"/>
                </a:cubicBezTo>
                <a:lnTo>
                  <a:pt x="18155" y="7400"/>
                </a:lnTo>
                <a:cubicBezTo>
                  <a:pt x="18155" y="3288"/>
                  <a:pt x="14856" y="0"/>
                  <a:pt x="10740" y="0"/>
                </a:cubicBezTo>
                <a:close/>
                <a:moveTo>
                  <a:pt x="4019" y="8812"/>
                </a:moveTo>
                <a:cubicBezTo>
                  <a:pt x="1739" y="8812"/>
                  <a:pt x="0" y="10584"/>
                  <a:pt x="0" y="12859"/>
                </a:cubicBezTo>
                <a:cubicBezTo>
                  <a:pt x="0" y="15166"/>
                  <a:pt x="1739" y="16930"/>
                  <a:pt x="4019" y="16930"/>
                </a:cubicBezTo>
                <a:lnTo>
                  <a:pt x="4664" y="16930"/>
                </a:lnTo>
                <a:lnTo>
                  <a:pt x="4664" y="8812"/>
                </a:lnTo>
                <a:lnTo>
                  <a:pt x="4019" y="8812"/>
                </a:lnTo>
                <a:close/>
                <a:moveTo>
                  <a:pt x="16959" y="8812"/>
                </a:moveTo>
                <a:lnTo>
                  <a:pt x="16959" y="16930"/>
                </a:lnTo>
                <a:lnTo>
                  <a:pt x="17605" y="16930"/>
                </a:lnTo>
                <a:cubicBezTo>
                  <a:pt x="19885" y="16930"/>
                  <a:pt x="21600" y="15166"/>
                  <a:pt x="21600" y="12859"/>
                </a:cubicBezTo>
                <a:cubicBezTo>
                  <a:pt x="21600" y="10584"/>
                  <a:pt x="19885" y="8812"/>
                  <a:pt x="17605" y="8812"/>
                </a:cubicBezTo>
                <a:lnTo>
                  <a:pt x="16959" y="8812"/>
                </a:lnTo>
                <a:close/>
                <a:moveTo>
                  <a:pt x="3349" y="10249"/>
                </a:moveTo>
                <a:lnTo>
                  <a:pt x="3349" y="15494"/>
                </a:lnTo>
                <a:cubicBezTo>
                  <a:pt x="2148" y="15244"/>
                  <a:pt x="1340" y="14200"/>
                  <a:pt x="1340" y="12859"/>
                </a:cubicBezTo>
                <a:cubicBezTo>
                  <a:pt x="1339" y="11519"/>
                  <a:pt x="2147" y="10499"/>
                  <a:pt x="3349" y="10249"/>
                </a:cubicBezTo>
                <a:close/>
                <a:moveTo>
                  <a:pt x="18275" y="10249"/>
                </a:moveTo>
                <a:cubicBezTo>
                  <a:pt x="19476" y="10499"/>
                  <a:pt x="20284" y="11519"/>
                  <a:pt x="20284" y="12859"/>
                </a:cubicBezTo>
                <a:cubicBezTo>
                  <a:pt x="20284" y="14199"/>
                  <a:pt x="19476" y="15244"/>
                  <a:pt x="18275" y="15494"/>
                </a:cubicBezTo>
                <a:lnTo>
                  <a:pt x="18275" y="10249"/>
                </a:lnTo>
                <a:close/>
                <a:moveTo>
                  <a:pt x="13826" y="17505"/>
                </a:moveTo>
                <a:cubicBezTo>
                  <a:pt x="12720" y="17505"/>
                  <a:pt x="11864" y="18428"/>
                  <a:pt x="11864" y="19565"/>
                </a:cubicBezTo>
                <a:cubicBezTo>
                  <a:pt x="11865" y="20733"/>
                  <a:pt x="12720" y="21600"/>
                  <a:pt x="13826" y="21600"/>
                </a:cubicBezTo>
                <a:cubicBezTo>
                  <a:pt x="14729" y="21600"/>
                  <a:pt x="15311" y="20979"/>
                  <a:pt x="15572" y="20163"/>
                </a:cubicBezTo>
                <a:lnTo>
                  <a:pt x="15572" y="20235"/>
                </a:lnTo>
                <a:lnTo>
                  <a:pt x="16959" y="20235"/>
                </a:lnTo>
                <a:lnTo>
                  <a:pt x="18299" y="20235"/>
                </a:lnTo>
                <a:lnTo>
                  <a:pt x="18299" y="20187"/>
                </a:lnTo>
                <a:cubicBezTo>
                  <a:pt x="19387" y="20119"/>
                  <a:pt x="20213" y="19312"/>
                  <a:pt x="20213" y="18200"/>
                </a:cubicBezTo>
                <a:lnTo>
                  <a:pt x="18873" y="18200"/>
                </a:lnTo>
                <a:cubicBezTo>
                  <a:pt x="18873" y="18670"/>
                  <a:pt x="18524" y="18894"/>
                  <a:pt x="18179" y="18894"/>
                </a:cubicBezTo>
                <a:lnTo>
                  <a:pt x="15572" y="18894"/>
                </a:lnTo>
                <a:lnTo>
                  <a:pt x="15572" y="18966"/>
                </a:lnTo>
                <a:cubicBezTo>
                  <a:pt x="15311" y="18158"/>
                  <a:pt x="14729" y="17505"/>
                  <a:pt x="13826" y="17505"/>
                </a:cubicBezTo>
                <a:close/>
                <a:moveTo>
                  <a:pt x="13826" y="18894"/>
                </a:moveTo>
                <a:cubicBezTo>
                  <a:pt x="14225" y="18894"/>
                  <a:pt x="14496" y="19249"/>
                  <a:pt x="14496" y="19565"/>
                </a:cubicBezTo>
                <a:cubicBezTo>
                  <a:pt x="14496" y="19975"/>
                  <a:pt x="14225" y="20259"/>
                  <a:pt x="13826" y="20259"/>
                </a:cubicBezTo>
                <a:cubicBezTo>
                  <a:pt x="13427" y="20259"/>
                  <a:pt x="13180" y="19975"/>
                  <a:pt x="13180" y="19565"/>
                </a:cubicBezTo>
                <a:cubicBezTo>
                  <a:pt x="13180" y="19154"/>
                  <a:pt x="13426" y="18894"/>
                  <a:pt x="13826" y="18894"/>
                </a:cubicBez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7" name="Shape 963"/>
          <p:cNvSpPr/>
          <p:nvPr>
            <p:custDataLst>
              <p:tags r:id="rId5"/>
            </p:custDataLst>
          </p:nvPr>
        </p:nvSpPr>
        <p:spPr>
          <a:xfrm>
            <a:off x="8612928" y="3837728"/>
            <a:ext cx="280160" cy="262456"/>
          </a:xfrm>
          <a:custGeom>
            <a:avLst/>
            <a:gdLst/>
            <a:ahLst/>
            <a:cxnLst>
              <a:cxn ang="0">
                <a:pos x="wd2" y="hd2"/>
              </a:cxn>
              <a:cxn ang="5400000">
                <a:pos x="wd2" y="hd2"/>
              </a:cxn>
              <a:cxn ang="10800000">
                <a:pos x="wd2" y="hd2"/>
              </a:cxn>
              <a:cxn ang="16200000">
                <a:pos x="wd2" y="hd2"/>
              </a:cxn>
            </a:cxnLst>
            <a:rect l="0" t="0" r="r" b="b"/>
            <a:pathLst>
              <a:path w="21600" h="21600" extrusionOk="0">
                <a:moveTo>
                  <a:pt x="10920" y="0"/>
                </a:moveTo>
                <a:cubicBezTo>
                  <a:pt x="9042" y="0"/>
                  <a:pt x="7543" y="1545"/>
                  <a:pt x="7543" y="3553"/>
                </a:cubicBezTo>
                <a:lnTo>
                  <a:pt x="6202" y="3553"/>
                </a:lnTo>
                <a:lnTo>
                  <a:pt x="6202" y="4985"/>
                </a:lnTo>
                <a:lnTo>
                  <a:pt x="8908" y="4985"/>
                </a:lnTo>
                <a:lnTo>
                  <a:pt x="8908" y="3553"/>
                </a:lnTo>
                <a:cubicBezTo>
                  <a:pt x="8908" y="2335"/>
                  <a:pt x="9793" y="1432"/>
                  <a:pt x="10920" y="1432"/>
                </a:cubicBezTo>
                <a:cubicBezTo>
                  <a:pt x="12078" y="1432"/>
                  <a:pt x="12955" y="2335"/>
                  <a:pt x="12955" y="3553"/>
                </a:cubicBezTo>
                <a:lnTo>
                  <a:pt x="12955" y="4985"/>
                </a:lnTo>
                <a:lnTo>
                  <a:pt x="15685" y="4985"/>
                </a:lnTo>
                <a:lnTo>
                  <a:pt x="15685" y="3553"/>
                </a:lnTo>
                <a:lnTo>
                  <a:pt x="14320" y="3553"/>
                </a:lnTo>
                <a:cubicBezTo>
                  <a:pt x="14320" y="1545"/>
                  <a:pt x="12829" y="0"/>
                  <a:pt x="10920" y="0"/>
                </a:cubicBezTo>
                <a:close/>
                <a:moveTo>
                  <a:pt x="0" y="6467"/>
                </a:moveTo>
                <a:lnTo>
                  <a:pt x="0" y="10864"/>
                </a:lnTo>
                <a:lnTo>
                  <a:pt x="1365" y="10864"/>
                </a:lnTo>
                <a:lnTo>
                  <a:pt x="1365" y="7950"/>
                </a:lnTo>
                <a:lnTo>
                  <a:pt x="20259" y="7950"/>
                </a:lnTo>
                <a:lnTo>
                  <a:pt x="20259" y="10864"/>
                </a:lnTo>
                <a:lnTo>
                  <a:pt x="21600" y="10864"/>
                </a:lnTo>
                <a:lnTo>
                  <a:pt x="21600" y="6467"/>
                </a:lnTo>
                <a:lnTo>
                  <a:pt x="0" y="6467"/>
                </a:lnTo>
                <a:close/>
                <a:moveTo>
                  <a:pt x="0" y="12219"/>
                </a:moveTo>
                <a:lnTo>
                  <a:pt x="0" y="21600"/>
                </a:lnTo>
                <a:lnTo>
                  <a:pt x="21600" y="21600"/>
                </a:lnTo>
                <a:lnTo>
                  <a:pt x="21600" y="12219"/>
                </a:lnTo>
                <a:lnTo>
                  <a:pt x="0" y="12219"/>
                </a:lnTo>
                <a:close/>
                <a:moveTo>
                  <a:pt x="1365" y="13676"/>
                </a:moveTo>
                <a:lnTo>
                  <a:pt x="20259" y="13676"/>
                </a:lnTo>
                <a:lnTo>
                  <a:pt x="20259" y="20143"/>
                </a:lnTo>
                <a:lnTo>
                  <a:pt x="1365" y="20143"/>
                </a:lnTo>
                <a:lnTo>
                  <a:pt x="1365" y="13676"/>
                </a:lnTo>
                <a:close/>
                <a:moveTo>
                  <a:pt x="8812" y="13701"/>
                </a:moveTo>
                <a:cubicBezTo>
                  <a:pt x="8812" y="14906"/>
                  <a:pt x="9669" y="15874"/>
                  <a:pt x="10776" y="15874"/>
                </a:cubicBezTo>
                <a:cubicBezTo>
                  <a:pt x="11914" y="15874"/>
                  <a:pt x="12788" y="14905"/>
                  <a:pt x="12788" y="13701"/>
                </a:cubicBezTo>
                <a:lnTo>
                  <a:pt x="11471" y="13701"/>
                </a:lnTo>
                <a:cubicBezTo>
                  <a:pt x="11471" y="14136"/>
                  <a:pt x="11176" y="14391"/>
                  <a:pt x="10776" y="14391"/>
                </a:cubicBezTo>
                <a:cubicBezTo>
                  <a:pt x="10376" y="14392"/>
                  <a:pt x="10129" y="14136"/>
                  <a:pt x="10129" y="13701"/>
                </a:cubicBezTo>
                <a:lnTo>
                  <a:pt x="8812" y="13701"/>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8" name="Shape 964"/>
          <p:cNvSpPr/>
          <p:nvPr>
            <p:custDataLst>
              <p:tags r:id="rId6"/>
            </p:custDataLst>
          </p:nvPr>
        </p:nvSpPr>
        <p:spPr>
          <a:xfrm>
            <a:off x="5756910" y="1748790"/>
            <a:ext cx="256032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治理理念</a:t>
            </a: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—政府视角转变</a:t>
            </a:r>
            <a:endPar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29" name="Shape 965"/>
          <p:cNvSpPr/>
          <p:nvPr>
            <p:custDataLst>
              <p:tags r:id="rId7"/>
            </p:custDataLst>
          </p:nvPr>
        </p:nvSpPr>
        <p:spPr>
          <a:xfrm>
            <a:off x="5755640" y="2143760"/>
            <a:ext cx="2627630" cy="1060450"/>
          </a:xfrm>
          <a:prstGeom prst="rect">
            <a:avLst/>
          </a:prstGeom>
        </p:spPr>
        <p:txBody>
          <a:bodyPr wrap="square">
            <a:spAutoFit/>
          </a:bodyPr>
          <a:lstStyle/>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政府需要从服务的提供者转变为规划者，从管理者转变为合作者，注重与社会组织的合作与协同，通过制定科学合理的政策，引导和支持社会组织参与基层治理</a:t>
            </a:r>
            <a:r>
              <a:rPr lang="zh-CN" sz="1050" dirty="0" smtClean="0">
                <a:solidFill>
                  <a:schemeClr val="tx1"/>
                </a:solidFill>
                <a:latin typeface="Arial" panose="020B0604020202020204" pitchFamily="34" charset="0"/>
                <a:ea typeface="微软雅黑" panose="020B0503020204020204" pitchFamily="34" charset="-122"/>
                <a:cs typeface="+mn-ea"/>
                <a:sym typeface="+mn-lt"/>
              </a:rPr>
              <a:t>。</a:t>
            </a:r>
            <a:endParaRPr lang="zh-CN"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30" name="Shape 966"/>
          <p:cNvSpPr/>
          <p:nvPr>
            <p:custDataLst>
              <p:tags r:id="rId8"/>
            </p:custDataLst>
          </p:nvPr>
        </p:nvSpPr>
        <p:spPr>
          <a:xfrm>
            <a:off x="5207202" y="2114243"/>
            <a:ext cx="219868" cy="354954"/>
          </a:xfrm>
          <a:custGeom>
            <a:avLst/>
            <a:gdLst/>
            <a:ahLst/>
            <a:cxnLst>
              <a:cxn ang="0">
                <a:pos x="wd2" y="hd2"/>
              </a:cxn>
              <a:cxn ang="5400000">
                <a:pos x="wd2" y="hd2"/>
              </a:cxn>
              <a:cxn ang="10800000">
                <a:pos x="wd2" y="hd2"/>
              </a:cxn>
              <a:cxn ang="16200000">
                <a:pos x="wd2" y="hd2"/>
              </a:cxn>
            </a:cxnLst>
            <a:rect l="0" t="0" r="r" b="b"/>
            <a:pathLst>
              <a:path w="19672" h="21600" extrusionOk="0">
                <a:moveTo>
                  <a:pt x="9810" y="0"/>
                </a:moveTo>
                <a:cubicBezTo>
                  <a:pt x="7302" y="0"/>
                  <a:pt x="4789" y="661"/>
                  <a:pt x="2847" y="1985"/>
                </a:cubicBezTo>
                <a:cubicBezTo>
                  <a:pt x="-902" y="4541"/>
                  <a:pt x="-972" y="8768"/>
                  <a:pt x="2776" y="11386"/>
                </a:cubicBezTo>
                <a:lnTo>
                  <a:pt x="5062" y="14448"/>
                </a:lnTo>
                <a:lnTo>
                  <a:pt x="6821" y="13826"/>
                </a:lnTo>
                <a:lnTo>
                  <a:pt x="4464" y="10573"/>
                </a:lnTo>
                <a:lnTo>
                  <a:pt x="4359" y="10525"/>
                </a:lnTo>
                <a:cubicBezTo>
                  <a:pt x="1296" y="8436"/>
                  <a:pt x="1296" y="5007"/>
                  <a:pt x="4359" y="2918"/>
                </a:cubicBezTo>
                <a:cubicBezTo>
                  <a:pt x="7422" y="830"/>
                  <a:pt x="12410" y="830"/>
                  <a:pt x="15473" y="2918"/>
                </a:cubicBezTo>
                <a:cubicBezTo>
                  <a:pt x="18535" y="5007"/>
                  <a:pt x="18535" y="8436"/>
                  <a:pt x="15473" y="10525"/>
                </a:cubicBezTo>
                <a:lnTo>
                  <a:pt x="13011" y="13826"/>
                </a:lnTo>
                <a:lnTo>
                  <a:pt x="14769" y="14448"/>
                </a:lnTo>
                <a:lnTo>
                  <a:pt x="16880" y="11386"/>
                </a:lnTo>
                <a:cubicBezTo>
                  <a:pt x="20628" y="8768"/>
                  <a:pt x="20624" y="4604"/>
                  <a:pt x="16739" y="1985"/>
                </a:cubicBezTo>
                <a:cubicBezTo>
                  <a:pt x="14819" y="661"/>
                  <a:pt x="12319" y="0"/>
                  <a:pt x="9810" y="0"/>
                </a:cubicBezTo>
                <a:close/>
                <a:moveTo>
                  <a:pt x="9916" y="2631"/>
                </a:moveTo>
                <a:cubicBezTo>
                  <a:pt x="6754" y="2631"/>
                  <a:pt x="4078" y="4506"/>
                  <a:pt x="4078" y="6746"/>
                </a:cubicBezTo>
                <a:lnTo>
                  <a:pt x="6047" y="6746"/>
                </a:lnTo>
                <a:cubicBezTo>
                  <a:pt x="6047" y="5232"/>
                  <a:pt x="7838" y="4019"/>
                  <a:pt x="9916" y="4019"/>
                </a:cubicBezTo>
                <a:lnTo>
                  <a:pt x="9916" y="2631"/>
                </a:lnTo>
                <a:close/>
                <a:moveTo>
                  <a:pt x="13925" y="14902"/>
                </a:moveTo>
                <a:lnTo>
                  <a:pt x="5906" y="15572"/>
                </a:lnTo>
                <a:lnTo>
                  <a:pt x="6117" y="16936"/>
                </a:lnTo>
                <a:lnTo>
                  <a:pt x="10127" y="16601"/>
                </a:lnTo>
                <a:lnTo>
                  <a:pt x="14172" y="16266"/>
                </a:lnTo>
                <a:lnTo>
                  <a:pt x="13925" y="14902"/>
                </a:lnTo>
                <a:close/>
                <a:moveTo>
                  <a:pt x="13925" y="16816"/>
                </a:moveTo>
                <a:lnTo>
                  <a:pt x="5906" y="17486"/>
                </a:lnTo>
                <a:lnTo>
                  <a:pt x="6117" y="18849"/>
                </a:lnTo>
                <a:lnTo>
                  <a:pt x="10127" y="18538"/>
                </a:lnTo>
                <a:lnTo>
                  <a:pt x="14172" y="18179"/>
                </a:lnTo>
                <a:lnTo>
                  <a:pt x="13925" y="16816"/>
                </a:lnTo>
                <a:close/>
                <a:moveTo>
                  <a:pt x="6926" y="19567"/>
                </a:moveTo>
                <a:cubicBezTo>
                  <a:pt x="6926" y="20725"/>
                  <a:pt x="8184" y="21600"/>
                  <a:pt x="9810" y="21600"/>
                </a:cubicBezTo>
                <a:cubicBezTo>
                  <a:pt x="11391" y="21600"/>
                  <a:pt x="12730" y="20725"/>
                  <a:pt x="12730" y="19567"/>
                </a:cubicBezTo>
                <a:lnTo>
                  <a:pt x="10795" y="19567"/>
                </a:lnTo>
                <a:cubicBezTo>
                  <a:pt x="10795" y="19974"/>
                  <a:pt x="10398" y="20260"/>
                  <a:pt x="9810" y="20260"/>
                </a:cubicBezTo>
                <a:cubicBezTo>
                  <a:pt x="9223" y="20260"/>
                  <a:pt x="8896" y="19974"/>
                  <a:pt x="8896" y="19567"/>
                </a:cubicBezTo>
                <a:lnTo>
                  <a:pt x="6926" y="19567"/>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31" name="Shape 967"/>
          <p:cNvSpPr/>
          <p:nvPr>
            <p:custDataLst>
              <p:tags r:id="rId9"/>
            </p:custDataLst>
          </p:nvPr>
        </p:nvSpPr>
        <p:spPr>
          <a:xfrm>
            <a:off x="9184005" y="1748790"/>
            <a:ext cx="300863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治理理念</a:t>
            </a: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—社会组织视角转变</a:t>
            </a:r>
            <a:endPar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32" name="Shape 968"/>
          <p:cNvSpPr/>
          <p:nvPr>
            <p:custDataLst>
              <p:tags r:id="rId10"/>
            </p:custDataLst>
          </p:nvPr>
        </p:nvSpPr>
        <p:spPr>
          <a:xfrm>
            <a:off x="9189720" y="2143760"/>
            <a:ext cx="3003550" cy="1060450"/>
          </a:xfrm>
          <a:prstGeom prst="rect">
            <a:avLst/>
          </a:prstGeom>
        </p:spPr>
        <p:txBody>
          <a:bodyPr wrap="square">
            <a:spAutoFit/>
          </a:bodyPr>
          <a:lstStyle/>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社会组织需要增强公信力，树立以人民为中心的发展思想。积极参与基层治理，为群众提供更好的服务。同时，社会组织应加强自身建设，提高自身素质和能力，以更好地履行责任和义务。</a:t>
            </a:r>
            <a:endParaRPr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33" name="Shape 969"/>
          <p:cNvSpPr/>
          <p:nvPr>
            <p:custDataLst>
              <p:tags r:id="rId11"/>
            </p:custDataLst>
          </p:nvPr>
        </p:nvSpPr>
        <p:spPr>
          <a:xfrm>
            <a:off x="8612928" y="2177420"/>
            <a:ext cx="280160" cy="228601"/>
          </a:xfrm>
          <a:custGeom>
            <a:avLst/>
            <a:gdLst/>
            <a:ahLst/>
            <a:cxnLst>
              <a:cxn ang="0">
                <a:pos x="wd2" y="hd2"/>
              </a:cxn>
              <a:cxn ang="5400000">
                <a:pos x="wd2" y="hd2"/>
              </a:cxn>
              <a:cxn ang="10800000">
                <a:pos x="wd2" y="hd2"/>
              </a:cxn>
              <a:cxn ang="16200000">
                <a:pos x="wd2" y="hd2"/>
              </a:cxn>
            </a:cxnLst>
            <a:rect l="0" t="0" r="r" b="b"/>
            <a:pathLst>
              <a:path w="21600" h="21600" extrusionOk="0">
                <a:moveTo>
                  <a:pt x="6992" y="0"/>
                </a:moveTo>
                <a:lnTo>
                  <a:pt x="4981" y="4138"/>
                </a:lnTo>
                <a:lnTo>
                  <a:pt x="0" y="4138"/>
                </a:lnTo>
                <a:lnTo>
                  <a:pt x="0" y="21600"/>
                </a:lnTo>
                <a:lnTo>
                  <a:pt x="5388" y="21600"/>
                </a:lnTo>
                <a:lnTo>
                  <a:pt x="5388" y="19898"/>
                </a:lnTo>
                <a:lnTo>
                  <a:pt x="1341" y="19898"/>
                </a:lnTo>
                <a:lnTo>
                  <a:pt x="1341" y="5840"/>
                </a:lnTo>
                <a:lnTo>
                  <a:pt x="5771" y="5840"/>
                </a:lnTo>
                <a:lnTo>
                  <a:pt x="7807" y="1702"/>
                </a:lnTo>
                <a:lnTo>
                  <a:pt x="13769" y="1702"/>
                </a:lnTo>
                <a:lnTo>
                  <a:pt x="15805" y="5840"/>
                </a:lnTo>
                <a:lnTo>
                  <a:pt x="20235" y="5840"/>
                </a:lnTo>
                <a:lnTo>
                  <a:pt x="20235" y="19898"/>
                </a:lnTo>
                <a:lnTo>
                  <a:pt x="16212" y="19898"/>
                </a:lnTo>
                <a:lnTo>
                  <a:pt x="16212" y="21600"/>
                </a:lnTo>
                <a:lnTo>
                  <a:pt x="21600" y="21600"/>
                </a:lnTo>
                <a:lnTo>
                  <a:pt x="21600" y="4138"/>
                </a:lnTo>
                <a:lnTo>
                  <a:pt x="16619" y="4138"/>
                </a:lnTo>
                <a:lnTo>
                  <a:pt x="14584" y="0"/>
                </a:lnTo>
                <a:lnTo>
                  <a:pt x="6992" y="0"/>
                </a:lnTo>
                <a:close/>
                <a:moveTo>
                  <a:pt x="10752" y="6603"/>
                </a:moveTo>
                <a:cubicBezTo>
                  <a:pt x="7361" y="6603"/>
                  <a:pt x="4694" y="9933"/>
                  <a:pt x="4694" y="14087"/>
                </a:cubicBezTo>
                <a:cubicBezTo>
                  <a:pt x="4694" y="18241"/>
                  <a:pt x="7361" y="21600"/>
                  <a:pt x="10752" y="21600"/>
                </a:cubicBezTo>
                <a:cubicBezTo>
                  <a:pt x="14112" y="21600"/>
                  <a:pt x="16787" y="18241"/>
                  <a:pt x="16787" y="14087"/>
                </a:cubicBezTo>
                <a:cubicBezTo>
                  <a:pt x="16787" y="9933"/>
                  <a:pt x="14112" y="6603"/>
                  <a:pt x="10752" y="6603"/>
                </a:cubicBezTo>
                <a:close/>
                <a:moveTo>
                  <a:pt x="17505" y="7454"/>
                </a:moveTo>
                <a:lnTo>
                  <a:pt x="17505" y="9098"/>
                </a:lnTo>
                <a:lnTo>
                  <a:pt x="18152" y="9098"/>
                </a:lnTo>
                <a:lnTo>
                  <a:pt x="18846" y="9098"/>
                </a:lnTo>
                <a:lnTo>
                  <a:pt x="18846" y="7454"/>
                </a:lnTo>
                <a:lnTo>
                  <a:pt x="17505" y="7454"/>
                </a:lnTo>
                <a:close/>
                <a:moveTo>
                  <a:pt x="10752" y="8276"/>
                </a:moveTo>
                <a:cubicBezTo>
                  <a:pt x="13365" y="8276"/>
                  <a:pt x="15446" y="10856"/>
                  <a:pt x="15446" y="14087"/>
                </a:cubicBezTo>
                <a:cubicBezTo>
                  <a:pt x="15446" y="17318"/>
                  <a:pt x="13365" y="19898"/>
                  <a:pt x="10752" y="19898"/>
                </a:cubicBezTo>
                <a:cubicBezTo>
                  <a:pt x="8108" y="19898"/>
                  <a:pt x="6011" y="17318"/>
                  <a:pt x="6011" y="14087"/>
                </a:cubicBezTo>
                <a:cubicBezTo>
                  <a:pt x="6011" y="10856"/>
                  <a:pt x="8108" y="8276"/>
                  <a:pt x="10752" y="8276"/>
                </a:cubicBezTo>
                <a:close/>
                <a:moveTo>
                  <a:pt x="10728" y="9978"/>
                </a:moveTo>
                <a:cubicBezTo>
                  <a:pt x="8817" y="9978"/>
                  <a:pt x="7304" y="11811"/>
                  <a:pt x="7304" y="14175"/>
                </a:cubicBezTo>
                <a:lnTo>
                  <a:pt x="8693" y="14175"/>
                </a:lnTo>
                <a:cubicBezTo>
                  <a:pt x="8693" y="12741"/>
                  <a:pt x="9569" y="11651"/>
                  <a:pt x="10728" y="11651"/>
                </a:cubicBezTo>
                <a:lnTo>
                  <a:pt x="10728" y="9978"/>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34" name="Shape 970"/>
          <p:cNvSpPr/>
          <p:nvPr>
            <p:custDataLst>
              <p:tags r:id="rId12"/>
            </p:custDataLst>
          </p:nvPr>
        </p:nvSpPr>
        <p:spPr>
          <a:xfrm>
            <a:off x="5757058" y="3423234"/>
            <a:ext cx="207615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治理内容</a:t>
            </a: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—公共服务</a:t>
            </a:r>
            <a:endPar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35" name="Shape 971"/>
          <p:cNvSpPr/>
          <p:nvPr>
            <p:custDataLst>
              <p:tags r:id="rId13"/>
            </p:custDataLst>
          </p:nvPr>
        </p:nvSpPr>
        <p:spPr>
          <a:xfrm>
            <a:off x="5755640" y="3818255"/>
            <a:ext cx="2627630" cy="1303020"/>
          </a:xfrm>
          <a:prstGeom prst="rect">
            <a:avLst/>
          </a:prstGeom>
        </p:spPr>
        <p:txBody>
          <a:bodyPr wrap="square">
            <a:spAutoFit/>
          </a:bodyPr>
          <a:lstStyle/>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社会组织可以积极参与公共卫生、精神文化、矛盾调停等服务。开展健康教育、疾病预防、疫情防控等工作</a:t>
            </a:r>
            <a:r>
              <a:rPr lang="zh-CN" sz="1050" dirty="0" smtClean="0">
                <a:solidFill>
                  <a:schemeClr val="tx1"/>
                </a:solidFill>
                <a:latin typeface="Arial" panose="020B0604020202020204" pitchFamily="34" charset="0"/>
                <a:ea typeface="微软雅黑" panose="020B0503020204020204" pitchFamily="34" charset="-122"/>
                <a:cs typeface="+mn-ea"/>
                <a:sym typeface="+mn-lt"/>
              </a:rPr>
              <a:t>；</a:t>
            </a:r>
            <a:r>
              <a:rPr sz="1050" dirty="0" smtClean="0">
                <a:solidFill>
                  <a:schemeClr val="tx1"/>
                </a:solidFill>
                <a:latin typeface="Arial" panose="020B0604020202020204" pitchFamily="34" charset="0"/>
                <a:ea typeface="微软雅黑" panose="020B0503020204020204" pitchFamily="34" charset="-122"/>
                <a:cs typeface="+mn-ea"/>
                <a:sym typeface="+mn-lt"/>
              </a:rPr>
              <a:t>举办各类文化活动，丰富群众的文化生活</a:t>
            </a:r>
            <a:r>
              <a:rPr lang="zh-CN" sz="1050" dirty="0" smtClean="0">
                <a:solidFill>
                  <a:schemeClr val="tx1"/>
                </a:solidFill>
                <a:latin typeface="Arial" panose="020B0604020202020204" pitchFamily="34" charset="0"/>
                <a:ea typeface="微软雅黑" panose="020B0503020204020204" pitchFamily="34" charset="-122"/>
                <a:cs typeface="+mn-ea"/>
                <a:sym typeface="+mn-lt"/>
              </a:rPr>
              <a:t>；</a:t>
            </a:r>
            <a:r>
              <a:rPr sz="1050" dirty="0" smtClean="0">
                <a:solidFill>
                  <a:schemeClr val="tx1"/>
                </a:solidFill>
                <a:latin typeface="Arial" panose="020B0604020202020204" pitchFamily="34" charset="0"/>
                <a:ea typeface="微软雅黑" panose="020B0503020204020204" pitchFamily="34" charset="-122"/>
                <a:cs typeface="+mn-ea"/>
                <a:sym typeface="+mn-lt"/>
              </a:rPr>
              <a:t>协助政府调解矛盾纠纷，维护社会稳定和谐。</a:t>
            </a:r>
            <a:endParaRPr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36" name="Shape 972"/>
          <p:cNvSpPr/>
          <p:nvPr>
            <p:custDataLst>
              <p:tags r:id="rId14"/>
            </p:custDataLst>
          </p:nvPr>
        </p:nvSpPr>
        <p:spPr>
          <a:xfrm>
            <a:off x="9187180" y="3423285"/>
            <a:ext cx="258000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治理内容</a:t>
            </a: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公共安全治理</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37" name="Shape 973"/>
          <p:cNvSpPr/>
          <p:nvPr>
            <p:custDataLst>
              <p:tags r:id="rId15"/>
            </p:custDataLst>
          </p:nvPr>
        </p:nvSpPr>
        <p:spPr>
          <a:xfrm>
            <a:off x="9189720" y="3818255"/>
            <a:ext cx="2856865" cy="1303020"/>
          </a:xfrm>
          <a:prstGeom prst="rect">
            <a:avLst/>
          </a:prstGeom>
        </p:spPr>
        <p:txBody>
          <a:bodyPr wrap="square">
            <a:spAutoFit/>
          </a:bodyPr>
          <a:lstStyle/>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在公共安全治理方面，社会组织可以开展安全宣传、应急救援、安全隐患排查等工作，提高群众的安全意识和应急能力。同时，社会组织还可以协助政府开展反恐、禁毒等工作，维护社会安全</a:t>
            </a:r>
            <a:r>
              <a:rPr lang="zh-CN" sz="1050" dirty="0" smtClean="0">
                <a:solidFill>
                  <a:schemeClr val="tx1"/>
                </a:solidFill>
                <a:latin typeface="Arial" panose="020B0604020202020204" pitchFamily="34" charset="0"/>
                <a:ea typeface="微软雅黑" panose="020B0503020204020204" pitchFamily="34" charset="-122"/>
                <a:cs typeface="+mn-ea"/>
                <a:sym typeface="+mn-lt"/>
              </a:rPr>
              <a:t>。</a:t>
            </a:r>
            <a:endParaRPr lang="zh-CN"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38" name="Shape 974"/>
          <p:cNvSpPr/>
          <p:nvPr>
            <p:custDataLst>
              <p:tags r:id="rId16"/>
            </p:custDataLst>
          </p:nvPr>
        </p:nvSpPr>
        <p:spPr>
          <a:xfrm>
            <a:off x="5177056" y="5537275"/>
            <a:ext cx="280160" cy="280474"/>
          </a:xfrm>
          <a:custGeom>
            <a:avLst/>
            <a:gdLst/>
            <a:ahLst/>
            <a:cxnLst>
              <a:cxn ang="0">
                <a:pos x="wd2" y="hd2"/>
              </a:cxn>
              <a:cxn ang="5400000">
                <a:pos x="wd2" y="hd2"/>
              </a:cxn>
              <a:cxn ang="10800000">
                <a:pos x="wd2" y="hd2"/>
              </a:cxn>
              <a:cxn ang="16200000">
                <a:pos x="wd2" y="hd2"/>
              </a:cxn>
            </a:cxnLst>
            <a:rect l="0" t="0" r="r" b="b"/>
            <a:pathLst>
              <a:path w="21312" h="21600" extrusionOk="0">
                <a:moveTo>
                  <a:pt x="3086" y="0"/>
                </a:moveTo>
                <a:lnTo>
                  <a:pt x="287" y="2882"/>
                </a:lnTo>
                <a:lnTo>
                  <a:pt x="1220" y="3802"/>
                </a:lnTo>
                <a:cubicBezTo>
                  <a:pt x="1626" y="4210"/>
                  <a:pt x="2100" y="4431"/>
                  <a:pt x="2631" y="4431"/>
                </a:cubicBezTo>
                <a:cubicBezTo>
                  <a:pt x="2932" y="4431"/>
                  <a:pt x="3145" y="4213"/>
                  <a:pt x="3397" y="4092"/>
                </a:cubicBezTo>
                <a:lnTo>
                  <a:pt x="7439" y="8064"/>
                </a:lnTo>
                <a:lnTo>
                  <a:pt x="7917" y="7555"/>
                </a:lnTo>
                <a:lnTo>
                  <a:pt x="8372" y="7071"/>
                </a:lnTo>
                <a:lnTo>
                  <a:pt x="4353" y="3148"/>
                </a:lnTo>
                <a:cubicBezTo>
                  <a:pt x="4464" y="2897"/>
                  <a:pt x="4664" y="2698"/>
                  <a:pt x="4664" y="2397"/>
                </a:cubicBezTo>
                <a:cubicBezTo>
                  <a:pt x="4664" y="1863"/>
                  <a:pt x="4473" y="1353"/>
                  <a:pt x="4066" y="944"/>
                </a:cubicBezTo>
                <a:lnTo>
                  <a:pt x="3086" y="0"/>
                </a:lnTo>
                <a:close/>
                <a:moveTo>
                  <a:pt x="14711" y="0"/>
                </a:moveTo>
                <a:lnTo>
                  <a:pt x="13826" y="896"/>
                </a:lnTo>
                <a:lnTo>
                  <a:pt x="13778" y="848"/>
                </a:lnTo>
                <a:lnTo>
                  <a:pt x="12558" y="2083"/>
                </a:lnTo>
                <a:cubicBezTo>
                  <a:pt x="11626" y="3034"/>
                  <a:pt x="11170" y="4197"/>
                  <a:pt x="11170" y="5497"/>
                </a:cubicBezTo>
                <a:cubicBezTo>
                  <a:pt x="11170" y="6733"/>
                  <a:pt x="11688" y="7975"/>
                  <a:pt x="12558" y="8863"/>
                </a:cubicBezTo>
                <a:cubicBezTo>
                  <a:pt x="13428" y="9814"/>
                  <a:pt x="14585" y="10291"/>
                  <a:pt x="15859" y="10291"/>
                </a:cubicBezTo>
                <a:cubicBezTo>
                  <a:pt x="17132" y="10292"/>
                  <a:pt x="18266" y="9829"/>
                  <a:pt x="19136" y="8814"/>
                </a:cubicBezTo>
                <a:lnTo>
                  <a:pt x="20332" y="7604"/>
                </a:lnTo>
                <a:lnTo>
                  <a:pt x="20379" y="7652"/>
                </a:lnTo>
                <a:lnTo>
                  <a:pt x="21312" y="6708"/>
                </a:lnTo>
                <a:lnTo>
                  <a:pt x="18992" y="4310"/>
                </a:lnTo>
                <a:lnTo>
                  <a:pt x="17557" y="5715"/>
                </a:lnTo>
                <a:cubicBezTo>
                  <a:pt x="17308" y="5999"/>
                  <a:pt x="16967" y="6126"/>
                  <a:pt x="16624" y="6126"/>
                </a:cubicBezTo>
                <a:cubicBezTo>
                  <a:pt x="16281" y="6126"/>
                  <a:pt x="15941" y="5999"/>
                  <a:pt x="15691" y="5715"/>
                </a:cubicBezTo>
                <a:cubicBezTo>
                  <a:pt x="15411" y="5462"/>
                  <a:pt x="15285" y="5118"/>
                  <a:pt x="15285" y="4770"/>
                </a:cubicBezTo>
                <a:cubicBezTo>
                  <a:pt x="15285" y="4423"/>
                  <a:pt x="15411" y="4110"/>
                  <a:pt x="15691" y="3826"/>
                </a:cubicBezTo>
                <a:lnTo>
                  <a:pt x="17079" y="2373"/>
                </a:lnTo>
                <a:lnTo>
                  <a:pt x="14711" y="0"/>
                </a:lnTo>
                <a:close/>
                <a:moveTo>
                  <a:pt x="14663" y="1840"/>
                </a:moveTo>
                <a:lnTo>
                  <a:pt x="15213" y="2373"/>
                </a:lnTo>
                <a:lnTo>
                  <a:pt x="14711" y="2882"/>
                </a:lnTo>
                <a:cubicBezTo>
                  <a:pt x="14181" y="3355"/>
                  <a:pt x="13897" y="4013"/>
                  <a:pt x="13897" y="4770"/>
                </a:cubicBezTo>
                <a:cubicBezTo>
                  <a:pt x="13897" y="5465"/>
                  <a:pt x="14212" y="6171"/>
                  <a:pt x="14711" y="6708"/>
                </a:cubicBezTo>
                <a:cubicBezTo>
                  <a:pt x="15178" y="7276"/>
                  <a:pt x="15876" y="7531"/>
                  <a:pt x="16624" y="7531"/>
                </a:cubicBezTo>
                <a:cubicBezTo>
                  <a:pt x="17310" y="7531"/>
                  <a:pt x="17953" y="7244"/>
                  <a:pt x="18514" y="6708"/>
                </a:cubicBezTo>
                <a:lnTo>
                  <a:pt x="18992" y="6223"/>
                </a:lnTo>
                <a:lnTo>
                  <a:pt x="19399" y="6635"/>
                </a:lnTo>
                <a:lnTo>
                  <a:pt x="18227" y="7846"/>
                </a:lnTo>
                <a:cubicBezTo>
                  <a:pt x="17605" y="8512"/>
                  <a:pt x="16729" y="8863"/>
                  <a:pt x="15859" y="8863"/>
                </a:cubicBezTo>
                <a:cubicBezTo>
                  <a:pt x="14989" y="8863"/>
                  <a:pt x="14143" y="8480"/>
                  <a:pt x="13491" y="7846"/>
                </a:cubicBezTo>
                <a:cubicBezTo>
                  <a:pt x="12807" y="7243"/>
                  <a:pt x="12510" y="6336"/>
                  <a:pt x="12510" y="5448"/>
                </a:cubicBezTo>
                <a:cubicBezTo>
                  <a:pt x="12510" y="4561"/>
                  <a:pt x="12900" y="3661"/>
                  <a:pt x="13491" y="3027"/>
                </a:cubicBezTo>
                <a:lnTo>
                  <a:pt x="14663" y="1840"/>
                </a:lnTo>
                <a:close/>
                <a:moveTo>
                  <a:pt x="3086" y="1937"/>
                </a:moveTo>
                <a:cubicBezTo>
                  <a:pt x="3242" y="2063"/>
                  <a:pt x="3325" y="2177"/>
                  <a:pt x="3325" y="2397"/>
                </a:cubicBezTo>
                <a:cubicBezTo>
                  <a:pt x="3325" y="2586"/>
                  <a:pt x="3242" y="2725"/>
                  <a:pt x="3086" y="2882"/>
                </a:cubicBezTo>
                <a:cubicBezTo>
                  <a:pt x="2836" y="3133"/>
                  <a:pt x="2434" y="3133"/>
                  <a:pt x="2153" y="2882"/>
                </a:cubicBezTo>
                <a:lnTo>
                  <a:pt x="3086" y="1937"/>
                </a:lnTo>
                <a:close/>
                <a:moveTo>
                  <a:pt x="9807" y="8524"/>
                </a:moveTo>
                <a:lnTo>
                  <a:pt x="8826" y="9517"/>
                </a:lnTo>
                <a:lnTo>
                  <a:pt x="11529" y="12253"/>
                </a:lnTo>
                <a:lnTo>
                  <a:pt x="12008" y="11769"/>
                </a:lnTo>
                <a:lnTo>
                  <a:pt x="12510" y="11284"/>
                </a:lnTo>
                <a:lnTo>
                  <a:pt x="9807" y="8524"/>
                </a:lnTo>
                <a:close/>
                <a:moveTo>
                  <a:pt x="8085" y="10606"/>
                </a:moveTo>
                <a:lnTo>
                  <a:pt x="1076" y="15716"/>
                </a:lnTo>
                <a:lnTo>
                  <a:pt x="1005" y="15788"/>
                </a:lnTo>
                <a:cubicBezTo>
                  <a:pt x="345" y="16419"/>
                  <a:pt x="0" y="17302"/>
                  <a:pt x="0" y="18186"/>
                </a:cubicBezTo>
                <a:cubicBezTo>
                  <a:pt x="0" y="19069"/>
                  <a:pt x="408" y="19952"/>
                  <a:pt x="1005" y="20583"/>
                </a:cubicBezTo>
                <a:cubicBezTo>
                  <a:pt x="1632" y="21246"/>
                  <a:pt x="2518" y="21600"/>
                  <a:pt x="3397" y="21600"/>
                </a:cubicBezTo>
                <a:cubicBezTo>
                  <a:pt x="4275" y="21600"/>
                  <a:pt x="5146" y="21241"/>
                  <a:pt x="5836" y="20704"/>
                </a:cubicBezTo>
                <a:lnTo>
                  <a:pt x="11003" y="13536"/>
                </a:lnTo>
                <a:lnTo>
                  <a:pt x="9927" y="12713"/>
                </a:lnTo>
                <a:lnTo>
                  <a:pt x="4808" y="19760"/>
                </a:lnTo>
                <a:cubicBezTo>
                  <a:pt x="4086" y="20422"/>
                  <a:pt x="2707" y="20413"/>
                  <a:pt x="1985" y="19687"/>
                </a:cubicBezTo>
                <a:cubicBezTo>
                  <a:pt x="1577" y="19340"/>
                  <a:pt x="1363" y="18802"/>
                  <a:pt x="1363" y="18234"/>
                </a:cubicBezTo>
                <a:cubicBezTo>
                  <a:pt x="1363" y="17698"/>
                  <a:pt x="1576" y="17240"/>
                  <a:pt x="1890" y="16830"/>
                </a:cubicBezTo>
                <a:lnTo>
                  <a:pt x="8898" y="11720"/>
                </a:lnTo>
                <a:lnTo>
                  <a:pt x="8085" y="10606"/>
                </a:lnTo>
                <a:close/>
                <a:moveTo>
                  <a:pt x="16146" y="11309"/>
                </a:moveTo>
                <a:lnTo>
                  <a:pt x="15213" y="12253"/>
                </a:lnTo>
                <a:lnTo>
                  <a:pt x="19327" y="16442"/>
                </a:lnTo>
                <a:cubicBezTo>
                  <a:pt x="20137" y="17205"/>
                  <a:pt x="20137" y="18522"/>
                  <a:pt x="19327" y="19348"/>
                </a:cubicBezTo>
                <a:cubicBezTo>
                  <a:pt x="18579" y="20174"/>
                  <a:pt x="17291" y="20174"/>
                  <a:pt x="16481" y="19348"/>
                </a:cubicBezTo>
                <a:lnTo>
                  <a:pt x="12366" y="15159"/>
                </a:lnTo>
                <a:lnTo>
                  <a:pt x="11434" y="16103"/>
                </a:lnTo>
                <a:lnTo>
                  <a:pt x="15548" y="20292"/>
                </a:lnTo>
                <a:cubicBezTo>
                  <a:pt x="16140" y="20991"/>
                  <a:pt x="17019" y="21309"/>
                  <a:pt x="17892" y="21309"/>
                </a:cubicBezTo>
                <a:cubicBezTo>
                  <a:pt x="18764" y="21309"/>
                  <a:pt x="19637" y="21000"/>
                  <a:pt x="20260" y="20365"/>
                </a:cubicBezTo>
                <a:cubicBezTo>
                  <a:pt x="21600" y="18999"/>
                  <a:pt x="21600" y="16864"/>
                  <a:pt x="20260" y="15498"/>
                </a:cubicBezTo>
                <a:lnTo>
                  <a:pt x="16146" y="11309"/>
                </a:lnTo>
                <a:close/>
                <a:moveTo>
                  <a:pt x="14758" y="13682"/>
                </a:moveTo>
                <a:lnTo>
                  <a:pt x="13778" y="14650"/>
                </a:lnTo>
                <a:lnTo>
                  <a:pt x="17485" y="18379"/>
                </a:lnTo>
                <a:lnTo>
                  <a:pt x="17964" y="17895"/>
                </a:lnTo>
                <a:lnTo>
                  <a:pt x="18442" y="17435"/>
                </a:lnTo>
                <a:lnTo>
                  <a:pt x="14758" y="13682"/>
                </a:lnTo>
                <a:close/>
                <a:moveTo>
                  <a:pt x="2631" y="17435"/>
                </a:moveTo>
                <a:lnTo>
                  <a:pt x="2631" y="18791"/>
                </a:lnTo>
                <a:lnTo>
                  <a:pt x="3301" y="18791"/>
                </a:lnTo>
                <a:lnTo>
                  <a:pt x="3971" y="18791"/>
                </a:lnTo>
                <a:lnTo>
                  <a:pt x="3971" y="17435"/>
                </a:lnTo>
                <a:lnTo>
                  <a:pt x="2631" y="17435"/>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39" name="Shape 975"/>
          <p:cNvSpPr/>
          <p:nvPr>
            <p:custDataLst>
              <p:tags r:id="rId17"/>
            </p:custDataLst>
          </p:nvPr>
        </p:nvSpPr>
        <p:spPr>
          <a:xfrm>
            <a:off x="5756910" y="5132070"/>
            <a:ext cx="25723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治理制度</a:t>
            </a: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完善法律法规</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40" name="Shape 976"/>
          <p:cNvSpPr/>
          <p:nvPr>
            <p:custDataLst>
              <p:tags r:id="rId18"/>
            </p:custDataLst>
          </p:nvPr>
        </p:nvSpPr>
        <p:spPr>
          <a:xfrm>
            <a:off x="5755640" y="5527040"/>
            <a:ext cx="2520950" cy="1303020"/>
          </a:xfrm>
          <a:prstGeom prst="rect">
            <a:avLst/>
          </a:prstGeom>
        </p:spPr>
        <p:txBody>
          <a:bodyPr wrap="square">
            <a:spAutoFit/>
          </a:bodyPr>
          <a:lstStyle/>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政府应制定相关法律法规，明确社会组织的角色和职责，为社会组织参与治理提供制度保障。政府还应加强对社会组织的监管和管理，确保社会组织的合法性和规范性。</a:t>
            </a:r>
            <a:endParaRPr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41" name="Shape 977"/>
          <p:cNvSpPr/>
          <p:nvPr>
            <p:custDataLst>
              <p:tags r:id="rId19"/>
            </p:custDataLst>
          </p:nvPr>
        </p:nvSpPr>
        <p:spPr>
          <a:xfrm>
            <a:off x="9187180" y="5132070"/>
            <a:ext cx="285940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治理制度</a:t>
            </a: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建立健全制度体系</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42" name="Shape 978"/>
          <p:cNvSpPr/>
          <p:nvPr>
            <p:custDataLst>
              <p:tags r:id="rId20"/>
            </p:custDataLst>
          </p:nvPr>
        </p:nvSpPr>
        <p:spPr>
          <a:xfrm>
            <a:off x="9189720" y="5527040"/>
            <a:ext cx="2943225" cy="1303020"/>
          </a:xfrm>
          <a:prstGeom prst="rect">
            <a:avLst/>
          </a:prstGeom>
        </p:spPr>
        <p:txBody>
          <a:bodyPr wrap="square">
            <a:spAutoFit/>
          </a:bodyPr>
          <a:lstStyle/>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政府应制定相关政策文件和规章制度，明确社会组织的参与方式和参与范围，为社会组织参与治理提供制度依据。政府还应建立健全评估和奖惩机制，对社会组织的参与效果进行评估和奖惩，激励社会组织积极参与基层治理。</a:t>
            </a:r>
            <a:endParaRPr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43" name="Shape 1299"/>
          <p:cNvSpPr>
            <a:spLocks noGrp="1"/>
          </p:cNvSpPr>
          <p:nvPr>
            <p:custDataLst>
              <p:tags r:id="rId21"/>
            </p:custDataLst>
          </p:nvPr>
        </p:nvSpPr>
        <p:spPr>
          <a:xfrm>
            <a:off x="670833" y="2210084"/>
            <a:ext cx="3812267" cy="86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2pPr>
            <a:lvl3pPr algn="l" rtl="0" eaLnBrk="0" fontAlgn="base" hangingPunct="0">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3pPr>
            <a:lvl4pPr algn="l" rtl="0" eaLnBrk="0" fontAlgn="base" hangingPunct="0">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4pPr>
            <a:lvl5pPr algn="l" rtl="0" eaLnBrk="0" fontAlgn="base" hangingPunct="0">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5pPr>
            <a:lvl6pPr marL="457200" algn="l" rtl="0" fontAlgn="base">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6pPr>
            <a:lvl7pPr marL="914400" algn="l" rtl="0" fontAlgn="base">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7pPr>
            <a:lvl8pPr marL="1371600" algn="l" rtl="0" fontAlgn="base">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8pPr>
            <a:lvl9pPr marL="1828800" algn="l" rtl="0" fontAlgn="base">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9pPr>
          </a:lstStyle>
          <a:p>
            <a:pPr defTabSz="914400"/>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社会组织参与基层治理</a:t>
            </a: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优化</a:t>
            </a: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路径：</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44" name="Shape 221"/>
          <p:cNvSpPr/>
          <p:nvPr>
            <p:custDataLst>
              <p:tags r:id="rId22"/>
            </p:custDataLst>
          </p:nvPr>
        </p:nvSpPr>
        <p:spPr>
          <a:xfrm>
            <a:off x="670560" y="3470275"/>
            <a:ext cx="3732530" cy="3230245"/>
          </a:xfrm>
          <a:prstGeom prst="rect">
            <a:avLst/>
          </a:prstGeom>
        </p:spPr>
        <p:txBody>
          <a:bodyPr wrap="square">
            <a:spAutoFit/>
          </a:bodyPr>
          <a:lstStyle/>
          <a:p>
            <a:pPr indent="0">
              <a:lnSpc>
                <a:spcPct val="150000"/>
              </a:lnSpc>
              <a:buFont typeface="Arial" panose="020B0604020202020204" pitchFamily="34" charset="0"/>
              <a:buNone/>
            </a:pPr>
            <a:r>
              <a:rPr lang="en-US" altLang="zh-CN" sz="2000" b="1" dirty="0">
                <a:solidFill>
                  <a:srgbClr val="797A7B"/>
                </a:solidFill>
                <a:cs typeface="+mn-ea"/>
                <a:sym typeface="Arial" panose="020B0604020202020204" pitchFamily="34" charset="0"/>
              </a:rPr>
              <a:t>通过政府和社会组织的共同努力，我们可以推动社会组织更好地参与基层治理，为人民群众提供更好的服务体验和感受，为实现全面建设社会主义现代化国家的目标做出积极贡献。</a:t>
            </a:r>
            <a:endParaRPr lang="en-US" altLang="zh-CN" sz="2000" b="1" dirty="0">
              <a:solidFill>
                <a:srgbClr val="797A7B"/>
              </a:solidFill>
              <a:cs typeface="+mn-ea"/>
              <a:sym typeface="Arial" panose="020B0604020202020204" pitchFamily="34" charset="0"/>
            </a:endParaRPr>
          </a:p>
          <a:p>
            <a:pPr indent="0">
              <a:lnSpc>
                <a:spcPct val="150000"/>
              </a:lnSpc>
              <a:buFont typeface="Arial" panose="020B0604020202020204" pitchFamily="34" charset="0"/>
              <a:buNone/>
            </a:pPr>
            <a:endParaRPr sz="16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Shape 967"/>
          <p:cNvSpPr/>
          <p:nvPr/>
        </p:nvSpPr>
        <p:spPr>
          <a:xfrm>
            <a:off x="9189720" y="1748790"/>
            <a:ext cx="37242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治理方法与技术</a:t>
            </a: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—理论指导实践</a:t>
            </a:r>
            <a:endPar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8" name="文本框 17"/>
          <p:cNvSpPr txBox="1"/>
          <p:nvPr>
            <p:custDataLst>
              <p:tags r:id="rId1"/>
            </p:custDataLst>
          </p:nvPr>
        </p:nvSpPr>
        <p:spPr>
          <a:xfrm>
            <a:off x="2556510" y="279400"/>
            <a:ext cx="704723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社会组织参与基层治理优化路径初探</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sp>
        <p:nvSpPr>
          <p:cNvPr id="3" name="矩形 2"/>
          <p:cNvSpPr/>
          <p:nvPr>
            <p:custDataLst>
              <p:tags r:id="rId2"/>
            </p:custDataLst>
          </p:nvPr>
        </p:nvSpPr>
        <p:spPr>
          <a:xfrm>
            <a:off x="3411220" y="806450"/>
            <a:ext cx="5973445" cy="229870"/>
          </a:xfrm>
          <a:prstGeom prst="rect">
            <a:avLst/>
          </a:prstGeom>
        </p:spPr>
        <p:txBody>
          <a:bodyPr wrap="square">
            <a:spAutoFit/>
          </a:bodyPr>
          <a:p>
            <a:pPr algn="ctr">
              <a:defRPr/>
            </a:pPr>
            <a:r>
              <a:rPr lang="en-US" altLang="zh-CN" sz="900" dirty="0">
                <a:solidFill>
                  <a:schemeClr val="bg1"/>
                </a:solidFill>
                <a:cs typeface="+mn-ea"/>
                <a:sym typeface="Arial" panose="020B0604020202020204" pitchFamily="34" charset="0"/>
              </a:rPr>
              <a:t>Exploring the Optimization Path of Social Organization Participation in Grassroots Governance</a:t>
            </a:r>
            <a:endParaRPr lang="en-US" altLang="zh-CN" sz="900" dirty="0">
              <a:solidFill>
                <a:schemeClr val="bg1"/>
              </a:solidFill>
              <a:cs typeface="+mn-ea"/>
              <a:sym typeface="Arial" panose="020B0604020202020204" pitchFamily="34" charset="0"/>
            </a:endParaRPr>
          </a:p>
        </p:txBody>
      </p:sp>
      <p:sp>
        <p:nvSpPr>
          <p:cNvPr id="24" name="Shape 961"/>
          <p:cNvSpPr/>
          <p:nvPr>
            <p:custDataLst>
              <p:tags r:id="rId3"/>
            </p:custDataLst>
          </p:nvPr>
        </p:nvSpPr>
        <p:spPr>
          <a:xfrm>
            <a:off x="5197154" y="3851847"/>
            <a:ext cx="260062" cy="2603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694" y="21600"/>
                </a:lnTo>
                <a:lnTo>
                  <a:pt x="10800" y="21600"/>
                </a:lnTo>
                <a:lnTo>
                  <a:pt x="21600" y="21600"/>
                </a:lnTo>
                <a:lnTo>
                  <a:pt x="21600" y="20260"/>
                </a:lnTo>
                <a:lnTo>
                  <a:pt x="1341" y="20260"/>
                </a:lnTo>
                <a:lnTo>
                  <a:pt x="1341" y="0"/>
                </a:lnTo>
                <a:lnTo>
                  <a:pt x="0" y="0"/>
                </a:lnTo>
                <a:close/>
                <a:moveTo>
                  <a:pt x="1365" y="2631"/>
                </a:moveTo>
                <a:lnTo>
                  <a:pt x="1365" y="3971"/>
                </a:lnTo>
                <a:lnTo>
                  <a:pt x="2059" y="3971"/>
                </a:lnTo>
                <a:lnTo>
                  <a:pt x="2730" y="3971"/>
                </a:lnTo>
                <a:lnTo>
                  <a:pt x="2730" y="2631"/>
                </a:lnTo>
                <a:lnTo>
                  <a:pt x="1365" y="2631"/>
                </a:lnTo>
                <a:close/>
                <a:moveTo>
                  <a:pt x="1365" y="5382"/>
                </a:moveTo>
                <a:lnTo>
                  <a:pt x="1365" y="6722"/>
                </a:lnTo>
                <a:lnTo>
                  <a:pt x="2059" y="6722"/>
                </a:lnTo>
                <a:lnTo>
                  <a:pt x="2730" y="6722"/>
                </a:lnTo>
                <a:lnTo>
                  <a:pt x="2730" y="5382"/>
                </a:lnTo>
                <a:lnTo>
                  <a:pt x="1365" y="5382"/>
                </a:lnTo>
                <a:close/>
                <a:moveTo>
                  <a:pt x="13506" y="5382"/>
                </a:moveTo>
                <a:lnTo>
                  <a:pt x="13506" y="6722"/>
                </a:lnTo>
                <a:lnTo>
                  <a:pt x="17266" y="6722"/>
                </a:lnTo>
                <a:lnTo>
                  <a:pt x="12764" y="11243"/>
                </a:lnTo>
                <a:lnTo>
                  <a:pt x="9315" y="8444"/>
                </a:lnTo>
                <a:lnTo>
                  <a:pt x="4813" y="14448"/>
                </a:lnTo>
                <a:lnTo>
                  <a:pt x="5891" y="15261"/>
                </a:lnTo>
                <a:lnTo>
                  <a:pt x="9555" y="10357"/>
                </a:lnTo>
                <a:lnTo>
                  <a:pt x="12883" y="13013"/>
                </a:lnTo>
                <a:lnTo>
                  <a:pt x="18200" y="7678"/>
                </a:lnTo>
                <a:lnTo>
                  <a:pt x="18200" y="11410"/>
                </a:lnTo>
                <a:lnTo>
                  <a:pt x="19541" y="11410"/>
                </a:lnTo>
                <a:lnTo>
                  <a:pt x="19541" y="5382"/>
                </a:lnTo>
                <a:lnTo>
                  <a:pt x="13506" y="5382"/>
                </a:lnTo>
                <a:close/>
                <a:moveTo>
                  <a:pt x="1365" y="7989"/>
                </a:moveTo>
                <a:lnTo>
                  <a:pt x="1365" y="9353"/>
                </a:lnTo>
                <a:lnTo>
                  <a:pt x="2059" y="9353"/>
                </a:lnTo>
                <a:lnTo>
                  <a:pt x="2730" y="9353"/>
                </a:lnTo>
                <a:lnTo>
                  <a:pt x="2730" y="7989"/>
                </a:lnTo>
                <a:lnTo>
                  <a:pt x="1365" y="7989"/>
                </a:lnTo>
                <a:close/>
                <a:moveTo>
                  <a:pt x="1365" y="10764"/>
                </a:moveTo>
                <a:lnTo>
                  <a:pt x="1365" y="12104"/>
                </a:lnTo>
                <a:lnTo>
                  <a:pt x="2059" y="12104"/>
                </a:lnTo>
                <a:lnTo>
                  <a:pt x="2730" y="12104"/>
                </a:lnTo>
                <a:lnTo>
                  <a:pt x="2730" y="10764"/>
                </a:lnTo>
                <a:lnTo>
                  <a:pt x="1365" y="10764"/>
                </a:lnTo>
                <a:close/>
                <a:moveTo>
                  <a:pt x="1365" y="13515"/>
                </a:moveTo>
                <a:lnTo>
                  <a:pt x="1365" y="14854"/>
                </a:lnTo>
                <a:lnTo>
                  <a:pt x="2059" y="14854"/>
                </a:lnTo>
                <a:lnTo>
                  <a:pt x="2730" y="14854"/>
                </a:lnTo>
                <a:lnTo>
                  <a:pt x="2730" y="13515"/>
                </a:lnTo>
                <a:lnTo>
                  <a:pt x="1365" y="13515"/>
                </a:lnTo>
                <a:close/>
                <a:moveTo>
                  <a:pt x="1365" y="16122"/>
                </a:moveTo>
                <a:lnTo>
                  <a:pt x="1365" y="17462"/>
                </a:lnTo>
                <a:lnTo>
                  <a:pt x="2059" y="17462"/>
                </a:lnTo>
                <a:lnTo>
                  <a:pt x="2730" y="17462"/>
                </a:lnTo>
                <a:lnTo>
                  <a:pt x="2730" y="16122"/>
                </a:lnTo>
                <a:lnTo>
                  <a:pt x="1365" y="16122"/>
                </a:lnTo>
                <a:close/>
                <a:moveTo>
                  <a:pt x="4694" y="18873"/>
                </a:moveTo>
                <a:lnTo>
                  <a:pt x="4694" y="20237"/>
                </a:lnTo>
                <a:lnTo>
                  <a:pt x="5340" y="20237"/>
                </a:lnTo>
                <a:lnTo>
                  <a:pt x="6035" y="20237"/>
                </a:lnTo>
                <a:lnTo>
                  <a:pt x="6035" y="18873"/>
                </a:lnTo>
                <a:lnTo>
                  <a:pt x="4694" y="18873"/>
                </a:lnTo>
                <a:close/>
                <a:moveTo>
                  <a:pt x="7447" y="18873"/>
                </a:moveTo>
                <a:lnTo>
                  <a:pt x="7447" y="20237"/>
                </a:lnTo>
                <a:lnTo>
                  <a:pt x="8142" y="20237"/>
                </a:lnTo>
                <a:lnTo>
                  <a:pt x="8788" y="20237"/>
                </a:lnTo>
                <a:lnTo>
                  <a:pt x="8788" y="18873"/>
                </a:lnTo>
                <a:lnTo>
                  <a:pt x="7447" y="18873"/>
                </a:lnTo>
                <a:close/>
                <a:moveTo>
                  <a:pt x="10201" y="18873"/>
                </a:moveTo>
                <a:lnTo>
                  <a:pt x="10201" y="20237"/>
                </a:lnTo>
                <a:lnTo>
                  <a:pt x="10848" y="20237"/>
                </a:lnTo>
                <a:lnTo>
                  <a:pt x="11542" y="20237"/>
                </a:lnTo>
                <a:lnTo>
                  <a:pt x="11542" y="18873"/>
                </a:lnTo>
                <a:lnTo>
                  <a:pt x="10201" y="18873"/>
                </a:lnTo>
                <a:close/>
                <a:moveTo>
                  <a:pt x="12812" y="18873"/>
                </a:moveTo>
                <a:lnTo>
                  <a:pt x="12812" y="20237"/>
                </a:lnTo>
                <a:lnTo>
                  <a:pt x="13506" y="20237"/>
                </a:lnTo>
                <a:lnTo>
                  <a:pt x="14176" y="20237"/>
                </a:lnTo>
                <a:lnTo>
                  <a:pt x="14176" y="18873"/>
                </a:lnTo>
                <a:lnTo>
                  <a:pt x="12812" y="18873"/>
                </a:lnTo>
                <a:close/>
                <a:moveTo>
                  <a:pt x="15565" y="18873"/>
                </a:moveTo>
                <a:lnTo>
                  <a:pt x="15565" y="20237"/>
                </a:lnTo>
                <a:lnTo>
                  <a:pt x="16236" y="20237"/>
                </a:lnTo>
                <a:lnTo>
                  <a:pt x="16930" y="20237"/>
                </a:lnTo>
                <a:lnTo>
                  <a:pt x="16930" y="18873"/>
                </a:lnTo>
                <a:lnTo>
                  <a:pt x="15565" y="18873"/>
                </a:lnTo>
                <a:close/>
                <a:moveTo>
                  <a:pt x="18200" y="18873"/>
                </a:moveTo>
                <a:lnTo>
                  <a:pt x="18200" y="20237"/>
                </a:lnTo>
                <a:lnTo>
                  <a:pt x="18894" y="20237"/>
                </a:lnTo>
                <a:lnTo>
                  <a:pt x="19541" y="20237"/>
                </a:lnTo>
                <a:lnTo>
                  <a:pt x="19541" y="18873"/>
                </a:lnTo>
                <a:lnTo>
                  <a:pt x="18200" y="18873"/>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5" name="Shape 962"/>
          <p:cNvSpPr/>
          <p:nvPr>
            <p:custDataLst>
              <p:tags r:id="rId4"/>
            </p:custDataLst>
          </p:nvPr>
        </p:nvSpPr>
        <p:spPr>
          <a:xfrm>
            <a:off x="8633025" y="5547625"/>
            <a:ext cx="260063" cy="259775"/>
          </a:xfrm>
          <a:custGeom>
            <a:avLst/>
            <a:gdLst/>
            <a:ahLst/>
            <a:cxnLst>
              <a:cxn ang="0">
                <a:pos x="wd2" y="hd2"/>
              </a:cxn>
              <a:cxn ang="5400000">
                <a:pos x="wd2" y="hd2"/>
              </a:cxn>
              <a:cxn ang="10800000">
                <a:pos x="wd2" y="hd2"/>
              </a:cxn>
              <a:cxn ang="16200000">
                <a:pos x="wd2" y="hd2"/>
              </a:cxn>
            </a:cxnLst>
            <a:rect l="0" t="0" r="r" b="b"/>
            <a:pathLst>
              <a:path w="21600" h="21600" extrusionOk="0">
                <a:moveTo>
                  <a:pt x="10740" y="0"/>
                </a:moveTo>
                <a:cubicBezTo>
                  <a:pt x="6624" y="0"/>
                  <a:pt x="3325" y="3288"/>
                  <a:pt x="3325" y="7400"/>
                </a:cubicBezTo>
                <a:lnTo>
                  <a:pt x="4664" y="7400"/>
                </a:lnTo>
                <a:cubicBezTo>
                  <a:pt x="4664" y="4035"/>
                  <a:pt x="7372" y="1341"/>
                  <a:pt x="10740" y="1341"/>
                </a:cubicBezTo>
                <a:cubicBezTo>
                  <a:pt x="14108" y="1341"/>
                  <a:pt x="16816" y="4035"/>
                  <a:pt x="16816" y="7400"/>
                </a:cubicBezTo>
                <a:lnTo>
                  <a:pt x="18155" y="7400"/>
                </a:lnTo>
                <a:cubicBezTo>
                  <a:pt x="18155" y="3288"/>
                  <a:pt x="14856" y="0"/>
                  <a:pt x="10740" y="0"/>
                </a:cubicBezTo>
                <a:close/>
                <a:moveTo>
                  <a:pt x="4019" y="8812"/>
                </a:moveTo>
                <a:cubicBezTo>
                  <a:pt x="1739" y="8812"/>
                  <a:pt x="0" y="10584"/>
                  <a:pt x="0" y="12859"/>
                </a:cubicBezTo>
                <a:cubicBezTo>
                  <a:pt x="0" y="15166"/>
                  <a:pt x="1739" y="16930"/>
                  <a:pt x="4019" y="16930"/>
                </a:cubicBezTo>
                <a:lnTo>
                  <a:pt x="4664" y="16930"/>
                </a:lnTo>
                <a:lnTo>
                  <a:pt x="4664" y="8812"/>
                </a:lnTo>
                <a:lnTo>
                  <a:pt x="4019" y="8812"/>
                </a:lnTo>
                <a:close/>
                <a:moveTo>
                  <a:pt x="16959" y="8812"/>
                </a:moveTo>
                <a:lnTo>
                  <a:pt x="16959" y="16930"/>
                </a:lnTo>
                <a:lnTo>
                  <a:pt x="17605" y="16930"/>
                </a:lnTo>
                <a:cubicBezTo>
                  <a:pt x="19885" y="16930"/>
                  <a:pt x="21600" y="15166"/>
                  <a:pt x="21600" y="12859"/>
                </a:cubicBezTo>
                <a:cubicBezTo>
                  <a:pt x="21600" y="10584"/>
                  <a:pt x="19885" y="8812"/>
                  <a:pt x="17605" y="8812"/>
                </a:cubicBezTo>
                <a:lnTo>
                  <a:pt x="16959" y="8812"/>
                </a:lnTo>
                <a:close/>
                <a:moveTo>
                  <a:pt x="3349" y="10249"/>
                </a:moveTo>
                <a:lnTo>
                  <a:pt x="3349" y="15494"/>
                </a:lnTo>
                <a:cubicBezTo>
                  <a:pt x="2148" y="15244"/>
                  <a:pt x="1340" y="14200"/>
                  <a:pt x="1340" y="12859"/>
                </a:cubicBezTo>
                <a:cubicBezTo>
                  <a:pt x="1339" y="11519"/>
                  <a:pt x="2147" y="10499"/>
                  <a:pt x="3349" y="10249"/>
                </a:cubicBezTo>
                <a:close/>
                <a:moveTo>
                  <a:pt x="18275" y="10249"/>
                </a:moveTo>
                <a:cubicBezTo>
                  <a:pt x="19476" y="10499"/>
                  <a:pt x="20284" y="11519"/>
                  <a:pt x="20284" y="12859"/>
                </a:cubicBezTo>
                <a:cubicBezTo>
                  <a:pt x="20284" y="14199"/>
                  <a:pt x="19476" y="15244"/>
                  <a:pt x="18275" y="15494"/>
                </a:cubicBezTo>
                <a:lnTo>
                  <a:pt x="18275" y="10249"/>
                </a:lnTo>
                <a:close/>
                <a:moveTo>
                  <a:pt x="13826" y="17505"/>
                </a:moveTo>
                <a:cubicBezTo>
                  <a:pt x="12720" y="17505"/>
                  <a:pt x="11864" y="18428"/>
                  <a:pt x="11864" y="19565"/>
                </a:cubicBezTo>
                <a:cubicBezTo>
                  <a:pt x="11865" y="20733"/>
                  <a:pt x="12720" y="21600"/>
                  <a:pt x="13826" y="21600"/>
                </a:cubicBezTo>
                <a:cubicBezTo>
                  <a:pt x="14729" y="21600"/>
                  <a:pt x="15311" y="20979"/>
                  <a:pt x="15572" y="20163"/>
                </a:cubicBezTo>
                <a:lnTo>
                  <a:pt x="15572" y="20235"/>
                </a:lnTo>
                <a:lnTo>
                  <a:pt x="16959" y="20235"/>
                </a:lnTo>
                <a:lnTo>
                  <a:pt x="18299" y="20235"/>
                </a:lnTo>
                <a:lnTo>
                  <a:pt x="18299" y="20187"/>
                </a:lnTo>
                <a:cubicBezTo>
                  <a:pt x="19387" y="20119"/>
                  <a:pt x="20213" y="19312"/>
                  <a:pt x="20213" y="18200"/>
                </a:cubicBezTo>
                <a:lnTo>
                  <a:pt x="18873" y="18200"/>
                </a:lnTo>
                <a:cubicBezTo>
                  <a:pt x="18873" y="18670"/>
                  <a:pt x="18524" y="18894"/>
                  <a:pt x="18179" y="18894"/>
                </a:cubicBezTo>
                <a:lnTo>
                  <a:pt x="15572" y="18894"/>
                </a:lnTo>
                <a:lnTo>
                  <a:pt x="15572" y="18966"/>
                </a:lnTo>
                <a:cubicBezTo>
                  <a:pt x="15311" y="18158"/>
                  <a:pt x="14729" y="17505"/>
                  <a:pt x="13826" y="17505"/>
                </a:cubicBezTo>
                <a:close/>
                <a:moveTo>
                  <a:pt x="13826" y="18894"/>
                </a:moveTo>
                <a:cubicBezTo>
                  <a:pt x="14225" y="18894"/>
                  <a:pt x="14496" y="19249"/>
                  <a:pt x="14496" y="19565"/>
                </a:cubicBezTo>
                <a:cubicBezTo>
                  <a:pt x="14496" y="19975"/>
                  <a:pt x="14225" y="20259"/>
                  <a:pt x="13826" y="20259"/>
                </a:cubicBezTo>
                <a:cubicBezTo>
                  <a:pt x="13427" y="20259"/>
                  <a:pt x="13180" y="19975"/>
                  <a:pt x="13180" y="19565"/>
                </a:cubicBezTo>
                <a:cubicBezTo>
                  <a:pt x="13180" y="19154"/>
                  <a:pt x="13426" y="18894"/>
                  <a:pt x="13826" y="18894"/>
                </a:cubicBez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6" name="Shape 963"/>
          <p:cNvSpPr/>
          <p:nvPr>
            <p:custDataLst>
              <p:tags r:id="rId5"/>
            </p:custDataLst>
          </p:nvPr>
        </p:nvSpPr>
        <p:spPr>
          <a:xfrm>
            <a:off x="8612928" y="3837728"/>
            <a:ext cx="280160" cy="262456"/>
          </a:xfrm>
          <a:custGeom>
            <a:avLst/>
            <a:gdLst/>
            <a:ahLst/>
            <a:cxnLst>
              <a:cxn ang="0">
                <a:pos x="wd2" y="hd2"/>
              </a:cxn>
              <a:cxn ang="5400000">
                <a:pos x="wd2" y="hd2"/>
              </a:cxn>
              <a:cxn ang="10800000">
                <a:pos x="wd2" y="hd2"/>
              </a:cxn>
              <a:cxn ang="16200000">
                <a:pos x="wd2" y="hd2"/>
              </a:cxn>
            </a:cxnLst>
            <a:rect l="0" t="0" r="r" b="b"/>
            <a:pathLst>
              <a:path w="21600" h="21600" extrusionOk="0">
                <a:moveTo>
                  <a:pt x="10920" y="0"/>
                </a:moveTo>
                <a:cubicBezTo>
                  <a:pt x="9042" y="0"/>
                  <a:pt x="7543" y="1545"/>
                  <a:pt x="7543" y="3553"/>
                </a:cubicBezTo>
                <a:lnTo>
                  <a:pt x="6202" y="3553"/>
                </a:lnTo>
                <a:lnTo>
                  <a:pt x="6202" y="4985"/>
                </a:lnTo>
                <a:lnTo>
                  <a:pt x="8908" y="4985"/>
                </a:lnTo>
                <a:lnTo>
                  <a:pt x="8908" y="3553"/>
                </a:lnTo>
                <a:cubicBezTo>
                  <a:pt x="8908" y="2335"/>
                  <a:pt x="9793" y="1432"/>
                  <a:pt x="10920" y="1432"/>
                </a:cubicBezTo>
                <a:cubicBezTo>
                  <a:pt x="12078" y="1432"/>
                  <a:pt x="12955" y="2335"/>
                  <a:pt x="12955" y="3553"/>
                </a:cubicBezTo>
                <a:lnTo>
                  <a:pt x="12955" y="4985"/>
                </a:lnTo>
                <a:lnTo>
                  <a:pt x="15685" y="4985"/>
                </a:lnTo>
                <a:lnTo>
                  <a:pt x="15685" y="3553"/>
                </a:lnTo>
                <a:lnTo>
                  <a:pt x="14320" y="3553"/>
                </a:lnTo>
                <a:cubicBezTo>
                  <a:pt x="14320" y="1545"/>
                  <a:pt x="12829" y="0"/>
                  <a:pt x="10920" y="0"/>
                </a:cubicBezTo>
                <a:close/>
                <a:moveTo>
                  <a:pt x="0" y="6467"/>
                </a:moveTo>
                <a:lnTo>
                  <a:pt x="0" y="10864"/>
                </a:lnTo>
                <a:lnTo>
                  <a:pt x="1365" y="10864"/>
                </a:lnTo>
                <a:lnTo>
                  <a:pt x="1365" y="7950"/>
                </a:lnTo>
                <a:lnTo>
                  <a:pt x="20259" y="7950"/>
                </a:lnTo>
                <a:lnTo>
                  <a:pt x="20259" y="10864"/>
                </a:lnTo>
                <a:lnTo>
                  <a:pt x="21600" y="10864"/>
                </a:lnTo>
                <a:lnTo>
                  <a:pt x="21600" y="6467"/>
                </a:lnTo>
                <a:lnTo>
                  <a:pt x="0" y="6467"/>
                </a:lnTo>
                <a:close/>
                <a:moveTo>
                  <a:pt x="0" y="12219"/>
                </a:moveTo>
                <a:lnTo>
                  <a:pt x="0" y="21600"/>
                </a:lnTo>
                <a:lnTo>
                  <a:pt x="21600" y="21600"/>
                </a:lnTo>
                <a:lnTo>
                  <a:pt x="21600" y="12219"/>
                </a:lnTo>
                <a:lnTo>
                  <a:pt x="0" y="12219"/>
                </a:lnTo>
                <a:close/>
                <a:moveTo>
                  <a:pt x="1365" y="13676"/>
                </a:moveTo>
                <a:lnTo>
                  <a:pt x="20259" y="13676"/>
                </a:lnTo>
                <a:lnTo>
                  <a:pt x="20259" y="20143"/>
                </a:lnTo>
                <a:lnTo>
                  <a:pt x="1365" y="20143"/>
                </a:lnTo>
                <a:lnTo>
                  <a:pt x="1365" y="13676"/>
                </a:lnTo>
                <a:close/>
                <a:moveTo>
                  <a:pt x="8812" y="13701"/>
                </a:moveTo>
                <a:cubicBezTo>
                  <a:pt x="8812" y="14906"/>
                  <a:pt x="9669" y="15874"/>
                  <a:pt x="10776" y="15874"/>
                </a:cubicBezTo>
                <a:cubicBezTo>
                  <a:pt x="11914" y="15874"/>
                  <a:pt x="12788" y="14905"/>
                  <a:pt x="12788" y="13701"/>
                </a:cubicBezTo>
                <a:lnTo>
                  <a:pt x="11471" y="13701"/>
                </a:lnTo>
                <a:cubicBezTo>
                  <a:pt x="11471" y="14136"/>
                  <a:pt x="11176" y="14391"/>
                  <a:pt x="10776" y="14391"/>
                </a:cubicBezTo>
                <a:cubicBezTo>
                  <a:pt x="10376" y="14392"/>
                  <a:pt x="10129" y="14136"/>
                  <a:pt x="10129" y="13701"/>
                </a:cubicBezTo>
                <a:lnTo>
                  <a:pt x="8812" y="13701"/>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7" name="Shape 964"/>
          <p:cNvSpPr/>
          <p:nvPr>
            <p:custDataLst>
              <p:tags r:id="rId6"/>
            </p:custDataLst>
          </p:nvPr>
        </p:nvSpPr>
        <p:spPr>
          <a:xfrm>
            <a:off x="5756910" y="1748790"/>
            <a:ext cx="30861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治理方法与技术</a:t>
            </a: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探索本地机制</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28" name="Shape 965"/>
          <p:cNvSpPr/>
          <p:nvPr>
            <p:custDataLst>
              <p:tags r:id="rId7"/>
            </p:custDataLst>
          </p:nvPr>
        </p:nvSpPr>
        <p:spPr>
          <a:xfrm>
            <a:off x="5755640" y="2143760"/>
            <a:ext cx="2627630" cy="1303020"/>
          </a:xfrm>
          <a:prstGeom prst="rect">
            <a:avLst/>
          </a:prstGeom>
        </p:spPr>
        <p:txBody>
          <a:bodyPr wrap="square">
            <a:spAutoFit/>
          </a:bodyPr>
          <a:lstStyle/>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借鉴国内外优秀经验，探索本地的治理模式和机制</a:t>
            </a:r>
            <a:r>
              <a:rPr lang="zh-CN" sz="1050" dirty="0" smtClean="0">
                <a:solidFill>
                  <a:schemeClr val="tx1"/>
                </a:solidFill>
                <a:latin typeface="Arial" panose="020B0604020202020204" pitchFamily="34" charset="0"/>
                <a:ea typeface="微软雅黑" panose="020B0503020204020204" pitchFamily="34" charset="-122"/>
                <a:cs typeface="+mn-ea"/>
                <a:sym typeface="+mn-lt"/>
              </a:rPr>
              <a:t>。例如，借鉴国外社区基金会的运作模式和经验，探索适合的社区基金会运作模式，探索适合本地的社区治理模式和机制。</a:t>
            </a:r>
            <a:endParaRPr lang="zh-CN"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29" name="Shape 966"/>
          <p:cNvSpPr/>
          <p:nvPr>
            <p:custDataLst>
              <p:tags r:id="rId8"/>
            </p:custDataLst>
          </p:nvPr>
        </p:nvSpPr>
        <p:spPr>
          <a:xfrm>
            <a:off x="5207202" y="2114243"/>
            <a:ext cx="219868" cy="354954"/>
          </a:xfrm>
          <a:custGeom>
            <a:avLst/>
            <a:gdLst/>
            <a:ahLst/>
            <a:cxnLst>
              <a:cxn ang="0">
                <a:pos x="wd2" y="hd2"/>
              </a:cxn>
              <a:cxn ang="5400000">
                <a:pos x="wd2" y="hd2"/>
              </a:cxn>
              <a:cxn ang="10800000">
                <a:pos x="wd2" y="hd2"/>
              </a:cxn>
              <a:cxn ang="16200000">
                <a:pos x="wd2" y="hd2"/>
              </a:cxn>
            </a:cxnLst>
            <a:rect l="0" t="0" r="r" b="b"/>
            <a:pathLst>
              <a:path w="19672" h="21600" extrusionOk="0">
                <a:moveTo>
                  <a:pt x="9810" y="0"/>
                </a:moveTo>
                <a:cubicBezTo>
                  <a:pt x="7302" y="0"/>
                  <a:pt x="4789" y="661"/>
                  <a:pt x="2847" y="1985"/>
                </a:cubicBezTo>
                <a:cubicBezTo>
                  <a:pt x="-902" y="4541"/>
                  <a:pt x="-972" y="8768"/>
                  <a:pt x="2776" y="11386"/>
                </a:cubicBezTo>
                <a:lnTo>
                  <a:pt x="5062" y="14448"/>
                </a:lnTo>
                <a:lnTo>
                  <a:pt x="6821" y="13826"/>
                </a:lnTo>
                <a:lnTo>
                  <a:pt x="4464" y="10573"/>
                </a:lnTo>
                <a:lnTo>
                  <a:pt x="4359" y="10525"/>
                </a:lnTo>
                <a:cubicBezTo>
                  <a:pt x="1296" y="8436"/>
                  <a:pt x="1296" y="5007"/>
                  <a:pt x="4359" y="2918"/>
                </a:cubicBezTo>
                <a:cubicBezTo>
                  <a:pt x="7422" y="830"/>
                  <a:pt x="12410" y="830"/>
                  <a:pt x="15473" y="2918"/>
                </a:cubicBezTo>
                <a:cubicBezTo>
                  <a:pt x="18535" y="5007"/>
                  <a:pt x="18535" y="8436"/>
                  <a:pt x="15473" y="10525"/>
                </a:cubicBezTo>
                <a:lnTo>
                  <a:pt x="13011" y="13826"/>
                </a:lnTo>
                <a:lnTo>
                  <a:pt x="14769" y="14448"/>
                </a:lnTo>
                <a:lnTo>
                  <a:pt x="16880" y="11386"/>
                </a:lnTo>
                <a:cubicBezTo>
                  <a:pt x="20628" y="8768"/>
                  <a:pt x="20624" y="4604"/>
                  <a:pt x="16739" y="1985"/>
                </a:cubicBezTo>
                <a:cubicBezTo>
                  <a:pt x="14819" y="661"/>
                  <a:pt x="12319" y="0"/>
                  <a:pt x="9810" y="0"/>
                </a:cubicBezTo>
                <a:close/>
                <a:moveTo>
                  <a:pt x="9916" y="2631"/>
                </a:moveTo>
                <a:cubicBezTo>
                  <a:pt x="6754" y="2631"/>
                  <a:pt x="4078" y="4506"/>
                  <a:pt x="4078" y="6746"/>
                </a:cubicBezTo>
                <a:lnTo>
                  <a:pt x="6047" y="6746"/>
                </a:lnTo>
                <a:cubicBezTo>
                  <a:pt x="6047" y="5232"/>
                  <a:pt x="7838" y="4019"/>
                  <a:pt x="9916" y="4019"/>
                </a:cubicBezTo>
                <a:lnTo>
                  <a:pt x="9916" y="2631"/>
                </a:lnTo>
                <a:close/>
                <a:moveTo>
                  <a:pt x="13925" y="14902"/>
                </a:moveTo>
                <a:lnTo>
                  <a:pt x="5906" y="15572"/>
                </a:lnTo>
                <a:lnTo>
                  <a:pt x="6117" y="16936"/>
                </a:lnTo>
                <a:lnTo>
                  <a:pt x="10127" y="16601"/>
                </a:lnTo>
                <a:lnTo>
                  <a:pt x="14172" y="16266"/>
                </a:lnTo>
                <a:lnTo>
                  <a:pt x="13925" y="14902"/>
                </a:lnTo>
                <a:close/>
                <a:moveTo>
                  <a:pt x="13925" y="16816"/>
                </a:moveTo>
                <a:lnTo>
                  <a:pt x="5906" y="17486"/>
                </a:lnTo>
                <a:lnTo>
                  <a:pt x="6117" y="18849"/>
                </a:lnTo>
                <a:lnTo>
                  <a:pt x="10127" y="18538"/>
                </a:lnTo>
                <a:lnTo>
                  <a:pt x="14172" y="18179"/>
                </a:lnTo>
                <a:lnTo>
                  <a:pt x="13925" y="16816"/>
                </a:lnTo>
                <a:close/>
                <a:moveTo>
                  <a:pt x="6926" y="19567"/>
                </a:moveTo>
                <a:cubicBezTo>
                  <a:pt x="6926" y="20725"/>
                  <a:pt x="8184" y="21600"/>
                  <a:pt x="9810" y="21600"/>
                </a:cubicBezTo>
                <a:cubicBezTo>
                  <a:pt x="11391" y="21600"/>
                  <a:pt x="12730" y="20725"/>
                  <a:pt x="12730" y="19567"/>
                </a:cubicBezTo>
                <a:lnTo>
                  <a:pt x="10795" y="19567"/>
                </a:lnTo>
                <a:cubicBezTo>
                  <a:pt x="10795" y="19974"/>
                  <a:pt x="10398" y="20260"/>
                  <a:pt x="9810" y="20260"/>
                </a:cubicBezTo>
                <a:cubicBezTo>
                  <a:pt x="9223" y="20260"/>
                  <a:pt x="8896" y="19974"/>
                  <a:pt x="8896" y="19567"/>
                </a:cubicBezTo>
                <a:lnTo>
                  <a:pt x="6926" y="19567"/>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30" name="Shape 968"/>
          <p:cNvSpPr/>
          <p:nvPr>
            <p:custDataLst>
              <p:tags r:id="rId9"/>
            </p:custDataLst>
          </p:nvPr>
        </p:nvSpPr>
        <p:spPr>
          <a:xfrm>
            <a:off x="9189720" y="2143760"/>
            <a:ext cx="3003550" cy="1060450"/>
          </a:xfrm>
          <a:prstGeom prst="rect">
            <a:avLst/>
          </a:prstGeom>
        </p:spPr>
        <p:txBody>
          <a:bodyPr wrap="square">
            <a:spAutoFit/>
          </a:bodyPr>
          <a:lstStyle/>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政府和社会组织应深入学习贯彻习近平新时代中国特色社会主义思想，坚持党的全面领导，增强“四个意识”、坚定“四个自信”、做到“两个维护”。同时还应加强理论研究和实践探索相结合</a:t>
            </a:r>
            <a:r>
              <a:rPr lang="zh-CN" sz="1050" dirty="0" smtClean="0">
                <a:solidFill>
                  <a:schemeClr val="tx1"/>
                </a:solidFill>
                <a:latin typeface="Arial" panose="020B0604020202020204" pitchFamily="34" charset="0"/>
                <a:ea typeface="微软雅黑" panose="020B0503020204020204" pitchFamily="34" charset="-122"/>
                <a:cs typeface="+mn-ea"/>
                <a:sym typeface="+mn-lt"/>
              </a:rPr>
              <a:t>。</a:t>
            </a:r>
            <a:endParaRPr lang="zh-CN"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31" name="Shape 969"/>
          <p:cNvSpPr/>
          <p:nvPr>
            <p:custDataLst>
              <p:tags r:id="rId10"/>
            </p:custDataLst>
          </p:nvPr>
        </p:nvSpPr>
        <p:spPr>
          <a:xfrm>
            <a:off x="8612928" y="2177420"/>
            <a:ext cx="280160" cy="228601"/>
          </a:xfrm>
          <a:custGeom>
            <a:avLst/>
            <a:gdLst/>
            <a:ahLst/>
            <a:cxnLst>
              <a:cxn ang="0">
                <a:pos x="wd2" y="hd2"/>
              </a:cxn>
              <a:cxn ang="5400000">
                <a:pos x="wd2" y="hd2"/>
              </a:cxn>
              <a:cxn ang="10800000">
                <a:pos x="wd2" y="hd2"/>
              </a:cxn>
              <a:cxn ang="16200000">
                <a:pos x="wd2" y="hd2"/>
              </a:cxn>
            </a:cxnLst>
            <a:rect l="0" t="0" r="r" b="b"/>
            <a:pathLst>
              <a:path w="21600" h="21600" extrusionOk="0">
                <a:moveTo>
                  <a:pt x="6992" y="0"/>
                </a:moveTo>
                <a:lnTo>
                  <a:pt x="4981" y="4138"/>
                </a:lnTo>
                <a:lnTo>
                  <a:pt x="0" y="4138"/>
                </a:lnTo>
                <a:lnTo>
                  <a:pt x="0" y="21600"/>
                </a:lnTo>
                <a:lnTo>
                  <a:pt x="5388" y="21600"/>
                </a:lnTo>
                <a:lnTo>
                  <a:pt x="5388" y="19898"/>
                </a:lnTo>
                <a:lnTo>
                  <a:pt x="1341" y="19898"/>
                </a:lnTo>
                <a:lnTo>
                  <a:pt x="1341" y="5840"/>
                </a:lnTo>
                <a:lnTo>
                  <a:pt x="5771" y="5840"/>
                </a:lnTo>
                <a:lnTo>
                  <a:pt x="7807" y="1702"/>
                </a:lnTo>
                <a:lnTo>
                  <a:pt x="13769" y="1702"/>
                </a:lnTo>
                <a:lnTo>
                  <a:pt x="15805" y="5840"/>
                </a:lnTo>
                <a:lnTo>
                  <a:pt x="20235" y="5840"/>
                </a:lnTo>
                <a:lnTo>
                  <a:pt x="20235" y="19898"/>
                </a:lnTo>
                <a:lnTo>
                  <a:pt x="16212" y="19898"/>
                </a:lnTo>
                <a:lnTo>
                  <a:pt x="16212" y="21600"/>
                </a:lnTo>
                <a:lnTo>
                  <a:pt x="21600" y="21600"/>
                </a:lnTo>
                <a:lnTo>
                  <a:pt x="21600" y="4138"/>
                </a:lnTo>
                <a:lnTo>
                  <a:pt x="16619" y="4138"/>
                </a:lnTo>
                <a:lnTo>
                  <a:pt x="14584" y="0"/>
                </a:lnTo>
                <a:lnTo>
                  <a:pt x="6992" y="0"/>
                </a:lnTo>
                <a:close/>
                <a:moveTo>
                  <a:pt x="10752" y="6603"/>
                </a:moveTo>
                <a:cubicBezTo>
                  <a:pt x="7361" y="6603"/>
                  <a:pt x="4694" y="9933"/>
                  <a:pt x="4694" y="14087"/>
                </a:cubicBezTo>
                <a:cubicBezTo>
                  <a:pt x="4694" y="18241"/>
                  <a:pt x="7361" y="21600"/>
                  <a:pt x="10752" y="21600"/>
                </a:cubicBezTo>
                <a:cubicBezTo>
                  <a:pt x="14112" y="21600"/>
                  <a:pt x="16787" y="18241"/>
                  <a:pt x="16787" y="14087"/>
                </a:cubicBezTo>
                <a:cubicBezTo>
                  <a:pt x="16787" y="9933"/>
                  <a:pt x="14112" y="6603"/>
                  <a:pt x="10752" y="6603"/>
                </a:cubicBezTo>
                <a:close/>
                <a:moveTo>
                  <a:pt x="17505" y="7454"/>
                </a:moveTo>
                <a:lnTo>
                  <a:pt x="17505" y="9098"/>
                </a:lnTo>
                <a:lnTo>
                  <a:pt x="18152" y="9098"/>
                </a:lnTo>
                <a:lnTo>
                  <a:pt x="18846" y="9098"/>
                </a:lnTo>
                <a:lnTo>
                  <a:pt x="18846" y="7454"/>
                </a:lnTo>
                <a:lnTo>
                  <a:pt x="17505" y="7454"/>
                </a:lnTo>
                <a:close/>
                <a:moveTo>
                  <a:pt x="10752" y="8276"/>
                </a:moveTo>
                <a:cubicBezTo>
                  <a:pt x="13365" y="8276"/>
                  <a:pt x="15446" y="10856"/>
                  <a:pt x="15446" y="14087"/>
                </a:cubicBezTo>
                <a:cubicBezTo>
                  <a:pt x="15446" y="17318"/>
                  <a:pt x="13365" y="19898"/>
                  <a:pt x="10752" y="19898"/>
                </a:cubicBezTo>
                <a:cubicBezTo>
                  <a:pt x="8108" y="19898"/>
                  <a:pt x="6011" y="17318"/>
                  <a:pt x="6011" y="14087"/>
                </a:cubicBezTo>
                <a:cubicBezTo>
                  <a:pt x="6011" y="10856"/>
                  <a:pt x="8108" y="8276"/>
                  <a:pt x="10752" y="8276"/>
                </a:cubicBezTo>
                <a:close/>
                <a:moveTo>
                  <a:pt x="10728" y="9978"/>
                </a:moveTo>
                <a:cubicBezTo>
                  <a:pt x="8817" y="9978"/>
                  <a:pt x="7304" y="11811"/>
                  <a:pt x="7304" y="14175"/>
                </a:cubicBezTo>
                <a:lnTo>
                  <a:pt x="8693" y="14175"/>
                </a:lnTo>
                <a:cubicBezTo>
                  <a:pt x="8693" y="12741"/>
                  <a:pt x="9569" y="11651"/>
                  <a:pt x="10728" y="11651"/>
                </a:cubicBezTo>
                <a:lnTo>
                  <a:pt x="10728" y="9978"/>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32" name="Shape 970"/>
          <p:cNvSpPr/>
          <p:nvPr>
            <p:custDataLst>
              <p:tags r:id="rId11"/>
            </p:custDataLst>
          </p:nvPr>
        </p:nvSpPr>
        <p:spPr>
          <a:xfrm>
            <a:off x="5757058" y="3423234"/>
            <a:ext cx="207615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治理能力</a:t>
            </a: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—资源保障</a:t>
            </a:r>
            <a:endPar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33" name="Shape 971"/>
          <p:cNvSpPr/>
          <p:nvPr>
            <p:custDataLst>
              <p:tags r:id="rId12"/>
            </p:custDataLst>
          </p:nvPr>
        </p:nvSpPr>
        <p:spPr>
          <a:xfrm>
            <a:off x="5755640" y="3818255"/>
            <a:ext cx="2627630" cy="1303020"/>
          </a:xfrm>
          <a:prstGeom prst="rect">
            <a:avLst/>
          </a:prstGeom>
        </p:spPr>
        <p:txBody>
          <a:bodyPr wrap="square">
            <a:spAutoFit/>
          </a:bodyPr>
          <a:lstStyle/>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政府应加大对社会组织的投入力度</a:t>
            </a:r>
            <a:r>
              <a:rPr lang="zh-CN" sz="1050" dirty="0" smtClean="0">
                <a:solidFill>
                  <a:schemeClr val="tx1"/>
                </a:solidFill>
                <a:latin typeface="Arial" panose="020B0604020202020204" pitchFamily="34" charset="0"/>
                <a:ea typeface="微软雅黑" panose="020B0503020204020204" pitchFamily="34" charset="-122"/>
                <a:cs typeface="+mn-ea"/>
                <a:sym typeface="+mn-lt"/>
              </a:rPr>
              <a:t>，</a:t>
            </a:r>
            <a:r>
              <a:rPr sz="1050" dirty="0" smtClean="0">
                <a:solidFill>
                  <a:schemeClr val="tx1"/>
                </a:solidFill>
                <a:latin typeface="Arial" panose="020B0604020202020204" pitchFamily="34" charset="0"/>
                <a:ea typeface="微软雅黑" panose="020B0503020204020204" pitchFamily="34" charset="-122"/>
                <a:cs typeface="+mn-ea"/>
                <a:sym typeface="+mn-lt"/>
              </a:rPr>
              <a:t>包括资金、人才等方面；还应积极引导社会资本进入基层治理领域；此外还可以通过购买服务等方式</a:t>
            </a:r>
            <a:r>
              <a:rPr lang="zh-CN" sz="1050" dirty="0" smtClean="0">
                <a:solidFill>
                  <a:schemeClr val="tx1"/>
                </a:solidFill>
                <a:latin typeface="Arial" panose="020B0604020202020204" pitchFamily="34" charset="0"/>
                <a:ea typeface="微软雅黑" panose="020B0503020204020204" pitchFamily="34" charset="-122"/>
                <a:cs typeface="+mn-ea"/>
                <a:sym typeface="+mn-lt"/>
              </a:rPr>
              <a:t>，</a:t>
            </a:r>
            <a:r>
              <a:rPr sz="1050" dirty="0" smtClean="0">
                <a:solidFill>
                  <a:schemeClr val="tx1"/>
                </a:solidFill>
                <a:latin typeface="Arial" panose="020B0604020202020204" pitchFamily="34" charset="0"/>
                <a:ea typeface="微软雅黑" panose="020B0503020204020204" pitchFamily="34" charset="-122"/>
                <a:cs typeface="+mn-ea"/>
                <a:sym typeface="+mn-lt"/>
              </a:rPr>
              <a:t>为社会组织提供必要的资金支持和服务保障措施</a:t>
            </a:r>
            <a:r>
              <a:rPr lang="zh-CN" sz="1050" dirty="0" smtClean="0">
                <a:solidFill>
                  <a:schemeClr val="tx1"/>
                </a:solidFill>
                <a:latin typeface="Arial" panose="020B0604020202020204" pitchFamily="34" charset="0"/>
                <a:ea typeface="微软雅黑" panose="020B0503020204020204" pitchFamily="34" charset="-122"/>
                <a:cs typeface="+mn-ea"/>
                <a:sym typeface="+mn-lt"/>
              </a:rPr>
              <a:t>。</a:t>
            </a:r>
            <a:endParaRPr lang="zh-CN"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34" name="Shape 972"/>
          <p:cNvSpPr/>
          <p:nvPr>
            <p:custDataLst>
              <p:tags r:id="rId13"/>
            </p:custDataLst>
          </p:nvPr>
        </p:nvSpPr>
        <p:spPr>
          <a:xfrm>
            <a:off x="9187180" y="3423285"/>
            <a:ext cx="258000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治理能力</a:t>
            </a: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公信力提升</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35" name="Shape 973"/>
          <p:cNvSpPr/>
          <p:nvPr>
            <p:custDataLst>
              <p:tags r:id="rId14"/>
            </p:custDataLst>
          </p:nvPr>
        </p:nvSpPr>
        <p:spPr>
          <a:xfrm>
            <a:off x="9189720" y="3818255"/>
            <a:ext cx="2856865" cy="1303020"/>
          </a:xfrm>
          <a:prstGeom prst="rect">
            <a:avLst/>
          </a:prstGeom>
        </p:spPr>
        <p:txBody>
          <a:bodyPr wrap="square">
            <a:spAutoFit/>
          </a:bodyPr>
          <a:lstStyle/>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应加强自身建设提高自身素质和能力水平；还应加强信息公开和透明度</a:t>
            </a:r>
            <a:r>
              <a:rPr lang="zh-CN" sz="1050" dirty="0" smtClean="0">
                <a:solidFill>
                  <a:schemeClr val="tx1"/>
                </a:solidFill>
                <a:latin typeface="Arial" panose="020B0604020202020204" pitchFamily="34" charset="0"/>
                <a:ea typeface="微软雅黑" panose="020B0503020204020204" pitchFamily="34" charset="-122"/>
                <a:cs typeface="+mn-ea"/>
                <a:sym typeface="+mn-lt"/>
              </a:rPr>
              <a:t>，</a:t>
            </a:r>
            <a:r>
              <a:rPr sz="1050" dirty="0" smtClean="0">
                <a:solidFill>
                  <a:schemeClr val="tx1"/>
                </a:solidFill>
                <a:latin typeface="Arial" panose="020B0604020202020204" pitchFamily="34" charset="0"/>
                <a:ea typeface="微软雅黑" panose="020B0503020204020204" pitchFamily="34" charset="-122"/>
                <a:cs typeface="+mn-ea"/>
                <a:sym typeface="+mn-lt"/>
              </a:rPr>
              <a:t>增强社会组织和群众之间的信任度和认可度；此外还可以通过建立信用评价机制等方式对社会组织进行信用评估和奖惩</a:t>
            </a:r>
            <a:r>
              <a:rPr lang="zh-CN" sz="1050" dirty="0" smtClean="0">
                <a:solidFill>
                  <a:schemeClr val="tx1"/>
                </a:solidFill>
                <a:latin typeface="Arial" panose="020B0604020202020204" pitchFamily="34" charset="0"/>
                <a:ea typeface="微软雅黑" panose="020B0503020204020204" pitchFamily="34" charset="-122"/>
                <a:cs typeface="+mn-ea"/>
                <a:sym typeface="+mn-lt"/>
              </a:rPr>
              <a:t>。</a:t>
            </a:r>
            <a:endParaRPr lang="zh-CN"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36" name="Shape 974"/>
          <p:cNvSpPr/>
          <p:nvPr>
            <p:custDataLst>
              <p:tags r:id="rId15"/>
            </p:custDataLst>
          </p:nvPr>
        </p:nvSpPr>
        <p:spPr>
          <a:xfrm>
            <a:off x="5177056" y="5537275"/>
            <a:ext cx="280160" cy="280474"/>
          </a:xfrm>
          <a:custGeom>
            <a:avLst/>
            <a:gdLst/>
            <a:ahLst/>
            <a:cxnLst>
              <a:cxn ang="0">
                <a:pos x="wd2" y="hd2"/>
              </a:cxn>
              <a:cxn ang="5400000">
                <a:pos x="wd2" y="hd2"/>
              </a:cxn>
              <a:cxn ang="10800000">
                <a:pos x="wd2" y="hd2"/>
              </a:cxn>
              <a:cxn ang="16200000">
                <a:pos x="wd2" y="hd2"/>
              </a:cxn>
            </a:cxnLst>
            <a:rect l="0" t="0" r="r" b="b"/>
            <a:pathLst>
              <a:path w="21312" h="21600" extrusionOk="0">
                <a:moveTo>
                  <a:pt x="3086" y="0"/>
                </a:moveTo>
                <a:lnTo>
                  <a:pt x="287" y="2882"/>
                </a:lnTo>
                <a:lnTo>
                  <a:pt x="1220" y="3802"/>
                </a:lnTo>
                <a:cubicBezTo>
                  <a:pt x="1626" y="4210"/>
                  <a:pt x="2100" y="4431"/>
                  <a:pt x="2631" y="4431"/>
                </a:cubicBezTo>
                <a:cubicBezTo>
                  <a:pt x="2932" y="4431"/>
                  <a:pt x="3145" y="4213"/>
                  <a:pt x="3397" y="4092"/>
                </a:cubicBezTo>
                <a:lnTo>
                  <a:pt x="7439" y="8064"/>
                </a:lnTo>
                <a:lnTo>
                  <a:pt x="7917" y="7555"/>
                </a:lnTo>
                <a:lnTo>
                  <a:pt x="8372" y="7071"/>
                </a:lnTo>
                <a:lnTo>
                  <a:pt x="4353" y="3148"/>
                </a:lnTo>
                <a:cubicBezTo>
                  <a:pt x="4464" y="2897"/>
                  <a:pt x="4664" y="2698"/>
                  <a:pt x="4664" y="2397"/>
                </a:cubicBezTo>
                <a:cubicBezTo>
                  <a:pt x="4664" y="1863"/>
                  <a:pt x="4473" y="1353"/>
                  <a:pt x="4066" y="944"/>
                </a:cubicBezTo>
                <a:lnTo>
                  <a:pt x="3086" y="0"/>
                </a:lnTo>
                <a:close/>
                <a:moveTo>
                  <a:pt x="14711" y="0"/>
                </a:moveTo>
                <a:lnTo>
                  <a:pt x="13826" y="896"/>
                </a:lnTo>
                <a:lnTo>
                  <a:pt x="13778" y="848"/>
                </a:lnTo>
                <a:lnTo>
                  <a:pt x="12558" y="2083"/>
                </a:lnTo>
                <a:cubicBezTo>
                  <a:pt x="11626" y="3034"/>
                  <a:pt x="11170" y="4197"/>
                  <a:pt x="11170" y="5497"/>
                </a:cubicBezTo>
                <a:cubicBezTo>
                  <a:pt x="11170" y="6733"/>
                  <a:pt x="11688" y="7975"/>
                  <a:pt x="12558" y="8863"/>
                </a:cubicBezTo>
                <a:cubicBezTo>
                  <a:pt x="13428" y="9814"/>
                  <a:pt x="14585" y="10291"/>
                  <a:pt x="15859" y="10291"/>
                </a:cubicBezTo>
                <a:cubicBezTo>
                  <a:pt x="17132" y="10292"/>
                  <a:pt x="18266" y="9829"/>
                  <a:pt x="19136" y="8814"/>
                </a:cubicBezTo>
                <a:lnTo>
                  <a:pt x="20332" y="7604"/>
                </a:lnTo>
                <a:lnTo>
                  <a:pt x="20379" y="7652"/>
                </a:lnTo>
                <a:lnTo>
                  <a:pt x="21312" y="6708"/>
                </a:lnTo>
                <a:lnTo>
                  <a:pt x="18992" y="4310"/>
                </a:lnTo>
                <a:lnTo>
                  <a:pt x="17557" y="5715"/>
                </a:lnTo>
                <a:cubicBezTo>
                  <a:pt x="17308" y="5999"/>
                  <a:pt x="16967" y="6126"/>
                  <a:pt x="16624" y="6126"/>
                </a:cubicBezTo>
                <a:cubicBezTo>
                  <a:pt x="16281" y="6126"/>
                  <a:pt x="15941" y="5999"/>
                  <a:pt x="15691" y="5715"/>
                </a:cubicBezTo>
                <a:cubicBezTo>
                  <a:pt x="15411" y="5462"/>
                  <a:pt x="15285" y="5118"/>
                  <a:pt x="15285" y="4770"/>
                </a:cubicBezTo>
                <a:cubicBezTo>
                  <a:pt x="15285" y="4423"/>
                  <a:pt x="15411" y="4110"/>
                  <a:pt x="15691" y="3826"/>
                </a:cubicBezTo>
                <a:lnTo>
                  <a:pt x="17079" y="2373"/>
                </a:lnTo>
                <a:lnTo>
                  <a:pt x="14711" y="0"/>
                </a:lnTo>
                <a:close/>
                <a:moveTo>
                  <a:pt x="14663" y="1840"/>
                </a:moveTo>
                <a:lnTo>
                  <a:pt x="15213" y="2373"/>
                </a:lnTo>
                <a:lnTo>
                  <a:pt x="14711" y="2882"/>
                </a:lnTo>
                <a:cubicBezTo>
                  <a:pt x="14181" y="3355"/>
                  <a:pt x="13897" y="4013"/>
                  <a:pt x="13897" y="4770"/>
                </a:cubicBezTo>
                <a:cubicBezTo>
                  <a:pt x="13897" y="5465"/>
                  <a:pt x="14212" y="6171"/>
                  <a:pt x="14711" y="6708"/>
                </a:cubicBezTo>
                <a:cubicBezTo>
                  <a:pt x="15178" y="7276"/>
                  <a:pt x="15876" y="7531"/>
                  <a:pt x="16624" y="7531"/>
                </a:cubicBezTo>
                <a:cubicBezTo>
                  <a:pt x="17310" y="7531"/>
                  <a:pt x="17953" y="7244"/>
                  <a:pt x="18514" y="6708"/>
                </a:cubicBezTo>
                <a:lnTo>
                  <a:pt x="18992" y="6223"/>
                </a:lnTo>
                <a:lnTo>
                  <a:pt x="19399" y="6635"/>
                </a:lnTo>
                <a:lnTo>
                  <a:pt x="18227" y="7846"/>
                </a:lnTo>
                <a:cubicBezTo>
                  <a:pt x="17605" y="8512"/>
                  <a:pt x="16729" y="8863"/>
                  <a:pt x="15859" y="8863"/>
                </a:cubicBezTo>
                <a:cubicBezTo>
                  <a:pt x="14989" y="8863"/>
                  <a:pt x="14143" y="8480"/>
                  <a:pt x="13491" y="7846"/>
                </a:cubicBezTo>
                <a:cubicBezTo>
                  <a:pt x="12807" y="7243"/>
                  <a:pt x="12510" y="6336"/>
                  <a:pt x="12510" y="5448"/>
                </a:cubicBezTo>
                <a:cubicBezTo>
                  <a:pt x="12510" y="4561"/>
                  <a:pt x="12900" y="3661"/>
                  <a:pt x="13491" y="3027"/>
                </a:cubicBezTo>
                <a:lnTo>
                  <a:pt x="14663" y="1840"/>
                </a:lnTo>
                <a:close/>
                <a:moveTo>
                  <a:pt x="3086" y="1937"/>
                </a:moveTo>
                <a:cubicBezTo>
                  <a:pt x="3242" y="2063"/>
                  <a:pt x="3325" y="2177"/>
                  <a:pt x="3325" y="2397"/>
                </a:cubicBezTo>
                <a:cubicBezTo>
                  <a:pt x="3325" y="2586"/>
                  <a:pt x="3242" y="2725"/>
                  <a:pt x="3086" y="2882"/>
                </a:cubicBezTo>
                <a:cubicBezTo>
                  <a:pt x="2836" y="3133"/>
                  <a:pt x="2434" y="3133"/>
                  <a:pt x="2153" y="2882"/>
                </a:cubicBezTo>
                <a:lnTo>
                  <a:pt x="3086" y="1937"/>
                </a:lnTo>
                <a:close/>
                <a:moveTo>
                  <a:pt x="9807" y="8524"/>
                </a:moveTo>
                <a:lnTo>
                  <a:pt x="8826" y="9517"/>
                </a:lnTo>
                <a:lnTo>
                  <a:pt x="11529" y="12253"/>
                </a:lnTo>
                <a:lnTo>
                  <a:pt x="12008" y="11769"/>
                </a:lnTo>
                <a:lnTo>
                  <a:pt x="12510" y="11284"/>
                </a:lnTo>
                <a:lnTo>
                  <a:pt x="9807" y="8524"/>
                </a:lnTo>
                <a:close/>
                <a:moveTo>
                  <a:pt x="8085" y="10606"/>
                </a:moveTo>
                <a:lnTo>
                  <a:pt x="1076" y="15716"/>
                </a:lnTo>
                <a:lnTo>
                  <a:pt x="1005" y="15788"/>
                </a:lnTo>
                <a:cubicBezTo>
                  <a:pt x="345" y="16419"/>
                  <a:pt x="0" y="17302"/>
                  <a:pt x="0" y="18186"/>
                </a:cubicBezTo>
                <a:cubicBezTo>
                  <a:pt x="0" y="19069"/>
                  <a:pt x="408" y="19952"/>
                  <a:pt x="1005" y="20583"/>
                </a:cubicBezTo>
                <a:cubicBezTo>
                  <a:pt x="1632" y="21246"/>
                  <a:pt x="2518" y="21600"/>
                  <a:pt x="3397" y="21600"/>
                </a:cubicBezTo>
                <a:cubicBezTo>
                  <a:pt x="4275" y="21600"/>
                  <a:pt x="5146" y="21241"/>
                  <a:pt x="5836" y="20704"/>
                </a:cubicBezTo>
                <a:lnTo>
                  <a:pt x="11003" y="13536"/>
                </a:lnTo>
                <a:lnTo>
                  <a:pt x="9927" y="12713"/>
                </a:lnTo>
                <a:lnTo>
                  <a:pt x="4808" y="19760"/>
                </a:lnTo>
                <a:cubicBezTo>
                  <a:pt x="4086" y="20422"/>
                  <a:pt x="2707" y="20413"/>
                  <a:pt x="1985" y="19687"/>
                </a:cubicBezTo>
                <a:cubicBezTo>
                  <a:pt x="1577" y="19340"/>
                  <a:pt x="1363" y="18802"/>
                  <a:pt x="1363" y="18234"/>
                </a:cubicBezTo>
                <a:cubicBezTo>
                  <a:pt x="1363" y="17698"/>
                  <a:pt x="1576" y="17240"/>
                  <a:pt x="1890" y="16830"/>
                </a:cubicBezTo>
                <a:lnTo>
                  <a:pt x="8898" y="11720"/>
                </a:lnTo>
                <a:lnTo>
                  <a:pt x="8085" y="10606"/>
                </a:lnTo>
                <a:close/>
                <a:moveTo>
                  <a:pt x="16146" y="11309"/>
                </a:moveTo>
                <a:lnTo>
                  <a:pt x="15213" y="12253"/>
                </a:lnTo>
                <a:lnTo>
                  <a:pt x="19327" y="16442"/>
                </a:lnTo>
                <a:cubicBezTo>
                  <a:pt x="20137" y="17205"/>
                  <a:pt x="20137" y="18522"/>
                  <a:pt x="19327" y="19348"/>
                </a:cubicBezTo>
                <a:cubicBezTo>
                  <a:pt x="18579" y="20174"/>
                  <a:pt x="17291" y="20174"/>
                  <a:pt x="16481" y="19348"/>
                </a:cubicBezTo>
                <a:lnTo>
                  <a:pt x="12366" y="15159"/>
                </a:lnTo>
                <a:lnTo>
                  <a:pt x="11434" y="16103"/>
                </a:lnTo>
                <a:lnTo>
                  <a:pt x="15548" y="20292"/>
                </a:lnTo>
                <a:cubicBezTo>
                  <a:pt x="16140" y="20991"/>
                  <a:pt x="17019" y="21309"/>
                  <a:pt x="17892" y="21309"/>
                </a:cubicBezTo>
                <a:cubicBezTo>
                  <a:pt x="18764" y="21309"/>
                  <a:pt x="19637" y="21000"/>
                  <a:pt x="20260" y="20365"/>
                </a:cubicBezTo>
                <a:cubicBezTo>
                  <a:pt x="21600" y="18999"/>
                  <a:pt x="21600" y="16864"/>
                  <a:pt x="20260" y="15498"/>
                </a:cubicBezTo>
                <a:lnTo>
                  <a:pt x="16146" y="11309"/>
                </a:lnTo>
                <a:close/>
                <a:moveTo>
                  <a:pt x="14758" y="13682"/>
                </a:moveTo>
                <a:lnTo>
                  <a:pt x="13778" y="14650"/>
                </a:lnTo>
                <a:lnTo>
                  <a:pt x="17485" y="18379"/>
                </a:lnTo>
                <a:lnTo>
                  <a:pt x="17964" y="17895"/>
                </a:lnTo>
                <a:lnTo>
                  <a:pt x="18442" y="17435"/>
                </a:lnTo>
                <a:lnTo>
                  <a:pt x="14758" y="13682"/>
                </a:lnTo>
                <a:close/>
                <a:moveTo>
                  <a:pt x="2631" y="17435"/>
                </a:moveTo>
                <a:lnTo>
                  <a:pt x="2631" y="18791"/>
                </a:lnTo>
                <a:lnTo>
                  <a:pt x="3301" y="18791"/>
                </a:lnTo>
                <a:lnTo>
                  <a:pt x="3971" y="18791"/>
                </a:lnTo>
                <a:lnTo>
                  <a:pt x="3971" y="17435"/>
                </a:lnTo>
                <a:lnTo>
                  <a:pt x="2631" y="17435"/>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37" name="Shape 975"/>
          <p:cNvSpPr/>
          <p:nvPr>
            <p:custDataLst>
              <p:tags r:id="rId16"/>
            </p:custDataLst>
          </p:nvPr>
        </p:nvSpPr>
        <p:spPr>
          <a:xfrm>
            <a:off x="5756910" y="5132070"/>
            <a:ext cx="25723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治理能力</a:t>
            </a: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提高治理效能</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38" name="Shape 976"/>
          <p:cNvSpPr/>
          <p:nvPr>
            <p:custDataLst>
              <p:tags r:id="rId17"/>
            </p:custDataLst>
          </p:nvPr>
        </p:nvSpPr>
        <p:spPr>
          <a:xfrm>
            <a:off x="5755640" y="5527040"/>
            <a:ext cx="2627630" cy="1060450"/>
          </a:xfrm>
          <a:prstGeom prst="rect">
            <a:avLst/>
          </a:prstGeom>
        </p:spPr>
        <p:txBody>
          <a:bodyPr wrap="square">
            <a:spAutoFit/>
          </a:bodyPr>
          <a:lstStyle/>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社会组织提高治理效能的关键在于不断优化和改进治理过程。这包括明确目标、制定合理计划、引入先进技术、加强内部管理、注重人才培养以及推动创新发展</a:t>
            </a:r>
            <a:r>
              <a:rPr lang="zh-CN" sz="1050" dirty="0" smtClean="0">
                <a:solidFill>
                  <a:schemeClr val="tx1"/>
                </a:solidFill>
                <a:latin typeface="Arial" panose="020B0604020202020204" pitchFamily="34" charset="0"/>
                <a:ea typeface="微软雅黑" panose="020B0503020204020204" pitchFamily="34" charset="-122"/>
                <a:cs typeface="+mn-ea"/>
                <a:sym typeface="+mn-lt"/>
              </a:rPr>
              <a:t>等</a:t>
            </a:r>
            <a:r>
              <a:rPr sz="1050" dirty="0" smtClean="0">
                <a:solidFill>
                  <a:schemeClr val="tx1"/>
                </a:solidFill>
                <a:latin typeface="Arial" panose="020B0604020202020204" pitchFamily="34" charset="0"/>
                <a:ea typeface="微软雅黑" panose="020B0503020204020204" pitchFamily="34" charset="-122"/>
                <a:cs typeface="+mn-ea"/>
                <a:sym typeface="+mn-lt"/>
              </a:rPr>
              <a:t>。</a:t>
            </a:r>
            <a:endParaRPr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39" name="Shape 977"/>
          <p:cNvSpPr/>
          <p:nvPr>
            <p:custDataLst>
              <p:tags r:id="rId18"/>
            </p:custDataLst>
          </p:nvPr>
        </p:nvSpPr>
        <p:spPr>
          <a:xfrm>
            <a:off x="9187180" y="5132070"/>
            <a:ext cx="285940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治理能力</a:t>
            </a: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协同治理</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40" name="Shape 978"/>
          <p:cNvSpPr/>
          <p:nvPr>
            <p:custDataLst>
              <p:tags r:id="rId19"/>
            </p:custDataLst>
          </p:nvPr>
        </p:nvSpPr>
        <p:spPr>
          <a:xfrm>
            <a:off x="9189720" y="5527040"/>
            <a:ext cx="2943225" cy="1303020"/>
          </a:xfrm>
          <a:prstGeom prst="rect">
            <a:avLst/>
          </a:prstGeom>
        </p:spPr>
        <p:txBody>
          <a:bodyPr wrap="square">
            <a:spAutoFit/>
          </a:bodyPr>
          <a:lstStyle/>
          <a:p>
            <a:pPr>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通过与政府、企业、社区等各方保持良好的沟通交流，社会组织得以共同介入治理事务，形成合力。同时，社会组织亦需重视与其他组织间的协同配合，构建协同治理的格局，以提升治理效果和水平。</a:t>
            </a:r>
            <a:endParaRPr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41" name="Shape 1299"/>
          <p:cNvSpPr>
            <a:spLocks noGrp="1"/>
          </p:cNvSpPr>
          <p:nvPr>
            <p:custDataLst>
              <p:tags r:id="rId20"/>
            </p:custDataLst>
          </p:nvPr>
        </p:nvSpPr>
        <p:spPr>
          <a:xfrm>
            <a:off x="670833" y="2210084"/>
            <a:ext cx="3812267" cy="86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2pPr>
            <a:lvl3pPr algn="l" rtl="0" eaLnBrk="0" fontAlgn="base" hangingPunct="0">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3pPr>
            <a:lvl4pPr algn="l" rtl="0" eaLnBrk="0" fontAlgn="base" hangingPunct="0">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4pPr>
            <a:lvl5pPr algn="l" rtl="0" eaLnBrk="0" fontAlgn="base" hangingPunct="0">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5pPr>
            <a:lvl6pPr marL="457200" algn="l" rtl="0" fontAlgn="base">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6pPr>
            <a:lvl7pPr marL="914400" algn="l" rtl="0" fontAlgn="base">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7pPr>
            <a:lvl8pPr marL="1371600" algn="l" rtl="0" fontAlgn="base">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8pPr>
            <a:lvl9pPr marL="1828800" algn="l" rtl="0" fontAlgn="base">
              <a:lnSpc>
                <a:spcPct val="90000"/>
              </a:lnSpc>
              <a:spcBef>
                <a:spcPct val="0"/>
              </a:spcBef>
              <a:spcAft>
                <a:spcPct val="0"/>
              </a:spcAft>
              <a:defRPr sz="4400">
                <a:solidFill>
                  <a:schemeClr val="tx1"/>
                </a:solidFill>
                <a:latin typeface="微软雅黑 Light" panose="020B0502040204020203" pitchFamily="2" charset="-122"/>
                <a:ea typeface="微软雅黑 Light" panose="020B0502040204020203" pitchFamily="2" charset="-122"/>
              </a:defRPr>
            </a:lvl9pPr>
          </a:lstStyle>
          <a:p>
            <a:pPr defTabSz="914400"/>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社会组织参与基层治理</a:t>
            </a: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优化</a:t>
            </a: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路径：</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42" name="Shape 221"/>
          <p:cNvSpPr/>
          <p:nvPr>
            <p:custDataLst>
              <p:tags r:id="rId21"/>
            </p:custDataLst>
          </p:nvPr>
        </p:nvSpPr>
        <p:spPr>
          <a:xfrm>
            <a:off x="673100" y="3472180"/>
            <a:ext cx="3688715" cy="3230245"/>
          </a:xfrm>
          <a:prstGeom prst="rect">
            <a:avLst/>
          </a:prstGeom>
        </p:spPr>
        <p:txBody>
          <a:bodyPr wrap="square">
            <a:spAutoFit/>
          </a:bodyPr>
          <a:lstStyle/>
          <a:p>
            <a:pPr indent="0">
              <a:lnSpc>
                <a:spcPct val="150000"/>
              </a:lnSpc>
              <a:buFont typeface="Arial" panose="020B0604020202020204" pitchFamily="34" charset="0"/>
              <a:buNone/>
            </a:pPr>
            <a:r>
              <a:rPr lang="en-US" altLang="zh-CN" sz="2000" b="1" dirty="0">
                <a:solidFill>
                  <a:srgbClr val="797A7B"/>
                </a:solidFill>
                <a:cs typeface="+mn-ea"/>
                <a:sym typeface="Arial" panose="020B0604020202020204" pitchFamily="34" charset="0"/>
              </a:rPr>
              <a:t>通过政府和社会组织的共同努力，我们可以推动社会组织更好地参与基层治理，为人民群众提供更好的服务体验和感受，为实现全面建设社会主义现代化国家的目标做出积极贡献。</a:t>
            </a:r>
            <a:endParaRPr lang="en-US" altLang="zh-CN" sz="2000" b="1" dirty="0">
              <a:solidFill>
                <a:srgbClr val="797A7B"/>
              </a:solidFill>
              <a:cs typeface="+mn-ea"/>
              <a:sym typeface="Arial" panose="020B0604020202020204" pitchFamily="34" charset="0"/>
            </a:endParaRPr>
          </a:p>
          <a:p>
            <a:pPr indent="0">
              <a:lnSpc>
                <a:spcPct val="150000"/>
              </a:lnSpc>
              <a:buFont typeface="Arial" panose="020B0604020202020204" pitchFamily="34" charset="0"/>
              <a:buNone/>
            </a:pPr>
            <a:endParaRPr sz="16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815465" y="53340"/>
            <a:ext cx="8561070" cy="107632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社会组织参与基层治理优化路径的现实应用</a:t>
            </a:r>
            <a:endParaRPr lang="zh-CN" altLang="en-US" sz="3200" b="1" dirty="0">
              <a:solidFill>
                <a:schemeClr val="bg1"/>
              </a:solidFill>
              <a:latin typeface="Arial" panose="020B0604020202020204" pitchFamily="34" charset="0"/>
              <a:cs typeface="+mn-ea"/>
              <a:sym typeface="Arial" panose="020B0604020202020204" pitchFamily="34" charset="0"/>
            </a:endParaRPr>
          </a:p>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——以云南路社区为对象</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sp>
        <p:nvSpPr>
          <p:cNvPr id="17" name="Shape 1022"/>
          <p:cNvSpPr/>
          <p:nvPr>
            <p:custDataLst>
              <p:tags r:id="rId2"/>
            </p:custDataLst>
          </p:nvPr>
        </p:nvSpPr>
        <p:spPr>
          <a:xfrm>
            <a:off x="5406430" y="2321581"/>
            <a:ext cx="1369549" cy="1369549"/>
          </a:xfrm>
          <a:prstGeom prst="ellipse">
            <a:avLst/>
          </a:prstGeom>
          <a:ln w="25400">
            <a:solidFill>
              <a:srgbClr val="B60909"/>
            </a:solidFill>
            <a:miter lim="400000"/>
          </a:ln>
        </p:spPr>
        <p:txBody>
          <a:bodyPr lIns="25400" tIns="25400" rIns="25400" bIns="25400" anchor="ctr"/>
          <a:lstStyle/>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18" name="Shape 1024"/>
          <p:cNvSpPr/>
          <p:nvPr>
            <p:custDataLst>
              <p:tags r:id="rId3"/>
            </p:custDataLst>
          </p:nvPr>
        </p:nvSpPr>
        <p:spPr>
          <a:xfrm>
            <a:off x="4739745" y="3975065"/>
            <a:ext cx="270291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资金支持来源少、</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a:p>
            <a:pPr algn="ct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结构单一</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9" name="Shape 1025"/>
          <p:cNvSpPr/>
          <p:nvPr>
            <p:custDataLst>
              <p:tags r:id="rId4"/>
            </p:custDataLst>
          </p:nvPr>
        </p:nvSpPr>
        <p:spPr>
          <a:xfrm>
            <a:off x="4793832" y="4558746"/>
            <a:ext cx="2594744" cy="575945"/>
          </a:xfrm>
          <a:prstGeom prst="rect">
            <a:avLst/>
          </a:prstGeom>
        </p:spPr>
        <p:txBody>
          <a:bodyPr wrap="square">
            <a:spAutoFit/>
          </a:bodyPr>
          <a:lstStyle/>
          <a:p>
            <a:pPr algn="l">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主要依靠政府和街道支持，缺少社会组织的加入。</a:t>
            </a:r>
            <a:endParaRPr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20" name="Shape 1026"/>
          <p:cNvSpPr/>
          <p:nvPr>
            <p:custDataLst>
              <p:tags r:id="rId5"/>
            </p:custDataLst>
          </p:nvPr>
        </p:nvSpPr>
        <p:spPr>
          <a:xfrm>
            <a:off x="8825205" y="2321581"/>
            <a:ext cx="1369549" cy="1369549"/>
          </a:xfrm>
          <a:prstGeom prst="ellipse">
            <a:avLst/>
          </a:prstGeom>
          <a:ln w="25400">
            <a:solidFill>
              <a:srgbClr val="B60909"/>
            </a:solidFill>
            <a:miter lim="400000"/>
          </a:ln>
        </p:spPr>
        <p:txBody>
          <a:bodyPr lIns="25400" tIns="25400" rIns="25400" bIns="25400" anchor="ctr"/>
          <a:lstStyle/>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21" name="Shape 1027"/>
          <p:cNvSpPr/>
          <p:nvPr>
            <p:custDataLst>
              <p:tags r:id="rId6"/>
            </p:custDataLst>
          </p:nvPr>
        </p:nvSpPr>
        <p:spPr>
          <a:xfrm>
            <a:off x="8315742" y="3975065"/>
            <a:ext cx="23884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社区治理模式传统</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22" name="Shape 1028"/>
          <p:cNvSpPr/>
          <p:nvPr>
            <p:custDataLst>
              <p:tags r:id="rId7"/>
            </p:custDataLst>
          </p:nvPr>
        </p:nvSpPr>
        <p:spPr>
          <a:xfrm>
            <a:off x="8158480" y="4558665"/>
            <a:ext cx="2665095" cy="1545590"/>
          </a:xfrm>
          <a:prstGeom prst="rect">
            <a:avLst/>
          </a:prstGeom>
        </p:spPr>
        <p:txBody>
          <a:bodyPr wrap="square">
            <a:spAutoFit/>
          </a:bodyPr>
          <a:lstStyle/>
          <a:p>
            <a:pPr algn="l">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社区的服务模式是“居民有什么需求就做什么”，该模式存在一些问题，比如居委会只关注居民的即时需求而忽视对社区的长远规划；社区治理由少数人负责，缺乏居民和社会组织的广泛参与，无法凝聚共识；居委会服务缺乏主动性，服务效率较低等。</a:t>
            </a:r>
            <a:endParaRPr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23" name="Shape 1030"/>
          <p:cNvSpPr/>
          <p:nvPr>
            <p:custDataLst>
              <p:tags r:id="rId8"/>
            </p:custDataLst>
          </p:nvPr>
        </p:nvSpPr>
        <p:spPr>
          <a:xfrm>
            <a:off x="2041743" y="2321581"/>
            <a:ext cx="1369549" cy="1369549"/>
          </a:xfrm>
          <a:prstGeom prst="ellipse">
            <a:avLst/>
          </a:prstGeom>
          <a:ln w="25400">
            <a:solidFill>
              <a:srgbClr val="B60909"/>
            </a:solidFill>
            <a:miter lim="400000"/>
          </a:ln>
        </p:spPr>
        <p:txBody>
          <a:bodyPr lIns="25400" tIns="25400" rIns="25400" bIns="25400" anchor="ctr"/>
          <a:lstStyle/>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24" name="Shape 1031"/>
          <p:cNvSpPr/>
          <p:nvPr>
            <p:custDataLst>
              <p:tags r:id="rId9"/>
            </p:custDataLst>
          </p:nvPr>
        </p:nvSpPr>
        <p:spPr>
          <a:xfrm>
            <a:off x="2579351" y="2837662"/>
            <a:ext cx="294332" cy="3373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5" name="Shape 1032"/>
          <p:cNvSpPr/>
          <p:nvPr>
            <p:custDataLst>
              <p:tags r:id="rId10"/>
            </p:custDataLst>
          </p:nvPr>
        </p:nvSpPr>
        <p:spPr>
          <a:xfrm>
            <a:off x="1738266" y="3975065"/>
            <a:ext cx="197650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居民楼老旧、散乱，社区环境不佳</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26" name="Shape 1033"/>
          <p:cNvSpPr/>
          <p:nvPr>
            <p:custDataLst>
              <p:tags r:id="rId11"/>
            </p:custDataLst>
          </p:nvPr>
        </p:nvSpPr>
        <p:spPr>
          <a:xfrm>
            <a:off x="1429145" y="4558746"/>
            <a:ext cx="2594744" cy="1303020"/>
          </a:xfrm>
          <a:prstGeom prst="rect">
            <a:avLst/>
          </a:prstGeom>
        </p:spPr>
        <p:txBody>
          <a:bodyPr wrap="square">
            <a:spAutoFit/>
          </a:bodyPr>
          <a:lstStyle/>
          <a:p>
            <a:pPr algn="l">
              <a:lnSpc>
                <a:spcPct val="150000"/>
              </a:lnSpc>
            </a:pPr>
            <a:r>
              <a:rPr sz="1050" dirty="0" smtClean="0">
                <a:solidFill>
                  <a:schemeClr val="tx1"/>
                </a:solidFill>
                <a:latin typeface="Arial" panose="020B0604020202020204" pitchFamily="34" charset="0"/>
                <a:ea typeface="微软雅黑" panose="020B0503020204020204" pitchFamily="34" charset="-122"/>
                <a:cs typeface="+mn-ea"/>
                <a:sym typeface="+mn-lt"/>
              </a:rPr>
              <a:t>云南路社区形成之初并未考虑居民楼布局，复杂的交通道路将居民区切割成团块状结构，导致居民楼处于分散、缺乏联系的状态</a:t>
            </a:r>
            <a:r>
              <a:rPr lang="zh-CN" sz="1050" dirty="0" smtClean="0">
                <a:solidFill>
                  <a:schemeClr val="tx1"/>
                </a:solidFill>
                <a:latin typeface="Arial" panose="020B0604020202020204" pitchFamily="34" charset="0"/>
                <a:ea typeface="微软雅黑" panose="020B0503020204020204" pitchFamily="34" charset="-122"/>
                <a:cs typeface="+mn-ea"/>
                <a:sym typeface="+mn-lt"/>
              </a:rPr>
              <a:t>；社区的卫生经常无人打扫，基础设施也无人维修。</a:t>
            </a:r>
            <a:endParaRPr lang="zh-CN" sz="1050" dirty="0" smtClean="0">
              <a:solidFill>
                <a:schemeClr val="tx1"/>
              </a:solidFill>
              <a:latin typeface="Arial" panose="020B0604020202020204" pitchFamily="34" charset="0"/>
              <a:ea typeface="微软雅黑" panose="020B0503020204020204" pitchFamily="34" charset="-122"/>
              <a:cs typeface="+mn-ea"/>
              <a:sym typeface="+mn-lt"/>
            </a:endParaRPr>
          </a:p>
        </p:txBody>
      </p:sp>
      <p:sp>
        <p:nvSpPr>
          <p:cNvPr id="27" name="Shape 1034"/>
          <p:cNvSpPr/>
          <p:nvPr>
            <p:custDataLst>
              <p:tags r:id="rId12"/>
            </p:custDataLst>
          </p:nvPr>
        </p:nvSpPr>
        <p:spPr>
          <a:xfrm>
            <a:off x="5972189" y="2837662"/>
            <a:ext cx="238031" cy="337387"/>
          </a:xfrm>
          <a:custGeom>
            <a:avLst/>
            <a:gdLst/>
            <a:ahLst/>
            <a:cxnLst>
              <a:cxn ang="0">
                <a:pos x="wd2" y="hd2"/>
              </a:cxn>
              <a:cxn ang="5400000">
                <a:pos x="wd2" y="hd2"/>
              </a:cxn>
              <a:cxn ang="10800000">
                <a:pos x="wd2" y="hd2"/>
              </a:cxn>
              <a:cxn ang="16200000">
                <a:pos x="wd2" y="hd2"/>
              </a:cxn>
            </a:cxnLst>
            <a:rect l="0" t="0" r="r" b="b"/>
            <a:pathLst>
              <a:path w="20595" h="21600" extrusionOk="0">
                <a:moveTo>
                  <a:pt x="10238" y="0"/>
                </a:moveTo>
                <a:lnTo>
                  <a:pt x="4861" y="6468"/>
                </a:lnTo>
                <a:lnTo>
                  <a:pt x="6345" y="7127"/>
                </a:lnTo>
                <a:lnTo>
                  <a:pt x="10238" y="2612"/>
                </a:lnTo>
                <a:lnTo>
                  <a:pt x="14163" y="7127"/>
                </a:lnTo>
                <a:lnTo>
                  <a:pt x="15647" y="6468"/>
                </a:lnTo>
                <a:lnTo>
                  <a:pt x="10238" y="0"/>
                </a:lnTo>
                <a:close/>
                <a:moveTo>
                  <a:pt x="17626" y="8567"/>
                </a:moveTo>
                <a:lnTo>
                  <a:pt x="16307" y="9519"/>
                </a:lnTo>
                <a:cubicBezTo>
                  <a:pt x="17863" y="10701"/>
                  <a:pt x="18748" y="12275"/>
                  <a:pt x="18748" y="13936"/>
                </a:cubicBezTo>
                <a:cubicBezTo>
                  <a:pt x="18748" y="15566"/>
                  <a:pt x="17863" y="17196"/>
                  <a:pt x="16307" y="18378"/>
                </a:cubicBezTo>
                <a:cubicBezTo>
                  <a:pt x="14708" y="19561"/>
                  <a:pt x="12551" y="20160"/>
                  <a:pt x="10304" y="20160"/>
                </a:cubicBezTo>
                <a:cubicBezTo>
                  <a:pt x="8057" y="20160"/>
                  <a:pt x="5932" y="19529"/>
                  <a:pt x="4333" y="18378"/>
                </a:cubicBezTo>
                <a:cubicBezTo>
                  <a:pt x="1092" y="15918"/>
                  <a:pt x="1049" y="12020"/>
                  <a:pt x="4333" y="9592"/>
                </a:cubicBezTo>
                <a:lnTo>
                  <a:pt x="3014" y="8640"/>
                </a:lnTo>
                <a:cubicBezTo>
                  <a:pt x="-1005" y="11612"/>
                  <a:pt x="-1005" y="16432"/>
                  <a:pt x="3014" y="19403"/>
                </a:cubicBezTo>
                <a:cubicBezTo>
                  <a:pt x="5002" y="20873"/>
                  <a:pt x="7581" y="21600"/>
                  <a:pt x="10304" y="21600"/>
                </a:cubicBezTo>
                <a:cubicBezTo>
                  <a:pt x="13026" y="21600"/>
                  <a:pt x="15639" y="20864"/>
                  <a:pt x="17626" y="19330"/>
                </a:cubicBezTo>
                <a:cubicBezTo>
                  <a:pt x="19571" y="17892"/>
                  <a:pt x="20595" y="15949"/>
                  <a:pt x="20595" y="13936"/>
                </a:cubicBezTo>
                <a:cubicBezTo>
                  <a:pt x="20595" y="11891"/>
                  <a:pt x="19571" y="10005"/>
                  <a:pt x="17626" y="8567"/>
                </a:cubicBezTo>
                <a:close/>
                <a:moveTo>
                  <a:pt x="5785" y="10544"/>
                </a:moveTo>
                <a:cubicBezTo>
                  <a:pt x="4563" y="11532"/>
                  <a:pt x="3938" y="12671"/>
                  <a:pt x="3938" y="14009"/>
                </a:cubicBezTo>
                <a:cubicBezTo>
                  <a:pt x="3937" y="15253"/>
                  <a:pt x="4563" y="16453"/>
                  <a:pt x="5785" y="17378"/>
                </a:cubicBezTo>
                <a:lnTo>
                  <a:pt x="7104" y="16328"/>
                </a:lnTo>
                <a:cubicBezTo>
                  <a:pt x="6188" y="15722"/>
                  <a:pt x="5719" y="14804"/>
                  <a:pt x="5719" y="13912"/>
                </a:cubicBezTo>
                <a:cubicBezTo>
                  <a:pt x="5719" y="12987"/>
                  <a:pt x="6275" y="12126"/>
                  <a:pt x="7104" y="11520"/>
                </a:cubicBezTo>
                <a:lnTo>
                  <a:pt x="5785" y="10544"/>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8" name="Shape 1035"/>
          <p:cNvSpPr/>
          <p:nvPr>
            <p:custDataLst>
              <p:tags r:id="rId13"/>
            </p:custDataLst>
          </p:nvPr>
        </p:nvSpPr>
        <p:spPr>
          <a:xfrm>
            <a:off x="9384155" y="2837662"/>
            <a:ext cx="251649" cy="337387"/>
          </a:xfrm>
          <a:custGeom>
            <a:avLst/>
            <a:gdLst/>
            <a:ahLst/>
            <a:cxnLst>
              <a:cxn ang="0">
                <a:pos x="wd2" y="hd2"/>
              </a:cxn>
              <a:cxn ang="5400000">
                <a:pos x="wd2" y="hd2"/>
              </a:cxn>
              <a:cxn ang="10800000">
                <a:pos x="wd2" y="hd2"/>
              </a:cxn>
              <a:cxn ang="16200000">
                <a:pos x="wd2" y="hd2"/>
              </a:cxn>
            </a:cxnLst>
            <a:rect l="0" t="0" r="r" b="b"/>
            <a:pathLst>
              <a:path w="21600" h="21600" extrusionOk="0">
                <a:moveTo>
                  <a:pt x="10896" y="0"/>
                </a:moveTo>
                <a:cubicBezTo>
                  <a:pt x="6887" y="0"/>
                  <a:pt x="3664" y="2366"/>
                  <a:pt x="3664" y="5180"/>
                </a:cubicBezTo>
                <a:lnTo>
                  <a:pt x="3664" y="8055"/>
                </a:lnTo>
                <a:lnTo>
                  <a:pt x="5480" y="8055"/>
                </a:lnTo>
                <a:lnTo>
                  <a:pt x="5480" y="5180"/>
                </a:lnTo>
                <a:cubicBezTo>
                  <a:pt x="5480" y="3108"/>
                  <a:pt x="7889" y="1378"/>
                  <a:pt x="10896" y="1378"/>
                </a:cubicBezTo>
                <a:cubicBezTo>
                  <a:pt x="13861" y="1378"/>
                  <a:pt x="16280" y="3108"/>
                  <a:pt x="16280" y="5180"/>
                </a:cubicBezTo>
                <a:lnTo>
                  <a:pt x="16280" y="8055"/>
                </a:lnTo>
                <a:lnTo>
                  <a:pt x="18127" y="8055"/>
                </a:lnTo>
                <a:lnTo>
                  <a:pt x="18127" y="5180"/>
                </a:lnTo>
                <a:cubicBezTo>
                  <a:pt x="18127" y="2304"/>
                  <a:pt x="14863" y="0"/>
                  <a:pt x="10896" y="0"/>
                </a:cubicBezTo>
                <a:close/>
                <a:moveTo>
                  <a:pt x="0" y="9457"/>
                </a:moveTo>
                <a:lnTo>
                  <a:pt x="0" y="13497"/>
                </a:lnTo>
                <a:cubicBezTo>
                  <a:pt x="0" y="17950"/>
                  <a:pt x="4880" y="21600"/>
                  <a:pt x="10832" y="21600"/>
                </a:cubicBezTo>
                <a:cubicBezTo>
                  <a:pt x="16742" y="21600"/>
                  <a:pt x="21600" y="17950"/>
                  <a:pt x="21600" y="13497"/>
                </a:cubicBezTo>
                <a:lnTo>
                  <a:pt x="21600" y="9457"/>
                </a:lnTo>
                <a:lnTo>
                  <a:pt x="0" y="9457"/>
                </a:lnTo>
                <a:close/>
                <a:moveTo>
                  <a:pt x="1784" y="10812"/>
                </a:moveTo>
                <a:lnTo>
                  <a:pt x="19816" y="10812"/>
                </a:lnTo>
                <a:lnTo>
                  <a:pt x="19816" y="13497"/>
                </a:lnTo>
                <a:cubicBezTo>
                  <a:pt x="19816" y="17203"/>
                  <a:pt x="15743" y="20222"/>
                  <a:pt x="10832" y="20222"/>
                </a:cubicBezTo>
                <a:cubicBezTo>
                  <a:pt x="5879" y="20222"/>
                  <a:pt x="1784" y="17203"/>
                  <a:pt x="1784" y="13497"/>
                </a:cubicBezTo>
                <a:lnTo>
                  <a:pt x="1784" y="10812"/>
                </a:lnTo>
                <a:close/>
                <a:moveTo>
                  <a:pt x="10736" y="12737"/>
                </a:moveTo>
                <a:cubicBezTo>
                  <a:pt x="9222" y="12737"/>
                  <a:pt x="8092" y="13629"/>
                  <a:pt x="8092" y="14733"/>
                </a:cubicBezTo>
                <a:lnTo>
                  <a:pt x="8092" y="16087"/>
                </a:lnTo>
                <a:cubicBezTo>
                  <a:pt x="8092" y="17191"/>
                  <a:pt x="9304" y="18036"/>
                  <a:pt x="10736" y="18036"/>
                </a:cubicBezTo>
                <a:cubicBezTo>
                  <a:pt x="12127" y="18036"/>
                  <a:pt x="13349" y="17191"/>
                  <a:pt x="13349" y="16087"/>
                </a:cubicBezTo>
                <a:lnTo>
                  <a:pt x="13349" y="14733"/>
                </a:lnTo>
                <a:cubicBezTo>
                  <a:pt x="13349" y="13629"/>
                  <a:pt x="12209" y="12737"/>
                  <a:pt x="10736" y="12737"/>
                </a:cubicBezTo>
                <a:close/>
                <a:moveTo>
                  <a:pt x="10736" y="14091"/>
                </a:moveTo>
                <a:cubicBezTo>
                  <a:pt x="11227" y="14091"/>
                  <a:pt x="11596" y="14334"/>
                  <a:pt x="11596" y="14733"/>
                </a:cubicBezTo>
                <a:lnTo>
                  <a:pt x="11596" y="16087"/>
                </a:lnTo>
                <a:cubicBezTo>
                  <a:pt x="11596" y="16486"/>
                  <a:pt x="11227" y="16729"/>
                  <a:pt x="10736" y="16729"/>
                </a:cubicBezTo>
                <a:cubicBezTo>
                  <a:pt x="10204" y="16729"/>
                  <a:pt x="9844" y="16486"/>
                  <a:pt x="9844" y="16087"/>
                </a:cubicBezTo>
                <a:lnTo>
                  <a:pt x="9844" y="14733"/>
                </a:lnTo>
                <a:cubicBezTo>
                  <a:pt x="9844" y="14334"/>
                  <a:pt x="10204" y="14091"/>
                  <a:pt x="10736" y="14091"/>
                </a:cubicBez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9" name="文本框 28"/>
          <p:cNvSpPr txBox="1"/>
          <p:nvPr>
            <p:custDataLst>
              <p:tags r:id="rId14"/>
            </p:custDataLst>
          </p:nvPr>
        </p:nvSpPr>
        <p:spPr>
          <a:xfrm>
            <a:off x="3655060" y="1513840"/>
            <a:ext cx="4458970" cy="478155"/>
          </a:xfrm>
          <a:prstGeom prst="rect">
            <a:avLst/>
          </a:prstGeom>
          <a:noFill/>
        </p:spPr>
        <p:txBody>
          <a:bodyPr wrap="square" rtlCol="0">
            <a:spAutoFit/>
          </a:bodyPr>
          <a:p>
            <a:pPr algn="l" eaLnBrk="0" fontAlgn="base" hangingPunct="0">
              <a:lnSpc>
                <a:spcPct val="90000"/>
              </a:lnSpc>
              <a:buClrTx/>
              <a:buSzTx/>
              <a:buFontTx/>
            </a:pP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rPr>
              <a:t>云南路社区治理的现实困境</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815465" y="53340"/>
            <a:ext cx="8561070" cy="107632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社会组织参与基层治理优化路径的现实应用</a:t>
            </a:r>
            <a:endParaRPr lang="zh-CN" altLang="en-US" sz="3200" b="1" dirty="0">
              <a:solidFill>
                <a:schemeClr val="bg1"/>
              </a:solidFill>
              <a:latin typeface="Arial" panose="020B0604020202020204" pitchFamily="34" charset="0"/>
              <a:cs typeface="+mn-ea"/>
              <a:sym typeface="Arial" panose="020B0604020202020204" pitchFamily="34" charset="0"/>
            </a:endParaRPr>
          </a:p>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——以云南路社区为对象</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sp>
        <p:nvSpPr>
          <p:cNvPr id="2" name="Shape 410"/>
          <p:cNvSpPr>
            <a:spLocks noChangeArrowheads="1"/>
          </p:cNvSpPr>
          <p:nvPr>
            <p:custDataLst>
              <p:tags r:id="rId2"/>
            </p:custDataLst>
          </p:nvPr>
        </p:nvSpPr>
        <p:spPr bwMode="auto">
          <a:xfrm>
            <a:off x="957104" y="1855248"/>
            <a:ext cx="5008563" cy="2132013"/>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Shape 412"/>
          <p:cNvSpPr>
            <a:spLocks noChangeArrowheads="1"/>
          </p:cNvSpPr>
          <p:nvPr>
            <p:custDataLst>
              <p:tags r:id="rId3"/>
            </p:custDataLst>
          </p:nvPr>
        </p:nvSpPr>
        <p:spPr bwMode="auto">
          <a:xfrm>
            <a:off x="1381655" y="2417620"/>
            <a:ext cx="1003841" cy="1003883"/>
          </a:xfrm>
          <a:prstGeom prst="roundRect">
            <a:avLst>
              <a:gd name="adj" fmla="val 50000"/>
            </a:avLst>
          </a:prstGeom>
          <a:noFill/>
          <a:ln>
            <a:solidFill>
              <a:srgbClr val="B60909"/>
            </a:solid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Shape 415"/>
          <p:cNvSpPr>
            <a:spLocks noChangeArrowheads="1"/>
          </p:cNvSpPr>
          <p:nvPr>
            <p:custDataLst>
              <p:tags r:id="rId4"/>
            </p:custDataLst>
          </p:nvPr>
        </p:nvSpPr>
        <p:spPr bwMode="auto">
          <a:xfrm>
            <a:off x="2522514" y="2262033"/>
            <a:ext cx="351776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党建引领治理，多方共同参与</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Shape 417"/>
          <p:cNvSpPr>
            <a:spLocks noChangeArrowheads="1"/>
          </p:cNvSpPr>
          <p:nvPr>
            <p:custDataLst>
              <p:tags r:id="rId5"/>
            </p:custDataLst>
          </p:nvPr>
        </p:nvSpPr>
        <p:spPr bwMode="auto">
          <a:xfrm>
            <a:off x="957104" y="4196016"/>
            <a:ext cx="5008563" cy="2132013"/>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Shape 419"/>
          <p:cNvSpPr>
            <a:spLocks noChangeArrowheads="1"/>
          </p:cNvSpPr>
          <p:nvPr>
            <p:custDataLst>
              <p:tags r:id="rId6"/>
            </p:custDataLst>
          </p:nvPr>
        </p:nvSpPr>
        <p:spPr bwMode="auto">
          <a:xfrm>
            <a:off x="1381655" y="4758388"/>
            <a:ext cx="1003841" cy="1003883"/>
          </a:xfrm>
          <a:prstGeom prst="roundRect">
            <a:avLst>
              <a:gd name="adj" fmla="val 50000"/>
            </a:avLst>
          </a:prstGeom>
          <a:noFill/>
          <a:ln>
            <a:solidFill>
              <a:srgbClr val="B60909"/>
            </a:solid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Shape 422"/>
          <p:cNvSpPr>
            <a:spLocks noChangeArrowheads="1"/>
          </p:cNvSpPr>
          <p:nvPr>
            <p:custDataLst>
              <p:tags r:id="rId7"/>
            </p:custDataLst>
          </p:nvPr>
        </p:nvSpPr>
        <p:spPr bwMode="auto">
          <a:xfrm>
            <a:off x="2521585" y="4590415"/>
            <a:ext cx="301879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创新治理模式，转变服务理念</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Shape 424"/>
          <p:cNvSpPr>
            <a:spLocks noChangeArrowheads="1"/>
          </p:cNvSpPr>
          <p:nvPr>
            <p:custDataLst>
              <p:tags r:id="rId8"/>
            </p:custDataLst>
          </p:nvPr>
        </p:nvSpPr>
        <p:spPr bwMode="auto">
          <a:xfrm>
            <a:off x="6176804" y="1850485"/>
            <a:ext cx="5008563" cy="2132806"/>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Shape 426"/>
          <p:cNvSpPr>
            <a:spLocks noChangeArrowheads="1"/>
          </p:cNvSpPr>
          <p:nvPr>
            <p:custDataLst>
              <p:tags r:id="rId9"/>
            </p:custDataLst>
          </p:nvPr>
        </p:nvSpPr>
        <p:spPr bwMode="auto">
          <a:xfrm>
            <a:off x="6601402" y="2413067"/>
            <a:ext cx="1004335" cy="1004335"/>
          </a:xfrm>
          <a:prstGeom prst="roundRect">
            <a:avLst>
              <a:gd name="adj" fmla="val 50000"/>
            </a:avLst>
          </a:prstGeom>
          <a:noFill/>
          <a:ln>
            <a:solidFill>
              <a:srgbClr val="B60909"/>
            </a:solid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Shape 427"/>
          <p:cNvSpPr>
            <a:spLocks noChangeArrowheads="1"/>
          </p:cNvSpPr>
          <p:nvPr>
            <p:custDataLst>
              <p:tags r:id="rId10"/>
            </p:custDataLst>
          </p:nvPr>
        </p:nvSpPr>
        <p:spPr bwMode="auto">
          <a:xfrm>
            <a:off x="7704208" y="2249321"/>
            <a:ext cx="313746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拓展资金来源，发挥地理优势</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Shape 428"/>
          <p:cNvSpPr>
            <a:spLocks noChangeArrowheads="1"/>
          </p:cNvSpPr>
          <p:nvPr>
            <p:custDataLst>
              <p:tags r:id="rId11"/>
            </p:custDataLst>
          </p:nvPr>
        </p:nvSpPr>
        <p:spPr bwMode="auto">
          <a:xfrm>
            <a:off x="6176804" y="4192048"/>
            <a:ext cx="5008563" cy="2132013"/>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Shape 430"/>
          <p:cNvSpPr>
            <a:spLocks noChangeArrowheads="1"/>
          </p:cNvSpPr>
          <p:nvPr>
            <p:custDataLst>
              <p:tags r:id="rId12"/>
            </p:custDataLst>
          </p:nvPr>
        </p:nvSpPr>
        <p:spPr bwMode="auto">
          <a:xfrm>
            <a:off x="6601402" y="4754630"/>
            <a:ext cx="1004335" cy="1002475"/>
          </a:xfrm>
          <a:prstGeom prst="roundRect">
            <a:avLst>
              <a:gd name="adj" fmla="val 50000"/>
            </a:avLst>
          </a:prstGeom>
          <a:noFill/>
          <a:ln>
            <a:solidFill>
              <a:srgbClr val="B60909"/>
            </a:solid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Shape 431"/>
          <p:cNvSpPr>
            <a:spLocks noChangeArrowheads="1"/>
          </p:cNvSpPr>
          <p:nvPr>
            <p:custDataLst>
              <p:tags r:id="rId13"/>
            </p:custDataLst>
          </p:nvPr>
        </p:nvSpPr>
        <p:spPr bwMode="auto">
          <a:xfrm>
            <a:off x="7704455" y="4590415"/>
            <a:ext cx="291084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打牢智治支撑，构建数治平台</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221"/>
          <p:cNvSpPr/>
          <p:nvPr>
            <p:custDataLst>
              <p:tags r:id="rId14"/>
            </p:custDataLst>
          </p:nvPr>
        </p:nvSpPr>
        <p:spPr>
          <a:xfrm>
            <a:off x="2521585" y="2650490"/>
            <a:ext cx="3444875" cy="1303020"/>
          </a:xfrm>
          <a:prstGeom prst="rect">
            <a:avLst/>
          </a:prstGeom>
        </p:spPr>
        <p:txBody>
          <a:bodyPr wrap="square">
            <a:spAutoFit/>
          </a:bodyPr>
          <a:lstStyle/>
          <a:p>
            <a:pPr marL="171450" indent="-171450">
              <a:lnSpc>
                <a:spcPct val="150000"/>
              </a:lnSpc>
              <a:buFont typeface="Arial" panose="020B0604020202020204" pitchFamily="34" charset="0"/>
              <a:buChar char="•"/>
            </a:pPr>
            <a:r>
              <a:rPr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构建“街道大工委+社区大党委+网格党支部+党小组+网格党员”的党建脉络，全面激发党组织对各方资源的调动作用，切实把党的组织优势转化为治理优势。</a:t>
            </a:r>
            <a:endParaRPr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50000"/>
              </a:lnSpc>
              <a:buFont typeface="Arial" panose="020B0604020202020204" pitchFamily="34" charset="0"/>
              <a:buChar char="•"/>
            </a:pPr>
            <a:r>
              <a:rPr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区党委可以定期组织党建主题教育和培训活动，帮助社会组织了解党的政策、方针和社区治理的要求</a:t>
            </a:r>
            <a:r>
              <a:rPr lang="zh-CN"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a:t>
            </a:r>
            <a:endParaRPr lang="zh-CN"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Shape 221"/>
          <p:cNvSpPr/>
          <p:nvPr>
            <p:custDataLst>
              <p:tags r:id="rId15"/>
            </p:custDataLst>
          </p:nvPr>
        </p:nvSpPr>
        <p:spPr>
          <a:xfrm>
            <a:off x="2522220" y="4983480"/>
            <a:ext cx="3444240" cy="1303020"/>
          </a:xfrm>
          <a:prstGeom prst="rect">
            <a:avLst/>
          </a:prstGeom>
        </p:spPr>
        <p:txBody>
          <a:bodyPr wrap="square">
            <a:spAutoFit/>
          </a:bodyPr>
          <a:lstStyle/>
          <a:p>
            <a:pPr marL="171450" indent="-171450">
              <a:lnSpc>
                <a:spcPct val="150000"/>
              </a:lnSpc>
              <a:buFont typeface="Arial" panose="020B0604020202020204" pitchFamily="34" charset="0"/>
              <a:buChar char="•"/>
            </a:pPr>
            <a:r>
              <a:rPr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云南路社区亟需从传统的单一主体治理模式转变为多主体治理模式。</a:t>
            </a:r>
            <a:endParaRPr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50000"/>
              </a:lnSpc>
              <a:buFont typeface="Arial" panose="020B0604020202020204" pitchFamily="34" charset="0"/>
              <a:buChar char="•"/>
            </a:pPr>
            <a:r>
              <a:rPr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社会组织成员要坚持以小见大，提升整体的管理水平和参与社会治理的意识。对当前云南路社区欠缺的服务类型主动对接，不断填补治理空白，化解治理困境。</a:t>
            </a:r>
            <a:endParaRPr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Shape 221"/>
          <p:cNvSpPr/>
          <p:nvPr>
            <p:custDataLst>
              <p:tags r:id="rId16"/>
            </p:custDataLst>
          </p:nvPr>
        </p:nvSpPr>
        <p:spPr>
          <a:xfrm>
            <a:off x="7648575" y="2616835"/>
            <a:ext cx="3536315" cy="1303020"/>
          </a:xfrm>
          <a:prstGeom prst="rect">
            <a:avLst/>
          </a:prstGeom>
        </p:spPr>
        <p:txBody>
          <a:bodyPr wrap="square">
            <a:spAutoFit/>
          </a:bodyPr>
          <a:lstStyle/>
          <a:p>
            <a:pPr marL="171450" indent="-171450">
              <a:lnSpc>
                <a:spcPct val="150000"/>
              </a:lnSpc>
              <a:buFont typeface="Arial" panose="020B0604020202020204" pitchFamily="34" charset="0"/>
              <a:buChar char="•"/>
            </a:pPr>
            <a:r>
              <a:rPr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与企事业单位建立多方面合作，或以服务项目的公益性为着力点吸引捐赠，或结合社区村居示范建设和公益创投工作争取政府专项资金，提高自身筹资能力。</a:t>
            </a:r>
            <a:endParaRPr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50000"/>
              </a:lnSpc>
              <a:buFont typeface="Arial" panose="020B0604020202020204" pitchFamily="34" charset="0"/>
              <a:buChar char="•"/>
            </a:pPr>
            <a:r>
              <a:rPr lang="en-US" sz="105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社区还可通过开展社区经济活动，借鉴台湾公益性社会企业运作模式。</a:t>
            </a:r>
            <a:endParaRPr lang="en-US" sz="105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Shape 221"/>
          <p:cNvSpPr/>
          <p:nvPr>
            <p:custDataLst>
              <p:tags r:id="rId17"/>
            </p:custDataLst>
          </p:nvPr>
        </p:nvSpPr>
        <p:spPr>
          <a:xfrm>
            <a:off x="7648575" y="4983480"/>
            <a:ext cx="3481070" cy="1303020"/>
          </a:xfrm>
          <a:prstGeom prst="rect">
            <a:avLst/>
          </a:prstGeom>
        </p:spPr>
        <p:txBody>
          <a:bodyPr wrap="square">
            <a:spAutoFit/>
          </a:bodyPr>
          <a:lstStyle/>
          <a:p>
            <a:pPr marL="171450" indent="-171450">
              <a:lnSpc>
                <a:spcPct val="150000"/>
              </a:lnSpc>
              <a:buFont typeface="Arial" panose="020B0604020202020204" pitchFamily="34" charset="0"/>
              <a:buChar char="•"/>
            </a:pPr>
            <a:r>
              <a:rPr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建立数字化共享平台，及时共享数字红利。建立数字化共享平台，精准引导社会组织投入相应工作中</a:t>
            </a:r>
            <a:r>
              <a:rPr lang="zh-CN"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a:t>
            </a:r>
            <a:endParaRPr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50000"/>
              </a:lnSpc>
              <a:buFont typeface="Arial" panose="020B0604020202020204" pitchFamily="34" charset="0"/>
              <a:buChar char="•"/>
            </a:pPr>
            <a:r>
              <a:rPr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通过数字化平台畅通信息渠道，及时了解群众需求。让社会组织能够更加直接了解民众心中所想所盼，积极改进工作</a:t>
            </a:r>
            <a:r>
              <a:rPr lang="zh-CN"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a:t>
            </a:r>
            <a:endParaRPr lang="zh-CN" sz="105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Shape 1031"/>
          <p:cNvSpPr/>
          <p:nvPr>
            <p:custDataLst>
              <p:tags r:id="rId18"/>
            </p:custDataLst>
          </p:nvPr>
        </p:nvSpPr>
        <p:spPr>
          <a:xfrm>
            <a:off x="1645878" y="2642766"/>
            <a:ext cx="475394" cy="544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1" name="Shape 1031"/>
          <p:cNvSpPr/>
          <p:nvPr>
            <p:custDataLst>
              <p:tags r:id="rId19"/>
            </p:custDataLst>
          </p:nvPr>
        </p:nvSpPr>
        <p:spPr>
          <a:xfrm>
            <a:off x="1645878" y="4983399"/>
            <a:ext cx="475394" cy="544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2" name="Shape 1031"/>
          <p:cNvSpPr/>
          <p:nvPr>
            <p:custDataLst>
              <p:tags r:id="rId20"/>
            </p:custDataLst>
          </p:nvPr>
        </p:nvSpPr>
        <p:spPr>
          <a:xfrm>
            <a:off x="6869836" y="2642766"/>
            <a:ext cx="475394" cy="544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3" name="Shape 1031"/>
          <p:cNvSpPr/>
          <p:nvPr>
            <p:custDataLst>
              <p:tags r:id="rId21"/>
            </p:custDataLst>
          </p:nvPr>
        </p:nvSpPr>
        <p:spPr>
          <a:xfrm>
            <a:off x="6869836" y="4983399"/>
            <a:ext cx="475394" cy="544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4" name="文本框 23"/>
          <p:cNvSpPr txBox="1"/>
          <p:nvPr>
            <p:custDataLst>
              <p:tags r:id="rId22"/>
            </p:custDataLst>
          </p:nvPr>
        </p:nvSpPr>
        <p:spPr>
          <a:xfrm>
            <a:off x="3743960" y="1217930"/>
            <a:ext cx="4458970" cy="478155"/>
          </a:xfrm>
          <a:prstGeom prst="rect">
            <a:avLst/>
          </a:prstGeom>
          <a:noFill/>
        </p:spPr>
        <p:txBody>
          <a:bodyPr wrap="square" rtlCol="0">
            <a:spAutoFit/>
          </a:bodyPr>
          <a:p>
            <a:pPr algn="l" eaLnBrk="0" fontAlgn="base" hangingPunct="0">
              <a:lnSpc>
                <a:spcPct val="90000"/>
              </a:lnSpc>
              <a:buClrTx/>
              <a:buSzTx/>
              <a:buFontTx/>
            </a:pPr>
            <a:r>
              <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rPr>
              <a:t>云南路社区治理的优化路径</a:t>
            </a:r>
            <a:endParaRPr lang="zh-CN" altLang="en-US" sz="2800" b="1" dirty="0">
              <a:solidFill>
                <a:schemeClr val="tx1">
                  <a:lumMod val="75000"/>
                  <a:lumOff val="25000"/>
                </a:schemeClr>
              </a:solidFill>
              <a:latin typeface="Arial" panose="020B0604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bwMode="auto">
          <a:xfrm flipV="1">
            <a:off x="1237615" y="2513965"/>
            <a:ext cx="4259580" cy="1587500"/>
          </a:xfrm>
          <a:prstGeom prst="flowChartDocument">
            <a:avLst/>
          </a:prstGeom>
          <a:solidFill>
            <a:schemeClr val="bg1"/>
          </a:solidFill>
          <a:ln w="9525" cap="flat" cmpd="sng" algn="ctr">
            <a:solidFill>
              <a:schemeClr val="accent1">
                <a:lumMod val="40000"/>
                <a:lumOff val="60000"/>
              </a:schemeClr>
            </a:solidFill>
            <a:prstDash val="solid"/>
            <a:round/>
            <a:headEnd type="none" w="med" len="med"/>
            <a:tailEnd type="none" w="med" len="med"/>
          </a:ln>
          <a:effectLst>
            <a:outerShdw dist="88900" dir="2700000" algn="tl" rotWithShape="0">
              <a:schemeClr val="accent1">
                <a:lumMod val="50000"/>
                <a:alpha val="20000"/>
              </a:scheme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endParaRPr>
          </a:p>
        </p:txBody>
      </p:sp>
      <p:pic>
        <p:nvPicPr>
          <p:cNvPr id="33" name="图片 32"/>
          <p:cNvPicPr>
            <a:picLocks noChangeAspect="1"/>
          </p:cNvPicPr>
          <p:nvPr/>
        </p:nvPicPr>
        <p:blipFill>
          <a:blip r:embed="rId1">
            <a:extLst>
              <a:ext uri="{28A0092B-C50C-407E-A947-70E740481C1C}">
                <a14:useLocalDpi xmlns:a14="http://schemas.microsoft.com/office/drawing/2010/main" val="0"/>
              </a:ext>
            </a:extLst>
          </a:blip>
          <a:srcRect l="6156" t="42538" b="42117"/>
          <a:stretch>
            <a:fillRect/>
          </a:stretch>
        </p:blipFill>
        <p:spPr>
          <a:xfrm>
            <a:off x="0" y="0"/>
            <a:ext cx="12192000" cy="2166620"/>
          </a:xfrm>
          <a:custGeom>
            <a:avLst/>
            <a:gdLst>
              <a:gd name="connsiteX0" fmla="*/ 0 w 12191999"/>
              <a:gd name="connsiteY0" fmla="*/ 0 h 1121396"/>
              <a:gd name="connsiteX1" fmla="*/ 12191999 w 12191999"/>
              <a:gd name="connsiteY1" fmla="*/ 0 h 1121396"/>
              <a:gd name="connsiteX2" fmla="*/ 12191999 w 12191999"/>
              <a:gd name="connsiteY2" fmla="*/ 1121396 h 1121396"/>
              <a:gd name="connsiteX3" fmla="*/ 0 w 12191999"/>
              <a:gd name="connsiteY3" fmla="*/ 1121396 h 1121396"/>
            </a:gdLst>
            <a:ahLst/>
            <a:cxnLst>
              <a:cxn ang="0">
                <a:pos x="connsiteX0" y="connsiteY0"/>
              </a:cxn>
              <a:cxn ang="0">
                <a:pos x="connsiteX1" y="connsiteY1"/>
              </a:cxn>
              <a:cxn ang="0">
                <a:pos x="connsiteX2" y="connsiteY2"/>
              </a:cxn>
              <a:cxn ang="0">
                <a:pos x="connsiteX3" y="connsiteY3"/>
              </a:cxn>
            </a:cxnLst>
            <a:rect l="l" t="t" r="r" b="b"/>
            <a:pathLst>
              <a:path w="12191999" h="1121396">
                <a:moveTo>
                  <a:pt x="0" y="0"/>
                </a:moveTo>
                <a:lnTo>
                  <a:pt x="12191999" y="0"/>
                </a:lnTo>
                <a:lnTo>
                  <a:pt x="12191999" y="1121396"/>
                </a:lnTo>
                <a:lnTo>
                  <a:pt x="0" y="1121396"/>
                </a:lnTo>
                <a:close/>
              </a:path>
            </a:pathLst>
          </a:custGeom>
        </p:spPr>
      </p:pic>
      <p:sp>
        <p:nvSpPr>
          <p:cNvPr id="29" name="折角形 28"/>
          <p:cNvSpPr/>
          <p:nvPr/>
        </p:nvSpPr>
        <p:spPr>
          <a:xfrm>
            <a:off x="1545590" y="3218180"/>
            <a:ext cx="286385" cy="291465"/>
          </a:xfrm>
          <a:prstGeom prst="foldedCorner">
            <a:avLst/>
          </a:prstGeom>
          <a:solidFill>
            <a:srgbClr val="E30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 Placeholder 33"/>
          <p:cNvSpPr txBox="1"/>
          <p:nvPr/>
        </p:nvSpPr>
        <p:spPr>
          <a:xfrm>
            <a:off x="1965960" y="2893060"/>
            <a:ext cx="2802255" cy="1017905"/>
          </a:xfrm>
          <a:prstGeom prst="rect">
            <a:avLst/>
          </a:prstGeom>
          <a:noFill/>
        </p:spPr>
        <p:txBody>
          <a:bodyPr wrap="square" rtlCol="0">
            <a:no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en-AU" altLang="zh-CN" sz="2000" dirty="0">
                <a:solidFill>
                  <a:schemeClr val="tx1">
                    <a:lumMod val="75000"/>
                    <a:lumOff val="25000"/>
                  </a:schemeClr>
                </a:solidFill>
                <a:cs typeface="+mn-ea"/>
                <a:sym typeface="Arial" panose="020B0604020202020204" pitchFamily="34" charset="0"/>
              </a:rPr>
              <a:t>社会组织参与基层治理</a:t>
            </a:r>
            <a:r>
              <a:rPr lang="zh-CN" altLang="en-AU" sz="2000" dirty="0">
                <a:solidFill>
                  <a:schemeClr val="tx1">
                    <a:lumMod val="75000"/>
                    <a:lumOff val="25000"/>
                  </a:schemeClr>
                </a:solidFill>
                <a:cs typeface="+mn-ea"/>
                <a:sym typeface="Arial" panose="020B0604020202020204" pitchFamily="34" charset="0"/>
              </a:rPr>
              <a:t>的</a:t>
            </a:r>
            <a:r>
              <a:rPr lang="en-AU" altLang="zh-CN" sz="2000" dirty="0">
                <a:solidFill>
                  <a:schemeClr val="tx1">
                    <a:lumMod val="75000"/>
                    <a:lumOff val="25000"/>
                  </a:schemeClr>
                </a:solidFill>
                <a:cs typeface="+mn-ea"/>
                <a:sym typeface="Arial" panose="020B0604020202020204" pitchFamily="34" charset="0"/>
              </a:rPr>
              <a:t>研究</a:t>
            </a:r>
            <a:r>
              <a:rPr lang="en-AU" altLang="zh-CN" sz="2000" dirty="0">
                <a:solidFill>
                  <a:schemeClr val="tx1">
                    <a:lumMod val="75000"/>
                    <a:lumOff val="25000"/>
                  </a:schemeClr>
                </a:solidFill>
                <a:ea typeface="微软雅黑" panose="020B0503020204020204" pitchFamily="34" charset="-122"/>
                <a:cs typeface="+mn-ea"/>
                <a:sym typeface="Arial" panose="020B0604020202020204" pitchFamily="34" charset="0"/>
              </a:rPr>
              <a:t>背景</a:t>
            </a:r>
            <a:r>
              <a:rPr lang="zh-CN" altLang="en-AU" sz="2000" dirty="0">
                <a:solidFill>
                  <a:schemeClr val="tx1">
                    <a:lumMod val="75000"/>
                    <a:lumOff val="25000"/>
                  </a:schemeClr>
                </a:solidFill>
                <a:ea typeface="微软雅黑" panose="020B0503020204020204" pitchFamily="34" charset="-122"/>
                <a:cs typeface="+mn-ea"/>
                <a:sym typeface="Arial" panose="020B0604020202020204" pitchFamily="34" charset="0"/>
              </a:rPr>
              <a:t>与研究</a:t>
            </a:r>
            <a:r>
              <a:rPr lang="zh-CN" altLang="en-AU" sz="2000" dirty="0">
                <a:solidFill>
                  <a:schemeClr val="tx1">
                    <a:lumMod val="75000"/>
                    <a:lumOff val="25000"/>
                  </a:schemeClr>
                </a:solidFill>
                <a:ea typeface="微软雅黑" panose="020B0503020204020204" pitchFamily="34" charset="-122"/>
                <a:cs typeface="+mn-ea"/>
                <a:sym typeface="Arial" panose="020B0604020202020204" pitchFamily="34" charset="0"/>
              </a:rPr>
              <a:t>方法</a:t>
            </a:r>
            <a:endParaRPr lang="zh-CN" altLang="en-AU" sz="2000" dirty="0">
              <a:solidFill>
                <a:schemeClr val="tx1">
                  <a:lumMod val="75000"/>
                  <a:lumOff val="25000"/>
                </a:schemeClr>
              </a:solidFill>
              <a:ea typeface="微软雅黑" panose="020B0503020204020204" pitchFamily="34" charset="-122"/>
              <a:cs typeface="+mn-ea"/>
              <a:sym typeface="Arial" panose="020B0604020202020204" pitchFamily="34" charset="0"/>
            </a:endParaRPr>
          </a:p>
        </p:txBody>
      </p:sp>
      <p:sp>
        <p:nvSpPr>
          <p:cNvPr id="31" name="矩形 30"/>
          <p:cNvSpPr/>
          <p:nvPr/>
        </p:nvSpPr>
        <p:spPr>
          <a:xfrm>
            <a:off x="1838960" y="3703955"/>
            <a:ext cx="3397250" cy="457835"/>
          </a:xfrm>
          <a:prstGeom prst="rect">
            <a:avLst/>
          </a:prstGeom>
        </p:spPr>
        <p:txBody>
          <a:bodyPr wrap="square">
            <a:noAutofit/>
          </a:bodyPr>
          <a:lstStyle/>
          <a:p>
            <a:pPr>
              <a:defRPr/>
            </a:pPr>
            <a:r>
              <a:rPr lang="en-US" altLang="zh-CN" sz="735" dirty="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rPr>
              <a:t>Research background and methods </a:t>
            </a:r>
            <a:endParaRPr lang="en-US" altLang="zh-CN" sz="735" dirty="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折角形 42"/>
          <p:cNvSpPr/>
          <p:nvPr/>
        </p:nvSpPr>
        <p:spPr>
          <a:xfrm>
            <a:off x="5294447" y="5499826"/>
            <a:ext cx="202674" cy="202674"/>
          </a:xfrm>
          <a:prstGeom prst="foldedCorner">
            <a:avLst/>
          </a:prstGeom>
          <a:solidFill>
            <a:srgbClr val="E30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矩形 78"/>
          <p:cNvSpPr/>
          <p:nvPr/>
        </p:nvSpPr>
        <p:spPr>
          <a:xfrm>
            <a:off x="1297396" y="1618677"/>
            <a:ext cx="1453680" cy="368300"/>
          </a:xfrm>
          <a:prstGeom prst="rect">
            <a:avLst/>
          </a:prstGeom>
        </p:spPr>
        <p:txBody>
          <a:bodyPr wrap="square">
            <a:spAutoFit/>
          </a:bodyPr>
          <a:lstStyle/>
          <a:p>
            <a:pPr defTabSz="1218565">
              <a:defRPr/>
            </a:pPr>
            <a:r>
              <a:rPr lang="en-US" altLang="zh-CN"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directory</a:t>
            </a:r>
            <a:endParaRPr lang="en-US" altLang="zh-CN"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文本框 79"/>
          <p:cNvSpPr txBox="1"/>
          <p:nvPr/>
        </p:nvSpPr>
        <p:spPr>
          <a:xfrm>
            <a:off x="1140834" y="423748"/>
            <a:ext cx="2335380" cy="1200329"/>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gn="l" defTabSz="1218565">
              <a:lnSpc>
                <a:spcPct val="100000"/>
              </a:lnSpc>
              <a:defRPr/>
            </a:pPr>
            <a:r>
              <a:rPr lang="zh-CN" altLang="en-US" sz="7200" b="1" dirty="0" smtClean="0">
                <a:solidFill>
                  <a:schemeClr val="bg1"/>
                </a:solidFill>
                <a:latin typeface="Arial" panose="020B0604020202020204" pitchFamily="34" charset="0"/>
                <a:cs typeface="+mn-ea"/>
                <a:sym typeface="Arial" panose="020B0604020202020204" pitchFamily="34" charset="0"/>
              </a:rPr>
              <a:t>目录</a:t>
            </a:r>
            <a:endParaRPr lang="zh-CN" altLang="en-US" sz="7200" b="1" dirty="0">
              <a:solidFill>
                <a:schemeClr val="bg1"/>
              </a:solidFill>
              <a:latin typeface="Arial" panose="020B0604020202020204" pitchFamily="34" charset="0"/>
              <a:cs typeface="+mn-ea"/>
              <a:sym typeface="Arial" panose="020B0604020202020204" pitchFamily="34" charset="0"/>
            </a:endParaRPr>
          </a:p>
        </p:txBody>
      </p:sp>
      <p:sp>
        <p:nvSpPr>
          <p:cNvPr id="7" name="流程图: 文档 6"/>
          <p:cNvSpPr/>
          <p:nvPr>
            <p:custDataLst>
              <p:tags r:id="rId2"/>
            </p:custDataLst>
          </p:nvPr>
        </p:nvSpPr>
        <p:spPr bwMode="auto">
          <a:xfrm flipV="1">
            <a:off x="6406515" y="2574290"/>
            <a:ext cx="4259580" cy="1587500"/>
          </a:xfrm>
          <a:prstGeom prst="flowChartDocument">
            <a:avLst/>
          </a:prstGeom>
          <a:solidFill>
            <a:schemeClr val="bg1"/>
          </a:solidFill>
          <a:ln w="9525" cap="flat" cmpd="sng" algn="ctr">
            <a:solidFill>
              <a:schemeClr val="accent1">
                <a:lumMod val="40000"/>
                <a:lumOff val="60000"/>
              </a:schemeClr>
            </a:solidFill>
            <a:prstDash val="solid"/>
            <a:round/>
            <a:headEnd type="none" w="med" len="med"/>
            <a:tailEnd type="none" w="med" len="med"/>
          </a:ln>
          <a:effectLst>
            <a:outerShdw dist="88900" dir="2700000" algn="tl" rotWithShape="0">
              <a:schemeClr val="accent1">
                <a:lumMod val="50000"/>
                <a:alpha val="20000"/>
              </a:scheme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endParaRPr>
          </a:p>
        </p:txBody>
      </p:sp>
      <p:sp>
        <p:nvSpPr>
          <p:cNvPr id="8" name="折角形 7"/>
          <p:cNvSpPr/>
          <p:nvPr>
            <p:custDataLst>
              <p:tags r:id="rId3"/>
            </p:custDataLst>
          </p:nvPr>
        </p:nvSpPr>
        <p:spPr>
          <a:xfrm>
            <a:off x="6714490" y="3306445"/>
            <a:ext cx="286385" cy="291465"/>
          </a:xfrm>
          <a:prstGeom prst="foldedCorner">
            <a:avLst/>
          </a:prstGeom>
          <a:solidFill>
            <a:srgbClr val="E30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Text Placeholder 33"/>
          <p:cNvSpPr txBox="1"/>
          <p:nvPr>
            <p:custDataLst>
              <p:tags r:id="rId4"/>
            </p:custDataLst>
          </p:nvPr>
        </p:nvSpPr>
        <p:spPr>
          <a:xfrm>
            <a:off x="7134860" y="2981325"/>
            <a:ext cx="2802255" cy="1017905"/>
          </a:xfrm>
          <a:prstGeom prst="rect">
            <a:avLst/>
          </a:prstGeom>
          <a:noFill/>
        </p:spPr>
        <p:txBody>
          <a:bodyPr wrap="square" rtlCol="0">
            <a:no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en-AU" altLang="zh-CN" sz="2000" dirty="0">
                <a:solidFill>
                  <a:schemeClr val="tx1">
                    <a:lumMod val="75000"/>
                    <a:lumOff val="25000"/>
                  </a:schemeClr>
                </a:solidFill>
                <a:cs typeface="+mn-ea"/>
                <a:sym typeface="Arial" panose="020B0604020202020204" pitchFamily="34" charset="0"/>
              </a:rPr>
              <a:t>社会组织参与基层治理</a:t>
            </a:r>
            <a:r>
              <a:rPr lang="zh-CN" altLang="en-AU" sz="2000" dirty="0">
                <a:solidFill>
                  <a:schemeClr val="tx1">
                    <a:lumMod val="75000"/>
                    <a:lumOff val="25000"/>
                  </a:schemeClr>
                </a:solidFill>
                <a:cs typeface="+mn-ea"/>
                <a:sym typeface="Arial" panose="020B0604020202020204" pitchFamily="34" charset="0"/>
              </a:rPr>
              <a:t>的</a:t>
            </a:r>
            <a:r>
              <a:rPr lang="en-AU" altLang="zh-CN" sz="2000" dirty="0">
                <a:solidFill>
                  <a:schemeClr val="tx1">
                    <a:lumMod val="75000"/>
                    <a:lumOff val="25000"/>
                  </a:schemeClr>
                </a:solidFill>
                <a:cs typeface="+mn-ea"/>
                <a:sym typeface="Arial" panose="020B0604020202020204" pitchFamily="34" charset="0"/>
              </a:rPr>
              <a:t>理论支撑</a:t>
            </a:r>
            <a:endParaRPr lang="en-AU" altLang="zh-CN" sz="2000" b="1" dirty="0">
              <a:solidFill>
                <a:schemeClr val="tx1">
                  <a:lumMod val="75000"/>
                  <a:lumOff val="25000"/>
                </a:schemeClr>
              </a:solidFill>
              <a:latin typeface="Arial" panose="020B0604020202020204" pitchFamily="34" charset="0"/>
              <a:cs typeface="+mn-ea"/>
              <a:sym typeface="Arial" panose="020B0604020202020204" pitchFamily="34" charset="0"/>
            </a:endParaRPr>
          </a:p>
          <a:p>
            <a:endParaRPr lang="en-AU" altLang="zh-CN" sz="2000" dirty="0">
              <a:solidFill>
                <a:schemeClr val="tx1">
                  <a:lumMod val="75000"/>
                  <a:lumOff val="25000"/>
                </a:schemeClr>
              </a:solidFill>
              <a:ea typeface="微软雅黑" panose="020B0503020204020204" pitchFamily="34" charset="-122"/>
              <a:cs typeface="+mn-ea"/>
              <a:sym typeface="Arial" panose="020B0604020202020204" pitchFamily="34" charset="0"/>
            </a:endParaRPr>
          </a:p>
        </p:txBody>
      </p:sp>
      <p:sp>
        <p:nvSpPr>
          <p:cNvPr id="10" name="矩形 9"/>
          <p:cNvSpPr/>
          <p:nvPr>
            <p:custDataLst>
              <p:tags r:id="rId5"/>
            </p:custDataLst>
          </p:nvPr>
        </p:nvSpPr>
        <p:spPr>
          <a:xfrm>
            <a:off x="7007860" y="3792220"/>
            <a:ext cx="3313430" cy="457835"/>
          </a:xfrm>
          <a:prstGeom prst="rect">
            <a:avLst/>
          </a:prstGeom>
        </p:spPr>
        <p:txBody>
          <a:bodyPr wrap="square">
            <a:noAutofit/>
          </a:bodyPr>
          <a:lstStyle/>
          <a:p>
            <a:pPr>
              <a:defRPr/>
            </a:pPr>
            <a:r>
              <a:rPr lang="en-US" altLang="zh-CN" sz="735" dirty="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rPr>
              <a:t>Theoretical support</a:t>
            </a:r>
            <a:endParaRPr lang="en-US" altLang="zh-CN" sz="735" dirty="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流程图: 文档 12"/>
          <p:cNvSpPr/>
          <p:nvPr>
            <p:custDataLst>
              <p:tags r:id="rId6"/>
            </p:custDataLst>
          </p:nvPr>
        </p:nvSpPr>
        <p:spPr bwMode="auto">
          <a:xfrm flipV="1">
            <a:off x="1237615" y="4583430"/>
            <a:ext cx="4259580" cy="1587500"/>
          </a:xfrm>
          <a:prstGeom prst="flowChartDocument">
            <a:avLst/>
          </a:prstGeom>
          <a:solidFill>
            <a:schemeClr val="bg1"/>
          </a:solidFill>
          <a:ln w="9525" cap="flat" cmpd="sng" algn="ctr">
            <a:solidFill>
              <a:schemeClr val="accent1">
                <a:lumMod val="40000"/>
                <a:lumOff val="60000"/>
              </a:schemeClr>
            </a:solidFill>
            <a:prstDash val="solid"/>
            <a:round/>
            <a:headEnd type="none" w="med" len="med"/>
            <a:tailEnd type="none" w="med" len="med"/>
          </a:ln>
          <a:effectLst>
            <a:outerShdw dist="88900" dir="2700000" algn="tl" rotWithShape="0">
              <a:schemeClr val="accent1">
                <a:lumMod val="50000"/>
                <a:alpha val="20000"/>
              </a:scheme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endParaRPr>
          </a:p>
        </p:txBody>
      </p:sp>
      <p:sp>
        <p:nvSpPr>
          <p:cNvPr id="14" name="折角形 13"/>
          <p:cNvSpPr/>
          <p:nvPr>
            <p:custDataLst>
              <p:tags r:id="rId7"/>
            </p:custDataLst>
          </p:nvPr>
        </p:nvSpPr>
        <p:spPr>
          <a:xfrm>
            <a:off x="1545590" y="5315585"/>
            <a:ext cx="286385" cy="291465"/>
          </a:xfrm>
          <a:prstGeom prst="foldedCorner">
            <a:avLst/>
          </a:prstGeom>
          <a:solidFill>
            <a:srgbClr val="E30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 Placeholder 33"/>
          <p:cNvSpPr txBox="1"/>
          <p:nvPr>
            <p:custDataLst>
              <p:tags r:id="rId8"/>
            </p:custDataLst>
          </p:nvPr>
        </p:nvSpPr>
        <p:spPr>
          <a:xfrm>
            <a:off x="1965960" y="4990465"/>
            <a:ext cx="3006725" cy="1017905"/>
          </a:xfrm>
          <a:prstGeom prst="rect">
            <a:avLst/>
          </a:prstGeom>
          <a:noFill/>
        </p:spPr>
        <p:txBody>
          <a:bodyPr wrap="square" rtlCol="0">
            <a:no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en-AU" altLang="zh-CN" sz="2000" dirty="0">
                <a:solidFill>
                  <a:schemeClr val="tx1">
                    <a:lumMod val="75000"/>
                    <a:lumOff val="25000"/>
                  </a:schemeClr>
                </a:solidFill>
                <a:cs typeface="+mn-ea"/>
                <a:sym typeface="Arial" panose="020B0604020202020204" pitchFamily="34" charset="0"/>
              </a:rPr>
              <a:t>社会组织参与基层治理</a:t>
            </a:r>
            <a:r>
              <a:rPr lang="zh-CN" altLang="en-AU" sz="2000" dirty="0">
                <a:solidFill>
                  <a:schemeClr val="tx1">
                    <a:lumMod val="75000"/>
                    <a:lumOff val="25000"/>
                  </a:schemeClr>
                </a:solidFill>
                <a:cs typeface="+mn-ea"/>
                <a:sym typeface="Arial" panose="020B0604020202020204" pitchFamily="34" charset="0"/>
              </a:rPr>
              <a:t>的现状特色以及现实困境</a:t>
            </a:r>
            <a:endParaRPr lang="en-AU" altLang="zh-CN" sz="2000" b="1" dirty="0">
              <a:solidFill>
                <a:schemeClr val="tx1">
                  <a:lumMod val="75000"/>
                  <a:lumOff val="25000"/>
                </a:schemeClr>
              </a:solidFill>
              <a:latin typeface="Arial" panose="020B0604020202020204" pitchFamily="34" charset="0"/>
              <a:cs typeface="+mn-ea"/>
              <a:sym typeface="Arial" panose="020B0604020202020204" pitchFamily="34" charset="0"/>
            </a:endParaRPr>
          </a:p>
          <a:p>
            <a:endParaRPr lang="en-AU" altLang="zh-CN" sz="2000" dirty="0">
              <a:solidFill>
                <a:schemeClr val="tx1">
                  <a:lumMod val="75000"/>
                  <a:lumOff val="25000"/>
                </a:schemeClr>
              </a:solidFill>
              <a:ea typeface="微软雅黑" panose="020B0503020204020204" pitchFamily="34" charset="-122"/>
              <a:cs typeface="+mn-ea"/>
              <a:sym typeface="Arial" panose="020B0604020202020204" pitchFamily="34" charset="0"/>
            </a:endParaRPr>
          </a:p>
        </p:txBody>
      </p:sp>
      <p:sp>
        <p:nvSpPr>
          <p:cNvPr id="16" name="矩形 15"/>
          <p:cNvSpPr/>
          <p:nvPr>
            <p:custDataLst>
              <p:tags r:id="rId9"/>
            </p:custDataLst>
          </p:nvPr>
        </p:nvSpPr>
        <p:spPr>
          <a:xfrm>
            <a:off x="1838960" y="5801360"/>
            <a:ext cx="3313430" cy="457835"/>
          </a:xfrm>
          <a:prstGeom prst="rect">
            <a:avLst/>
          </a:prstGeom>
        </p:spPr>
        <p:txBody>
          <a:bodyPr wrap="square">
            <a:noAutofit/>
          </a:bodyPr>
          <a:lstStyle/>
          <a:p>
            <a:pPr>
              <a:defRPr/>
            </a:pPr>
            <a:r>
              <a:rPr lang="en-US" altLang="zh-CN" sz="735" dirty="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rPr>
              <a:t>Current characteristics and current challenges</a:t>
            </a:r>
            <a:endParaRPr lang="en-US" altLang="zh-CN" sz="735" dirty="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流程图: 文档 16"/>
          <p:cNvSpPr/>
          <p:nvPr>
            <p:custDataLst>
              <p:tags r:id="rId10"/>
            </p:custDataLst>
          </p:nvPr>
        </p:nvSpPr>
        <p:spPr bwMode="auto">
          <a:xfrm flipV="1">
            <a:off x="6406515" y="4583430"/>
            <a:ext cx="4259580" cy="1587500"/>
          </a:xfrm>
          <a:prstGeom prst="flowChartDocument">
            <a:avLst/>
          </a:prstGeom>
          <a:solidFill>
            <a:schemeClr val="bg1"/>
          </a:solidFill>
          <a:ln w="9525" cap="flat" cmpd="sng" algn="ctr">
            <a:solidFill>
              <a:schemeClr val="accent1">
                <a:lumMod val="40000"/>
                <a:lumOff val="60000"/>
              </a:schemeClr>
            </a:solidFill>
            <a:prstDash val="solid"/>
            <a:round/>
            <a:headEnd type="none" w="med" len="med"/>
            <a:tailEnd type="none" w="med" len="med"/>
          </a:ln>
          <a:effectLst>
            <a:outerShdw dist="88900" dir="2700000" algn="tl" rotWithShape="0">
              <a:schemeClr val="accent1">
                <a:lumMod val="50000"/>
                <a:alpha val="20000"/>
              </a:scheme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endParaRPr>
          </a:p>
        </p:txBody>
      </p:sp>
      <p:sp>
        <p:nvSpPr>
          <p:cNvPr id="18" name="折角形 17"/>
          <p:cNvSpPr/>
          <p:nvPr>
            <p:custDataLst>
              <p:tags r:id="rId11"/>
            </p:custDataLst>
          </p:nvPr>
        </p:nvSpPr>
        <p:spPr>
          <a:xfrm>
            <a:off x="6714490" y="5315585"/>
            <a:ext cx="286385" cy="291465"/>
          </a:xfrm>
          <a:prstGeom prst="foldedCorner">
            <a:avLst/>
          </a:prstGeom>
          <a:solidFill>
            <a:srgbClr val="E30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 Placeholder 33"/>
          <p:cNvSpPr txBox="1"/>
          <p:nvPr>
            <p:custDataLst>
              <p:tags r:id="rId12"/>
            </p:custDataLst>
          </p:nvPr>
        </p:nvSpPr>
        <p:spPr>
          <a:xfrm>
            <a:off x="7134860" y="4990465"/>
            <a:ext cx="2802255" cy="1017905"/>
          </a:xfrm>
          <a:prstGeom prst="rect">
            <a:avLst/>
          </a:prstGeom>
          <a:noFill/>
        </p:spPr>
        <p:txBody>
          <a:bodyPr wrap="square" rtlCol="0">
            <a:no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en-AU" altLang="zh-CN" sz="2000" dirty="0">
                <a:solidFill>
                  <a:schemeClr val="tx1">
                    <a:lumMod val="75000"/>
                    <a:lumOff val="25000"/>
                  </a:schemeClr>
                </a:solidFill>
                <a:cs typeface="+mn-ea"/>
                <a:sym typeface="Arial" panose="020B0604020202020204" pitchFamily="34" charset="0"/>
              </a:rPr>
              <a:t>社会组织参与基层治理</a:t>
            </a:r>
            <a:r>
              <a:rPr lang="zh-CN" altLang="en-AU" sz="2000" dirty="0">
                <a:solidFill>
                  <a:schemeClr val="tx1">
                    <a:lumMod val="75000"/>
                    <a:lumOff val="25000"/>
                  </a:schemeClr>
                </a:solidFill>
                <a:cs typeface="+mn-ea"/>
                <a:sym typeface="Arial" panose="020B0604020202020204" pitchFamily="34" charset="0"/>
              </a:rPr>
              <a:t>的优化路径研究</a:t>
            </a:r>
            <a:endParaRPr lang="en-AU" altLang="zh-CN" sz="2000" b="1" dirty="0">
              <a:solidFill>
                <a:schemeClr val="tx1">
                  <a:lumMod val="75000"/>
                  <a:lumOff val="25000"/>
                </a:schemeClr>
              </a:solidFill>
              <a:latin typeface="Arial" panose="020B0604020202020204" pitchFamily="34" charset="0"/>
              <a:cs typeface="+mn-ea"/>
              <a:sym typeface="Arial" panose="020B0604020202020204" pitchFamily="34" charset="0"/>
            </a:endParaRPr>
          </a:p>
          <a:p>
            <a:endParaRPr lang="en-AU" altLang="zh-CN" sz="2000" dirty="0">
              <a:solidFill>
                <a:schemeClr val="tx1">
                  <a:lumMod val="75000"/>
                  <a:lumOff val="25000"/>
                </a:schemeClr>
              </a:solidFill>
              <a:ea typeface="微软雅黑" panose="020B0503020204020204" pitchFamily="34" charset="-122"/>
              <a:cs typeface="+mn-ea"/>
              <a:sym typeface="Arial" panose="020B0604020202020204" pitchFamily="34" charset="0"/>
            </a:endParaRPr>
          </a:p>
        </p:txBody>
      </p:sp>
      <p:sp>
        <p:nvSpPr>
          <p:cNvPr id="20" name="矩形 19"/>
          <p:cNvSpPr/>
          <p:nvPr>
            <p:custDataLst>
              <p:tags r:id="rId13"/>
            </p:custDataLst>
          </p:nvPr>
        </p:nvSpPr>
        <p:spPr>
          <a:xfrm>
            <a:off x="7007860" y="5801360"/>
            <a:ext cx="3313430" cy="457835"/>
          </a:xfrm>
          <a:prstGeom prst="rect">
            <a:avLst/>
          </a:prstGeom>
        </p:spPr>
        <p:txBody>
          <a:bodyPr wrap="square">
            <a:noAutofit/>
          </a:bodyPr>
          <a:lstStyle/>
          <a:p>
            <a:pPr>
              <a:defRPr/>
            </a:pPr>
            <a:r>
              <a:rPr lang="en-US" altLang="zh-CN" sz="735" dirty="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rPr>
              <a:t>Optimization Path Research</a:t>
            </a:r>
            <a:endParaRPr lang="en-US" altLang="zh-CN" sz="735" dirty="0">
              <a:solidFill>
                <a:prstClr val="black">
                  <a:lumMod val="50000"/>
                  <a:lumOff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p:pic>
      <p:sp>
        <p:nvSpPr>
          <p:cNvPr id="9" name="文本框 8"/>
          <p:cNvSpPr txBox="1"/>
          <p:nvPr/>
        </p:nvSpPr>
        <p:spPr>
          <a:xfrm>
            <a:off x="897255" y="2484755"/>
            <a:ext cx="7170420" cy="1198880"/>
          </a:xfrm>
          <a:prstGeom prst="rect">
            <a:avLst/>
          </a:prstGeom>
          <a:noFill/>
        </p:spPr>
        <p:txBody>
          <a:bodyPr wrap="square" rtlCol="0">
            <a:spAutoFit/>
          </a:bodyPr>
          <a:lstStyle>
            <a:defPPr>
              <a:defRPr lang="zh-CN"/>
            </a:defPPr>
            <a:lvl1pPr algn="ctr">
              <a:defRPr sz="6600">
                <a:solidFill>
                  <a:schemeClr val="bg1"/>
                </a:solidFill>
                <a:latin typeface="方正清刻本悦宋简体" panose="02000000000000000000" pitchFamily="2" charset="-122"/>
                <a:ea typeface="方正清刻本悦宋简体" panose="02000000000000000000" pitchFamily="2" charset="-122"/>
              </a:defRPr>
            </a:lvl1pPr>
          </a:lstStyle>
          <a:p>
            <a:pPr algn="l"/>
            <a:r>
              <a:rPr lang="zh-CN" altLang="en-US" sz="7200" b="1" dirty="0" smtClean="0">
                <a:latin typeface="Arial" panose="020B0604020202020204" pitchFamily="34" charset="0"/>
                <a:ea typeface="微软雅黑" panose="020B0503020204020204" pitchFamily="34" charset="-122"/>
                <a:sym typeface="Arial" panose="020B0604020202020204" pitchFamily="34" charset="0"/>
              </a:rPr>
              <a:t>感谢大家的聆听</a:t>
            </a:r>
            <a:endParaRPr lang="en-US" altLang="zh-CN" sz="7200" b="1"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259"/>
          <p:cNvSpPr>
            <a:spLocks noChangeArrowheads="1"/>
          </p:cNvSpPr>
          <p:nvPr/>
        </p:nvSpPr>
        <p:spPr bwMode="auto">
          <a:xfrm>
            <a:off x="1153905" y="4365236"/>
            <a:ext cx="5070849" cy="30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4400">
              <a:buNone/>
            </a:pPr>
            <a:r>
              <a:rPr lang="en-US" altLang="zh-CN" sz="2000" cap="all" spc="300" dirty="0">
                <a:solidFill>
                  <a:schemeClr val="bg1"/>
                </a:solidFill>
                <a:latin typeface="Arial" panose="020B0604020202020204" pitchFamily="34" charset="0"/>
                <a:cs typeface="+mn-ea"/>
                <a:sym typeface="Arial" panose="020B0604020202020204" pitchFamily="34" charset="0"/>
              </a:rPr>
              <a:t>TNANKS!</a:t>
            </a:r>
            <a:endParaRPr lang="en-US" altLang="zh-CN" sz="2000" cap="all" spc="300" dirty="0">
              <a:solidFill>
                <a:schemeClr val="bg1"/>
              </a:solidFill>
              <a:latin typeface="Arial" panose="020B0604020202020204" pitchFamily="34" charset="0"/>
              <a:cs typeface="+mn-ea"/>
              <a:sym typeface="Arial" panose="020B0604020202020204" pitchFamily="34" charset="0"/>
            </a:endParaRPr>
          </a:p>
        </p:txBody>
      </p:sp>
      <p:cxnSp>
        <p:nvCxnSpPr>
          <p:cNvPr id="16" name="直接连接符 15"/>
          <p:cNvCxnSpPr/>
          <p:nvPr/>
        </p:nvCxnSpPr>
        <p:spPr>
          <a:xfrm>
            <a:off x="1153905" y="1681812"/>
            <a:ext cx="80026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542"/>
          <p:cNvSpPr/>
          <p:nvPr/>
        </p:nvSpPr>
        <p:spPr>
          <a:xfrm>
            <a:off x="5596899" y="2837873"/>
            <a:ext cx="2759702" cy="5848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140" y="0"/>
                </a:lnTo>
                <a:cubicBezTo>
                  <a:pt x="20220" y="1676"/>
                  <a:pt x="21600" y="5984"/>
                  <a:pt x="21600" y="10800"/>
                </a:cubicBezTo>
                <a:cubicBezTo>
                  <a:pt x="21600" y="15616"/>
                  <a:pt x="20220" y="19924"/>
                  <a:pt x="18140" y="21600"/>
                </a:cubicBezTo>
                <a:lnTo>
                  <a:pt x="0" y="21600"/>
                </a:lnTo>
                <a:cubicBezTo>
                  <a:pt x="2008" y="19677"/>
                  <a:pt x="3287" y="15326"/>
                  <a:pt x="3246" y="10563"/>
                </a:cubicBezTo>
                <a:cubicBezTo>
                  <a:pt x="3206" y="5969"/>
                  <a:pt x="1939" y="1845"/>
                  <a:pt x="0" y="0"/>
                </a:cubicBezTo>
                <a:close/>
              </a:path>
            </a:pathLst>
          </a:custGeom>
          <a:solidFill>
            <a:srgbClr val="B60909">
              <a:alpha val="40000"/>
            </a:srgbClr>
          </a:solidFill>
          <a:ln w="12700">
            <a:miter lim="400000"/>
          </a:ln>
        </p:spPr>
        <p:txBody>
          <a:bodyPr lIns="25400" tIns="25400" rIns="25400" bIns="25400" anchor="ctr"/>
          <a:lstStyle/>
          <a:p>
            <a:pPr>
              <a:lnSpc>
                <a:spcPct val="100000"/>
              </a:lnSpc>
              <a:defRPr sz="3200">
                <a:solidFill>
                  <a:srgbClr val="FFFFFF"/>
                </a:solidFill>
                <a:latin typeface="+mn-lt"/>
                <a:ea typeface="+mn-ea"/>
                <a:cs typeface="+mn-cs"/>
                <a:sym typeface="Roboto" panose="02000000000000000000"/>
              </a:defRPr>
            </a:pPr>
            <a:endParaRPr sz="1600" dirty="0">
              <a:cs typeface="+mn-ea"/>
              <a:sym typeface="+mn-lt"/>
            </a:endParaRPr>
          </a:p>
        </p:txBody>
      </p:sp>
      <p:sp>
        <p:nvSpPr>
          <p:cNvPr id="7" name="Shape 1541"/>
          <p:cNvSpPr/>
          <p:nvPr/>
        </p:nvSpPr>
        <p:spPr>
          <a:xfrm>
            <a:off x="3105936" y="2837873"/>
            <a:ext cx="2759702" cy="5848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140" y="0"/>
                </a:lnTo>
                <a:cubicBezTo>
                  <a:pt x="20220" y="1676"/>
                  <a:pt x="21600" y="5984"/>
                  <a:pt x="21600" y="10800"/>
                </a:cubicBezTo>
                <a:cubicBezTo>
                  <a:pt x="21600" y="15616"/>
                  <a:pt x="20220" y="19924"/>
                  <a:pt x="18140" y="21600"/>
                </a:cubicBezTo>
                <a:lnTo>
                  <a:pt x="0" y="21600"/>
                </a:lnTo>
                <a:cubicBezTo>
                  <a:pt x="2008" y="19677"/>
                  <a:pt x="3287" y="15326"/>
                  <a:pt x="3246" y="10563"/>
                </a:cubicBezTo>
                <a:cubicBezTo>
                  <a:pt x="3206" y="5969"/>
                  <a:pt x="1939" y="1845"/>
                  <a:pt x="0" y="0"/>
                </a:cubicBezTo>
                <a:close/>
              </a:path>
            </a:pathLst>
          </a:custGeom>
          <a:solidFill>
            <a:srgbClr val="B60909">
              <a:alpha val="70000"/>
            </a:srgbClr>
          </a:solidFill>
          <a:ln w="12700">
            <a:miter lim="400000"/>
          </a:ln>
        </p:spPr>
        <p:txBody>
          <a:bodyPr lIns="25400" tIns="25400" rIns="25400" bIns="25400" anchor="ctr"/>
          <a:lstStyle/>
          <a:p>
            <a:pPr>
              <a:lnSpc>
                <a:spcPct val="100000"/>
              </a:lnSpc>
              <a:defRPr sz="3200">
                <a:solidFill>
                  <a:srgbClr val="FFFFFF"/>
                </a:solidFill>
                <a:latin typeface="+mn-lt"/>
                <a:ea typeface="+mn-ea"/>
                <a:cs typeface="+mn-cs"/>
                <a:sym typeface="Roboto" panose="02000000000000000000"/>
              </a:defRPr>
            </a:pPr>
            <a:endParaRPr sz="1600" dirty="0">
              <a:cs typeface="+mn-ea"/>
              <a:sym typeface="+mn-lt"/>
            </a:endParaRPr>
          </a:p>
        </p:txBody>
      </p:sp>
      <p:sp>
        <p:nvSpPr>
          <p:cNvPr id="6" name="Shape 1540"/>
          <p:cNvSpPr/>
          <p:nvPr/>
        </p:nvSpPr>
        <p:spPr>
          <a:xfrm>
            <a:off x="531549" y="2837873"/>
            <a:ext cx="2841601" cy="584862"/>
          </a:xfrm>
          <a:custGeom>
            <a:avLst/>
            <a:gdLst/>
            <a:ahLst/>
            <a:cxnLst>
              <a:cxn ang="0">
                <a:pos x="wd2" y="hd2"/>
              </a:cxn>
              <a:cxn ang="5400000">
                <a:pos x="wd2" y="hd2"/>
              </a:cxn>
              <a:cxn ang="10800000">
                <a:pos x="wd2" y="hd2"/>
              </a:cxn>
              <a:cxn ang="16200000">
                <a:pos x="wd2" y="hd2"/>
              </a:cxn>
            </a:cxnLst>
            <a:rect l="0" t="0" r="r" b="b"/>
            <a:pathLst>
              <a:path w="21600" h="21600" extrusionOk="0">
                <a:moveTo>
                  <a:pt x="3192" y="0"/>
                </a:moveTo>
                <a:lnTo>
                  <a:pt x="18128" y="0"/>
                </a:lnTo>
                <a:cubicBezTo>
                  <a:pt x="20122" y="1113"/>
                  <a:pt x="21600" y="5597"/>
                  <a:pt x="21600" y="10800"/>
                </a:cubicBezTo>
                <a:cubicBezTo>
                  <a:pt x="21600" y="16003"/>
                  <a:pt x="20122" y="20487"/>
                  <a:pt x="18128" y="21600"/>
                </a:cubicBezTo>
                <a:lnTo>
                  <a:pt x="3192" y="21600"/>
                </a:lnTo>
                <a:cubicBezTo>
                  <a:pt x="1294" y="20131"/>
                  <a:pt x="0" y="15754"/>
                  <a:pt x="0" y="10800"/>
                </a:cubicBezTo>
                <a:cubicBezTo>
                  <a:pt x="0" y="5846"/>
                  <a:pt x="1294" y="1469"/>
                  <a:pt x="3192" y="0"/>
                </a:cubicBezTo>
                <a:close/>
              </a:path>
            </a:pathLst>
          </a:custGeom>
          <a:solidFill>
            <a:srgbClr val="B60909"/>
          </a:solidFill>
          <a:ln w="12700">
            <a:miter lim="400000"/>
          </a:ln>
        </p:spPr>
        <p:txBody>
          <a:bodyPr lIns="25400" tIns="25400" rIns="25400" bIns="25400" anchor="ctr"/>
          <a:lstStyle/>
          <a:p>
            <a:pPr>
              <a:lnSpc>
                <a:spcPct val="100000"/>
              </a:lnSpc>
              <a:defRPr sz="3200">
                <a:solidFill>
                  <a:srgbClr val="FFFFFF"/>
                </a:solidFill>
                <a:latin typeface="+mn-lt"/>
                <a:ea typeface="+mn-ea"/>
                <a:cs typeface="+mn-cs"/>
                <a:sym typeface="Roboto" panose="02000000000000000000"/>
              </a:defRPr>
            </a:pPr>
            <a:endParaRPr sz="1600" dirty="0">
              <a:cs typeface="+mn-ea"/>
              <a:sym typeface="+mn-lt"/>
            </a:endParaRPr>
          </a:p>
        </p:txBody>
      </p:sp>
      <p:sp>
        <p:nvSpPr>
          <p:cNvPr id="1003" name="Shape 1003"/>
          <p:cNvSpPr/>
          <p:nvPr/>
        </p:nvSpPr>
        <p:spPr>
          <a:xfrm>
            <a:off x="3178945" y="5065367"/>
            <a:ext cx="254277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构建党的领导、人民当家作主和依法治理有机统一的基层治理体制机制，提高基层治理社会化、法治化、智能化、专业化水平</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005" name="Shape 1005"/>
          <p:cNvSpPr/>
          <p:nvPr/>
        </p:nvSpPr>
        <p:spPr>
          <a:xfrm>
            <a:off x="1359888" y="3993950"/>
            <a:ext cx="4505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如何增强人民群众获得感、幸福感、安全感，夯实党长期执政和国家长治久安的基层基础，巩固和发扬中国特色社会主义基层治理制度优势？</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006" name="Shape 1006"/>
          <p:cNvSpPr/>
          <p:nvPr/>
        </p:nvSpPr>
        <p:spPr>
          <a:xfrm>
            <a:off x="3027126" y="1265216"/>
            <a:ext cx="4341896" cy="454035"/>
          </a:xfrm>
          <a:prstGeom prst="rect">
            <a:avLst/>
          </a:prstGeom>
        </p:spPr>
        <p:txBody>
          <a:bodyPr wrap="square">
            <a:spAutoFit/>
          </a:bodyPr>
          <a:lstStyle/>
          <a:p>
            <a:pPr>
              <a:lnSpc>
                <a:spcPct val="150000"/>
              </a:lnSpc>
            </a:pPr>
            <a:r>
              <a:rPr lang="zh-CN" altLang="en-US" sz="1800" kern="2600" dirty="0">
                <a:solidFill>
                  <a:srgbClr val="C00000"/>
                </a:solidFill>
                <a:effectLst/>
                <a:ea typeface="宋体" panose="02010600030101010101" pitchFamily="2" charset="-122"/>
                <a:cs typeface="宋体" panose="02010600030101010101" pitchFamily="2" charset="-122"/>
              </a:rPr>
              <a:t>“</a:t>
            </a:r>
            <a:r>
              <a:rPr lang="zh-CN" altLang="zh-CN" kern="2600" dirty="0">
                <a:solidFill>
                  <a:srgbClr val="C00000"/>
                </a:solidFill>
                <a:ea typeface="宋体" panose="02010600030101010101" pitchFamily="2" charset="-122"/>
                <a:cs typeface="宋体" panose="02010600030101010101" pitchFamily="2" charset="-122"/>
              </a:rPr>
              <a:t>基层强则国家强，基层安则天下安</a:t>
            </a:r>
            <a:r>
              <a:rPr lang="zh-CN" altLang="en-US" sz="1800" kern="2600" dirty="0">
                <a:solidFill>
                  <a:srgbClr val="C00000"/>
                </a:solidFill>
                <a:effectLst/>
                <a:ea typeface="宋体" panose="02010600030101010101" pitchFamily="2" charset="-122"/>
                <a:cs typeface="宋体" panose="02010600030101010101" pitchFamily="2" charset="-122"/>
              </a:rPr>
              <a:t>”</a:t>
            </a:r>
            <a:endParaRPr sz="1050" dirty="0">
              <a:solidFill>
                <a:srgbClr val="C00000"/>
              </a:solidFill>
              <a:latin typeface="Arial" panose="020B0604020202020204" pitchFamily="34" charset="0"/>
              <a:ea typeface="微软雅黑" panose="020B0503020204020204" pitchFamily="34" charset="-122"/>
              <a:cs typeface="+mn-ea"/>
              <a:sym typeface="+mn-lt"/>
            </a:endParaRPr>
          </a:p>
        </p:txBody>
      </p:sp>
      <p:sp>
        <p:nvSpPr>
          <p:cNvPr id="1009" name="Shape 1009"/>
          <p:cNvSpPr/>
          <p:nvPr/>
        </p:nvSpPr>
        <p:spPr>
          <a:xfrm>
            <a:off x="1322958" y="2926541"/>
            <a:ext cx="11281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社区服务</a:t>
            </a:r>
            <a:endPar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011" name="Shape 1011"/>
          <p:cNvSpPr/>
          <p:nvPr/>
        </p:nvSpPr>
        <p:spPr>
          <a:xfrm>
            <a:off x="1215813" y="1995982"/>
            <a:ext cx="69629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习总书记视察基层，肯定基层防控和治理，推进新时代基层治理现代化建设</a:t>
            </a:r>
            <a:endParaRPr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012" name="Shape 1012"/>
          <p:cNvSpPr/>
          <p:nvPr/>
        </p:nvSpPr>
        <p:spPr>
          <a:xfrm>
            <a:off x="708599" y="3511403"/>
            <a:ext cx="2397337" cy="336374"/>
          </a:xfrm>
          <a:prstGeom prst="rect">
            <a:avLst/>
          </a:prstGeom>
        </p:spPr>
        <p:txBody>
          <a:bodyPr wrap="square">
            <a:spAutoFit/>
          </a:bodyPr>
          <a:lstStyle/>
          <a:p>
            <a:pPr>
              <a:lnSpc>
                <a:spcPct val="150000"/>
              </a:lnSpc>
            </a:pPr>
            <a:r>
              <a:rPr lang="zh-CN" altLang="en-US" sz="1200" dirty="0">
                <a:solidFill>
                  <a:prstClr val="white">
                    <a:lumMod val="50000"/>
                  </a:prstClr>
                </a:solidFill>
                <a:latin typeface="Arial" panose="020B0604020202020204" pitchFamily="34" charset="0"/>
                <a:ea typeface="微软雅黑" panose="020B0503020204020204" pitchFamily="34" charset="-122"/>
                <a:cs typeface="+mn-ea"/>
                <a:sym typeface="+mn-lt"/>
              </a:rPr>
              <a:t>人们对社区治理的认识和实践</a:t>
            </a:r>
            <a:endParaRPr lang="zh-CN" altLang="en-US" sz="1200" dirty="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
        <p:nvSpPr>
          <p:cNvPr id="1015" name="Shape 1015"/>
          <p:cNvSpPr/>
          <p:nvPr/>
        </p:nvSpPr>
        <p:spPr>
          <a:xfrm>
            <a:off x="798236" y="2008655"/>
            <a:ext cx="294332" cy="3373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1016" name="Shape 1016"/>
          <p:cNvSpPr/>
          <p:nvPr/>
        </p:nvSpPr>
        <p:spPr>
          <a:xfrm>
            <a:off x="758998" y="5471164"/>
            <a:ext cx="251649" cy="337387"/>
          </a:xfrm>
          <a:custGeom>
            <a:avLst/>
            <a:gdLst/>
            <a:ahLst/>
            <a:cxnLst>
              <a:cxn ang="0">
                <a:pos x="wd2" y="hd2"/>
              </a:cxn>
              <a:cxn ang="5400000">
                <a:pos x="wd2" y="hd2"/>
              </a:cxn>
              <a:cxn ang="10800000">
                <a:pos x="wd2" y="hd2"/>
              </a:cxn>
              <a:cxn ang="16200000">
                <a:pos x="wd2" y="hd2"/>
              </a:cxn>
            </a:cxnLst>
            <a:rect l="0" t="0" r="r" b="b"/>
            <a:pathLst>
              <a:path w="21600" h="21600" extrusionOk="0">
                <a:moveTo>
                  <a:pt x="10896" y="0"/>
                </a:moveTo>
                <a:cubicBezTo>
                  <a:pt x="6887" y="0"/>
                  <a:pt x="3664" y="2366"/>
                  <a:pt x="3664" y="5180"/>
                </a:cubicBezTo>
                <a:lnTo>
                  <a:pt x="3664" y="8055"/>
                </a:lnTo>
                <a:lnTo>
                  <a:pt x="5480" y="8055"/>
                </a:lnTo>
                <a:lnTo>
                  <a:pt x="5480" y="5180"/>
                </a:lnTo>
                <a:cubicBezTo>
                  <a:pt x="5480" y="3108"/>
                  <a:pt x="7889" y="1378"/>
                  <a:pt x="10896" y="1378"/>
                </a:cubicBezTo>
                <a:cubicBezTo>
                  <a:pt x="13861" y="1378"/>
                  <a:pt x="16280" y="3108"/>
                  <a:pt x="16280" y="5180"/>
                </a:cubicBezTo>
                <a:lnTo>
                  <a:pt x="16280" y="8055"/>
                </a:lnTo>
                <a:lnTo>
                  <a:pt x="18127" y="8055"/>
                </a:lnTo>
                <a:lnTo>
                  <a:pt x="18127" y="5180"/>
                </a:lnTo>
                <a:cubicBezTo>
                  <a:pt x="18127" y="2304"/>
                  <a:pt x="14863" y="0"/>
                  <a:pt x="10896" y="0"/>
                </a:cubicBezTo>
                <a:close/>
                <a:moveTo>
                  <a:pt x="0" y="9457"/>
                </a:moveTo>
                <a:lnTo>
                  <a:pt x="0" y="13497"/>
                </a:lnTo>
                <a:cubicBezTo>
                  <a:pt x="0" y="17950"/>
                  <a:pt x="4880" y="21600"/>
                  <a:pt x="10832" y="21600"/>
                </a:cubicBezTo>
                <a:cubicBezTo>
                  <a:pt x="16742" y="21600"/>
                  <a:pt x="21600" y="17950"/>
                  <a:pt x="21600" y="13497"/>
                </a:cubicBezTo>
                <a:lnTo>
                  <a:pt x="21600" y="9457"/>
                </a:lnTo>
                <a:lnTo>
                  <a:pt x="0" y="9457"/>
                </a:lnTo>
                <a:close/>
                <a:moveTo>
                  <a:pt x="1784" y="10812"/>
                </a:moveTo>
                <a:lnTo>
                  <a:pt x="19816" y="10812"/>
                </a:lnTo>
                <a:lnTo>
                  <a:pt x="19816" y="13497"/>
                </a:lnTo>
                <a:cubicBezTo>
                  <a:pt x="19816" y="17203"/>
                  <a:pt x="15743" y="20222"/>
                  <a:pt x="10832" y="20222"/>
                </a:cubicBezTo>
                <a:cubicBezTo>
                  <a:pt x="5879" y="20222"/>
                  <a:pt x="1784" y="17203"/>
                  <a:pt x="1784" y="13497"/>
                </a:cubicBezTo>
                <a:lnTo>
                  <a:pt x="1784" y="10812"/>
                </a:lnTo>
                <a:close/>
                <a:moveTo>
                  <a:pt x="10736" y="12737"/>
                </a:moveTo>
                <a:cubicBezTo>
                  <a:pt x="9222" y="12737"/>
                  <a:pt x="8092" y="13629"/>
                  <a:pt x="8092" y="14733"/>
                </a:cubicBezTo>
                <a:lnTo>
                  <a:pt x="8092" y="16087"/>
                </a:lnTo>
                <a:cubicBezTo>
                  <a:pt x="8092" y="17191"/>
                  <a:pt x="9304" y="18036"/>
                  <a:pt x="10736" y="18036"/>
                </a:cubicBezTo>
                <a:cubicBezTo>
                  <a:pt x="12127" y="18036"/>
                  <a:pt x="13349" y="17191"/>
                  <a:pt x="13349" y="16087"/>
                </a:cubicBezTo>
                <a:lnTo>
                  <a:pt x="13349" y="14733"/>
                </a:lnTo>
                <a:cubicBezTo>
                  <a:pt x="13349" y="13629"/>
                  <a:pt x="12209" y="12737"/>
                  <a:pt x="10736" y="12737"/>
                </a:cubicBezTo>
                <a:close/>
                <a:moveTo>
                  <a:pt x="10736" y="14091"/>
                </a:moveTo>
                <a:cubicBezTo>
                  <a:pt x="11227" y="14091"/>
                  <a:pt x="11596" y="14334"/>
                  <a:pt x="11596" y="14733"/>
                </a:cubicBezTo>
                <a:lnTo>
                  <a:pt x="11596" y="16087"/>
                </a:lnTo>
                <a:cubicBezTo>
                  <a:pt x="11596" y="16486"/>
                  <a:pt x="11227" y="16729"/>
                  <a:pt x="10736" y="16729"/>
                </a:cubicBezTo>
                <a:cubicBezTo>
                  <a:pt x="10204" y="16729"/>
                  <a:pt x="9844" y="16486"/>
                  <a:pt x="9844" y="16087"/>
                </a:cubicBezTo>
                <a:lnTo>
                  <a:pt x="9844" y="14733"/>
                </a:lnTo>
                <a:cubicBezTo>
                  <a:pt x="9844" y="14334"/>
                  <a:pt x="10204" y="14091"/>
                  <a:pt x="10736" y="14091"/>
                </a:cubicBez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1017" name="Shape 1017"/>
          <p:cNvSpPr/>
          <p:nvPr/>
        </p:nvSpPr>
        <p:spPr>
          <a:xfrm>
            <a:off x="798236" y="4176460"/>
            <a:ext cx="338306" cy="337387"/>
          </a:xfrm>
          <a:custGeom>
            <a:avLst/>
            <a:gdLst/>
            <a:ahLst/>
            <a:cxnLst>
              <a:cxn ang="0">
                <a:pos x="wd2" y="hd2"/>
              </a:cxn>
              <a:cxn ang="5400000">
                <a:pos x="wd2" y="hd2"/>
              </a:cxn>
              <a:cxn ang="10800000">
                <a:pos x="wd2" y="hd2"/>
              </a:cxn>
              <a:cxn ang="16200000">
                <a:pos x="wd2" y="hd2"/>
              </a:cxn>
            </a:cxnLst>
            <a:rect l="0" t="0" r="r" b="b"/>
            <a:pathLst>
              <a:path w="19736" h="21407" extrusionOk="0">
                <a:moveTo>
                  <a:pt x="10983" y="66"/>
                </a:moveTo>
                <a:cubicBezTo>
                  <a:pt x="8821" y="-193"/>
                  <a:pt x="6594" y="308"/>
                  <a:pt x="4652" y="1651"/>
                </a:cubicBezTo>
                <a:lnTo>
                  <a:pt x="5327" y="2763"/>
                </a:lnTo>
                <a:cubicBezTo>
                  <a:pt x="8700" y="447"/>
                  <a:pt x="13173" y="984"/>
                  <a:pt x="16008" y="4040"/>
                </a:cubicBezTo>
                <a:cubicBezTo>
                  <a:pt x="18825" y="7082"/>
                  <a:pt x="19144" y="11624"/>
                  <a:pt x="17248" y="15232"/>
                </a:cubicBezTo>
                <a:lnTo>
                  <a:pt x="17248" y="14096"/>
                </a:lnTo>
                <a:lnTo>
                  <a:pt x="16051" y="14096"/>
                </a:lnTo>
                <a:lnTo>
                  <a:pt x="16051" y="18024"/>
                </a:lnTo>
                <a:lnTo>
                  <a:pt x="19641" y="18024"/>
                </a:lnTo>
                <a:lnTo>
                  <a:pt x="19641" y="16699"/>
                </a:lnTo>
                <a:lnTo>
                  <a:pt x="17944" y="16699"/>
                </a:lnTo>
                <a:cubicBezTo>
                  <a:pt x="20684" y="12490"/>
                  <a:pt x="20251" y="6845"/>
                  <a:pt x="16856" y="3118"/>
                </a:cubicBezTo>
                <a:cubicBezTo>
                  <a:pt x="15226" y="1358"/>
                  <a:pt x="13144" y="324"/>
                  <a:pt x="10983" y="66"/>
                </a:cubicBezTo>
                <a:close/>
                <a:moveTo>
                  <a:pt x="19" y="3331"/>
                </a:moveTo>
                <a:lnTo>
                  <a:pt x="19" y="4632"/>
                </a:lnTo>
                <a:lnTo>
                  <a:pt x="1781" y="4632"/>
                </a:lnTo>
                <a:cubicBezTo>
                  <a:pt x="-916" y="8849"/>
                  <a:pt x="-552" y="14523"/>
                  <a:pt x="2890" y="18260"/>
                </a:cubicBezTo>
                <a:cubicBezTo>
                  <a:pt x="4799" y="20333"/>
                  <a:pt x="7330" y="21407"/>
                  <a:pt x="9895" y="21407"/>
                </a:cubicBezTo>
                <a:cubicBezTo>
                  <a:pt x="11747" y="21407"/>
                  <a:pt x="13542" y="20864"/>
                  <a:pt x="15137" y="19751"/>
                </a:cubicBezTo>
                <a:lnTo>
                  <a:pt x="14463" y="18591"/>
                </a:lnTo>
                <a:cubicBezTo>
                  <a:pt x="11101" y="20912"/>
                  <a:pt x="6588" y="20400"/>
                  <a:pt x="3738" y="17337"/>
                </a:cubicBezTo>
                <a:cubicBezTo>
                  <a:pt x="900" y="14283"/>
                  <a:pt x="563" y="9717"/>
                  <a:pt x="2499" y="6099"/>
                </a:cubicBezTo>
                <a:lnTo>
                  <a:pt x="2499" y="7258"/>
                </a:lnTo>
                <a:lnTo>
                  <a:pt x="3738" y="7258"/>
                </a:lnTo>
                <a:lnTo>
                  <a:pt x="3738" y="3331"/>
                </a:lnTo>
                <a:lnTo>
                  <a:pt x="19" y="3331"/>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19" name="矩形 18"/>
          <p:cNvSpPr/>
          <p:nvPr/>
        </p:nvSpPr>
        <p:spPr>
          <a:xfrm>
            <a:off x="5042255" y="806307"/>
            <a:ext cx="2107490" cy="230832"/>
          </a:xfrm>
          <a:prstGeom prst="rect">
            <a:avLst/>
          </a:prstGeom>
        </p:spPr>
        <p:txBody>
          <a:bodyPr wrap="square">
            <a:spAutoFit/>
          </a:bodyPr>
          <a:lstStyle/>
          <a:p>
            <a:pPr algn="ctr">
              <a:defRPr/>
            </a:pPr>
            <a:r>
              <a:rPr lang="en-US" altLang="zh-CN" sz="900" dirty="0">
                <a:solidFill>
                  <a:schemeClr val="bg1"/>
                </a:solidFill>
                <a:cs typeface="+mn-ea"/>
                <a:sym typeface="Arial" panose="020B0604020202020204" pitchFamily="34" charset="0"/>
              </a:rPr>
              <a:t>RESEARCH BACKGROUND</a:t>
            </a:r>
            <a:endParaRPr lang="en-US" altLang="zh-CN" sz="900" dirty="0">
              <a:solidFill>
                <a:schemeClr val="bg1"/>
              </a:solidFill>
              <a:cs typeface="+mn-ea"/>
              <a:sym typeface="Arial" panose="020B0604020202020204" pitchFamily="34" charset="0"/>
            </a:endParaRPr>
          </a:p>
        </p:txBody>
      </p:sp>
      <p:sp>
        <p:nvSpPr>
          <p:cNvPr id="20" name="文本框 19"/>
          <p:cNvSpPr txBox="1"/>
          <p:nvPr/>
        </p:nvSpPr>
        <p:spPr>
          <a:xfrm>
            <a:off x="4729444" y="279400"/>
            <a:ext cx="2733114"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研究背景</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grpSp>
        <p:nvGrpSpPr>
          <p:cNvPr id="21" name="组合 20"/>
          <p:cNvGrpSpPr/>
          <p:nvPr/>
        </p:nvGrpSpPr>
        <p:grpSpPr>
          <a:xfrm>
            <a:off x="2141839" y="556335"/>
            <a:ext cx="7908323" cy="108542"/>
            <a:chOff x="1837039" y="691984"/>
            <a:chExt cx="7908323" cy="108542"/>
          </a:xfrm>
        </p:grpSpPr>
        <p:cxnSp>
          <p:nvCxnSpPr>
            <p:cNvPr id="22" name="直接连接符 21"/>
            <p:cNvCxnSpPr/>
            <p:nvPr/>
          </p:nvCxnSpPr>
          <p:spPr>
            <a:xfrm flipH="1">
              <a:off x="3256384" y="691984"/>
              <a:ext cx="1039545"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837039" y="800526"/>
              <a:ext cx="245889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286472" y="691984"/>
              <a:ext cx="245889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286472" y="800526"/>
              <a:ext cx="1372336"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grpSp>
      <p:pic>
        <p:nvPicPr>
          <p:cNvPr id="3" name="图片占位符 2"/>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14882" r="14882"/>
          <a:stretch>
            <a:fillRect/>
          </a:stretch>
        </p:blipFill>
        <p:spPr>
          <a:xfrm>
            <a:off x="6261951" y="5065367"/>
            <a:ext cx="1312392" cy="1312392"/>
          </a:xfrm>
        </p:spPr>
      </p:pic>
      <p:sp>
        <p:nvSpPr>
          <p:cNvPr id="2" name="Shape 410"/>
          <p:cNvSpPr>
            <a:spLocks noChangeArrowheads="1"/>
          </p:cNvSpPr>
          <p:nvPr/>
        </p:nvSpPr>
        <p:spPr bwMode="auto">
          <a:xfrm>
            <a:off x="798236" y="1203623"/>
            <a:ext cx="2021164" cy="672913"/>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r>
              <a:rPr lang="zh-CN" altLang="en-US" sz="2400" b="1" dirty="0">
                <a:solidFill>
                  <a:srgbClr val="C00000"/>
                </a:solidFill>
                <a:latin typeface="宋体" panose="02010600030101010101" pitchFamily="2" charset="-122"/>
                <a:ea typeface="宋体" panose="02010600030101010101" pitchFamily="2" charset="-122"/>
                <a:sym typeface="Arial" panose="020B0604020202020204" pitchFamily="34" charset="0"/>
              </a:rPr>
              <a:t>基层治理</a:t>
            </a:r>
            <a:endParaRPr lang="zh-CN" altLang="zh-CN" sz="24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
        <p:nvSpPr>
          <p:cNvPr id="4" name="Shape 1015"/>
          <p:cNvSpPr/>
          <p:nvPr/>
        </p:nvSpPr>
        <p:spPr>
          <a:xfrm>
            <a:off x="798236" y="2409906"/>
            <a:ext cx="294332" cy="3373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5" name="Shape 1011"/>
          <p:cNvSpPr/>
          <p:nvPr/>
        </p:nvSpPr>
        <p:spPr>
          <a:xfrm>
            <a:off x="1215813" y="2398151"/>
            <a:ext cx="53945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党的十九届四中、五中全会对城乡基层治理体系作出部署</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2" name="Shape 1009"/>
          <p:cNvSpPr/>
          <p:nvPr/>
        </p:nvSpPr>
        <p:spPr>
          <a:xfrm>
            <a:off x="4027986" y="2926541"/>
            <a:ext cx="11281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社区建设</a:t>
            </a:r>
            <a:endPar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3" name="Shape 1009"/>
          <p:cNvSpPr/>
          <p:nvPr/>
        </p:nvSpPr>
        <p:spPr>
          <a:xfrm>
            <a:off x="6520474" y="2927035"/>
            <a:ext cx="11281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社区治理</a:t>
            </a:r>
            <a:endPar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pic>
        <p:nvPicPr>
          <p:cNvPr id="15" name="图形 14" descr="箭头: 顺时针弯曲 纯色填充"/>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5393" y="3480938"/>
            <a:ext cx="463465" cy="463465"/>
          </a:xfrm>
          <a:prstGeom prst="rect">
            <a:avLst/>
          </a:prstGeom>
        </p:spPr>
      </p:pic>
      <p:sp>
        <p:nvSpPr>
          <p:cNvPr id="16" name="Shape 1012"/>
          <p:cNvSpPr/>
          <p:nvPr/>
        </p:nvSpPr>
        <p:spPr>
          <a:xfrm>
            <a:off x="3371284" y="3515424"/>
            <a:ext cx="3893116" cy="336374"/>
          </a:xfrm>
          <a:prstGeom prst="rect">
            <a:avLst/>
          </a:prstGeom>
        </p:spPr>
        <p:txBody>
          <a:bodyPr wrap="square">
            <a:spAutoFit/>
          </a:bodyPr>
          <a:lstStyle/>
          <a:p>
            <a:pPr>
              <a:lnSpc>
                <a:spcPct val="150000"/>
              </a:lnSpc>
            </a:pPr>
            <a:r>
              <a:rPr lang="zh-CN" altLang="en-US" sz="1200" dirty="0">
                <a:solidFill>
                  <a:prstClr val="white">
                    <a:lumMod val="50000"/>
                  </a:prstClr>
                </a:solidFill>
                <a:latin typeface="Arial" panose="020B0604020202020204" pitchFamily="34" charset="0"/>
                <a:ea typeface="微软雅黑" panose="020B0503020204020204" pitchFamily="34" charset="-122"/>
                <a:cs typeface="+mn-ea"/>
                <a:sym typeface="+mn-lt"/>
              </a:rPr>
              <a:t>党和政府出台的一系列推进社区治理的政策和举措</a:t>
            </a:r>
            <a:endParaRPr lang="zh-CN" altLang="en-US" sz="1200" dirty="0">
              <a:solidFill>
                <a:prstClr val="white">
                  <a:lumMod val="50000"/>
                </a:prstClr>
              </a:solidFill>
              <a:latin typeface="Arial" panose="020B0604020202020204" pitchFamily="34" charset="0"/>
              <a:ea typeface="微软雅黑" panose="020B0503020204020204" pitchFamily="34" charset="-122"/>
              <a:cs typeface="+mn-ea"/>
              <a:sym typeface="+mn-lt"/>
            </a:endParaRPr>
          </a:p>
        </p:txBody>
      </p:sp>
      <p:pic>
        <p:nvPicPr>
          <p:cNvPr id="17" name="图形 16" descr="箭头: 顺时针弯曲 纯色填充"/>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177" y="3462607"/>
            <a:ext cx="463465" cy="463465"/>
          </a:xfrm>
          <a:prstGeom prst="rect">
            <a:avLst/>
          </a:prstGeom>
        </p:spPr>
      </p:pic>
      <p:sp>
        <p:nvSpPr>
          <p:cNvPr id="26" name="Shape 1009"/>
          <p:cNvSpPr/>
          <p:nvPr/>
        </p:nvSpPr>
        <p:spPr>
          <a:xfrm>
            <a:off x="1010016" y="5450647"/>
            <a:ext cx="12180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2000" b="1" dirty="0">
                <a:solidFill>
                  <a:srgbClr val="C00000"/>
                </a:solidFill>
                <a:latin typeface="Arial" panose="020B0604020202020204" pitchFamily="34" charset="0"/>
                <a:ea typeface="微软雅黑" panose="020B0503020204020204" pitchFamily="34" charset="-122"/>
                <a:cs typeface="+mn-ea"/>
                <a:sym typeface="+mn-lt"/>
              </a:rPr>
              <a:t>中国道路</a:t>
            </a:r>
            <a:endParaRPr lang="zh-CN" altLang="en-US" sz="2000" b="1" dirty="0">
              <a:solidFill>
                <a:srgbClr val="C00000"/>
              </a:solidFill>
              <a:latin typeface="Arial" panose="020B0604020202020204" pitchFamily="34" charset="0"/>
              <a:ea typeface="微软雅黑" panose="020B0503020204020204" pitchFamily="34" charset="-122"/>
              <a:cs typeface="+mn-ea"/>
              <a:sym typeface="+mn-lt"/>
            </a:endParaRPr>
          </a:p>
        </p:txBody>
      </p:sp>
      <p:pic>
        <p:nvPicPr>
          <p:cNvPr id="28" name="图形 27" descr="V 形箭头 纯色填充"/>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1525" y="5462337"/>
            <a:ext cx="914400" cy="376731"/>
          </a:xfrm>
          <a:prstGeom prst="rect">
            <a:avLst/>
          </a:prstGeom>
        </p:spPr>
      </p:pic>
      <p:sp>
        <p:nvSpPr>
          <p:cNvPr id="29" name="Shape 410"/>
          <p:cNvSpPr>
            <a:spLocks noChangeArrowheads="1"/>
          </p:cNvSpPr>
          <p:nvPr/>
        </p:nvSpPr>
        <p:spPr bwMode="auto">
          <a:xfrm>
            <a:off x="8489180" y="1613513"/>
            <a:ext cx="3416125" cy="4661779"/>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24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
        <p:nvSpPr>
          <p:cNvPr id="30" name="Shape 1005"/>
          <p:cNvSpPr/>
          <p:nvPr/>
        </p:nvSpPr>
        <p:spPr>
          <a:xfrm>
            <a:off x="8775066" y="2174688"/>
            <a:ext cx="3010226"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1600" b="1" dirty="0">
                <a:solidFill>
                  <a:prstClr val="white">
                    <a:lumMod val="50000"/>
                  </a:prstClr>
                </a:solidFill>
                <a:latin typeface="Arial" panose="020B0604020202020204" pitchFamily="34" charset="0"/>
                <a:ea typeface="微软雅黑" panose="020B0503020204020204" pitchFamily="34" charset="-122"/>
                <a:cs typeface="+mn-ea"/>
              </a:rPr>
              <a:t>指导性方针的出台</a:t>
            </a:r>
            <a:r>
              <a:rPr lang="zh-CN" altLang="en-US" sz="1600" dirty="0">
                <a:solidFill>
                  <a:prstClr val="white">
                    <a:lumMod val="50000"/>
                  </a:prstClr>
                </a:solidFill>
                <a:latin typeface="Arial" panose="020B0604020202020204" pitchFamily="34" charset="0"/>
                <a:ea typeface="微软雅黑" panose="020B0503020204020204" pitchFamily="34" charset="-122"/>
                <a:cs typeface="+mn-ea"/>
              </a:rPr>
              <a:t>：</a:t>
            </a:r>
            <a:endParaRPr lang="en-US" altLang="zh-CN" sz="1600" dirty="0">
              <a:solidFill>
                <a:prstClr val="white">
                  <a:lumMod val="50000"/>
                </a:prstClr>
              </a:solidFill>
              <a:latin typeface="Arial" panose="020B0604020202020204" pitchFamily="34" charset="0"/>
              <a:ea typeface="微软雅黑" panose="020B0503020204020204" pitchFamily="34" charset="-122"/>
              <a:cs typeface="+mn-ea"/>
            </a:endParaRPr>
          </a:p>
          <a:p>
            <a:pPr defTabSz="914400" fontAlgn="base">
              <a:spcBef>
                <a:spcPct val="0"/>
              </a:spcBef>
              <a:spcAft>
                <a:spcPct val="0"/>
              </a:spcAft>
            </a:pPr>
            <a:endParaRPr lang="en-US" altLang="zh-CN" sz="1600" dirty="0">
              <a:solidFill>
                <a:prstClr val="white">
                  <a:lumMod val="50000"/>
                </a:prstClr>
              </a:solidFill>
              <a:latin typeface="Arial" panose="020B0604020202020204" pitchFamily="34" charset="0"/>
              <a:ea typeface="微软雅黑" panose="020B0503020204020204" pitchFamily="34" charset="-122"/>
              <a:cs typeface="+mn-ea"/>
            </a:endParaRPr>
          </a:p>
          <a:p>
            <a:pPr defTabSz="914400" fontAlgn="base">
              <a:spcBef>
                <a:spcPct val="0"/>
              </a:spcBef>
              <a:spcAft>
                <a:spcPct val="0"/>
              </a:spcAft>
            </a:pPr>
            <a:r>
              <a:rPr lang="zh-CN" altLang="zh-CN" sz="1600" dirty="0">
                <a:solidFill>
                  <a:prstClr val="white">
                    <a:lumMod val="50000"/>
                  </a:prstClr>
                </a:solidFill>
                <a:latin typeface="Arial" panose="020B0604020202020204" pitchFamily="34" charset="0"/>
                <a:ea typeface="微软雅黑" panose="020B0503020204020204" pitchFamily="34" charset="-122"/>
                <a:cs typeface="+mn-ea"/>
              </a:rPr>
              <a:t>《关于加强基层治理体系和治理能力现代化建设的意见》</a:t>
            </a:r>
            <a:r>
              <a:rPr lang="zh-CN" altLang="en-US" sz="1600" dirty="0">
                <a:solidFill>
                  <a:prstClr val="white">
                    <a:lumMod val="50000"/>
                  </a:prstClr>
                </a:solidFill>
                <a:latin typeface="Arial" panose="020B0604020202020204" pitchFamily="34" charset="0"/>
                <a:ea typeface="微软雅黑" panose="020B0503020204020204" pitchFamily="34" charset="-122"/>
                <a:cs typeface="+mn-ea"/>
              </a:rPr>
              <a:t>：入贯彻党的十九大和十九届二中、三中、四中、五中全会精神，对加强基层治理体系和治理能力现代化建设的指导思想、基本原则、主要目标、重点任务、组织保障等作了前瞻性布局、全局性谋划、系统性部署，为新时代加快推进基层治理现代化提供了根本遵循和行动指南。</a:t>
            </a:r>
            <a:endParaRPr lang="zh-CN" altLang="en-US" sz="1600" dirty="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20"/>
          <p:cNvCxnSpPr/>
          <p:nvPr/>
        </p:nvCxnSpPr>
        <p:spPr>
          <a:xfrm>
            <a:off x="7820680" y="2974002"/>
            <a:ext cx="4510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1601" y="1282494"/>
            <a:ext cx="30771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sz="2800" dirty="0">
                <a:solidFill>
                  <a:srgbClr val="C00000"/>
                </a:solidFill>
                <a:sym typeface="Arial" panose="020B0604020202020204" pitchFamily="34" charset="0"/>
              </a:rPr>
              <a:t>云南路社区</a:t>
            </a:r>
            <a:endParaRPr lang="en-US" altLang="zh-CN" sz="2800" dirty="0">
              <a:solidFill>
                <a:srgbClr val="C00000"/>
              </a:solidFill>
              <a:sym typeface="Arial" panose="020B0604020202020204" pitchFamily="34" charset="0"/>
            </a:endParaRPr>
          </a:p>
        </p:txBody>
      </p:sp>
      <p:cxnSp>
        <p:nvCxnSpPr>
          <p:cNvPr id="21" name="Straight Connector 20"/>
          <p:cNvCxnSpPr/>
          <p:nvPr/>
        </p:nvCxnSpPr>
        <p:spPr>
          <a:xfrm>
            <a:off x="2359400" y="3804523"/>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96858" y="4456490"/>
            <a:ext cx="252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sz="2000" dirty="0">
                <a:sym typeface="Arial" panose="020B0604020202020204" pitchFamily="34" charset="0"/>
              </a:rPr>
              <a:t>社区特色</a:t>
            </a:r>
            <a:endParaRPr lang="en-US" sz="2000" dirty="0">
              <a:sym typeface="Arial" panose="020B0604020202020204" pitchFamily="34" charset="0"/>
            </a:endParaRPr>
          </a:p>
        </p:txBody>
      </p:sp>
      <p:sp>
        <p:nvSpPr>
          <p:cNvPr id="23" name="TextBox 22"/>
          <p:cNvSpPr txBox="1"/>
          <p:nvPr/>
        </p:nvSpPr>
        <p:spPr>
          <a:xfrm>
            <a:off x="718256" y="1812304"/>
            <a:ext cx="3294944" cy="336374"/>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r>
              <a:rPr lang="en-US" altLang="zh-CN" sz="1200" dirty="0">
                <a:sym typeface="Arial" panose="020B0604020202020204" pitchFamily="34" charset="0"/>
              </a:rPr>
              <a:t>2021</a:t>
            </a:r>
            <a:r>
              <a:rPr lang="zh-CN" altLang="en-US" sz="1200" dirty="0">
                <a:sym typeface="Arial" panose="020B0604020202020204" pitchFamily="34" charset="0"/>
              </a:rPr>
              <a:t>年被南京市评为</a:t>
            </a:r>
            <a:r>
              <a:rPr lang="en-US" altLang="zh-CN" sz="1200" dirty="0">
                <a:sym typeface="Arial" panose="020B0604020202020204" pitchFamily="34" charset="0"/>
              </a:rPr>
              <a:t>2019-2021</a:t>
            </a:r>
            <a:r>
              <a:rPr lang="zh-CN" altLang="en-US" sz="1200" dirty="0">
                <a:sym typeface="Arial" panose="020B0604020202020204" pitchFamily="34" charset="0"/>
              </a:rPr>
              <a:t>市级文明社区</a:t>
            </a:r>
            <a:endParaRPr lang="en-US" sz="1200" dirty="0">
              <a:sym typeface="Arial" panose="020B0604020202020204" pitchFamily="34" charset="0"/>
            </a:endParaRPr>
          </a:p>
        </p:txBody>
      </p:sp>
      <p:sp>
        <p:nvSpPr>
          <p:cNvPr id="25" name="TextBox 24"/>
          <p:cNvSpPr txBox="1"/>
          <p:nvPr/>
        </p:nvSpPr>
        <p:spPr>
          <a:xfrm>
            <a:off x="4933358" y="1591089"/>
            <a:ext cx="252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sz="2000" dirty="0">
                <a:sym typeface="Arial" panose="020B0604020202020204" pitchFamily="34" charset="0"/>
              </a:rPr>
              <a:t>社区基础设施概况</a:t>
            </a:r>
            <a:endParaRPr lang="en-US" sz="2000" dirty="0">
              <a:sym typeface="Arial" panose="020B0604020202020204" pitchFamily="34" charset="0"/>
            </a:endParaRPr>
          </a:p>
        </p:txBody>
      </p:sp>
      <p:sp>
        <p:nvSpPr>
          <p:cNvPr id="26" name="TextBox 25"/>
          <p:cNvSpPr txBox="1"/>
          <p:nvPr/>
        </p:nvSpPr>
        <p:spPr>
          <a:xfrm>
            <a:off x="870027" y="2701708"/>
            <a:ext cx="2978746" cy="1023357"/>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r>
              <a:rPr lang="zh-CN" altLang="en-US" sz="1400" dirty="0">
                <a:sym typeface="Arial" panose="020B0604020202020204" pitchFamily="34" charset="0"/>
              </a:rPr>
              <a:t>地处鼓楼区鼓楼广场西北角，东至中山北路，南至北京西路，西至云南路，北至中山路与云南路交汇处。</a:t>
            </a:r>
            <a:endParaRPr lang="en-US" sz="1400" dirty="0">
              <a:sym typeface="Arial" panose="020B0604020202020204" pitchFamily="34" charset="0"/>
            </a:endParaRPr>
          </a:p>
        </p:txBody>
      </p:sp>
      <p:sp>
        <p:nvSpPr>
          <p:cNvPr id="17" name="矩形 16"/>
          <p:cNvSpPr/>
          <p:nvPr/>
        </p:nvSpPr>
        <p:spPr>
          <a:xfrm>
            <a:off x="5042255" y="806307"/>
            <a:ext cx="2107490" cy="230832"/>
          </a:xfrm>
          <a:prstGeom prst="rect">
            <a:avLst/>
          </a:prstGeom>
        </p:spPr>
        <p:txBody>
          <a:bodyPr wrap="square">
            <a:spAutoFit/>
          </a:bodyPr>
          <a:lstStyle/>
          <a:p>
            <a:pPr algn="ctr">
              <a:defRPr/>
            </a:pPr>
            <a:r>
              <a:rPr lang="en-US" altLang="zh-CN" sz="900" dirty="0">
                <a:solidFill>
                  <a:schemeClr val="bg1"/>
                </a:solidFill>
                <a:cs typeface="+mn-ea"/>
                <a:sym typeface="Arial" panose="020B0604020202020204" pitchFamily="34" charset="0"/>
              </a:rPr>
              <a:t>RESEARCH AND ANALYSIS</a:t>
            </a:r>
            <a:endParaRPr lang="en-US" altLang="zh-CN" sz="900" dirty="0">
              <a:solidFill>
                <a:schemeClr val="bg1"/>
              </a:solidFill>
              <a:cs typeface="+mn-ea"/>
              <a:sym typeface="Arial" panose="020B0604020202020204" pitchFamily="34" charset="0"/>
            </a:endParaRPr>
          </a:p>
        </p:txBody>
      </p:sp>
      <p:sp>
        <p:nvSpPr>
          <p:cNvPr id="18" name="文本框 17"/>
          <p:cNvSpPr txBox="1"/>
          <p:nvPr/>
        </p:nvSpPr>
        <p:spPr>
          <a:xfrm>
            <a:off x="4729444" y="279400"/>
            <a:ext cx="2733114"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调研对象</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grpSp>
        <p:nvGrpSpPr>
          <p:cNvPr id="19" name="组合 18"/>
          <p:cNvGrpSpPr/>
          <p:nvPr/>
        </p:nvGrpSpPr>
        <p:grpSpPr>
          <a:xfrm>
            <a:off x="2141839" y="556335"/>
            <a:ext cx="7908323" cy="108542"/>
            <a:chOff x="1837039" y="691984"/>
            <a:chExt cx="7908323" cy="108542"/>
          </a:xfrm>
        </p:grpSpPr>
        <p:cxnSp>
          <p:nvCxnSpPr>
            <p:cNvPr id="20" name="直接连接符 19"/>
            <p:cNvCxnSpPr/>
            <p:nvPr/>
          </p:nvCxnSpPr>
          <p:spPr>
            <a:xfrm flipH="1">
              <a:off x="3256384" y="691984"/>
              <a:ext cx="1039545"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837039" y="800526"/>
              <a:ext cx="245889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286472" y="691984"/>
              <a:ext cx="245889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286472" y="800526"/>
              <a:ext cx="1372336"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grpSp>
      <p:pic>
        <p:nvPicPr>
          <p:cNvPr id="12" name="图片占位符 11"/>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6295" r="6295"/>
          <a:stretch>
            <a:fillRect/>
          </a:stretch>
        </p:blipFill>
        <p:spPr>
          <a:xfrm>
            <a:off x="8178802" y="1852162"/>
            <a:ext cx="3436056" cy="2180961"/>
          </a:xfrm>
        </p:spPr>
      </p:pic>
      <p:pic>
        <p:nvPicPr>
          <p:cNvPr id="7" name="图片占位符 6"/>
          <p:cNvPicPr>
            <a:picLocks noGrp="1" noChangeAspect="1"/>
          </p:cNvPicPr>
          <p:nvPr>
            <p:ph type="pic" sz="quarter" idx="14"/>
          </p:nvPr>
        </p:nvPicPr>
        <p:blipFill>
          <a:blip r:embed="rId2"/>
          <a:srcRect t="97" b="97"/>
          <a:stretch>
            <a:fillRect/>
          </a:stretch>
        </p:blipFill>
        <p:spPr>
          <a:xfrm>
            <a:off x="644900" y="4169767"/>
            <a:ext cx="3436056" cy="2180961"/>
          </a:xfrm>
        </p:spPr>
      </p:pic>
      <p:sp>
        <p:nvSpPr>
          <p:cNvPr id="8" name="TextBox 24"/>
          <p:cNvSpPr txBox="1"/>
          <p:nvPr/>
        </p:nvSpPr>
        <p:spPr>
          <a:xfrm>
            <a:off x="870027" y="2257006"/>
            <a:ext cx="252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sz="2000" dirty="0">
                <a:sym typeface="Arial" panose="020B0604020202020204" pitchFamily="34" charset="0"/>
              </a:rPr>
              <a:t>社区位置概要</a:t>
            </a:r>
            <a:endParaRPr lang="en-US" sz="2000" dirty="0">
              <a:sym typeface="Arial" panose="020B0604020202020204" pitchFamily="34" charset="0"/>
            </a:endParaRPr>
          </a:p>
        </p:txBody>
      </p:sp>
      <p:sp>
        <p:nvSpPr>
          <p:cNvPr id="9" name="TextBox 25"/>
          <p:cNvSpPr txBox="1"/>
          <p:nvPr/>
        </p:nvSpPr>
        <p:spPr>
          <a:xfrm>
            <a:off x="4841934" y="2176914"/>
            <a:ext cx="2978746" cy="1992853"/>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r>
              <a:rPr lang="zh-CN" altLang="en-US" sz="1400" dirty="0">
                <a:sym typeface="Arial" panose="020B0604020202020204" pitchFamily="34" charset="0"/>
              </a:rPr>
              <a:t>辖区内有省人社厅、省税务局、省药监局、省建科院、南京电信鼓楼区局、鼓楼医院北院、倍格生态科技（南京）有限公司、南大附中、渊声巷小学、鼓楼幼儿园等机关企事业单位</a:t>
            </a:r>
            <a:r>
              <a:rPr lang="en-US" altLang="zh-CN" sz="1400" dirty="0">
                <a:sym typeface="Arial" panose="020B0604020202020204" pitchFamily="34" charset="0"/>
              </a:rPr>
              <a:t>228</a:t>
            </a:r>
            <a:r>
              <a:rPr lang="zh-CN" altLang="en-US" sz="1400" dirty="0">
                <a:sym typeface="Arial" panose="020B0604020202020204" pitchFamily="34" charset="0"/>
              </a:rPr>
              <a:t>家。</a:t>
            </a:r>
            <a:endParaRPr lang="en-US" sz="1400" dirty="0">
              <a:sym typeface="Arial" panose="020B0604020202020204" pitchFamily="34" charset="0"/>
            </a:endParaRPr>
          </a:p>
        </p:txBody>
      </p:sp>
      <p:sp>
        <p:nvSpPr>
          <p:cNvPr id="31" name="TextBox 25"/>
          <p:cNvSpPr txBox="1"/>
          <p:nvPr/>
        </p:nvSpPr>
        <p:spPr>
          <a:xfrm>
            <a:off x="4933358" y="4973143"/>
            <a:ext cx="6613742" cy="1023357"/>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r>
              <a:rPr lang="zh-CN" altLang="en-US" sz="1400" dirty="0">
                <a:sym typeface="Arial" panose="020B0604020202020204" pitchFamily="34" charset="0"/>
              </a:rPr>
              <a:t>以党建领引为主线，依托社区单位的有效资源，建立“七彩云南社区服务驿站”平台，遵循“组织联建、项目联商、网格联心、治理联动、成果联享”的五联工作法则，结合社区人群打造“五联七彩”的社区升级品牌，达到共驻共建共治共享。</a:t>
            </a:r>
            <a:endParaRPr lang="en-US" sz="1400" dirty="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hape 1027"/>
          <p:cNvSpPr/>
          <p:nvPr/>
        </p:nvSpPr>
        <p:spPr>
          <a:xfrm>
            <a:off x="2590336" y="2119924"/>
            <a:ext cx="23884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制作问卷：</a:t>
            </a:r>
            <a:endParaRPr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028" name="Shape 1028"/>
          <p:cNvSpPr/>
          <p:nvPr/>
        </p:nvSpPr>
        <p:spPr>
          <a:xfrm>
            <a:off x="3010158" y="2536304"/>
            <a:ext cx="2388474" cy="2638736"/>
          </a:xfrm>
          <a:prstGeom prst="rect">
            <a:avLst/>
          </a:prstGeom>
        </p:spPr>
        <p:txBody>
          <a:bodyPr wrap="square">
            <a:spAutoFit/>
          </a:bodyPr>
          <a:lstStyle/>
          <a:p>
            <a:pPr indent="304800" algn="just">
              <a:lnSpc>
                <a:spcPts val="2600"/>
              </a:lnSpc>
            </a:pPr>
            <a:r>
              <a:rPr lang="zh-CN" altLang="zh-CN" sz="1200" kern="2600" dirty="0">
                <a:latin typeface="Calibri" panose="020F0502020204030204" pitchFamily="34" charset="0"/>
                <a:ea typeface="宋体" panose="02010600030101010101" pitchFamily="2" charset="-122"/>
              </a:rPr>
              <a:t>结合访谈结果有针对性的</a:t>
            </a:r>
            <a:r>
              <a:rPr lang="zh-CN" altLang="zh-CN" sz="1200" kern="2600" dirty="0">
                <a:solidFill>
                  <a:srgbClr val="C00000"/>
                </a:solidFill>
                <a:latin typeface="Calibri" panose="020F0502020204030204" pitchFamily="34" charset="0"/>
                <a:ea typeface="宋体" panose="02010600030101010101" pitchFamily="2" charset="-122"/>
              </a:rPr>
              <a:t>设计调查问卷</a:t>
            </a:r>
            <a:r>
              <a:rPr lang="zh-CN" altLang="zh-CN" sz="1200" kern="2600" dirty="0">
                <a:latin typeface="Calibri" panose="020F0502020204030204" pitchFamily="34" charset="0"/>
                <a:ea typeface="宋体" panose="02010600030101010101" pitchFamily="2" charset="-122"/>
              </a:rPr>
              <a:t>，了解周边群体对基层组织</a:t>
            </a:r>
            <a:r>
              <a:rPr lang="zh-CN" altLang="zh-CN" sz="1200" kern="2600" dirty="0">
                <a:solidFill>
                  <a:srgbClr val="C00000"/>
                </a:solidFill>
                <a:latin typeface="Calibri" panose="020F0502020204030204" pitchFamily="34" charset="0"/>
                <a:ea typeface="宋体" panose="02010600030101010101" pitchFamily="2" charset="-122"/>
              </a:rPr>
              <a:t>参与社会治理的认识以及困惑</a:t>
            </a:r>
            <a:r>
              <a:rPr lang="zh-CN" altLang="zh-CN" sz="1200" kern="2600" dirty="0">
                <a:latin typeface="Calibri" panose="020F0502020204030204" pitchFamily="34" charset="0"/>
                <a:ea typeface="宋体" panose="02010600030101010101" pitchFamily="2" charset="-122"/>
              </a:rPr>
              <a:t>，更加贴合实际，对访谈法针对对象较少的缺点进行补足，</a:t>
            </a:r>
            <a:r>
              <a:rPr lang="zh-CN" altLang="zh-CN" sz="1200" kern="2600" dirty="0">
                <a:solidFill>
                  <a:srgbClr val="C00000"/>
                </a:solidFill>
                <a:latin typeface="Calibri" panose="020F0502020204030204" pitchFamily="34" charset="0"/>
                <a:ea typeface="宋体" panose="02010600030101010101" pitchFamily="2" charset="-122"/>
              </a:rPr>
              <a:t>扩大调研对象</a:t>
            </a:r>
            <a:r>
              <a:rPr lang="zh-CN" altLang="zh-CN" sz="1200" kern="2600" dirty="0">
                <a:latin typeface="Calibri" panose="020F0502020204030204" pitchFamily="34" charset="0"/>
                <a:ea typeface="宋体" panose="02010600030101010101" pitchFamily="2" charset="-122"/>
              </a:rPr>
              <a:t>，得到更加切合实际的数据和信息。</a:t>
            </a:r>
            <a:endParaRPr lang="zh-CN" altLang="zh-CN" sz="1200" kern="2600" dirty="0">
              <a:latin typeface="Calibri" panose="020F0502020204030204" pitchFamily="34" charset="0"/>
              <a:ea typeface="宋体" panose="02010600030101010101" pitchFamily="2" charset="-122"/>
            </a:endParaRPr>
          </a:p>
          <a:p>
            <a:pPr algn="ctr">
              <a:lnSpc>
                <a:spcPct val="150000"/>
              </a:lnSpc>
            </a:pPr>
            <a:endParaRPr sz="1050" dirty="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
        <p:nvSpPr>
          <p:cNvPr id="1030" name="Shape 1030"/>
          <p:cNvSpPr/>
          <p:nvPr/>
        </p:nvSpPr>
        <p:spPr>
          <a:xfrm>
            <a:off x="228506" y="1176089"/>
            <a:ext cx="989959" cy="895350"/>
          </a:xfrm>
          <a:prstGeom prst="ellipse">
            <a:avLst/>
          </a:prstGeom>
          <a:ln w="25400">
            <a:solidFill>
              <a:srgbClr val="B60909"/>
            </a:solidFill>
            <a:miter lim="400000"/>
          </a:ln>
        </p:spPr>
        <p:txBody>
          <a:bodyPr lIns="25400" tIns="25400" rIns="25400" bIns="25400" anchor="ctr"/>
          <a:lstStyle/>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1031" name="Shape 1031"/>
          <p:cNvSpPr/>
          <p:nvPr/>
        </p:nvSpPr>
        <p:spPr>
          <a:xfrm>
            <a:off x="609248" y="1503630"/>
            <a:ext cx="212753" cy="2205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1032" name="Shape 1032"/>
          <p:cNvSpPr/>
          <p:nvPr/>
        </p:nvSpPr>
        <p:spPr>
          <a:xfrm>
            <a:off x="0" y="2119924"/>
            <a:ext cx="2085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开展访谈：</a:t>
            </a:r>
            <a:endParaRPr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1033" name="Shape 1033"/>
          <p:cNvSpPr/>
          <p:nvPr/>
        </p:nvSpPr>
        <p:spPr>
          <a:xfrm>
            <a:off x="228506" y="2532367"/>
            <a:ext cx="2616200" cy="2638736"/>
          </a:xfrm>
          <a:prstGeom prst="rect">
            <a:avLst/>
          </a:prstGeom>
        </p:spPr>
        <p:txBody>
          <a:bodyPr wrap="square">
            <a:spAutoFit/>
          </a:bodyPr>
          <a:lstStyle/>
          <a:p>
            <a:pPr indent="304800" algn="just">
              <a:lnSpc>
                <a:spcPts val="2600"/>
              </a:lnSpc>
            </a:pPr>
            <a:r>
              <a:rPr lang="zh-CN" altLang="zh-CN" sz="1200" kern="2600" dirty="0">
                <a:effectLst/>
                <a:latin typeface="Calibri" panose="020F0502020204030204" pitchFamily="34" charset="0"/>
                <a:ea typeface="宋体" panose="02010600030101010101" pitchFamily="2" charset="-122"/>
                <a:cs typeface="宋体" panose="02010600030101010101" pitchFamily="2" charset="-122"/>
              </a:rPr>
              <a:t>对云南路社区开展访谈，通过对居委会的针对性提问，更为深入地了解云南路社区居委会的主要</a:t>
            </a:r>
            <a:r>
              <a:rPr lang="zh-CN" altLang="zh-CN" sz="1200" kern="2600" dirty="0">
                <a:solidFill>
                  <a:srgbClr val="C00000"/>
                </a:solidFill>
                <a:effectLst/>
                <a:latin typeface="Calibri" panose="020F0502020204030204" pitchFamily="34" charset="0"/>
                <a:ea typeface="宋体" panose="02010600030101010101" pitchFamily="2" charset="-122"/>
                <a:cs typeface="宋体" panose="02010600030101010101" pitchFamily="2" charset="-122"/>
              </a:rPr>
              <a:t>治理与服务难点以及云南路社区居委会颇具特色的“五联工作法则”</a:t>
            </a:r>
            <a:r>
              <a:rPr lang="zh-CN" altLang="zh-CN" sz="1200" kern="2600" dirty="0">
                <a:effectLst/>
                <a:latin typeface="Calibri" panose="020F0502020204030204" pitchFamily="34" charset="0"/>
                <a:ea typeface="宋体" panose="02010600030101010101" pitchFamily="2" charset="-122"/>
                <a:cs typeface="宋体" panose="02010600030101010101" pitchFamily="2" charset="-122"/>
              </a:rPr>
              <a:t>，对于</a:t>
            </a:r>
            <a:r>
              <a:rPr lang="zh-CN" altLang="zh-CN" sz="1200" kern="2600" dirty="0">
                <a:solidFill>
                  <a:srgbClr val="C00000"/>
                </a:solidFill>
                <a:effectLst/>
                <a:latin typeface="Calibri" panose="020F0502020204030204" pitchFamily="34" charset="0"/>
                <a:ea typeface="宋体" panose="02010600030101010101" pitchFamily="2" charset="-122"/>
                <a:cs typeface="宋体" panose="02010600030101010101" pitchFamily="2" charset="-122"/>
              </a:rPr>
              <a:t>居委会与其他社会组织的协作</a:t>
            </a:r>
            <a:r>
              <a:rPr lang="zh-CN" altLang="zh-CN" sz="1200" kern="2600" dirty="0">
                <a:effectLst/>
                <a:latin typeface="Calibri" panose="020F0502020204030204" pitchFamily="34" charset="0"/>
                <a:ea typeface="宋体" panose="02010600030101010101" pitchFamily="2" charset="-122"/>
                <a:cs typeface="宋体" panose="02010600030101010101" pitchFamily="2" charset="-122"/>
              </a:rPr>
              <a:t>也有一些初步认识。</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lnSpc>
                <a:spcPct val="150000"/>
              </a:lnSpc>
            </a:pPr>
            <a:endParaRPr sz="1050" dirty="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
        <p:nvSpPr>
          <p:cNvPr id="15" name="矩形 14"/>
          <p:cNvSpPr/>
          <p:nvPr/>
        </p:nvSpPr>
        <p:spPr>
          <a:xfrm>
            <a:off x="5042255" y="806307"/>
            <a:ext cx="2107490" cy="230832"/>
          </a:xfrm>
          <a:prstGeom prst="rect">
            <a:avLst/>
          </a:prstGeom>
        </p:spPr>
        <p:txBody>
          <a:bodyPr wrap="square">
            <a:spAutoFit/>
          </a:bodyPr>
          <a:lstStyle/>
          <a:p>
            <a:pPr algn="ctr">
              <a:defRPr/>
            </a:pPr>
            <a:r>
              <a:rPr lang="en-US" altLang="zh-CN" sz="900" dirty="0">
                <a:solidFill>
                  <a:schemeClr val="bg1"/>
                </a:solidFill>
                <a:cs typeface="+mn-ea"/>
                <a:sym typeface="Arial" panose="020B0604020202020204" pitchFamily="34" charset="0"/>
              </a:rPr>
              <a:t>PRELIMINARY PREPARATION</a:t>
            </a:r>
            <a:endParaRPr lang="en-US" altLang="zh-CN" sz="900" dirty="0">
              <a:solidFill>
                <a:schemeClr val="bg1"/>
              </a:solidFill>
              <a:cs typeface="+mn-ea"/>
              <a:sym typeface="Arial" panose="020B0604020202020204" pitchFamily="34" charset="0"/>
            </a:endParaRPr>
          </a:p>
        </p:txBody>
      </p:sp>
      <p:sp>
        <p:nvSpPr>
          <p:cNvPr id="16" name="文本框 15"/>
          <p:cNvSpPr txBox="1"/>
          <p:nvPr/>
        </p:nvSpPr>
        <p:spPr>
          <a:xfrm>
            <a:off x="4729444" y="279400"/>
            <a:ext cx="2733114"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前期准备</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grpSp>
        <p:nvGrpSpPr>
          <p:cNvPr id="17" name="组合 16"/>
          <p:cNvGrpSpPr/>
          <p:nvPr/>
        </p:nvGrpSpPr>
        <p:grpSpPr>
          <a:xfrm>
            <a:off x="2141839" y="556335"/>
            <a:ext cx="7908323" cy="108542"/>
            <a:chOff x="1837039" y="691984"/>
            <a:chExt cx="7908323" cy="108542"/>
          </a:xfrm>
        </p:grpSpPr>
        <p:cxnSp>
          <p:nvCxnSpPr>
            <p:cNvPr id="18" name="直接连接符 17"/>
            <p:cNvCxnSpPr/>
            <p:nvPr/>
          </p:nvCxnSpPr>
          <p:spPr>
            <a:xfrm flipH="1">
              <a:off x="3256384" y="691984"/>
              <a:ext cx="1039545"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837039" y="800526"/>
              <a:ext cx="245889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7286472" y="691984"/>
              <a:ext cx="245889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286472" y="800526"/>
              <a:ext cx="1372336"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3"/>
          <p:cNvSpPr txBox="1"/>
          <p:nvPr/>
        </p:nvSpPr>
        <p:spPr>
          <a:xfrm>
            <a:off x="1368407" y="1391082"/>
            <a:ext cx="3077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sz="2400" dirty="0">
                <a:solidFill>
                  <a:srgbClr val="C00000"/>
                </a:solidFill>
                <a:sym typeface="Arial" panose="020B0604020202020204" pitchFamily="34" charset="0"/>
              </a:rPr>
              <a:t>社区调研</a:t>
            </a:r>
            <a:endParaRPr lang="en-US" altLang="zh-CN" sz="2400" dirty="0">
              <a:solidFill>
                <a:srgbClr val="C00000"/>
              </a:solidFill>
              <a:sym typeface="Arial" panose="020B0604020202020204" pitchFamily="34" charset="0"/>
            </a:endParaRPr>
          </a:p>
        </p:txBody>
      </p:sp>
      <p:sp>
        <p:nvSpPr>
          <p:cNvPr id="3" name="Shape 1030"/>
          <p:cNvSpPr/>
          <p:nvPr/>
        </p:nvSpPr>
        <p:spPr>
          <a:xfrm>
            <a:off x="6280823" y="1196153"/>
            <a:ext cx="989959" cy="895350"/>
          </a:xfrm>
          <a:prstGeom prst="ellipse">
            <a:avLst/>
          </a:prstGeom>
          <a:ln w="25400">
            <a:solidFill>
              <a:srgbClr val="B60909"/>
            </a:solidFill>
            <a:miter lim="400000"/>
          </a:ln>
        </p:spPr>
        <p:txBody>
          <a:bodyPr lIns="25400" tIns="25400" rIns="25400" bIns="25400" anchor="ctr"/>
          <a:lstStyle/>
          <a:p>
            <a:pPr>
              <a:lnSpc>
                <a:spcPct val="100000"/>
              </a:lnSpc>
              <a:defRPr sz="3200">
                <a:solidFill>
                  <a:srgbClr val="FFFFFF"/>
                </a:solidFill>
                <a:latin typeface="+mn-lt"/>
                <a:ea typeface="+mn-ea"/>
                <a:cs typeface="+mn-cs"/>
                <a:sym typeface="Roboto" panose="02000000000000000000"/>
              </a:defRPr>
            </a:pPr>
            <a:endParaRPr sz="1600">
              <a:cs typeface="+mn-ea"/>
              <a:sym typeface="+mn-lt"/>
            </a:endParaRPr>
          </a:p>
        </p:txBody>
      </p:sp>
      <p:sp>
        <p:nvSpPr>
          <p:cNvPr id="4" name="Shape 1031"/>
          <p:cNvSpPr/>
          <p:nvPr/>
        </p:nvSpPr>
        <p:spPr>
          <a:xfrm>
            <a:off x="6661565" y="1523694"/>
            <a:ext cx="212753" cy="2205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5" name="TextBox 13"/>
          <p:cNvSpPr txBox="1"/>
          <p:nvPr/>
        </p:nvSpPr>
        <p:spPr>
          <a:xfrm>
            <a:off x="7651524" y="1411146"/>
            <a:ext cx="3077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sz="2400" dirty="0">
                <a:solidFill>
                  <a:srgbClr val="C00000"/>
                </a:solidFill>
                <a:sym typeface="Arial" panose="020B0604020202020204" pitchFamily="34" charset="0"/>
              </a:rPr>
              <a:t>文献阅读</a:t>
            </a:r>
            <a:endParaRPr lang="en-US" altLang="zh-CN" sz="2400" dirty="0">
              <a:solidFill>
                <a:srgbClr val="C00000"/>
              </a:solidFill>
              <a:sym typeface="Arial" panose="020B0604020202020204" pitchFamily="34" charset="0"/>
            </a:endParaRPr>
          </a:p>
        </p:txBody>
      </p:sp>
      <p:sp>
        <p:nvSpPr>
          <p:cNvPr id="6" name="Shape 1028"/>
          <p:cNvSpPr/>
          <p:nvPr/>
        </p:nvSpPr>
        <p:spPr>
          <a:xfrm>
            <a:off x="6340904" y="2152604"/>
            <a:ext cx="5245407" cy="3305585"/>
          </a:xfrm>
          <a:prstGeom prst="rect">
            <a:avLst/>
          </a:prstGeom>
        </p:spPr>
        <p:txBody>
          <a:bodyPr wrap="square">
            <a:spAutoFit/>
          </a:bodyPr>
          <a:lstStyle/>
          <a:p>
            <a:pPr indent="304800">
              <a:lnSpc>
                <a:spcPts val="2600"/>
              </a:lnSpc>
            </a:pPr>
            <a:r>
              <a:rPr lang="zh-CN" altLang="zh-CN" sz="1200" kern="2600" dirty="0">
                <a:latin typeface="Calibri" panose="020F0502020204030204" pitchFamily="34" charset="0"/>
                <a:ea typeface="宋体" panose="02010600030101010101" pitchFamily="2" charset="-122"/>
              </a:rPr>
              <a:t>初步进行</a:t>
            </a:r>
            <a:r>
              <a:rPr lang="zh-CN" altLang="zh-CN" sz="1200" kern="2600" dirty="0">
                <a:solidFill>
                  <a:srgbClr val="C00000"/>
                </a:solidFill>
                <a:latin typeface="Calibri" panose="020F0502020204030204" pitchFamily="34" charset="0"/>
                <a:ea typeface="宋体" panose="02010600030101010101" pitchFamily="2" charset="-122"/>
              </a:rPr>
              <a:t>文献和社会新闻的收集阅读</a:t>
            </a:r>
            <a:r>
              <a:rPr lang="zh-CN" altLang="zh-CN" sz="1200" kern="2600" dirty="0">
                <a:latin typeface="Calibri" panose="020F0502020204030204" pitchFamily="34" charset="0"/>
                <a:ea typeface="宋体" panose="02010600030101010101" pitchFamily="2" charset="-122"/>
              </a:rPr>
              <a:t>，着重了解云南路社区的基本情况、近期动态、组织架构等一系列细节，在开展工作前有较为充足的文字资料储备。</a:t>
            </a:r>
            <a:endParaRPr lang="zh-CN" altLang="zh-CN" sz="1200" kern="2600" dirty="0">
              <a:latin typeface="Calibri" panose="020F0502020204030204" pitchFamily="34" charset="0"/>
              <a:ea typeface="宋体" panose="02010600030101010101" pitchFamily="2" charset="-122"/>
            </a:endParaRPr>
          </a:p>
          <a:p>
            <a:pPr indent="304800">
              <a:lnSpc>
                <a:spcPts val="2600"/>
              </a:lnSpc>
            </a:pPr>
            <a:r>
              <a:rPr lang="zh-CN" altLang="zh-CN" sz="1200" kern="2600" dirty="0">
                <a:latin typeface="Calibri" panose="020F0502020204030204" pitchFamily="34" charset="0"/>
                <a:ea typeface="宋体" panose="02010600030101010101" pitchFamily="2" charset="-122"/>
              </a:rPr>
              <a:t>在调研开展后，全小组共同广泛搜集和阅读有关的文献资料和新闻报道，在</a:t>
            </a:r>
            <a:r>
              <a:rPr lang="zh-CN" altLang="zh-CN" sz="1200" kern="2600" dirty="0">
                <a:solidFill>
                  <a:srgbClr val="C00000"/>
                </a:solidFill>
                <a:latin typeface="Calibri" panose="020F0502020204030204" pitchFamily="34" charset="0"/>
                <a:ea typeface="宋体" panose="02010600030101010101" pitchFamily="2" charset="-122"/>
              </a:rPr>
              <a:t>全国范围内寻找有关典型</a:t>
            </a:r>
            <a:r>
              <a:rPr lang="zh-CN" altLang="zh-CN" sz="1200" kern="2600" dirty="0">
                <a:latin typeface="Calibri" panose="020F0502020204030204" pitchFamily="34" charset="0"/>
                <a:ea typeface="宋体" panose="02010600030101010101" pitchFamily="2" charset="-122"/>
              </a:rPr>
              <a:t>，搜集各类基层组织参与社会治理的情况并进行</a:t>
            </a:r>
            <a:r>
              <a:rPr lang="zh-CN" altLang="zh-CN" sz="1200" kern="2600" dirty="0">
                <a:solidFill>
                  <a:srgbClr val="C00000"/>
                </a:solidFill>
                <a:latin typeface="Calibri" panose="020F0502020204030204" pitchFamily="34" charset="0"/>
                <a:ea typeface="宋体" panose="02010600030101010101" pitchFamily="2" charset="-122"/>
              </a:rPr>
              <a:t>类型化分析</a:t>
            </a:r>
            <a:r>
              <a:rPr lang="zh-CN" altLang="zh-CN" sz="1200" kern="2600" dirty="0">
                <a:latin typeface="Calibri" panose="020F0502020204030204" pitchFamily="34" charset="0"/>
                <a:ea typeface="宋体" panose="02010600030101010101" pitchFamily="2" charset="-122"/>
              </a:rPr>
              <a:t>。综合研判目前在实践中存在的</a:t>
            </a:r>
            <a:r>
              <a:rPr lang="zh-CN" altLang="zh-CN" sz="1200" kern="2600" dirty="0">
                <a:solidFill>
                  <a:srgbClr val="C00000"/>
                </a:solidFill>
                <a:latin typeface="Calibri" panose="020F0502020204030204" pitchFamily="34" charset="0"/>
                <a:ea typeface="宋体" panose="02010600030101010101" pitchFamily="2" charset="-122"/>
              </a:rPr>
              <a:t>治理困境</a:t>
            </a:r>
            <a:r>
              <a:rPr lang="zh-CN" altLang="zh-CN" sz="1200" kern="2600" dirty="0">
                <a:latin typeface="Calibri" panose="020F0502020204030204" pitchFamily="34" charset="0"/>
                <a:ea typeface="宋体" panose="02010600030101010101" pitchFamily="2" charset="-122"/>
              </a:rPr>
              <a:t>，寻找出最值得关注的问题关键，形成体系化梳理。全局性把控之余，</a:t>
            </a:r>
            <a:r>
              <a:rPr lang="zh-CN" altLang="zh-CN" sz="1200" kern="2600" dirty="0">
                <a:solidFill>
                  <a:srgbClr val="C00000"/>
                </a:solidFill>
                <a:latin typeface="Calibri" panose="020F0502020204030204" pitchFamily="34" charset="0"/>
                <a:ea typeface="宋体" panose="02010600030101010101" pitchFamily="2" charset="-122"/>
              </a:rPr>
              <a:t>精细化阅读</a:t>
            </a:r>
            <a:r>
              <a:rPr lang="zh-CN" altLang="zh-CN" sz="1200" kern="2600" dirty="0">
                <a:latin typeface="Calibri" panose="020F0502020204030204" pitchFamily="34" charset="0"/>
                <a:ea typeface="宋体" panose="02010600030101010101" pitchFamily="2" charset="-122"/>
              </a:rPr>
              <a:t>，对云南路社区所出现的问题进行文献收集，聚焦于具体的问题，寻找真正能够促进问题解决的方案，对现实困境逐一攻破，提出切实有效的解决思路、优化路径。</a:t>
            </a:r>
            <a:endParaRPr lang="zh-CN" altLang="zh-CN" sz="1200" kern="2600" dirty="0">
              <a:latin typeface="Calibri" panose="020F0502020204030204" pitchFamily="34" charset="0"/>
              <a:ea typeface="宋体" panose="02010600030101010101" pitchFamily="2" charset="-122"/>
            </a:endParaRPr>
          </a:p>
          <a:p>
            <a:pPr algn="ctr">
              <a:lnSpc>
                <a:spcPct val="150000"/>
              </a:lnSpc>
            </a:pPr>
            <a:endParaRPr sz="1050" dirty="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
        <p:nvSpPr>
          <p:cNvPr id="7" name="Shape 410"/>
          <p:cNvSpPr>
            <a:spLocks noChangeArrowheads="1"/>
          </p:cNvSpPr>
          <p:nvPr/>
        </p:nvSpPr>
        <p:spPr bwMode="auto">
          <a:xfrm>
            <a:off x="797912" y="5300598"/>
            <a:ext cx="10562998" cy="1252170"/>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Shape 1028"/>
          <p:cNvSpPr/>
          <p:nvPr/>
        </p:nvSpPr>
        <p:spPr>
          <a:xfrm>
            <a:off x="1218465" y="5402597"/>
            <a:ext cx="9266705" cy="1048172"/>
          </a:xfrm>
          <a:prstGeom prst="rect">
            <a:avLst/>
          </a:prstGeom>
        </p:spPr>
        <p:txBody>
          <a:bodyPr wrap="square">
            <a:spAutoFit/>
          </a:bodyPr>
          <a:lstStyle/>
          <a:p>
            <a:pPr indent="304800" algn="just">
              <a:lnSpc>
                <a:spcPts val="2600"/>
              </a:lnSpc>
            </a:pPr>
            <a:r>
              <a:rPr lang="zh-CN" altLang="en-US" sz="1400" b="1" kern="2600" dirty="0">
                <a:latin typeface="Calibri" panose="020F0502020204030204" pitchFamily="34" charset="0"/>
                <a:ea typeface="宋体" panose="02010600030101010101" pitchFamily="2" charset="-122"/>
              </a:rPr>
              <a:t>在结合</a:t>
            </a:r>
            <a:r>
              <a:rPr lang="zh-CN" altLang="en-US" sz="1400" b="1" kern="2600" dirty="0">
                <a:solidFill>
                  <a:srgbClr val="C00000"/>
                </a:solidFill>
                <a:latin typeface="Calibri" panose="020F0502020204030204" pitchFamily="34" charset="0"/>
                <a:ea typeface="宋体" panose="02010600030101010101" pitchFamily="2" charset="-122"/>
              </a:rPr>
              <a:t>文献阅读和整理</a:t>
            </a:r>
            <a:r>
              <a:rPr lang="zh-CN" altLang="en-US" sz="1400" b="1" kern="2600" dirty="0">
                <a:latin typeface="Calibri" panose="020F0502020204030204" pitchFamily="34" charset="0"/>
                <a:ea typeface="宋体" panose="02010600030101010101" pitchFamily="2" charset="-122"/>
              </a:rPr>
              <a:t>的同时配合好包括</a:t>
            </a:r>
            <a:r>
              <a:rPr lang="zh-CN" altLang="en-US" sz="1400" b="1" kern="2600" dirty="0">
                <a:solidFill>
                  <a:srgbClr val="C00000"/>
                </a:solidFill>
                <a:latin typeface="Calibri" panose="020F0502020204030204" pitchFamily="34" charset="0"/>
                <a:ea typeface="宋体" panose="02010600030101010101" pitchFamily="2" charset="-122"/>
              </a:rPr>
              <a:t>问卷调查、社区访谈</a:t>
            </a:r>
            <a:r>
              <a:rPr lang="zh-CN" altLang="en-US" sz="1400" b="1" kern="2600" dirty="0">
                <a:latin typeface="Calibri" panose="020F0502020204030204" pitchFamily="34" charset="0"/>
                <a:ea typeface="宋体" panose="02010600030101010101" pitchFamily="2" charset="-122"/>
              </a:rPr>
              <a:t>在内的调研的开展，以云南路社区为发散点，梳理我国目前基层组织参与社会治理的现实困境，同时积极展开讨论研究，设计一套针对于云南路社区同时面向全国各基层组织的优化路径体系。</a:t>
            </a:r>
            <a:endParaRPr sz="1100" b="1" dirty="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Shape 964"/>
          <p:cNvSpPr/>
          <p:nvPr/>
        </p:nvSpPr>
        <p:spPr>
          <a:xfrm>
            <a:off x="1075780" y="2336852"/>
            <a:ext cx="2295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居委会的定义：</a:t>
            </a:r>
            <a:endParaRPr sz="24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965" name="Shape 965"/>
          <p:cNvSpPr/>
          <p:nvPr/>
        </p:nvSpPr>
        <p:spPr>
          <a:xfrm>
            <a:off x="4974001" y="2478412"/>
            <a:ext cx="2077492" cy="458459"/>
          </a:xfrm>
          <a:prstGeom prst="rect">
            <a:avLst/>
          </a:prstGeom>
        </p:spPr>
        <p:txBody>
          <a:bodyPr wrap="square">
            <a:spAutoFit/>
          </a:bodyPr>
          <a:lstStyle/>
          <a:p>
            <a:pPr>
              <a:lnSpc>
                <a:spcPct val="150000"/>
              </a:lnSpc>
            </a:pPr>
            <a:r>
              <a:rPr lang="zh-CN" altLang="en-US" b="1" dirty="0">
                <a:solidFill>
                  <a:prstClr val="white">
                    <a:lumMod val="50000"/>
                  </a:prstClr>
                </a:solidFill>
                <a:latin typeface="Arial" panose="020B0604020202020204" pitchFamily="34" charset="0"/>
                <a:ea typeface="微软雅黑" panose="020B0503020204020204" pitchFamily="34" charset="-122"/>
                <a:cs typeface="+mn-ea"/>
                <a:sym typeface="+mn-lt"/>
              </a:rPr>
              <a:t>基层性：</a:t>
            </a:r>
            <a:endParaRPr b="1" dirty="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
        <p:nvSpPr>
          <p:cNvPr id="966" name="Shape 966"/>
          <p:cNvSpPr/>
          <p:nvPr/>
        </p:nvSpPr>
        <p:spPr>
          <a:xfrm>
            <a:off x="727969" y="2390208"/>
            <a:ext cx="219868" cy="354954"/>
          </a:xfrm>
          <a:custGeom>
            <a:avLst/>
            <a:gdLst/>
            <a:ahLst/>
            <a:cxnLst>
              <a:cxn ang="0">
                <a:pos x="wd2" y="hd2"/>
              </a:cxn>
              <a:cxn ang="5400000">
                <a:pos x="wd2" y="hd2"/>
              </a:cxn>
              <a:cxn ang="10800000">
                <a:pos x="wd2" y="hd2"/>
              </a:cxn>
              <a:cxn ang="16200000">
                <a:pos x="wd2" y="hd2"/>
              </a:cxn>
            </a:cxnLst>
            <a:rect l="0" t="0" r="r" b="b"/>
            <a:pathLst>
              <a:path w="19672" h="21600" extrusionOk="0">
                <a:moveTo>
                  <a:pt x="9810" y="0"/>
                </a:moveTo>
                <a:cubicBezTo>
                  <a:pt x="7302" y="0"/>
                  <a:pt x="4789" y="661"/>
                  <a:pt x="2847" y="1985"/>
                </a:cubicBezTo>
                <a:cubicBezTo>
                  <a:pt x="-902" y="4541"/>
                  <a:pt x="-972" y="8768"/>
                  <a:pt x="2776" y="11386"/>
                </a:cubicBezTo>
                <a:lnTo>
                  <a:pt x="5062" y="14448"/>
                </a:lnTo>
                <a:lnTo>
                  <a:pt x="6821" y="13826"/>
                </a:lnTo>
                <a:lnTo>
                  <a:pt x="4464" y="10573"/>
                </a:lnTo>
                <a:lnTo>
                  <a:pt x="4359" y="10525"/>
                </a:lnTo>
                <a:cubicBezTo>
                  <a:pt x="1296" y="8436"/>
                  <a:pt x="1296" y="5007"/>
                  <a:pt x="4359" y="2918"/>
                </a:cubicBezTo>
                <a:cubicBezTo>
                  <a:pt x="7422" y="830"/>
                  <a:pt x="12410" y="830"/>
                  <a:pt x="15473" y="2918"/>
                </a:cubicBezTo>
                <a:cubicBezTo>
                  <a:pt x="18535" y="5007"/>
                  <a:pt x="18535" y="8436"/>
                  <a:pt x="15473" y="10525"/>
                </a:cubicBezTo>
                <a:lnTo>
                  <a:pt x="13011" y="13826"/>
                </a:lnTo>
                <a:lnTo>
                  <a:pt x="14769" y="14448"/>
                </a:lnTo>
                <a:lnTo>
                  <a:pt x="16880" y="11386"/>
                </a:lnTo>
                <a:cubicBezTo>
                  <a:pt x="20628" y="8768"/>
                  <a:pt x="20624" y="4604"/>
                  <a:pt x="16739" y="1985"/>
                </a:cubicBezTo>
                <a:cubicBezTo>
                  <a:pt x="14819" y="661"/>
                  <a:pt x="12319" y="0"/>
                  <a:pt x="9810" y="0"/>
                </a:cubicBezTo>
                <a:close/>
                <a:moveTo>
                  <a:pt x="9916" y="2631"/>
                </a:moveTo>
                <a:cubicBezTo>
                  <a:pt x="6754" y="2631"/>
                  <a:pt x="4078" y="4506"/>
                  <a:pt x="4078" y="6746"/>
                </a:cubicBezTo>
                <a:lnTo>
                  <a:pt x="6047" y="6746"/>
                </a:lnTo>
                <a:cubicBezTo>
                  <a:pt x="6047" y="5232"/>
                  <a:pt x="7838" y="4019"/>
                  <a:pt x="9916" y="4019"/>
                </a:cubicBezTo>
                <a:lnTo>
                  <a:pt x="9916" y="2631"/>
                </a:lnTo>
                <a:close/>
                <a:moveTo>
                  <a:pt x="13925" y="14902"/>
                </a:moveTo>
                <a:lnTo>
                  <a:pt x="5906" y="15572"/>
                </a:lnTo>
                <a:lnTo>
                  <a:pt x="6117" y="16936"/>
                </a:lnTo>
                <a:lnTo>
                  <a:pt x="10127" y="16601"/>
                </a:lnTo>
                <a:lnTo>
                  <a:pt x="14172" y="16266"/>
                </a:lnTo>
                <a:lnTo>
                  <a:pt x="13925" y="14902"/>
                </a:lnTo>
                <a:close/>
                <a:moveTo>
                  <a:pt x="13925" y="16816"/>
                </a:moveTo>
                <a:lnTo>
                  <a:pt x="5906" y="17486"/>
                </a:lnTo>
                <a:lnTo>
                  <a:pt x="6117" y="18849"/>
                </a:lnTo>
                <a:lnTo>
                  <a:pt x="10127" y="18538"/>
                </a:lnTo>
                <a:lnTo>
                  <a:pt x="14172" y="18179"/>
                </a:lnTo>
                <a:lnTo>
                  <a:pt x="13925" y="16816"/>
                </a:lnTo>
                <a:close/>
                <a:moveTo>
                  <a:pt x="6926" y="19567"/>
                </a:moveTo>
                <a:cubicBezTo>
                  <a:pt x="6926" y="20725"/>
                  <a:pt x="8184" y="21600"/>
                  <a:pt x="9810" y="21600"/>
                </a:cubicBezTo>
                <a:cubicBezTo>
                  <a:pt x="11391" y="21600"/>
                  <a:pt x="12730" y="20725"/>
                  <a:pt x="12730" y="19567"/>
                </a:cubicBezTo>
                <a:lnTo>
                  <a:pt x="10795" y="19567"/>
                </a:lnTo>
                <a:cubicBezTo>
                  <a:pt x="10795" y="19974"/>
                  <a:pt x="10398" y="20260"/>
                  <a:pt x="9810" y="20260"/>
                </a:cubicBezTo>
                <a:cubicBezTo>
                  <a:pt x="9223" y="20260"/>
                  <a:pt x="8896" y="19974"/>
                  <a:pt x="8896" y="19567"/>
                </a:cubicBezTo>
                <a:lnTo>
                  <a:pt x="6926" y="19567"/>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970" name="Shape 970"/>
          <p:cNvSpPr/>
          <p:nvPr/>
        </p:nvSpPr>
        <p:spPr>
          <a:xfrm>
            <a:off x="5386405" y="1612190"/>
            <a:ext cx="20761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rPr>
              <a:t>居委会的特点：</a:t>
            </a:r>
            <a:endParaRPr sz="2400" b="1" dirty="0">
              <a:solidFill>
                <a:schemeClr val="tx1">
                  <a:lumMod val="75000"/>
                  <a:lumOff val="25000"/>
                </a:schemeClr>
              </a:solidFill>
              <a:latin typeface="Arial" panose="020B0604020202020204" pitchFamily="34" charset="0"/>
              <a:ea typeface="微软雅黑" panose="020B0503020204020204" pitchFamily="34" charset="-122"/>
              <a:cs typeface="+mn-ea"/>
              <a:sym typeface="+mn-lt"/>
            </a:endParaRPr>
          </a:p>
        </p:txBody>
      </p:sp>
      <p:sp>
        <p:nvSpPr>
          <p:cNvPr id="971" name="Shape 971"/>
          <p:cNvSpPr/>
          <p:nvPr/>
        </p:nvSpPr>
        <p:spPr>
          <a:xfrm>
            <a:off x="4974001" y="3760245"/>
            <a:ext cx="2077492" cy="458459"/>
          </a:xfrm>
          <a:prstGeom prst="rect">
            <a:avLst/>
          </a:prstGeom>
        </p:spPr>
        <p:txBody>
          <a:bodyPr wrap="square">
            <a:spAutoFit/>
          </a:bodyPr>
          <a:lstStyle/>
          <a:p>
            <a:pPr>
              <a:lnSpc>
                <a:spcPct val="150000"/>
              </a:lnSpc>
            </a:pPr>
            <a:r>
              <a:rPr lang="zh-CN" altLang="en-US" b="1" dirty="0">
                <a:solidFill>
                  <a:prstClr val="white">
                    <a:lumMod val="50000"/>
                  </a:prstClr>
                </a:solidFill>
                <a:latin typeface="Arial" panose="020B0604020202020204" pitchFamily="34" charset="0"/>
                <a:ea typeface="微软雅黑" panose="020B0503020204020204" pitchFamily="34" charset="-122"/>
                <a:cs typeface="+mn-ea"/>
                <a:sym typeface="+mn-lt"/>
              </a:rPr>
              <a:t>服务性：</a:t>
            </a:r>
            <a:endParaRPr b="1" dirty="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
        <p:nvSpPr>
          <p:cNvPr id="974" name="Shape 974"/>
          <p:cNvSpPr/>
          <p:nvPr/>
        </p:nvSpPr>
        <p:spPr>
          <a:xfrm>
            <a:off x="4974001" y="1725478"/>
            <a:ext cx="280160" cy="280474"/>
          </a:xfrm>
          <a:custGeom>
            <a:avLst/>
            <a:gdLst/>
            <a:ahLst/>
            <a:cxnLst>
              <a:cxn ang="0">
                <a:pos x="wd2" y="hd2"/>
              </a:cxn>
              <a:cxn ang="5400000">
                <a:pos x="wd2" y="hd2"/>
              </a:cxn>
              <a:cxn ang="10800000">
                <a:pos x="wd2" y="hd2"/>
              </a:cxn>
              <a:cxn ang="16200000">
                <a:pos x="wd2" y="hd2"/>
              </a:cxn>
            </a:cxnLst>
            <a:rect l="0" t="0" r="r" b="b"/>
            <a:pathLst>
              <a:path w="21312" h="21600" extrusionOk="0">
                <a:moveTo>
                  <a:pt x="3086" y="0"/>
                </a:moveTo>
                <a:lnTo>
                  <a:pt x="287" y="2882"/>
                </a:lnTo>
                <a:lnTo>
                  <a:pt x="1220" y="3802"/>
                </a:lnTo>
                <a:cubicBezTo>
                  <a:pt x="1626" y="4210"/>
                  <a:pt x="2100" y="4431"/>
                  <a:pt x="2631" y="4431"/>
                </a:cubicBezTo>
                <a:cubicBezTo>
                  <a:pt x="2932" y="4431"/>
                  <a:pt x="3145" y="4213"/>
                  <a:pt x="3397" y="4092"/>
                </a:cubicBezTo>
                <a:lnTo>
                  <a:pt x="7439" y="8064"/>
                </a:lnTo>
                <a:lnTo>
                  <a:pt x="7917" y="7555"/>
                </a:lnTo>
                <a:lnTo>
                  <a:pt x="8372" y="7071"/>
                </a:lnTo>
                <a:lnTo>
                  <a:pt x="4353" y="3148"/>
                </a:lnTo>
                <a:cubicBezTo>
                  <a:pt x="4464" y="2897"/>
                  <a:pt x="4664" y="2698"/>
                  <a:pt x="4664" y="2397"/>
                </a:cubicBezTo>
                <a:cubicBezTo>
                  <a:pt x="4664" y="1863"/>
                  <a:pt x="4473" y="1353"/>
                  <a:pt x="4066" y="944"/>
                </a:cubicBezTo>
                <a:lnTo>
                  <a:pt x="3086" y="0"/>
                </a:lnTo>
                <a:close/>
                <a:moveTo>
                  <a:pt x="14711" y="0"/>
                </a:moveTo>
                <a:lnTo>
                  <a:pt x="13826" y="896"/>
                </a:lnTo>
                <a:lnTo>
                  <a:pt x="13778" y="848"/>
                </a:lnTo>
                <a:lnTo>
                  <a:pt x="12558" y="2083"/>
                </a:lnTo>
                <a:cubicBezTo>
                  <a:pt x="11626" y="3034"/>
                  <a:pt x="11170" y="4197"/>
                  <a:pt x="11170" y="5497"/>
                </a:cubicBezTo>
                <a:cubicBezTo>
                  <a:pt x="11170" y="6733"/>
                  <a:pt x="11688" y="7975"/>
                  <a:pt x="12558" y="8863"/>
                </a:cubicBezTo>
                <a:cubicBezTo>
                  <a:pt x="13428" y="9814"/>
                  <a:pt x="14585" y="10291"/>
                  <a:pt x="15859" y="10291"/>
                </a:cubicBezTo>
                <a:cubicBezTo>
                  <a:pt x="17132" y="10292"/>
                  <a:pt x="18266" y="9829"/>
                  <a:pt x="19136" y="8814"/>
                </a:cubicBezTo>
                <a:lnTo>
                  <a:pt x="20332" y="7604"/>
                </a:lnTo>
                <a:lnTo>
                  <a:pt x="20379" y="7652"/>
                </a:lnTo>
                <a:lnTo>
                  <a:pt x="21312" y="6708"/>
                </a:lnTo>
                <a:lnTo>
                  <a:pt x="18992" y="4310"/>
                </a:lnTo>
                <a:lnTo>
                  <a:pt x="17557" y="5715"/>
                </a:lnTo>
                <a:cubicBezTo>
                  <a:pt x="17308" y="5999"/>
                  <a:pt x="16967" y="6126"/>
                  <a:pt x="16624" y="6126"/>
                </a:cubicBezTo>
                <a:cubicBezTo>
                  <a:pt x="16281" y="6126"/>
                  <a:pt x="15941" y="5999"/>
                  <a:pt x="15691" y="5715"/>
                </a:cubicBezTo>
                <a:cubicBezTo>
                  <a:pt x="15411" y="5462"/>
                  <a:pt x="15285" y="5118"/>
                  <a:pt x="15285" y="4770"/>
                </a:cubicBezTo>
                <a:cubicBezTo>
                  <a:pt x="15285" y="4423"/>
                  <a:pt x="15411" y="4110"/>
                  <a:pt x="15691" y="3826"/>
                </a:cubicBezTo>
                <a:lnTo>
                  <a:pt x="17079" y="2373"/>
                </a:lnTo>
                <a:lnTo>
                  <a:pt x="14711" y="0"/>
                </a:lnTo>
                <a:close/>
                <a:moveTo>
                  <a:pt x="14663" y="1840"/>
                </a:moveTo>
                <a:lnTo>
                  <a:pt x="15213" y="2373"/>
                </a:lnTo>
                <a:lnTo>
                  <a:pt x="14711" y="2882"/>
                </a:lnTo>
                <a:cubicBezTo>
                  <a:pt x="14181" y="3355"/>
                  <a:pt x="13897" y="4013"/>
                  <a:pt x="13897" y="4770"/>
                </a:cubicBezTo>
                <a:cubicBezTo>
                  <a:pt x="13897" y="5465"/>
                  <a:pt x="14212" y="6171"/>
                  <a:pt x="14711" y="6708"/>
                </a:cubicBezTo>
                <a:cubicBezTo>
                  <a:pt x="15178" y="7276"/>
                  <a:pt x="15876" y="7531"/>
                  <a:pt x="16624" y="7531"/>
                </a:cubicBezTo>
                <a:cubicBezTo>
                  <a:pt x="17310" y="7531"/>
                  <a:pt x="17953" y="7244"/>
                  <a:pt x="18514" y="6708"/>
                </a:cubicBezTo>
                <a:lnTo>
                  <a:pt x="18992" y="6223"/>
                </a:lnTo>
                <a:lnTo>
                  <a:pt x="19399" y="6635"/>
                </a:lnTo>
                <a:lnTo>
                  <a:pt x="18227" y="7846"/>
                </a:lnTo>
                <a:cubicBezTo>
                  <a:pt x="17605" y="8512"/>
                  <a:pt x="16729" y="8863"/>
                  <a:pt x="15859" y="8863"/>
                </a:cubicBezTo>
                <a:cubicBezTo>
                  <a:pt x="14989" y="8863"/>
                  <a:pt x="14143" y="8480"/>
                  <a:pt x="13491" y="7846"/>
                </a:cubicBezTo>
                <a:cubicBezTo>
                  <a:pt x="12807" y="7243"/>
                  <a:pt x="12510" y="6336"/>
                  <a:pt x="12510" y="5448"/>
                </a:cubicBezTo>
                <a:cubicBezTo>
                  <a:pt x="12510" y="4561"/>
                  <a:pt x="12900" y="3661"/>
                  <a:pt x="13491" y="3027"/>
                </a:cubicBezTo>
                <a:lnTo>
                  <a:pt x="14663" y="1840"/>
                </a:lnTo>
                <a:close/>
                <a:moveTo>
                  <a:pt x="3086" y="1937"/>
                </a:moveTo>
                <a:cubicBezTo>
                  <a:pt x="3242" y="2063"/>
                  <a:pt x="3325" y="2177"/>
                  <a:pt x="3325" y="2397"/>
                </a:cubicBezTo>
                <a:cubicBezTo>
                  <a:pt x="3325" y="2586"/>
                  <a:pt x="3242" y="2725"/>
                  <a:pt x="3086" y="2882"/>
                </a:cubicBezTo>
                <a:cubicBezTo>
                  <a:pt x="2836" y="3133"/>
                  <a:pt x="2434" y="3133"/>
                  <a:pt x="2153" y="2882"/>
                </a:cubicBezTo>
                <a:lnTo>
                  <a:pt x="3086" y="1937"/>
                </a:lnTo>
                <a:close/>
                <a:moveTo>
                  <a:pt x="9807" y="8524"/>
                </a:moveTo>
                <a:lnTo>
                  <a:pt x="8826" y="9517"/>
                </a:lnTo>
                <a:lnTo>
                  <a:pt x="11529" y="12253"/>
                </a:lnTo>
                <a:lnTo>
                  <a:pt x="12008" y="11769"/>
                </a:lnTo>
                <a:lnTo>
                  <a:pt x="12510" y="11284"/>
                </a:lnTo>
                <a:lnTo>
                  <a:pt x="9807" y="8524"/>
                </a:lnTo>
                <a:close/>
                <a:moveTo>
                  <a:pt x="8085" y="10606"/>
                </a:moveTo>
                <a:lnTo>
                  <a:pt x="1076" y="15716"/>
                </a:lnTo>
                <a:lnTo>
                  <a:pt x="1005" y="15788"/>
                </a:lnTo>
                <a:cubicBezTo>
                  <a:pt x="345" y="16419"/>
                  <a:pt x="0" y="17302"/>
                  <a:pt x="0" y="18186"/>
                </a:cubicBezTo>
                <a:cubicBezTo>
                  <a:pt x="0" y="19069"/>
                  <a:pt x="408" y="19952"/>
                  <a:pt x="1005" y="20583"/>
                </a:cubicBezTo>
                <a:cubicBezTo>
                  <a:pt x="1632" y="21246"/>
                  <a:pt x="2518" y="21600"/>
                  <a:pt x="3397" y="21600"/>
                </a:cubicBezTo>
                <a:cubicBezTo>
                  <a:pt x="4275" y="21600"/>
                  <a:pt x="5146" y="21241"/>
                  <a:pt x="5836" y="20704"/>
                </a:cubicBezTo>
                <a:lnTo>
                  <a:pt x="11003" y="13536"/>
                </a:lnTo>
                <a:lnTo>
                  <a:pt x="9927" y="12713"/>
                </a:lnTo>
                <a:lnTo>
                  <a:pt x="4808" y="19760"/>
                </a:lnTo>
                <a:cubicBezTo>
                  <a:pt x="4086" y="20422"/>
                  <a:pt x="2707" y="20413"/>
                  <a:pt x="1985" y="19687"/>
                </a:cubicBezTo>
                <a:cubicBezTo>
                  <a:pt x="1577" y="19340"/>
                  <a:pt x="1363" y="18802"/>
                  <a:pt x="1363" y="18234"/>
                </a:cubicBezTo>
                <a:cubicBezTo>
                  <a:pt x="1363" y="17698"/>
                  <a:pt x="1576" y="17240"/>
                  <a:pt x="1890" y="16830"/>
                </a:cubicBezTo>
                <a:lnTo>
                  <a:pt x="8898" y="11720"/>
                </a:lnTo>
                <a:lnTo>
                  <a:pt x="8085" y="10606"/>
                </a:lnTo>
                <a:close/>
                <a:moveTo>
                  <a:pt x="16146" y="11309"/>
                </a:moveTo>
                <a:lnTo>
                  <a:pt x="15213" y="12253"/>
                </a:lnTo>
                <a:lnTo>
                  <a:pt x="19327" y="16442"/>
                </a:lnTo>
                <a:cubicBezTo>
                  <a:pt x="20137" y="17205"/>
                  <a:pt x="20137" y="18522"/>
                  <a:pt x="19327" y="19348"/>
                </a:cubicBezTo>
                <a:cubicBezTo>
                  <a:pt x="18579" y="20174"/>
                  <a:pt x="17291" y="20174"/>
                  <a:pt x="16481" y="19348"/>
                </a:cubicBezTo>
                <a:lnTo>
                  <a:pt x="12366" y="15159"/>
                </a:lnTo>
                <a:lnTo>
                  <a:pt x="11434" y="16103"/>
                </a:lnTo>
                <a:lnTo>
                  <a:pt x="15548" y="20292"/>
                </a:lnTo>
                <a:cubicBezTo>
                  <a:pt x="16140" y="20991"/>
                  <a:pt x="17019" y="21309"/>
                  <a:pt x="17892" y="21309"/>
                </a:cubicBezTo>
                <a:cubicBezTo>
                  <a:pt x="18764" y="21309"/>
                  <a:pt x="19637" y="21000"/>
                  <a:pt x="20260" y="20365"/>
                </a:cubicBezTo>
                <a:cubicBezTo>
                  <a:pt x="21600" y="18999"/>
                  <a:pt x="21600" y="16864"/>
                  <a:pt x="20260" y="15498"/>
                </a:cubicBezTo>
                <a:lnTo>
                  <a:pt x="16146" y="11309"/>
                </a:lnTo>
                <a:close/>
                <a:moveTo>
                  <a:pt x="14758" y="13682"/>
                </a:moveTo>
                <a:lnTo>
                  <a:pt x="13778" y="14650"/>
                </a:lnTo>
                <a:lnTo>
                  <a:pt x="17485" y="18379"/>
                </a:lnTo>
                <a:lnTo>
                  <a:pt x="17964" y="17895"/>
                </a:lnTo>
                <a:lnTo>
                  <a:pt x="18442" y="17435"/>
                </a:lnTo>
                <a:lnTo>
                  <a:pt x="14758" y="13682"/>
                </a:lnTo>
                <a:close/>
                <a:moveTo>
                  <a:pt x="2631" y="17435"/>
                </a:moveTo>
                <a:lnTo>
                  <a:pt x="2631" y="18791"/>
                </a:lnTo>
                <a:lnTo>
                  <a:pt x="3301" y="18791"/>
                </a:lnTo>
                <a:lnTo>
                  <a:pt x="3971" y="18791"/>
                </a:lnTo>
                <a:lnTo>
                  <a:pt x="3971" y="17435"/>
                </a:lnTo>
                <a:lnTo>
                  <a:pt x="2631" y="17435"/>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dirty="0">
              <a:cs typeface="+mn-ea"/>
              <a:sym typeface="+mn-lt"/>
            </a:endParaRPr>
          </a:p>
        </p:txBody>
      </p:sp>
      <p:sp>
        <p:nvSpPr>
          <p:cNvPr id="976" name="Shape 976"/>
          <p:cNvSpPr/>
          <p:nvPr/>
        </p:nvSpPr>
        <p:spPr>
          <a:xfrm>
            <a:off x="4974001" y="5197116"/>
            <a:ext cx="2077492" cy="458459"/>
          </a:xfrm>
          <a:prstGeom prst="rect">
            <a:avLst/>
          </a:prstGeom>
        </p:spPr>
        <p:txBody>
          <a:bodyPr wrap="square">
            <a:spAutoFit/>
          </a:bodyPr>
          <a:lstStyle/>
          <a:p>
            <a:pPr>
              <a:lnSpc>
                <a:spcPct val="150000"/>
              </a:lnSpc>
            </a:pPr>
            <a:r>
              <a:rPr lang="zh-CN" altLang="en-US" b="1" dirty="0">
                <a:solidFill>
                  <a:prstClr val="white">
                    <a:lumMod val="50000"/>
                  </a:prstClr>
                </a:solidFill>
                <a:latin typeface="Arial" panose="020B0604020202020204" pitchFamily="34" charset="0"/>
                <a:ea typeface="微软雅黑" panose="020B0503020204020204" pitchFamily="34" charset="-122"/>
                <a:cs typeface="+mn-ea"/>
                <a:sym typeface="+mn-lt"/>
              </a:rPr>
              <a:t>自治性：</a:t>
            </a:r>
            <a:endParaRPr b="1" dirty="0">
              <a:solidFill>
                <a:prstClr val="white">
                  <a:lumMod val="50000"/>
                </a:prstClr>
              </a:solidFill>
              <a:latin typeface="Arial" panose="020B0604020202020204" pitchFamily="34" charset="0"/>
              <a:ea typeface="微软雅黑" panose="020B0503020204020204" pitchFamily="34" charset="-122"/>
              <a:cs typeface="+mn-ea"/>
              <a:sym typeface="+mn-lt"/>
            </a:endParaRPr>
          </a:p>
        </p:txBody>
      </p:sp>
      <p:sp>
        <p:nvSpPr>
          <p:cNvPr id="979" name="Shape 979"/>
          <p:cNvSpPr/>
          <p:nvPr/>
        </p:nvSpPr>
        <p:spPr>
          <a:xfrm>
            <a:off x="688703" y="2921809"/>
            <a:ext cx="3665437" cy="3375283"/>
          </a:xfrm>
          <a:prstGeom prst="rect">
            <a:avLst/>
          </a:prstGeom>
          <a:ln w="12700">
            <a:miter lim="400000"/>
          </a:ln>
        </p:spPr>
        <p:txBody>
          <a:bodyPr wrap="square" lIns="25400" tIns="25400" rIns="25400" bIns="25400">
            <a:spAutoFit/>
          </a:bodyPr>
          <a:lstStyle/>
          <a:p>
            <a:pPr algn="l">
              <a:lnSpc>
                <a:spcPct val="90000"/>
              </a:lnSpc>
              <a:defRPr sz="2800" b="1">
                <a:solidFill>
                  <a:srgbClr val="797A7B"/>
                </a:solidFill>
                <a:latin typeface="+mn-lt"/>
                <a:ea typeface="+mn-ea"/>
                <a:cs typeface="+mn-cs"/>
                <a:sym typeface="Roboto" panose="02000000000000000000"/>
              </a:defRPr>
            </a:pPr>
            <a:r>
              <a:rPr lang="en-US" altLang="zh-CN" sz="2000" dirty="0">
                <a:cs typeface="+mn-ea"/>
                <a:sym typeface="+mn-lt"/>
              </a:rPr>
              <a:t>《</a:t>
            </a:r>
            <a:r>
              <a:rPr lang="zh-CN" altLang="en-US" sz="2000" dirty="0">
                <a:cs typeface="+mn-ea"/>
                <a:sym typeface="+mn-lt"/>
              </a:rPr>
              <a:t>中华人民共和国城市居民委员会组织法</a:t>
            </a:r>
            <a:r>
              <a:rPr lang="en-US" altLang="zh-CN" sz="2000" dirty="0">
                <a:cs typeface="+mn-ea"/>
                <a:sym typeface="+mn-lt"/>
              </a:rPr>
              <a:t>》</a:t>
            </a:r>
            <a:r>
              <a:rPr lang="zh-CN" altLang="en-US" sz="2000" dirty="0">
                <a:cs typeface="+mn-ea"/>
                <a:sym typeface="+mn-lt"/>
              </a:rPr>
              <a:t>第二条规定：“</a:t>
            </a:r>
            <a:r>
              <a:rPr lang="zh-CN" altLang="en-US" sz="2000" dirty="0">
                <a:solidFill>
                  <a:srgbClr val="C00000"/>
                </a:solidFill>
                <a:cs typeface="+mn-ea"/>
                <a:sym typeface="+mn-lt"/>
              </a:rPr>
              <a:t>居民委员会是居民自我管理、自我教育、自我服务的基层群众性自治组织</a:t>
            </a:r>
            <a:r>
              <a:rPr lang="zh-CN" altLang="en-US" sz="2000" dirty="0">
                <a:cs typeface="+mn-ea"/>
                <a:sym typeface="+mn-lt"/>
              </a:rPr>
              <a:t>”。</a:t>
            </a:r>
            <a:endParaRPr lang="zh-CN" altLang="en-US" sz="2000" dirty="0">
              <a:cs typeface="+mn-ea"/>
              <a:sym typeface="+mn-lt"/>
            </a:endParaRPr>
          </a:p>
          <a:p>
            <a:pPr algn="l">
              <a:lnSpc>
                <a:spcPct val="90000"/>
              </a:lnSpc>
              <a:defRPr sz="2800" b="1">
                <a:solidFill>
                  <a:srgbClr val="797A7B"/>
                </a:solidFill>
                <a:latin typeface="+mn-lt"/>
                <a:ea typeface="+mn-ea"/>
                <a:cs typeface="+mn-cs"/>
                <a:sym typeface="Roboto" panose="02000000000000000000"/>
              </a:defRPr>
            </a:pPr>
            <a:r>
              <a:rPr lang="zh-CN" altLang="en-US" sz="2000" dirty="0">
                <a:cs typeface="+mn-ea"/>
                <a:sym typeface="+mn-lt"/>
              </a:rPr>
              <a:t>居委会是具有一套组织系统的</a:t>
            </a:r>
            <a:r>
              <a:rPr lang="zh-CN" altLang="en-US" sz="2000" dirty="0">
                <a:solidFill>
                  <a:srgbClr val="C00000"/>
                </a:solidFill>
                <a:cs typeface="+mn-ea"/>
                <a:sym typeface="+mn-lt"/>
              </a:rPr>
              <a:t>群众性的自治组织</a:t>
            </a:r>
            <a:r>
              <a:rPr lang="zh-CN" altLang="en-US" sz="2000" dirty="0">
                <a:cs typeface="+mn-ea"/>
                <a:sym typeface="+mn-lt"/>
              </a:rPr>
              <a:t>，是我国城市居民群众在本居住地域内自己管理自己、自己教育自己、自己服务自己的共同管理好本居住地区各项事务的组织，是</a:t>
            </a:r>
            <a:r>
              <a:rPr lang="zh-CN" altLang="en-US" sz="2000" dirty="0">
                <a:solidFill>
                  <a:srgbClr val="C00000"/>
                </a:solidFill>
                <a:cs typeface="+mn-ea"/>
                <a:sym typeface="+mn-lt"/>
              </a:rPr>
              <a:t>人民群众直接管理自己事务的组织形式</a:t>
            </a:r>
            <a:r>
              <a:rPr lang="zh-CN" altLang="en-US" sz="2000" dirty="0">
                <a:cs typeface="+mn-ea"/>
                <a:sym typeface="+mn-lt"/>
              </a:rPr>
              <a:t>。</a:t>
            </a:r>
            <a:endParaRPr lang="zh-CN" altLang="en-US" sz="2000" dirty="0">
              <a:cs typeface="+mn-ea"/>
              <a:sym typeface="+mn-lt"/>
            </a:endParaRPr>
          </a:p>
        </p:txBody>
      </p:sp>
      <p:sp>
        <p:nvSpPr>
          <p:cNvPr id="24" name="矩形 23"/>
          <p:cNvSpPr/>
          <p:nvPr/>
        </p:nvSpPr>
        <p:spPr>
          <a:xfrm>
            <a:off x="5042255" y="806307"/>
            <a:ext cx="2107490" cy="230832"/>
          </a:xfrm>
          <a:prstGeom prst="rect">
            <a:avLst/>
          </a:prstGeom>
        </p:spPr>
        <p:txBody>
          <a:bodyPr wrap="square">
            <a:spAutoFit/>
          </a:bodyPr>
          <a:lstStyle/>
          <a:p>
            <a:pPr algn="ctr">
              <a:defRPr/>
            </a:pPr>
            <a:r>
              <a:rPr lang="en-US" altLang="zh-CN" sz="900" dirty="0">
                <a:solidFill>
                  <a:schemeClr val="bg1"/>
                </a:solidFill>
                <a:cs typeface="+mn-ea"/>
                <a:sym typeface="Arial" panose="020B0604020202020204" pitchFamily="34" charset="0"/>
              </a:rPr>
              <a:t>THEORETICAL FOUNDATION</a:t>
            </a:r>
            <a:endParaRPr lang="en-US" altLang="zh-CN" sz="900" dirty="0">
              <a:solidFill>
                <a:schemeClr val="bg1"/>
              </a:solidFill>
              <a:cs typeface="+mn-ea"/>
              <a:sym typeface="Arial" panose="020B0604020202020204" pitchFamily="34" charset="0"/>
            </a:endParaRPr>
          </a:p>
        </p:txBody>
      </p:sp>
      <p:sp>
        <p:nvSpPr>
          <p:cNvPr id="25" name="文本框 24"/>
          <p:cNvSpPr txBox="1"/>
          <p:nvPr/>
        </p:nvSpPr>
        <p:spPr>
          <a:xfrm>
            <a:off x="4729444" y="279400"/>
            <a:ext cx="2733114"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理论支撑</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grpSp>
        <p:nvGrpSpPr>
          <p:cNvPr id="28" name="组合 27"/>
          <p:cNvGrpSpPr/>
          <p:nvPr/>
        </p:nvGrpSpPr>
        <p:grpSpPr>
          <a:xfrm>
            <a:off x="2141839" y="556335"/>
            <a:ext cx="7908323" cy="108542"/>
            <a:chOff x="1837039" y="691984"/>
            <a:chExt cx="7908323" cy="108542"/>
          </a:xfrm>
        </p:grpSpPr>
        <p:cxnSp>
          <p:nvCxnSpPr>
            <p:cNvPr id="29" name="直接连接符 28"/>
            <p:cNvCxnSpPr/>
            <p:nvPr/>
          </p:nvCxnSpPr>
          <p:spPr>
            <a:xfrm flipH="1">
              <a:off x="3256384" y="691984"/>
              <a:ext cx="1039545"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837039" y="800526"/>
              <a:ext cx="245889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286472" y="691984"/>
              <a:ext cx="245889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7286472" y="800526"/>
              <a:ext cx="1372336"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2" name="Shape 410"/>
          <p:cNvSpPr>
            <a:spLocks noChangeArrowheads="1"/>
          </p:cNvSpPr>
          <p:nvPr/>
        </p:nvSpPr>
        <p:spPr bwMode="auto">
          <a:xfrm>
            <a:off x="392268" y="1379836"/>
            <a:ext cx="2021164" cy="672913"/>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r>
              <a:rPr lang="zh-CN" altLang="en-US" sz="2400" b="1" dirty="0">
                <a:solidFill>
                  <a:srgbClr val="C00000"/>
                </a:solidFill>
                <a:latin typeface="宋体" panose="02010600030101010101" pitchFamily="2" charset="-122"/>
                <a:ea typeface="宋体" panose="02010600030101010101" pitchFamily="2" charset="-122"/>
                <a:sym typeface="Arial" panose="020B0604020202020204" pitchFamily="34" charset="0"/>
              </a:rPr>
              <a:t>定义及特点</a:t>
            </a:r>
            <a:endParaRPr lang="zh-CN" altLang="zh-CN" sz="24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
        <p:nvSpPr>
          <p:cNvPr id="3" name="Shape 410"/>
          <p:cNvSpPr>
            <a:spLocks noChangeArrowheads="1"/>
          </p:cNvSpPr>
          <p:nvPr/>
        </p:nvSpPr>
        <p:spPr bwMode="auto">
          <a:xfrm>
            <a:off x="6096000" y="2329427"/>
            <a:ext cx="5255419" cy="1049107"/>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eaLnBrk="1"/>
            <a:r>
              <a:rPr lang="zh-CN" altLang="zh-CN" sz="1400" kern="2600" dirty="0">
                <a:effectLst/>
                <a:ea typeface="宋体" panose="02010600030101010101" pitchFamily="2" charset="-122"/>
                <a:cs typeface="宋体" panose="02010600030101010101" pitchFamily="2" charset="-122"/>
              </a:rPr>
              <a:t>社区居民委员会是独立存在于城市的</a:t>
            </a:r>
            <a:r>
              <a:rPr lang="zh-CN" altLang="zh-CN" sz="1400" kern="2600" dirty="0">
                <a:solidFill>
                  <a:srgbClr val="C00000"/>
                </a:solidFill>
                <a:effectLst/>
                <a:ea typeface="宋体" panose="02010600030101010101" pitchFamily="2" charset="-122"/>
                <a:cs typeface="宋体" panose="02010600030101010101" pitchFamily="2" charset="-122"/>
              </a:rPr>
              <a:t>最基层组织</a:t>
            </a:r>
            <a:r>
              <a:rPr lang="zh-CN" altLang="zh-CN" sz="1400" kern="2600" dirty="0">
                <a:effectLst/>
                <a:ea typeface="宋体" panose="02010600030101010101" pitchFamily="2" charset="-122"/>
                <a:cs typeface="宋体" panose="02010600030101010101" pitchFamily="2" charset="-122"/>
              </a:rPr>
              <a:t>。</a:t>
            </a:r>
            <a:r>
              <a:rPr lang="zh-CN" altLang="en-US" sz="1400" kern="2600" dirty="0">
                <a:effectLst/>
                <a:ea typeface="宋体" panose="02010600030101010101" pitchFamily="2" charset="-122"/>
                <a:cs typeface="宋体" panose="02010600030101010101" pitchFamily="2" charset="-122"/>
              </a:rPr>
              <a:t>政府通过社区居委会把政府的政策文件及指示精神及时传达给社区成员；社区居委会直接把群众的意见、要求和建议反映给政府部门。</a:t>
            </a:r>
            <a:endParaRPr lang="zh-CN" altLang="zh-CN" sz="18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
        <p:nvSpPr>
          <p:cNvPr id="4" name="Shape 410"/>
          <p:cNvSpPr>
            <a:spLocks noChangeArrowheads="1"/>
          </p:cNvSpPr>
          <p:nvPr/>
        </p:nvSpPr>
        <p:spPr bwMode="auto">
          <a:xfrm>
            <a:off x="6095999" y="3694144"/>
            <a:ext cx="5255419" cy="1125663"/>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eaLnBrk="1"/>
            <a:r>
              <a:rPr lang="zh-CN" altLang="en-US" sz="1400" kern="2600" dirty="0">
                <a:effectLst/>
                <a:ea typeface="宋体" panose="02010600030101010101" pitchFamily="2" charset="-122"/>
                <a:cs typeface="宋体" panose="02010600030101010101" pitchFamily="2" charset="-122"/>
              </a:rPr>
              <a:t>社区居委会作为基层自治性组织，主要任务是</a:t>
            </a:r>
            <a:r>
              <a:rPr lang="zh-CN" altLang="en-US" sz="1400" kern="2600" dirty="0">
                <a:solidFill>
                  <a:srgbClr val="C00000"/>
                </a:solidFill>
                <a:effectLst/>
                <a:ea typeface="宋体" panose="02010600030101010101" pitchFamily="2" charset="-122"/>
                <a:cs typeface="宋体" panose="02010600030101010101" pitchFamily="2" charset="-122"/>
              </a:rPr>
              <a:t>实现社区的有序管理，为社区成员服务</a:t>
            </a:r>
            <a:r>
              <a:rPr lang="zh-CN" altLang="en-US" sz="1400" kern="2600" dirty="0">
                <a:effectLst/>
                <a:ea typeface="宋体" panose="02010600030101010101" pitchFamily="2" charset="-122"/>
                <a:cs typeface="宋体" panose="02010600030101010101" pitchFamily="2" charset="-122"/>
              </a:rPr>
              <a:t>。这种服务既包括</a:t>
            </a:r>
            <a:r>
              <a:rPr lang="zh-CN" altLang="en-US" sz="1400" kern="2600" dirty="0">
                <a:solidFill>
                  <a:srgbClr val="C00000"/>
                </a:solidFill>
                <a:effectLst/>
                <a:ea typeface="宋体" panose="02010600030101010101" pitchFamily="2" charset="-122"/>
                <a:cs typeface="宋体" panose="02010600030101010101" pitchFamily="2" charset="-122"/>
              </a:rPr>
              <a:t>物质</a:t>
            </a:r>
            <a:r>
              <a:rPr lang="zh-CN" altLang="en-US" sz="1400" kern="2600" dirty="0">
                <a:effectLst/>
                <a:ea typeface="宋体" panose="02010600030101010101" pitchFamily="2" charset="-122"/>
                <a:cs typeface="宋体" panose="02010600030101010101" pitchFamily="2" charset="-122"/>
              </a:rPr>
              <a:t>方面的服务，也包括</a:t>
            </a:r>
            <a:r>
              <a:rPr lang="zh-CN" altLang="en-US" sz="1400" kern="2600" dirty="0">
                <a:solidFill>
                  <a:srgbClr val="C00000"/>
                </a:solidFill>
                <a:effectLst/>
                <a:ea typeface="宋体" panose="02010600030101010101" pitchFamily="2" charset="-122"/>
                <a:cs typeface="宋体" panose="02010600030101010101" pitchFamily="2" charset="-122"/>
              </a:rPr>
              <a:t>文化、教育</a:t>
            </a:r>
            <a:r>
              <a:rPr lang="zh-CN" altLang="en-US" sz="1400" kern="2600" dirty="0">
                <a:effectLst/>
                <a:ea typeface="宋体" panose="02010600030101010101" pitchFamily="2" charset="-122"/>
                <a:cs typeface="宋体" panose="02010600030101010101" pitchFamily="2" charset="-122"/>
              </a:rPr>
              <a:t>方面的服务。社区居委会应当组织居民开展形式多样的社区文体活动，采取各种方式丰富</a:t>
            </a:r>
            <a:r>
              <a:rPr lang="zh-CN" altLang="en-US" sz="1400" kern="2600" dirty="0">
                <a:solidFill>
                  <a:srgbClr val="C00000"/>
                </a:solidFill>
                <a:effectLst/>
                <a:ea typeface="宋体" panose="02010600030101010101" pitchFamily="2" charset="-122"/>
                <a:cs typeface="宋体" panose="02010600030101010101" pitchFamily="2" charset="-122"/>
              </a:rPr>
              <a:t>方便社区居民的生活</a:t>
            </a:r>
            <a:r>
              <a:rPr lang="zh-CN" altLang="en-US" sz="1400" kern="2600" dirty="0">
                <a:effectLst/>
                <a:ea typeface="宋体" panose="02010600030101010101" pitchFamily="2" charset="-122"/>
                <a:cs typeface="宋体" panose="02010600030101010101" pitchFamily="2" charset="-122"/>
              </a:rPr>
              <a:t>。全面地</a:t>
            </a:r>
            <a:r>
              <a:rPr lang="zh-CN" altLang="en-US" sz="1400" kern="2600" dirty="0">
                <a:solidFill>
                  <a:srgbClr val="C00000"/>
                </a:solidFill>
                <a:effectLst/>
                <a:ea typeface="宋体" panose="02010600030101010101" pitchFamily="2" charset="-122"/>
                <a:cs typeface="宋体" panose="02010600030101010101" pitchFamily="2" charset="-122"/>
              </a:rPr>
              <a:t>为社区成员的生活和生产服务</a:t>
            </a:r>
            <a:r>
              <a:rPr lang="zh-CN" altLang="en-US" sz="1400" kern="2600" dirty="0">
                <a:effectLst/>
                <a:ea typeface="宋体" panose="02010600030101010101" pitchFamily="2" charset="-122"/>
                <a:cs typeface="宋体" panose="02010600030101010101" pitchFamily="2" charset="-122"/>
              </a:rPr>
              <a:t>。</a:t>
            </a:r>
            <a:endParaRPr lang="zh-CN" altLang="zh-CN" sz="18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
        <p:nvSpPr>
          <p:cNvPr id="5" name="Shape 410"/>
          <p:cNvSpPr>
            <a:spLocks noChangeArrowheads="1"/>
          </p:cNvSpPr>
          <p:nvPr/>
        </p:nvSpPr>
        <p:spPr bwMode="auto">
          <a:xfrm>
            <a:off x="6096000" y="5166243"/>
            <a:ext cx="5255418" cy="885449"/>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eaLnBrk="1"/>
            <a:r>
              <a:rPr lang="zh-CN" altLang="en-US" sz="1400" kern="2600" dirty="0">
                <a:effectLst/>
                <a:ea typeface="宋体" panose="02010600030101010101" pitchFamily="2" charset="-122"/>
                <a:cs typeface="宋体" panose="02010600030101010101" pitchFamily="2" charset="-122"/>
              </a:rPr>
              <a:t>社区居委会是城市居民实行</a:t>
            </a:r>
            <a:r>
              <a:rPr lang="zh-CN" altLang="en-US" sz="1400" kern="2600" dirty="0">
                <a:solidFill>
                  <a:srgbClr val="C00000"/>
                </a:solidFill>
                <a:effectLst/>
                <a:ea typeface="宋体" panose="02010600030101010101" pitchFamily="2" charset="-122"/>
                <a:cs typeface="宋体" panose="02010600030101010101" pitchFamily="2" charset="-122"/>
              </a:rPr>
              <a:t>自我管理、自我教育、自我服务和自我监督的群众性自治组织</a:t>
            </a:r>
            <a:r>
              <a:rPr lang="zh-CN" altLang="en-US" sz="1400" kern="2600" dirty="0">
                <a:effectLst/>
                <a:ea typeface="宋体" panose="02010600030101010101" pitchFamily="2" charset="-122"/>
                <a:cs typeface="宋体" panose="02010600030101010101" pitchFamily="2" charset="-122"/>
              </a:rPr>
              <a:t>。</a:t>
            </a:r>
            <a:endParaRPr lang="zh-CN" altLang="zh-CN" sz="18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hteck 38"/>
          <p:cNvSpPr/>
          <p:nvPr/>
        </p:nvSpPr>
        <p:spPr>
          <a:xfrm>
            <a:off x="1060157" y="3320420"/>
            <a:ext cx="2079523" cy="614398"/>
          </a:xfrm>
          <a:prstGeom prst="rect">
            <a:avLst/>
          </a:prstGeom>
          <a:solidFill>
            <a:schemeClr val="accent5">
              <a:lumMod val="40000"/>
              <a:lumOff val="60000"/>
            </a:schemeClr>
          </a:solidFill>
          <a:ln w="127000">
            <a:noFill/>
          </a:ln>
          <a:effectLst>
            <a:outerShdw blurRad="1905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Textfeld 33"/>
          <p:cNvSpPr txBox="1"/>
          <p:nvPr/>
        </p:nvSpPr>
        <p:spPr>
          <a:xfrm>
            <a:off x="1250777" y="3340731"/>
            <a:ext cx="15091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dirty="0">
                <a:sym typeface="Arial" panose="020B0604020202020204" pitchFamily="34" charset="0"/>
              </a:rPr>
              <a:t>坚持党建引领，保证发展方向。</a:t>
            </a:r>
            <a:endParaRPr lang="de-DE" dirty="0">
              <a:sym typeface="Arial" panose="020B0604020202020204" pitchFamily="34" charset="0"/>
            </a:endParaRPr>
          </a:p>
        </p:txBody>
      </p:sp>
      <p:sp>
        <p:nvSpPr>
          <p:cNvPr id="24" name="Textfeld 34"/>
          <p:cNvSpPr txBox="1"/>
          <p:nvPr/>
        </p:nvSpPr>
        <p:spPr>
          <a:xfrm>
            <a:off x="732279" y="2247009"/>
            <a:ext cx="1817189" cy="336374"/>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pPr marL="171450" indent="-171450">
              <a:buFont typeface="Arial" panose="020B0604020202020204" pitchFamily="34" charset="0"/>
              <a:buChar char="•"/>
            </a:pPr>
            <a:r>
              <a:rPr lang="zh-CN" altLang="en-US" sz="1200" b="1" dirty="0">
                <a:sym typeface="Arial" panose="020B0604020202020204" pitchFamily="34" charset="0"/>
              </a:rPr>
              <a:t>四个意识</a:t>
            </a:r>
            <a:endParaRPr lang="de-DE" sz="1200" b="1" dirty="0">
              <a:sym typeface="Arial" panose="020B0604020202020204" pitchFamily="34" charset="0"/>
            </a:endParaRPr>
          </a:p>
        </p:txBody>
      </p:sp>
      <p:sp>
        <p:nvSpPr>
          <p:cNvPr id="26" name="Textfeld 34"/>
          <p:cNvSpPr txBox="1"/>
          <p:nvPr/>
        </p:nvSpPr>
        <p:spPr>
          <a:xfrm>
            <a:off x="650733" y="4024856"/>
            <a:ext cx="2741608" cy="2720296"/>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pPr indent="304800">
              <a:lnSpc>
                <a:spcPts val="2600"/>
              </a:lnSpc>
            </a:pPr>
            <a:r>
              <a:rPr lang="zh-CN" altLang="zh-CN" sz="1400" kern="260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加强党对社会组织的全面领导，持续深入学习贯彻</a:t>
            </a:r>
            <a:r>
              <a:rPr lang="zh-CN" altLang="zh-CN" sz="1400" kern="2600" dirty="0">
                <a:solidFill>
                  <a:srgbClr val="C00000"/>
                </a:solidFill>
                <a:effectLst/>
                <a:latin typeface="Calibri" panose="020F0502020204030204" pitchFamily="34" charset="0"/>
                <a:ea typeface="宋体" panose="02010600030101010101" pitchFamily="2" charset="-122"/>
                <a:cs typeface="宋体" panose="02010600030101010101" pitchFamily="2" charset="-122"/>
              </a:rPr>
              <a:t>习近平新时代中国特色社会主义思想</a:t>
            </a:r>
            <a:r>
              <a:rPr lang="zh-CN" altLang="zh-CN" sz="1400" kern="260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。健全完善党建工作机制，有效实现党的组织和党的工作全覆盖，</a:t>
            </a:r>
            <a:r>
              <a:rPr lang="zh-CN" altLang="zh-CN" sz="1400" kern="2600" dirty="0">
                <a:solidFill>
                  <a:srgbClr val="C00000"/>
                </a:solidFill>
                <a:effectLst/>
                <a:latin typeface="Calibri" panose="020F0502020204030204" pitchFamily="34" charset="0"/>
                <a:ea typeface="宋体" panose="02010600030101010101" pitchFamily="2" charset="-122"/>
                <a:cs typeface="宋体" panose="02010600030101010101" pitchFamily="2" charset="-122"/>
              </a:rPr>
              <a:t>将党建工作融入社会组织运行和发展全过程</a:t>
            </a:r>
            <a:r>
              <a:rPr lang="zh-CN" altLang="zh-CN" sz="1400" kern="260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，确保社会组织正确发展方向。</a:t>
            </a:r>
            <a:endParaRPr lang="zh-CN" altLang="zh-CN" sz="14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6" name="矩形 35"/>
          <p:cNvSpPr/>
          <p:nvPr/>
        </p:nvSpPr>
        <p:spPr>
          <a:xfrm>
            <a:off x="5042255" y="806307"/>
            <a:ext cx="2107490" cy="230832"/>
          </a:xfrm>
          <a:prstGeom prst="rect">
            <a:avLst/>
          </a:prstGeom>
        </p:spPr>
        <p:txBody>
          <a:bodyPr wrap="square">
            <a:spAutoFit/>
          </a:bodyPr>
          <a:lstStyle/>
          <a:p>
            <a:pPr algn="ctr">
              <a:defRPr/>
            </a:pPr>
            <a:r>
              <a:rPr lang="en-US" altLang="zh-CN" sz="900" dirty="0">
                <a:solidFill>
                  <a:schemeClr val="bg1"/>
                </a:solidFill>
                <a:cs typeface="+mn-ea"/>
                <a:sym typeface="Arial" panose="020B0604020202020204" pitchFamily="34" charset="0"/>
              </a:rPr>
              <a:t>THEORETICAL FOUNDATION</a:t>
            </a:r>
            <a:endParaRPr lang="en-US" altLang="zh-CN" sz="900" dirty="0">
              <a:solidFill>
                <a:schemeClr val="bg1"/>
              </a:solidFill>
              <a:cs typeface="+mn-ea"/>
              <a:sym typeface="Arial" panose="020B0604020202020204" pitchFamily="34" charset="0"/>
            </a:endParaRPr>
          </a:p>
        </p:txBody>
      </p:sp>
      <p:sp>
        <p:nvSpPr>
          <p:cNvPr id="37" name="文本框 36"/>
          <p:cNvSpPr txBox="1"/>
          <p:nvPr/>
        </p:nvSpPr>
        <p:spPr>
          <a:xfrm>
            <a:off x="4729444" y="279400"/>
            <a:ext cx="2733114"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理论支撑</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grpSp>
        <p:nvGrpSpPr>
          <p:cNvPr id="38" name="组合 37"/>
          <p:cNvGrpSpPr/>
          <p:nvPr/>
        </p:nvGrpSpPr>
        <p:grpSpPr>
          <a:xfrm>
            <a:off x="2141839" y="556335"/>
            <a:ext cx="7908323" cy="108542"/>
            <a:chOff x="1837039" y="691984"/>
            <a:chExt cx="7908323" cy="108542"/>
          </a:xfrm>
        </p:grpSpPr>
        <p:cxnSp>
          <p:nvCxnSpPr>
            <p:cNvPr id="39" name="直接连接符 38"/>
            <p:cNvCxnSpPr/>
            <p:nvPr/>
          </p:nvCxnSpPr>
          <p:spPr>
            <a:xfrm flipH="1">
              <a:off x="3256384" y="691984"/>
              <a:ext cx="1039545"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837039" y="800526"/>
              <a:ext cx="245889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7286472" y="691984"/>
              <a:ext cx="245889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7286472" y="800526"/>
              <a:ext cx="1372336"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30" name="Shape 410"/>
          <p:cNvSpPr>
            <a:spLocks noChangeArrowheads="1"/>
          </p:cNvSpPr>
          <p:nvPr/>
        </p:nvSpPr>
        <p:spPr bwMode="auto">
          <a:xfrm>
            <a:off x="709862" y="1481907"/>
            <a:ext cx="7642664" cy="672913"/>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r>
              <a:rPr lang="zh-CN" altLang="en-US" sz="2400" b="1" dirty="0">
                <a:solidFill>
                  <a:srgbClr val="C00000"/>
                </a:solidFill>
                <a:latin typeface="宋体" panose="02010600030101010101" pitchFamily="2" charset="-122"/>
                <a:ea typeface="宋体" panose="02010600030101010101" pitchFamily="2" charset="-122"/>
                <a:sym typeface="Arial" panose="020B0604020202020204" pitchFamily="34" charset="0"/>
              </a:rPr>
              <a:t>中国式现代化语境下社会组织参与治理的重点方向</a:t>
            </a:r>
            <a:endParaRPr lang="zh-CN" altLang="zh-CN" sz="2400" b="1" dirty="0">
              <a:solidFill>
                <a:srgbClr val="C00000"/>
              </a:solidFill>
              <a:latin typeface="宋体" panose="02010600030101010101" pitchFamily="2" charset="-122"/>
              <a:ea typeface="宋体" panose="02010600030101010101" pitchFamily="2" charset="-122"/>
              <a:sym typeface="Arial" panose="020B0604020202020204" pitchFamily="34" charset="0"/>
            </a:endParaRPr>
          </a:p>
        </p:txBody>
      </p:sp>
      <p:sp>
        <p:nvSpPr>
          <p:cNvPr id="50" name="Rechteck 38"/>
          <p:cNvSpPr/>
          <p:nvPr/>
        </p:nvSpPr>
        <p:spPr>
          <a:xfrm>
            <a:off x="3621984" y="3306900"/>
            <a:ext cx="2079523" cy="614398"/>
          </a:xfrm>
          <a:prstGeom prst="rect">
            <a:avLst/>
          </a:prstGeom>
          <a:solidFill>
            <a:schemeClr val="accent5">
              <a:lumMod val="40000"/>
              <a:lumOff val="60000"/>
            </a:schemeClr>
          </a:solidFill>
          <a:ln w="127000">
            <a:noFill/>
          </a:ln>
          <a:effectLst>
            <a:outerShdw blurRad="1905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dirty="0">
              <a:latin typeface="Arial" panose="020B0604020202020204" pitchFamily="34" charset="0"/>
              <a:ea typeface="微软雅黑" panose="020B0503020204020204" pitchFamily="34" charset="-122"/>
              <a:sym typeface="Arial" panose="020B0604020202020204" pitchFamily="34" charset="0"/>
            </a:endParaRPr>
          </a:p>
        </p:txBody>
      </p:sp>
      <p:sp>
        <p:nvSpPr>
          <p:cNvPr id="51" name="Textfeld 33"/>
          <p:cNvSpPr txBox="1"/>
          <p:nvPr/>
        </p:nvSpPr>
        <p:spPr>
          <a:xfrm>
            <a:off x="3812604" y="3327211"/>
            <a:ext cx="15091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dirty="0">
                <a:sym typeface="Arial" panose="020B0604020202020204" pitchFamily="34" charset="0"/>
              </a:rPr>
              <a:t>坚持政治属性，履行法定职责。</a:t>
            </a:r>
            <a:endParaRPr lang="de-DE" dirty="0">
              <a:sym typeface="Arial" panose="020B0604020202020204" pitchFamily="34" charset="0"/>
            </a:endParaRPr>
          </a:p>
        </p:txBody>
      </p:sp>
      <p:sp>
        <p:nvSpPr>
          <p:cNvPr id="52" name="Rechteck 38"/>
          <p:cNvSpPr/>
          <p:nvPr/>
        </p:nvSpPr>
        <p:spPr>
          <a:xfrm>
            <a:off x="6313195" y="3298816"/>
            <a:ext cx="2079523" cy="614398"/>
          </a:xfrm>
          <a:prstGeom prst="rect">
            <a:avLst/>
          </a:prstGeom>
          <a:solidFill>
            <a:schemeClr val="accent5">
              <a:lumMod val="40000"/>
              <a:lumOff val="60000"/>
            </a:schemeClr>
          </a:solidFill>
          <a:ln w="127000">
            <a:noFill/>
          </a:ln>
          <a:effectLst>
            <a:outerShdw blurRad="1905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Textfeld 33"/>
          <p:cNvSpPr txBox="1"/>
          <p:nvPr/>
        </p:nvSpPr>
        <p:spPr>
          <a:xfrm>
            <a:off x="6503815" y="3319127"/>
            <a:ext cx="15091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dirty="0">
                <a:sym typeface="Arial" panose="020B0604020202020204" pitchFamily="34" charset="0"/>
              </a:rPr>
              <a:t>坚持人民至上，加强能力建设。</a:t>
            </a:r>
            <a:endParaRPr lang="de-DE" dirty="0">
              <a:sym typeface="Arial" panose="020B0604020202020204" pitchFamily="34" charset="0"/>
            </a:endParaRPr>
          </a:p>
        </p:txBody>
      </p:sp>
      <p:sp>
        <p:nvSpPr>
          <p:cNvPr id="54" name="Rechteck 38"/>
          <p:cNvSpPr/>
          <p:nvPr/>
        </p:nvSpPr>
        <p:spPr>
          <a:xfrm>
            <a:off x="8875022" y="3285418"/>
            <a:ext cx="2079523" cy="614398"/>
          </a:xfrm>
          <a:prstGeom prst="rect">
            <a:avLst/>
          </a:prstGeom>
          <a:solidFill>
            <a:schemeClr val="accent5">
              <a:lumMod val="40000"/>
              <a:lumOff val="60000"/>
            </a:schemeClr>
          </a:solidFill>
          <a:ln w="127000">
            <a:noFill/>
          </a:ln>
          <a:effectLst>
            <a:outerShdw blurRad="190500" dist="635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dirty="0">
              <a:latin typeface="Arial" panose="020B0604020202020204" pitchFamily="34" charset="0"/>
              <a:ea typeface="微软雅黑" panose="020B0503020204020204" pitchFamily="34" charset="-122"/>
              <a:sym typeface="Arial" panose="020B0604020202020204" pitchFamily="34" charset="0"/>
            </a:endParaRPr>
          </a:p>
        </p:txBody>
      </p:sp>
      <p:sp>
        <p:nvSpPr>
          <p:cNvPr id="55" name="Textfeld 33"/>
          <p:cNvSpPr txBox="1"/>
          <p:nvPr/>
        </p:nvSpPr>
        <p:spPr>
          <a:xfrm>
            <a:off x="9065642" y="3305729"/>
            <a:ext cx="15091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dirty="0">
                <a:sym typeface="Arial" panose="020B0604020202020204" pitchFamily="34" charset="0"/>
              </a:rPr>
              <a:t>坚持居安思危，统筹发展安全。</a:t>
            </a:r>
            <a:endParaRPr lang="de-DE" dirty="0">
              <a:sym typeface="Arial" panose="020B0604020202020204" pitchFamily="34" charset="0"/>
            </a:endParaRPr>
          </a:p>
        </p:txBody>
      </p:sp>
      <p:sp>
        <p:nvSpPr>
          <p:cNvPr id="56" name="Textfeld 34"/>
          <p:cNvSpPr txBox="1"/>
          <p:nvPr/>
        </p:nvSpPr>
        <p:spPr>
          <a:xfrm>
            <a:off x="744683" y="2595852"/>
            <a:ext cx="1817189" cy="336374"/>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pPr marL="171450" indent="-171450">
              <a:buFont typeface="Arial" panose="020B0604020202020204" pitchFamily="34" charset="0"/>
              <a:buChar char="•"/>
            </a:pPr>
            <a:r>
              <a:rPr lang="zh-CN" altLang="en-US" sz="1200" b="1" dirty="0">
                <a:sym typeface="Arial" panose="020B0604020202020204" pitchFamily="34" charset="0"/>
              </a:rPr>
              <a:t>四个自信</a:t>
            </a:r>
            <a:endParaRPr lang="de-DE" sz="1200" b="1" dirty="0">
              <a:sym typeface="Arial" panose="020B0604020202020204" pitchFamily="34" charset="0"/>
            </a:endParaRPr>
          </a:p>
        </p:txBody>
      </p:sp>
      <p:sp>
        <p:nvSpPr>
          <p:cNvPr id="57" name="Textfeld 34"/>
          <p:cNvSpPr txBox="1"/>
          <p:nvPr/>
        </p:nvSpPr>
        <p:spPr>
          <a:xfrm>
            <a:off x="744682" y="2961744"/>
            <a:ext cx="1817189" cy="336374"/>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pPr marL="171450" indent="-171450">
              <a:buFont typeface="Arial" panose="020B0604020202020204" pitchFamily="34" charset="0"/>
              <a:buChar char="•"/>
            </a:pPr>
            <a:r>
              <a:rPr lang="zh-CN" altLang="en-US" sz="1200" b="1" dirty="0">
                <a:sym typeface="Arial" panose="020B0604020202020204" pitchFamily="34" charset="0"/>
              </a:rPr>
              <a:t>两个维护</a:t>
            </a:r>
            <a:endParaRPr lang="de-DE" sz="1200" b="1" dirty="0">
              <a:sym typeface="Arial" panose="020B0604020202020204" pitchFamily="34" charset="0"/>
            </a:endParaRPr>
          </a:p>
        </p:txBody>
      </p:sp>
      <p:sp>
        <p:nvSpPr>
          <p:cNvPr id="58" name="Textfeld 33"/>
          <p:cNvSpPr txBox="1"/>
          <p:nvPr/>
        </p:nvSpPr>
        <p:spPr>
          <a:xfrm>
            <a:off x="2021537" y="2276275"/>
            <a:ext cx="617960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zh-CN" sz="1400" kern="2600" dirty="0">
                <a:effectLst/>
                <a:ea typeface="宋体" panose="02010600030101010101" pitchFamily="2" charset="-122"/>
                <a:cs typeface="宋体" panose="02010600030101010101" pitchFamily="2" charset="-122"/>
              </a:rPr>
              <a:t>坚持稳中求进工作</a:t>
            </a:r>
            <a:r>
              <a:rPr lang="zh-CN" altLang="zh-CN" sz="1400" kern="2600" dirty="0">
                <a:solidFill>
                  <a:srgbClr val="C00000"/>
                </a:solidFill>
                <a:effectLst/>
                <a:ea typeface="宋体" panose="02010600030101010101" pitchFamily="2" charset="-122"/>
                <a:cs typeface="宋体" panose="02010600030101010101" pitchFamily="2" charset="-122"/>
              </a:rPr>
              <a:t>总基调</a:t>
            </a:r>
            <a:r>
              <a:rPr lang="zh-CN" altLang="zh-CN" sz="1400" kern="2600" dirty="0">
                <a:effectLst/>
                <a:ea typeface="宋体" panose="02010600030101010101" pitchFamily="2" charset="-122"/>
                <a:cs typeface="宋体" panose="02010600030101010101" pitchFamily="2" charset="-122"/>
              </a:rPr>
              <a:t>，以推进社会组织高质量发展为</a:t>
            </a:r>
            <a:r>
              <a:rPr lang="zh-CN" altLang="zh-CN" sz="1400" kern="2600" dirty="0">
                <a:solidFill>
                  <a:srgbClr val="C00000"/>
                </a:solidFill>
                <a:effectLst/>
                <a:ea typeface="宋体" panose="02010600030101010101" pitchFamily="2" charset="-122"/>
                <a:cs typeface="宋体" panose="02010600030101010101" pitchFamily="2" charset="-122"/>
              </a:rPr>
              <a:t>主题</a:t>
            </a:r>
            <a:r>
              <a:rPr lang="zh-CN" altLang="zh-CN" sz="1400" kern="2600" dirty="0">
                <a:effectLst/>
                <a:ea typeface="宋体" panose="02010600030101010101" pitchFamily="2" charset="-122"/>
                <a:cs typeface="宋体" panose="02010600030101010101" pitchFamily="2" charset="-122"/>
              </a:rPr>
              <a:t>，以优化社会组织结构布局为</a:t>
            </a:r>
            <a:r>
              <a:rPr lang="zh-CN" altLang="zh-CN" sz="1400" kern="2600" dirty="0">
                <a:solidFill>
                  <a:srgbClr val="C00000"/>
                </a:solidFill>
                <a:effectLst/>
                <a:ea typeface="宋体" panose="02010600030101010101" pitchFamily="2" charset="-122"/>
                <a:cs typeface="宋体" panose="02010600030101010101" pitchFamily="2" charset="-122"/>
              </a:rPr>
              <a:t>主线</a:t>
            </a:r>
            <a:r>
              <a:rPr lang="zh-CN" altLang="zh-CN" sz="1400" kern="2600" dirty="0">
                <a:effectLst/>
                <a:ea typeface="宋体" panose="02010600030101010101" pitchFamily="2" charset="-122"/>
                <a:cs typeface="宋体" panose="02010600030101010101" pitchFamily="2" charset="-122"/>
              </a:rPr>
              <a:t>，以满足人民日益增长的美好生活需要为</a:t>
            </a:r>
            <a:r>
              <a:rPr lang="zh-CN" altLang="zh-CN" sz="1400" kern="2600" dirty="0">
                <a:solidFill>
                  <a:srgbClr val="C00000"/>
                </a:solidFill>
                <a:effectLst/>
                <a:ea typeface="宋体" panose="02010600030101010101" pitchFamily="2" charset="-122"/>
                <a:cs typeface="宋体" panose="02010600030101010101" pitchFamily="2" charset="-122"/>
              </a:rPr>
              <a:t>根本目的</a:t>
            </a:r>
            <a:r>
              <a:rPr lang="zh-CN" altLang="zh-CN" sz="1400" kern="2600" dirty="0">
                <a:effectLst/>
                <a:ea typeface="宋体" panose="02010600030101010101" pitchFamily="2" charset="-122"/>
                <a:cs typeface="宋体" panose="02010600030101010101" pitchFamily="2" charset="-122"/>
              </a:rPr>
              <a:t>，统筹积极引导发展和严格依法管理，进一步加强社会组织登记管理机关能力建设，进一步健全社会组织综合监管服务体系</a:t>
            </a:r>
            <a:r>
              <a:rPr lang="zh-CN" altLang="en-US" sz="1400" kern="2600" dirty="0">
                <a:effectLst/>
                <a:ea typeface="宋体" panose="02010600030101010101" pitchFamily="2" charset="-122"/>
                <a:cs typeface="宋体" panose="02010600030101010101" pitchFamily="2" charset="-122"/>
              </a:rPr>
              <a:t>。</a:t>
            </a:r>
            <a:endParaRPr lang="de-DE" sz="1200" dirty="0">
              <a:sym typeface="Arial" panose="020B0604020202020204" pitchFamily="34" charset="0"/>
            </a:endParaRPr>
          </a:p>
        </p:txBody>
      </p:sp>
      <p:sp>
        <p:nvSpPr>
          <p:cNvPr id="59" name="Textfeld 33"/>
          <p:cNvSpPr txBox="1"/>
          <p:nvPr/>
        </p:nvSpPr>
        <p:spPr>
          <a:xfrm>
            <a:off x="8601091" y="1789109"/>
            <a:ext cx="15091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zh-CN" sz="1800" kern="2600" dirty="0">
                <a:effectLst/>
                <a:ea typeface="宋体" panose="02010600030101010101" pitchFamily="2" charset="-122"/>
                <a:cs typeface="宋体" panose="02010600030101010101" pitchFamily="2" charset="-122"/>
              </a:rPr>
              <a:t>“多不多”、“快不快”</a:t>
            </a:r>
            <a:endParaRPr lang="de-DE" dirty="0">
              <a:sym typeface="Arial" panose="020B0604020202020204" pitchFamily="34" charset="0"/>
            </a:endParaRPr>
          </a:p>
        </p:txBody>
      </p:sp>
      <p:sp>
        <p:nvSpPr>
          <p:cNvPr id="60" name="Textfeld 33"/>
          <p:cNvSpPr txBox="1"/>
          <p:nvPr/>
        </p:nvSpPr>
        <p:spPr>
          <a:xfrm>
            <a:off x="10358851" y="1789109"/>
            <a:ext cx="15091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zh-CN" sz="1800" kern="2600" dirty="0">
                <a:effectLst/>
                <a:ea typeface="宋体" panose="02010600030101010101" pitchFamily="2" charset="-122"/>
                <a:cs typeface="宋体" panose="02010600030101010101" pitchFamily="2" charset="-122"/>
              </a:rPr>
              <a:t>“稳不稳”、“好不好”</a:t>
            </a:r>
            <a:endParaRPr lang="de-DE" dirty="0">
              <a:sym typeface="Arial" panose="020B0604020202020204" pitchFamily="34" charset="0"/>
            </a:endParaRPr>
          </a:p>
        </p:txBody>
      </p:sp>
      <p:pic>
        <p:nvPicPr>
          <p:cNvPr id="61" name="图形 60" descr="V 形箭头 纯色填充"/>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814369" y="1908375"/>
            <a:ext cx="840400" cy="346243"/>
          </a:xfrm>
          <a:prstGeom prst="rect">
            <a:avLst/>
          </a:prstGeom>
        </p:spPr>
      </p:pic>
      <p:sp>
        <p:nvSpPr>
          <p:cNvPr id="62" name="Textfeld 33"/>
          <p:cNvSpPr txBox="1"/>
          <p:nvPr/>
        </p:nvSpPr>
        <p:spPr>
          <a:xfrm>
            <a:off x="8745638" y="2455751"/>
            <a:ext cx="15091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zh-CN" sz="1800" kern="2600" dirty="0">
                <a:effectLst/>
                <a:ea typeface="宋体" panose="02010600030101010101" pitchFamily="2" charset="-122"/>
                <a:cs typeface="宋体" panose="02010600030101010101" pitchFamily="2" charset="-122"/>
              </a:rPr>
              <a:t>数量增长、规模扩张</a:t>
            </a:r>
            <a:endParaRPr lang="de-DE" dirty="0">
              <a:sym typeface="Arial" panose="020B0604020202020204" pitchFamily="34" charset="0"/>
            </a:endParaRPr>
          </a:p>
        </p:txBody>
      </p:sp>
      <p:sp>
        <p:nvSpPr>
          <p:cNvPr id="63" name="Textfeld 33"/>
          <p:cNvSpPr txBox="1"/>
          <p:nvPr/>
        </p:nvSpPr>
        <p:spPr>
          <a:xfrm>
            <a:off x="10589230" y="2446038"/>
            <a:ext cx="15091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914400" fontAlgn="base">
              <a:spcBef>
                <a:spcPct val="0"/>
              </a:spcBef>
              <a:spcAft>
                <a:spcPct val="0"/>
              </a:spcAft>
              <a:defRPr sz="1600" b="1">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r>
              <a:rPr lang="zh-CN" altLang="en-US" sz="1800" kern="2600" dirty="0">
                <a:effectLst/>
                <a:ea typeface="宋体" panose="02010600030101010101" pitchFamily="2" charset="-122"/>
                <a:cs typeface="宋体" panose="02010600030101010101" pitchFamily="2" charset="-122"/>
              </a:rPr>
              <a:t>能</a:t>
            </a:r>
            <a:r>
              <a:rPr lang="zh-CN" altLang="zh-CN" sz="1800" kern="2600" dirty="0">
                <a:effectLst/>
                <a:ea typeface="宋体" panose="02010600030101010101" pitchFamily="2" charset="-122"/>
                <a:cs typeface="宋体" panose="02010600030101010101" pitchFamily="2" charset="-122"/>
              </a:rPr>
              <a:t>力提升、作用发挥</a:t>
            </a:r>
            <a:endParaRPr lang="de-DE" dirty="0">
              <a:sym typeface="Arial" panose="020B0604020202020204" pitchFamily="34" charset="0"/>
            </a:endParaRPr>
          </a:p>
        </p:txBody>
      </p:sp>
      <p:pic>
        <p:nvPicPr>
          <p:cNvPr id="64" name="图形 63" descr="V 形箭头 纯色填充"/>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834633" y="2561171"/>
            <a:ext cx="840400" cy="346243"/>
          </a:xfrm>
          <a:prstGeom prst="rect">
            <a:avLst/>
          </a:prstGeom>
        </p:spPr>
      </p:pic>
      <p:sp>
        <p:nvSpPr>
          <p:cNvPr id="65" name="Textfeld 34"/>
          <p:cNvSpPr txBox="1"/>
          <p:nvPr/>
        </p:nvSpPr>
        <p:spPr>
          <a:xfrm>
            <a:off x="3354392" y="4011336"/>
            <a:ext cx="2741608" cy="2386872"/>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pPr indent="304800">
              <a:lnSpc>
                <a:spcPts val="2600"/>
              </a:lnSpc>
            </a:pPr>
            <a:r>
              <a:rPr lang="zh-CN" altLang="en-US" sz="1400" kern="260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强化社会</a:t>
            </a:r>
            <a:r>
              <a:rPr lang="zh-CN" altLang="en-US" sz="1400" kern="2600" dirty="0">
                <a:solidFill>
                  <a:srgbClr val="C00000"/>
                </a:solidFill>
                <a:effectLst/>
                <a:latin typeface="Calibri" panose="020F0502020204030204" pitchFamily="34" charset="0"/>
                <a:ea typeface="宋体" panose="02010600030101010101" pitchFamily="2" charset="-122"/>
                <a:cs typeface="宋体" panose="02010600030101010101" pitchFamily="2" charset="-122"/>
              </a:rPr>
              <a:t>组织登记管理机关的政治机关属性</a:t>
            </a:r>
            <a:r>
              <a:rPr lang="zh-CN" altLang="en-US" sz="1400" kern="260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，既履行法定职责，更突出政治功能。</a:t>
            </a:r>
            <a:r>
              <a:rPr lang="zh-CN" altLang="en-US" sz="1400" kern="2600" dirty="0">
                <a:solidFill>
                  <a:srgbClr val="C00000"/>
                </a:solidFill>
                <a:effectLst/>
                <a:latin typeface="Calibri" panose="020F0502020204030204" pitchFamily="34" charset="0"/>
                <a:ea typeface="宋体" panose="02010600030101010101" pitchFamily="2" charset="-122"/>
                <a:cs typeface="宋体" panose="02010600030101010101" pitchFamily="2" charset="-122"/>
              </a:rPr>
              <a:t>健全完善内部治理和活动管理</a:t>
            </a:r>
            <a:r>
              <a:rPr lang="zh-CN" altLang="en-US" sz="1400" kern="260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，坚定不移引领社会组织走好中国特色发展之路，引导社会组织感党恩、听党话、跟党走。</a:t>
            </a:r>
            <a:endParaRPr lang="zh-CN" altLang="zh-CN" sz="14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6" name="Textfeld 34"/>
          <p:cNvSpPr txBox="1"/>
          <p:nvPr/>
        </p:nvSpPr>
        <p:spPr>
          <a:xfrm>
            <a:off x="6091754" y="4003252"/>
            <a:ext cx="2741608" cy="2720296"/>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pPr indent="304800">
              <a:lnSpc>
                <a:spcPts val="2600"/>
              </a:lnSpc>
            </a:pPr>
            <a:r>
              <a:rPr lang="zh-CN" altLang="zh-CN" sz="1400" kern="2600" dirty="0">
                <a:solidFill>
                  <a:srgbClr val="C00000"/>
                </a:solidFill>
                <a:latin typeface="Calibri" panose="020F0502020204030204" pitchFamily="34" charset="0"/>
                <a:ea typeface="宋体" panose="02010600030101010101" pitchFamily="2" charset="-122"/>
              </a:rPr>
              <a:t>落实以人民为中心的发展思想</a:t>
            </a:r>
            <a:r>
              <a:rPr lang="zh-CN" altLang="zh-CN" sz="1400" kern="2600" dirty="0">
                <a:solidFill>
                  <a:schemeClr val="tx1"/>
                </a:solidFill>
                <a:latin typeface="Calibri" panose="020F0502020204030204" pitchFamily="34" charset="0"/>
                <a:ea typeface="宋体" panose="02010600030101010101" pitchFamily="2" charset="-122"/>
              </a:rPr>
              <a:t>，严格社会组织登记审查和执法监督，切实维护最广大人民群众的利益。引导社会组织践行初心使命，不断提升服务能力与水平，充分发挥社会组织在服务国家、服务社会、服务群众、服务行业中的积极作用。</a:t>
            </a:r>
            <a:endParaRPr lang="zh-CN" altLang="zh-CN" sz="1400" kern="2600" dirty="0">
              <a:solidFill>
                <a:schemeClr val="tx1"/>
              </a:solidFill>
              <a:latin typeface="Calibri" panose="020F0502020204030204" pitchFamily="34" charset="0"/>
              <a:ea typeface="宋体" panose="02010600030101010101" pitchFamily="2" charset="-122"/>
            </a:endParaRPr>
          </a:p>
        </p:txBody>
      </p:sp>
      <p:sp>
        <p:nvSpPr>
          <p:cNvPr id="67" name="Textfeld 34"/>
          <p:cNvSpPr txBox="1"/>
          <p:nvPr/>
        </p:nvSpPr>
        <p:spPr>
          <a:xfrm>
            <a:off x="8804815" y="4006004"/>
            <a:ext cx="2741608" cy="2386872"/>
          </a:xfrm>
          <a:prstGeom prst="rect">
            <a:avLst/>
          </a:prstGeom>
        </p:spPr>
        <p:txBody>
          <a:bodyPr wrap="square">
            <a:spAutoFit/>
          </a:bodyPr>
          <a:lstStyle>
            <a:defPPr>
              <a:defRPr lang="zh-CN"/>
            </a:defPPr>
            <a:lvl1pPr>
              <a:lnSpc>
                <a:spcPct val="150000"/>
              </a:lnSpc>
              <a:defRPr sz="900">
                <a:solidFill>
                  <a:prstClr val="white">
                    <a:lumMod val="50000"/>
                  </a:prstClr>
                </a:solidFill>
                <a:latin typeface="Arial" panose="020B0604020202020204" pitchFamily="34" charset="0"/>
                <a:ea typeface="微软雅黑" panose="020B0503020204020204" pitchFamily="34" charset="-122"/>
                <a:cs typeface="+mn-ea"/>
              </a:defRPr>
            </a:lvl1pPr>
          </a:lstStyle>
          <a:p>
            <a:pPr indent="304800">
              <a:lnSpc>
                <a:spcPts val="2600"/>
              </a:lnSpc>
            </a:pPr>
            <a:r>
              <a:rPr lang="zh-CN" altLang="en-US" sz="1400" kern="2600" dirty="0">
                <a:solidFill>
                  <a:srgbClr val="C00000"/>
                </a:solidFill>
                <a:effectLst/>
                <a:latin typeface="Calibri" panose="020F0502020204030204" pitchFamily="34" charset="0"/>
                <a:ea typeface="宋体" panose="02010600030101010101" pitchFamily="2" charset="-122"/>
                <a:cs typeface="宋体" panose="02010600030101010101" pitchFamily="2" charset="-122"/>
              </a:rPr>
              <a:t>增强风险意识，强化底线思维</a:t>
            </a:r>
            <a:r>
              <a:rPr lang="zh-CN" altLang="en-US" sz="1400" kern="260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，健全社会组织法规制度体系，以制度稳定性应对外部环境不确定性，有效防范化解社会组织领域风险挑战。坚持守正创新，稳妥推进社会组织领域改革，实现发展与安全有机统一。</a:t>
            </a:r>
            <a:endParaRPr lang="zh-CN" altLang="zh-CN" sz="14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7" name="Shape 410"/>
          <p:cNvSpPr>
            <a:spLocks noChangeArrowheads="1"/>
          </p:cNvSpPr>
          <p:nvPr/>
        </p:nvSpPr>
        <p:spPr bwMode="auto">
          <a:xfrm>
            <a:off x="921544" y="1583468"/>
            <a:ext cx="5008563" cy="2132013"/>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21" name="Shape 412"/>
          <p:cNvSpPr>
            <a:spLocks noChangeArrowheads="1"/>
          </p:cNvSpPr>
          <p:nvPr/>
        </p:nvSpPr>
        <p:spPr bwMode="auto">
          <a:xfrm>
            <a:off x="1346095" y="2145840"/>
            <a:ext cx="1003841" cy="1003883"/>
          </a:xfrm>
          <a:prstGeom prst="roundRect">
            <a:avLst>
              <a:gd name="adj" fmla="val 50000"/>
            </a:avLst>
          </a:prstGeom>
          <a:noFill/>
          <a:ln>
            <a:solidFill>
              <a:srgbClr val="B60909"/>
            </a:solid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20" name="Shape 415"/>
          <p:cNvSpPr>
            <a:spLocks noChangeArrowheads="1"/>
          </p:cNvSpPr>
          <p:nvPr/>
        </p:nvSpPr>
        <p:spPr bwMode="auto">
          <a:xfrm>
            <a:off x="2665389" y="1982633"/>
            <a:ext cx="351776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1. </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党建引领，推动赋能</a:t>
            </a:r>
            <a:endParaRPr lang="zh-CN"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11" name="Shape 417"/>
          <p:cNvSpPr>
            <a:spLocks noChangeArrowheads="1"/>
          </p:cNvSpPr>
          <p:nvPr/>
        </p:nvSpPr>
        <p:spPr bwMode="auto">
          <a:xfrm>
            <a:off x="921544" y="3924236"/>
            <a:ext cx="5008563" cy="2132013"/>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15" name="Shape 419"/>
          <p:cNvSpPr>
            <a:spLocks noChangeArrowheads="1"/>
          </p:cNvSpPr>
          <p:nvPr/>
        </p:nvSpPr>
        <p:spPr bwMode="auto">
          <a:xfrm>
            <a:off x="1346095" y="4486608"/>
            <a:ext cx="1003841" cy="1003883"/>
          </a:xfrm>
          <a:prstGeom prst="roundRect">
            <a:avLst>
              <a:gd name="adj" fmla="val 50000"/>
            </a:avLst>
          </a:prstGeom>
          <a:noFill/>
          <a:ln>
            <a:solidFill>
              <a:srgbClr val="B60909"/>
            </a:solid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14" name="Shape 422"/>
          <p:cNvSpPr>
            <a:spLocks noChangeArrowheads="1"/>
          </p:cNvSpPr>
          <p:nvPr/>
        </p:nvSpPr>
        <p:spPr bwMode="auto">
          <a:xfrm>
            <a:off x="2665389" y="4323401"/>
            <a:ext cx="237686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3. </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多方协作，共建共享</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1" name="Shape 424"/>
          <p:cNvSpPr>
            <a:spLocks noChangeArrowheads="1"/>
          </p:cNvSpPr>
          <p:nvPr/>
        </p:nvSpPr>
        <p:spPr bwMode="auto">
          <a:xfrm>
            <a:off x="6141244" y="1578705"/>
            <a:ext cx="5008563" cy="2132806"/>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03" name="Shape 426"/>
          <p:cNvSpPr>
            <a:spLocks noChangeArrowheads="1"/>
          </p:cNvSpPr>
          <p:nvPr/>
        </p:nvSpPr>
        <p:spPr bwMode="auto">
          <a:xfrm>
            <a:off x="6565842" y="2141287"/>
            <a:ext cx="1004335" cy="1004335"/>
          </a:xfrm>
          <a:prstGeom prst="roundRect">
            <a:avLst>
              <a:gd name="adj" fmla="val 50000"/>
            </a:avLst>
          </a:prstGeom>
          <a:noFill/>
          <a:ln>
            <a:solidFill>
              <a:srgbClr val="B60909"/>
            </a:solid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04" name="Shape 427"/>
          <p:cNvSpPr>
            <a:spLocks noChangeArrowheads="1"/>
          </p:cNvSpPr>
          <p:nvPr/>
        </p:nvSpPr>
        <p:spPr bwMode="auto">
          <a:xfrm>
            <a:off x="7895343" y="1978176"/>
            <a:ext cx="313746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2. </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服务人民，扩大参与</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5" name="Shape 428"/>
          <p:cNvSpPr>
            <a:spLocks noChangeArrowheads="1"/>
          </p:cNvSpPr>
          <p:nvPr/>
        </p:nvSpPr>
        <p:spPr bwMode="auto">
          <a:xfrm>
            <a:off x="6141244" y="3920268"/>
            <a:ext cx="5008563" cy="2132013"/>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07" name="Shape 430"/>
          <p:cNvSpPr>
            <a:spLocks noChangeArrowheads="1"/>
          </p:cNvSpPr>
          <p:nvPr/>
        </p:nvSpPr>
        <p:spPr bwMode="auto">
          <a:xfrm>
            <a:off x="6565842" y="4482850"/>
            <a:ext cx="1004335" cy="1002475"/>
          </a:xfrm>
          <a:prstGeom prst="roundRect">
            <a:avLst>
              <a:gd name="adj" fmla="val 50000"/>
            </a:avLst>
          </a:prstGeom>
          <a:noFill/>
          <a:ln>
            <a:solidFill>
              <a:srgbClr val="B60909"/>
            </a:solid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08" name="Shape 431"/>
          <p:cNvSpPr>
            <a:spLocks noChangeArrowheads="1"/>
          </p:cNvSpPr>
          <p:nvPr/>
        </p:nvSpPr>
        <p:spPr bwMode="auto">
          <a:xfrm>
            <a:off x="7895343" y="4318945"/>
            <a:ext cx="237686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4. </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树立典型，引领风气</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Shape 221"/>
          <p:cNvSpPr/>
          <p:nvPr/>
        </p:nvSpPr>
        <p:spPr>
          <a:xfrm>
            <a:off x="2686344" y="2412357"/>
            <a:ext cx="2854466" cy="1245235"/>
          </a:xfrm>
          <a:prstGeom prst="rect">
            <a:avLst/>
          </a:prstGeom>
        </p:spPr>
        <p:txBody>
          <a:bodyPr wrap="square">
            <a:spAutoFit/>
          </a:bodyPr>
          <a:lstStyle/>
          <a:p>
            <a:pPr indent="0">
              <a:lnSpc>
                <a:spcPct val="150000"/>
              </a:lnSpc>
              <a:buFont typeface="Arial" panose="020B0604020202020204" pitchFamily="34" charset="0"/>
              <a:buNone/>
            </a:pPr>
            <a:r>
              <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社会组织涉及各行各业，各自承担的功能和职责不尽相同，云南路社区党支部坚持分类引领、协同合作，通过抓党建让社会组织拧成一股绳，合力开展各类服务，激活社会组织参与基层治理的动能。</a:t>
            </a:r>
            <a:endPar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Shape 221"/>
          <p:cNvSpPr/>
          <p:nvPr/>
        </p:nvSpPr>
        <p:spPr>
          <a:xfrm>
            <a:off x="2686344" y="4767095"/>
            <a:ext cx="2854466" cy="1245235"/>
          </a:xfrm>
          <a:prstGeom prst="rect">
            <a:avLst/>
          </a:prstGeom>
        </p:spPr>
        <p:txBody>
          <a:bodyPr wrap="square">
            <a:spAutoFit/>
          </a:bodyPr>
          <a:lstStyle/>
          <a:p>
            <a:pPr indent="0">
              <a:lnSpc>
                <a:spcPct val="150000"/>
              </a:lnSpc>
              <a:buFont typeface="Arial" panose="020B0604020202020204" pitchFamily="34" charset="0"/>
              <a:buNone/>
            </a:pPr>
            <a:r>
              <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在共建共治共享理念下，社会组织参与基层治理工作离不开政府和相关单位的团结合作。国家相关部门构建科学化、专业化的社会组织培养机制，并定期邀请相关组织为社会组织建设和发展提供必要的培训和指导。</a:t>
            </a:r>
            <a:endParaRPr lang="zh-CN" altLang="en-US"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Shape 221"/>
          <p:cNvSpPr/>
          <p:nvPr/>
        </p:nvSpPr>
        <p:spPr>
          <a:xfrm>
            <a:off x="7953375" y="2315210"/>
            <a:ext cx="2792730" cy="1476375"/>
          </a:xfrm>
          <a:prstGeom prst="rect">
            <a:avLst/>
          </a:prstGeom>
        </p:spPr>
        <p:txBody>
          <a:bodyPr wrap="square">
            <a:spAutoFit/>
          </a:bodyPr>
          <a:lstStyle/>
          <a:p>
            <a:pPr marL="171450" indent="-171450" algn="l">
              <a:lnSpc>
                <a:spcPct val="150000"/>
              </a:lnSpc>
              <a:buClrTx/>
              <a:buSzTx/>
              <a:buFont typeface="Arial" panose="020B0604020202020204" pitchFamily="34" charset="0"/>
              <a:buChar char="•"/>
            </a:pPr>
            <a:r>
              <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设立社区治理参与机制，促进群体前来参与。</a:t>
            </a:r>
            <a:endPar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gn="l">
              <a:lnSpc>
                <a:spcPct val="150000"/>
              </a:lnSpc>
              <a:buClrTx/>
              <a:buSzTx/>
              <a:buFont typeface="Arial" panose="020B0604020202020204" pitchFamily="34" charset="0"/>
              <a:buChar char="•"/>
            </a:pPr>
            <a:r>
              <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引导人们自觉组建社区组织并且为其培训，建立恰当的孵化工程和愿景设计</a:t>
            </a:r>
            <a:endPar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gn="l">
              <a:lnSpc>
                <a:spcPct val="150000"/>
              </a:lnSpc>
              <a:buClrTx/>
              <a:buSzTx/>
              <a:buFont typeface="Arial" panose="020B0604020202020204" pitchFamily="34" charset="0"/>
              <a:buChar char="•"/>
            </a:pPr>
            <a:r>
              <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使社会组织能逐渐以社会化的方式为政府的服务性工作提供辅助作用</a:t>
            </a:r>
            <a:endPar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gn="l">
              <a:lnSpc>
                <a:spcPct val="150000"/>
              </a:lnSpc>
              <a:buClrTx/>
              <a:buSzTx/>
              <a:buFont typeface="Arial" panose="020B0604020202020204" pitchFamily="34" charset="0"/>
              <a:buChar char="•"/>
            </a:pPr>
            <a:r>
              <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开发社会资源，促进社区各方面的建设。</a:t>
            </a:r>
            <a:endPar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矩形 17"/>
          <p:cNvSpPr/>
          <p:nvPr/>
        </p:nvSpPr>
        <p:spPr>
          <a:xfrm>
            <a:off x="2614930" y="806450"/>
            <a:ext cx="7038340" cy="229870"/>
          </a:xfrm>
          <a:prstGeom prst="rect">
            <a:avLst/>
          </a:prstGeom>
        </p:spPr>
        <p:txBody>
          <a:bodyPr wrap="square">
            <a:spAutoFit/>
          </a:bodyPr>
          <a:lstStyle/>
          <a:p>
            <a:pPr algn="ctr">
              <a:defRPr/>
            </a:pPr>
            <a:r>
              <a:rPr lang="en-US" altLang="zh-CN" sz="900" dirty="0">
                <a:solidFill>
                  <a:schemeClr val="bg1"/>
                </a:solidFill>
                <a:cs typeface="+mn-ea"/>
                <a:sym typeface="Arial" panose="020B0604020202020204" pitchFamily="34" charset="0"/>
              </a:rPr>
              <a:t>Current situation and characteristics of social organizations participating in grassroots governance</a:t>
            </a:r>
            <a:endParaRPr lang="en-US" altLang="zh-CN" sz="900" dirty="0">
              <a:solidFill>
                <a:schemeClr val="bg1"/>
              </a:solidFill>
              <a:cs typeface="+mn-ea"/>
              <a:sym typeface="Arial" panose="020B0604020202020204" pitchFamily="34" charset="0"/>
            </a:endParaRPr>
          </a:p>
        </p:txBody>
      </p:sp>
      <p:sp>
        <p:nvSpPr>
          <p:cNvPr id="19" name="文本框 18"/>
          <p:cNvSpPr txBox="1"/>
          <p:nvPr/>
        </p:nvSpPr>
        <p:spPr>
          <a:xfrm>
            <a:off x="2085975" y="279400"/>
            <a:ext cx="846328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社会组织参与基层治理的现状与特色</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sp>
        <p:nvSpPr>
          <p:cNvPr id="25" name="Shape 1031"/>
          <p:cNvSpPr/>
          <p:nvPr/>
        </p:nvSpPr>
        <p:spPr>
          <a:xfrm>
            <a:off x="1610318" y="2370986"/>
            <a:ext cx="475394" cy="544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6" name="Shape 1031"/>
          <p:cNvSpPr/>
          <p:nvPr/>
        </p:nvSpPr>
        <p:spPr>
          <a:xfrm>
            <a:off x="1610318" y="4711619"/>
            <a:ext cx="475394" cy="544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7" name="Shape 1031"/>
          <p:cNvSpPr/>
          <p:nvPr/>
        </p:nvSpPr>
        <p:spPr>
          <a:xfrm>
            <a:off x="6834276" y="2370986"/>
            <a:ext cx="475394" cy="544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8" name="Shape 1031"/>
          <p:cNvSpPr/>
          <p:nvPr/>
        </p:nvSpPr>
        <p:spPr>
          <a:xfrm>
            <a:off x="6834276" y="4711619"/>
            <a:ext cx="475394" cy="544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 name="Shape 221"/>
          <p:cNvSpPr/>
          <p:nvPr>
            <p:custDataLst>
              <p:tags r:id="rId1"/>
            </p:custDataLst>
          </p:nvPr>
        </p:nvSpPr>
        <p:spPr>
          <a:xfrm>
            <a:off x="7895590" y="4710430"/>
            <a:ext cx="2853690" cy="1245235"/>
          </a:xfrm>
          <a:prstGeom prst="rect">
            <a:avLst/>
          </a:prstGeom>
        </p:spPr>
        <p:txBody>
          <a:bodyPr wrap="square">
            <a:spAutoFit/>
          </a:bodyPr>
          <a:p>
            <a:pPr marL="171450" indent="-171450">
              <a:lnSpc>
                <a:spcPct val="150000"/>
              </a:lnSpc>
              <a:buFont typeface="Arial" panose="020B0604020202020204" pitchFamily="34" charset="0"/>
              <a:buChar char="•"/>
            </a:pPr>
            <a:r>
              <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开展多个治理工作的试点，建立枢纽式的服务管理体系</a:t>
            </a:r>
            <a:endPar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50000"/>
              </a:lnSpc>
              <a:buFont typeface="Arial" panose="020B0604020202020204" pitchFamily="34" charset="0"/>
              <a:buChar char="•"/>
            </a:pPr>
            <a:r>
              <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发挥团体的枢纽作用来参与基层社会治</a:t>
            </a:r>
            <a:endPar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50000"/>
              </a:lnSpc>
              <a:buFont typeface="Arial" panose="020B0604020202020204" pitchFamily="34" charset="0"/>
              <a:buChar char="•"/>
            </a:pPr>
            <a:r>
              <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对于个别重点项目进行一定程度的扶持，建立针对突出矛盾的工作体制</a:t>
            </a:r>
            <a:endParaRPr sz="10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7" name="Shape 410"/>
          <p:cNvSpPr>
            <a:spLocks noChangeArrowheads="1"/>
          </p:cNvSpPr>
          <p:nvPr/>
        </p:nvSpPr>
        <p:spPr bwMode="auto">
          <a:xfrm>
            <a:off x="921544" y="1583468"/>
            <a:ext cx="5008563" cy="2132013"/>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21" name="Shape 412"/>
          <p:cNvSpPr>
            <a:spLocks noChangeArrowheads="1"/>
          </p:cNvSpPr>
          <p:nvPr/>
        </p:nvSpPr>
        <p:spPr bwMode="auto">
          <a:xfrm>
            <a:off x="1346095" y="2145840"/>
            <a:ext cx="1003841" cy="1003883"/>
          </a:xfrm>
          <a:prstGeom prst="roundRect">
            <a:avLst>
              <a:gd name="adj" fmla="val 50000"/>
            </a:avLst>
          </a:prstGeom>
          <a:noFill/>
          <a:ln>
            <a:solidFill>
              <a:srgbClr val="B60909"/>
            </a:solid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20" name="Shape 415"/>
          <p:cNvSpPr>
            <a:spLocks noChangeArrowheads="1"/>
          </p:cNvSpPr>
          <p:nvPr/>
        </p:nvSpPr>
        <p:spPr bwMode="auto">
          <a:xfrm>
            <a:off x="2665389" y="1982633"/>
            <a:ext cx="351776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5. </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注重人才，促进创新</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11" name="Shape 417"/>
          <p:cNvSpPr>
            <a:spLocks noChangeArrowheads="1"/>
          </p:cNvSpPr>
          <p:nvPr/>
        </p:nvSpPr>
        <p:spPr bwMode="auto">
          <a:xfrm>
            <a:off x="921544" y="3924236"/>
            <a:ext cx="5008563" cy="2132013"/>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15" name="Shape 419"/>
          <p:cNvSpPr>
            <a:spLocks noChangeArrowheads="1"/>
          </p:cNvSpPr>
          <p:nvPr/>
        </p:nvSpPr>
        <p:spPr bwMode="auto">
          <a:xfrm>
            <a:off x="1346095" y="4486608"/>
            <a:ext cx="1003841" cy="1003883"/>
          </a:xfrm>
          <a:prstGeom prst="roundRect">
            <a:avLst>
              <a:gd name="adj" fmla="val 50000"/>
            </a:avLst>
          </a:prstGeom>
          <a:noFill/>
          <a:ln>
            <a:solidFill>
              <a:srgbClr val="B60909"/>
            </a:solid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14" name="Shape 422"/>
          <p:cNvSpPr>
            <a:spLocks noChangeArrowheads="1"/>
          </p:cNvSpPr>
          <p:nvPr/>
        </p:nvSpPr>
        <p:spPr bwMode="auto">
          <a:xfrm>
            <a:off x="2665389" y="4323401"/>
            <a:ext cx="2376866"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7. </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促进公开，规范评估</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01" name="Shape 424"/>
          <p:cNvSpPr>
            <a:spLocks noChangeArrowheads="1"/>
          </p:cNvSpPr>
          <p:nvPr/>
        </p:nvSpPr>
        <p:spPr bwMode="auto">
          <a:xfrm>
            <a:off x="6187440" y="1583690"/>
            <a:ext cx="5008880" cy="2131060"/>
          </a:xfrm>
          <a:prstGeom prst="roundRect">
            <a:avLst>
              <a:gd name="adj" fmla="val 1972"/>
            </a:avLst>
          </a:prstGeom>
          <a:solidFill>
            <a:schemeClr val="accent1">
              <a:lumMod val="20000"/>
              <a:lumOff val="80000"/>
              <a:alpha val="42000"/>
            </a:schemeClr>
          </a:solidFill>
          <a:ln>
            <a:no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03" name="Shape 426"/>
          <p:cNvSpPr>
            <a:spLocks noChangeArrowheads="1"/>
          </p:cNvSpPr>
          <p:nvPr/>
        </p:nvSpPr>
        <p:spPr bwMode="auto">
          <a:xfrm>
            <a:off x="6565842" y="2141287"/>
            <a:ext cx="1004335" cy="1004335"/>
          </a:xfrm>
          <a:prstGeom prst="roundRect">
            <a:avLst>
              <a:gd name="adj" fmla="val 50000"/>
            </a:avLst>
          </a:prstGeom>
          <a:noFill/>
          <a:ln>
            <a:solidFill>
              <a:srgbClr val="B60909"/>
            </a:solidFill>
          </a:ln>
        </p:spPr>
        <p:txBody>
          <a:bodyPr lIns="25400" tIns="25400" rIns="25400" bIns="25400" anchor="ctr"/>
          <a:lstStyle>
            <a:lvl1pPr>
              <a:defRPr sz="5000">
                <a:solidFill>
                  <a:srgbClr val="000000"/>
                </a:solidFill>
                <a:latin typeface="Helvetica Light"/>
                <a:ea typeface="Helvetica Light"/>
                <a:cs typeface="Helvetica Light"/>
                <a:sym typeface="Helvetica Light"/>
              </a:defRPr>
            </a:lvl1pPr>
            <a:lvl2pPr marL="742950" indent="-285750">
              <a:defRPr sz="5000">
                <a:solidFill>
                  <a:srgbClr val="000000"/>
                </a:solidFill>
                <a:latin typeface="Helvetica Light"/>
                <a:ea typeface="Helvetica Light"/>
                <a:cs typeface="Helvetica Light"/>
                <a:sym typeface="Helvetica Light"/>
              </a:defRPr>
            </a:lvl2pPr>
            <a:lvl3pPr marL="1143000" indent="-228600">
              <a:defRPr sz="5000">
                <a:solidFill>
                  <a:srgbClr val="000000"/>
                </a:solidFill>
                <a:latin typeface="Helvetica Light"/>
                <a:ea typeface="Helvetica Light"/>
                <a:cs typeface="Helvetica Light"/>
                <a:sym typeface="Helvetica Light"/>
              </a:defRPr>
            </a:lvl3pPr>
            <a:lvl4pPr marL="1600200" indent="-228600">
              <a:defRPr sz="5000">
                <a:solidFill>
                  <a:srgbClr val="000000"/>
                </a:solidFill>
                <a:latin typeface="Helvetica Light"/>
                <a:ea typeface="Helvetica Light"/>
                <a:cs typeface="Helvetica Light"/>
                <a:sym typeface="Helvetica Light"/>
              </a:defRPr>
            </a:lvl4pPr>
            <a:lvl5pPr marL="2057400" indent="-228600">
              <a:defRPr sz="5000">
                <a:solidFill>
                  <a:srgbClr val="000000"/>
                </a:solidFill>
                <a:latin typeface="Helvetica Light"/>
                <a:ea typeface="Helvetica Light"/>
                <a:cs typeface="Helvetica Light"/>
                <a:sym typeface="Helvetica Light"/>
              </a:defRPr>
            </a:lvl5pPr>
            <a:lvl6pPr marL="25146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6pPr>
            <a:lvl7pPr marL="29718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7pPr>
            <a:lvl8pPr marL="34290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8pPr>
            <a:lvl9pPr marL="3886200" indent="-228600" defTabSz="825500" eaLnBrk="0" fontAlgn="base" hangingPunct="0">
              <a:spcBef>
                <a:spcPct val="0"/>
              </a:spcBef>
              <a:spcAft>
                <a:spcPct val="0"/>
              </a:spcAft>
              <a:defRPr sz="5000">
                <a:solidFill>
                  <a:srgbClr val="000000"/>
                </a:solidFill>
                <a:latin typeface="Helvetica Light"/>
                <a:ea typeface="Helvetica Light"/>
                <a:cs typeface="Helvetica Light"/>
                <a:sym typeface="Helvetica Light"/>
              </a:defRPr>
            </a:lvl9pPr>
          </a:lstStyle>
          <a:p>
            <a:pPr algn="ctr" eaLnBrk="1"/>
            <a:endParaRPr lang="zh-CN"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04" name="Shape 427"/>
          <p:cNvSpPr>
            <a:spLocks noChangeArrowheads="1"/>
          </p:cNvSpPr>
          <p:nvPr/>
        </p:nvSpPr>
        <p:spPr bwMode="auto">
          <a:xfrm>
            <a:off x="7895343" y="1978176"/>
            <a:ext cx="313746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Bef>
                <a:spcPct val="0"/>
              </a:spcBef>
              <a:spcAft>
                <a:spcPct val="0"/>
              </a:spcAft>
            </a:pPr>
            <a:r>
              <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6. </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枢纽管理，全面覆盖</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Shape 221"/>
          <p:cNvSpPr/>
          <p:nvPr/>
        </p:nvSpPr>
        <p:spPr>
          <a:xfrm>
            <a:off x="2665095" y="2319655"/>
            <a:ext cx="2879090" cy="1476375"/>
          </a:xfrm>
          <a:prstGeom prst="rect">
            <a:avLst/>
          </a:prstGeom>
        </p:spPr>
        <p:txBody>
          <a:bodyPr wrap="square">
            <a:spAutoFit/>
          </a:bodyPr>
          <a:lstStyle/>
          <a:p>
            <a:pPr marL="171450" indent="-171450">
              <a:lnSpc>
                <a:spcPct val="150000"/>
              </a:lnSpc>
              <a:buFont typeface="Arial" panose="020B0604020202020204" pitchFamily="34" charset="0"/>
              <a:buChar char="•"/>
            </a:pPr>
            <a:r>
              <a:rPr lang="zh-CN"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采用多种</a:t>
            </a:r>
            <a:r>
              <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方式重点扶持生活服务类、文体活动类等社会组织</a:t>
            </a:r>
            <a:endPar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50000"/>
              </a:lnSpc>
              <a:buFont typeface="Arial" panose="020B0604020202020204" pitchFamily="34" charset="0"/>
              <a:buChar char="•"/>
            </a:pPr>
            <a:r>
              <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完善购买服务，建立统一的平台促进购买服务时的规范化、常态化与制度化</a:t>
            </a:r>
            <a:endPar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50000"/>
              </a:lnSpc>
              <a:buFont typeface="Arial" panose="020B0604020202020204" pitchFamily="34" charset="0"/>
              <a:buChar char="•"/>
            </a:pPr>
            <a:r>
              <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加强对</a:t>
            </a:r>
            <a:r>
              <a:rPr lang="zh-CN"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社会组织精英人物</a:t>
            </a:r>
            <a:r>
              <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的激励与扶持，并通过他们来</a:t>
            </a:r>
            <a:r>
              <a:rPr lang="zh-CN"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引</a:t>
            </a:r>
            <a:r>
              <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领组织</a:t>
            </a:r>
            <a:r>
              <a:rPr lang="zh-CN"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a:t>
            </a:r>
            <a:endParaRPr lang="zh-CN"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Shape 221"/>
          <p:cNvSpPr/>
          <p:nvPr/>
        </p:nvSpPr>
        <p:spPr>
          <a:xfrm>
            <a:off x="2665389" y="4753125"/>
            <a:ext cx="2854466" cy="1303020"/>
          </a:xfrm>
          <a:prstGeom prst="rect">
            <a:avLst/>
          </a:prstGeom>
        </p:spPr>
        <p:txBody>
          <a:bodyPr wrap="square">
            <a:spAutoFit/>
          </a:bodyPr>
          <a:lstStyle/>
          <a:p>
            <a:pPr marL="171450" indent="-171450">
              <a:lnSpc>
                <a:spcPct val="150000"/>
              </a:lnSpc>
              <a:buFont typeface="Arial" panose="020B0604020202020204" pitchFamily="34" charset="0"/>
              <a:buChar char="•"/>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使社会组织规范化</a:t>
            </a:r>
            <a:r>
              <a:rPr lang="zh-CN"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a:t>
            </a: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提升工作能力与服务能力，推动建设和评估工作的开展。</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50000"/>
              </a:lnSpc>
              <a:buFont typeface="Arial" panose="020B0604020202020204" pitchFamily="34" charset="0"/>
              <a:buChar char="•"/>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做到社会组织组织信息的公开化</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50000"/>
              </a:lnSpc>
              <a:buFont typeface="Arial" panose="020B0604020202020204" pitchFamily="34" charset="0"/>
              <a:buChar char="•"/>
            </a:pPr>
            <a:r>
              <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以社区群众的利益为核心探寻新的协商平台与协商体系</a:t>
            </a:r>
            <a:endParaRPr sz="105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Shape 221"/>
          <p:cNvSpPr/>
          <p:nvPr/>
        </p:nvSpPr>
        <p:spPr>
          <a:xfrm>
            <a:off x="7895590" y="2319655"/>
            <a:ext cx="2992755" cy="1476375"/>
          </a:xfrm>
          <a:prstGeom prst="rect">
            <a:avLst/>
          </a:prstGeom>
        </p:spPr>
        <p:txBody>
          <a:bodyPr wrap="square">
            <a:spAutoFit/>
          </a:bodyPr>
          <a:lstStyle/>
          <a:p>
            <a:pPr marL="171450" indent="-171450">
              <a:lnSpc>
                <a:spcPct val="150000"/>
              </a:lnSpc>
              <a:buFont typeface="Arial" panose="020B0604020202020204" pitchFamily="34" charset="0"/>
              <a:buChar char="•"/>
            </a:pPr>
            <a:r>
              <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健全枢纽式的服务管理模式和枢纽型的社会组织功能</a:t>
            </a:r>
            <a:endPar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50000"/>
              </a:lnSpc>
              <a:buFont typeface="Arial" panose="020B0604020202020204" pitchFamily="34" charset="0"/>
              <a:buChar char="•"/>
            </a:pPr>
            <a:r>
              <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建立枢纽式社会组织，用主动培育等方式把社区党委、联合会等均发展成为枢纽</a:t>
            </a:r>
            <a:endPar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50000"/>
              </a:lnSpc>
              <a:buFont typeface="Arial" panose="020B0604020202020204" pitchFamily="34" charset="0"/>
              <a:buChar char="•"/>
            </a:pPr>
            <a:r>
              <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加强各组织中的党建工作，做到党建工作的全方位涉及</a:t>
            </a:r>
            <a:endParaRPr sz="1000" dirty="0" smtClean="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Shape 1031"/>
          <p:cNvSpPr/>
          <p:nvPr/>
        </p:nvSpPr>
        <p:spPr>
          <a:xfrm>
            <a:off x="1610318" y="2370986"/>
            <a:ext cx="475394" cy="544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6" name="Shape 1031"/>
          <p:cNvSpPr/>
          <p:nvPr/>
        </p:nvSpPr>
        <p:spPr>
          <a:xfrm>
            <a:off x="1610318" y="4711619"/>
            <a:ext cx="475394" cy="544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7" name="Shape 1031"/>
          <p:cNvSpPr/>
          <p:nvPr/>
        </p:nvSpPr>
        <p:spPr>
          <a:xfrm>
            <a:off x="6834276" y="2370986"/>
            <a:ext cx="475394" cy="5449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725"/>
                </a:lnTo>
                <a:lnTo>
                  <a:pt x="16888" y="18725"/>
                </a:lnTo>
                <a:lnTo>
                  <a:pt x="16888" y="0"/>
                </a:lnTo>
                <a:lnTo>
                  <a:pt x="0" y="0"/>
                </a:lnTo>
                <a:close/>
                <a:moveTo>
                  <a:pt x="1553" y="1331"/>
                </a:moveTo>
                <a:lnTo>
                  <a:pt x="15362" y="1331"/>
                </a:lnTo>
                <a:lnTo>
                  <a:pt x="15362" y="17394"/>
                </a:lnTo>
                <a:lnTo>
                  <a:pt x="1553" y="17394"/>
                </a:lnTo>
                <a:lnTo>
                  <a:pt x="1553" y="1331"/>
                </a:lnTo>
                <a:close/>
                <a:moveTo>
                  <a:pt x="18604" y="2733"/>
                </a:moveTo>
                <a:lnTo>
                  <a:pt x="18604" y="4111"/>
                </a:lnTo>
                <a:lnTo>
                  <a:pt x="20075" y="4111"/>
                </a:lnTo>
                <a:lnTo>
                  <a:pt x="20075" y="20246"/>
                </a:lnTo>
                <a:lnTo>
                  <a:pt x="5475" y="20246"/>
                </a:lnTo>
                <a:lnTo>
                  <a:pt x="5475" y="21600"/>
                </a:lnTo>
                <a:lnTo>
                  <a:pt x="21600" y="21600"/>
                </a:lnTo>
                <a:lnTo>
                  <a:pt x="21600" y="2733"/>
                </a:lnTo>
                <a:lnTo>
                  <a:pt x="18604" y="2733"/>
                </a:lnTo>
                <a:close/>
                <a:moveTo>
                  <a:pt x="3922" y="5489"/>
                </a:moveTo>
                <a:lnTo>
                  <a:pt x="3922" y="6820"/>
                </a:lnTo>
                <a:lnTo>
                  <a:pt x="6156" y="6820"/>
                </a:lnTo>
                <a:lnTo>
                  <a:pt x="8417" y="6820"/>
                </a:lnTo>
                <a:lnTo>
                  <a:pt x="8417" y="5489"/>
                </a:lnTo>
                <a:lnTo>
                  <a:pt x="3922" y="5489"/>
                </a:lnTo>
                <a:close/>
                <a:moveTo>
                  <a:pt x="3922" y="8079"/>
                </a:moveTo>
                <a:lnTo>
                  <a:pt x="3922" y="9410"/>
                </a:lnTo>
                <a:lnTo>
                  <a:pt x="8498" y="9410"/>
                </a:lnTo>
                <a:lnTo>
                  <a:pt x="13129" y="9410"/>
                </a:lnTo>
                <a:lnTo>
                  <a:pt x="13129" y="8079"/>
                </a:lnTo>
                <a:lnTo>
                  <a:pt x="3922" y="8079"/>
                </a:lnTo>
                <a:close/>
                <a:moveTo>
                  <a:pt x="3922" y="10812"/>
                </a:moveTo>
                <a:lnTo>
                  <a:pt x="3922" y="12143"/>
                </a:lnTo>
                <a:lnTo>
                  <a:pt x="8498" y="12143"/>
                </a:lnTo>
                <a:lnTo>
                  <a:pt x="13129" y="12143"/>
                </a:lnTo>
                <a:lnTo>
                  <a:pt x="13129" y="10812"/>
                </a:lnTo>
                <a:lnTo>
                  <a:pt x="3922" y="10812"/>
                </a:lnTo>
                <a:close/>
                <a:moveTo>
                  <a:pt x="3922" y="13426"/>
                </a:moveTo>
                <a:lnTo>
                  <a:pt x="3922" y="14756"/>
                </a:lnTo>
                <a:lnTo>
                  <a:pt x="8498" y="14756"/>
                </a:lnTo>
                <a:lnTo>
                  <a:pt x="13129" y="14756"/>
                </a:lnTo>
                <a:lnTo>
                  <a:pt x="13129" y="13426"/>
                </a:lnTo>
                <a:lnTo>
                  <a:pt x="3922" y="13426"/>
                </a:lnTo>
                <a:close/>
              </a:path>
            </a:pathLst>
          </a:custGeom>
          <a:solidFill>
            <a:srgbClr val="B60909"/>
          </a:solidFill>
          <a:ln w="12700">
            <a:miter lim="400000"/>
          </a:ln>
        </p:spPr>
        <p:txBody>
          <a:bodyPr lIns="22860" rIns="22860" anchor="ctr"/>
          <a:lstStyle/>
          <a:p>
            <a:pPr defTabSz="228600">
              <a:lnSpc>
                <a:spcPct val="93000"/>
              </a:lnSpc>
              <a:defRPr sz="1800">
                <a:solidFill>
                  <a:srgbClr val="000000"/>
                </a:solidFill>
                <a:latin typeface="+mn-lt"/>
                <a:ea typeface="+mn-ea"/>
                <a:cs typeface="+mn-cs"/>
                <a:sym typeface="Roboto" panose="02000000000000000000"/>
              </a:defRPr>
            </a:pPr>
            <a:endParaRPr sz="900">
              <a:cs typeface="+mn-ea"/>
              <a:sym typeface="+mn-lt"/>
            </a:endParaRPr>
          </a:p>
        </p:txBody>
      </p:sp>
      <p:sp>
        <p:nvSpPr>
          <p:cNvPr id="2" name="矩形 1"/>
          <p:cNvSpPr/>
          <p:nvPr>
            <p:custDataLst>
              <p:tags r:id="rId1"/>
            </p:custDataLst>
          </p:nvPr>
        </p:nvSpPr>
        <p:spPr>
          <a:xfrm>
            <a:off x="2614930" y="806450"/>
            <a:ext cx="7038340" cy="229870"/>
          </a:xfrm>
          <a:prstGeom prst="rect">
            <a:avLst/>
          </a:prstGeom>
        </p:spPr>
        <p:txBody>
          <a:bodyPr wrap="square">
            <a:spAutoFit/>
          </a:bodyPr>
          <a:lstStyle/>
          <a:p>
            <a:pPr algn="ctr">
              <a:defRPr/>
            </a:pPr>
            <a:r>
              <a:rPr lang="en-US" altLang="zh-CN" sz="900" dirty="0">
                <a:solidFill>
                  <a:schemeClr val="bg1"/>
                </a:solidFill>
                <a:cs typeface="+mn-ea"/>
                <a:sym typeface="Arial" panose="020B0604020202020204" pitchFamily="34" charset="0"/>
              </a:rPr>
              <a:t>Current situation and characteristics of social organizations participating in grassroots governance</a:t>
            </a:r>
            <a:endParaRPr lang="en-US" altLang="zh-CN" sz="900" dirty="0">
              <a:solidFill>
                <a:schemeClr val="bg1"/>
              </a:solidFill>
              <a:cs typeface="+mn-ea"/>
              <a:sym typeface="Arial" panose="020B0604020202020204" pitchFamily="34" charset="0"/>
            </a:endParaRPr>
          </a:p>
        </p:txBody>
      </p:sp>
      <p:sp>
        <p:nvSpPr>
          <p:cNvPr id="3" name="文本框 2"/>
          <p:cNvSpPr txBox="1"/>
          <p:nvPr>
            <p:custDataLst>
              <p:tags r:id="rId2"/>
            </p:custDataLst>
          </p:nvPr>
        </p:nvSpPr>
        <p:spPr>
          <a:xfrm>
            <a:off x="2085975" y="279400"/>
            <a:ext cx="846328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社会组织参与基层治理的现状与特色</a:t>
            </a:r>
            <a:endParaRPr lang="zh-CN" altLang="en-US" sz="3200" b="1" dirty="0">
              <a:solidFill>
                <a:schemeClr val="bg1"/>
              </a:solidFill>
              <a:latin typeface="Arial" panose="020B0604020202020204" pitchFamily="34" charset="0"/>
              <a:cs typeface="+mn-ea"/>
              <a:sym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commondata" val="eyJjb3VudCI6OSwiaGRpZCI6IjhkN2Q2MDQwZGE4YWQ4OGZhZDhlZGQwZDg1NjU3N2NjIiwidXNlckNvdW50Ijo2fQ=="/>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黑">
  <a:themeElements>
    <a:clrScheme name="1_微软雅黑 1">
      <a:dk1>
        <a:srgbClr val="000000"/>
      </a:dk1>
      <a:lt1>
        <a:srgbClr val="FFFFFF"/>
      </a:lt1>
      <a:dk2>
        <a:srgbClr val="44546A"/>
      </a:dk2>
      <a:lt2>
        <a:srgbClr val="E7E6E6"/>
      </a:lt2>
      <a:accent1>
        <a:srgbClr val="C63E55"/>
      </a:accent1>
      <a:accent2>
        <a:srgbClr val="34457A"/>
      </a:accent2>
      <a:accent3>
        <a:srgbClr val="FFFFFF"/>
      </a:accent3>
      <a:accent4>
        <a:srgbClr val="000000"/>
      </a:accent4>
      <a:accent5>
        <a:srgbClr val="DFAFB4"/>
      </a:accent5>
      <a:accent6>
        <a:srgbClr val="2E3E6E"/>
      </a:accent6>
      <a:hlink>
        <a:srgbClr val="0563C1"/>
      </a:hlink>
      <a:folHlink>
        <a:srgbClr val="954F72"/>
      </a:folHlink>
    </a:clrScheme>
    <a:fontScheme name="w02yq0on">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defRPr>
        </a:defPPr>
      </a:lstStyle>
    </a:lnDef>
  </a:objectDefaults>
  <a:extraClrSchemeLst>
    <a:extraClrScheme>
      <a:clrScheme name="1_微软雅黑 1">
        <a:dk1>
          <a:srgbClr val="000000"/>
        </a:dk1>
        <a:lt1>
          <a:srgbClr val="FFFFFF"/>
        </a:lt1>
        <a:dk2>
          <a:srgbClr val="44546A"/>
        </a:dk2>
        <a:lt2>
          <a:srgbClr val="E7E6E6"/>
        </a:lt2>
        <a:accent1>
          <a:srgbClr val="C63E55"/>
        </a:accent1>
        <a:accent2>
          <a:srgbClr val="34457A"/>
        </a:accent2>
        <a:accent3>
          <a:srgbClr val="FFFFFF"/>
        </a:accent3>
        <a:accent4>
          <a:srgbClr val="000000"/>
        </a:accent4>
        <a:accent5>
          <a:srgbClr val="DFAFB4"/>
        </a:accent5>
        <a:accent6>
          <a:srgbClr val="2E3E6E"/>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8577</Words>
  <Application>WPS 演示</Application>
  <PresentationFormat>宽屏</PresentationFormat>
  <Paragraphs>497</Paragraphs>
  <Slides>20</Slides>
  <Notes>17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宋体</vt:lpstr>
      <vt:lpstr>Wingdings</vt:lpstr>
      <vt:lpstr>Calibri</vt:lpstr>
      <vt:lpstr>微软雅黑 Light</vt:lpstr>
      <vt:lpstr>Montserrat Light</vt:lpstr>
      <vt:lpstr>Segoe Print</vt:lpstr>
      <vt:lpstr>Roboto</vt:lpstr>
      <vt:lpstr>方正清刻本悦宋简体</vt:lpstr>
      <vt:lpstr>微软雅黑</vt:lpstr>
      <vt:lpstr>Helvetica Light</vt:lpstr>
      <vt:lpstr>Montserrat SemiBold</vt:lpstr>
      <vt:lpstr>Times New Roman</vt:lpstr>
      <vt:lpstr>可口可乐在乎体 楷体</vt:lpstr>
      <vt:lpstr>Arial Unicode MS</vt:lpstr>
      <vt:lpstr>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心静自然凉</cp:lastModifiedBy>
  <cp:revision>52</cp:revision>
  <dcterms:created xsi:type="dcterms:W3CDTF">2021-01-30T03:57:00Z</dcterms:created>
  <dcterms:modified xsi:type="dcterms:W3CDTF">2023-12-27T08:44:17Z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KSOTemplateUUID">
    <vt:lpwstr>v1.0_mb_6UH7RZt8rgsKbfKVyDxJJg==</vt:lpwstr>
  </property>
  <property fmtid="{D5CDD505-2E9C-101B-9397-08002B2CF9AE}" pid="4" name="ICV">
    <vt:lpwstr>D931C18369414B6699AE8BD72F8D718D_13</vt:lpwstr>
  </property>
</Properties>
</file>