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  <p:sldMasterId id="2147483650" r:id="rId2"/>
  </p:sldMasterIdLst>
  <p:notesMasterIdLst>
    <p:notesMasterId r:id="rId28"/>
  </p:notesMasterIdLst>
  <p:handoutMasterIdLst>
    <p:handoutMasterId r:id="rId29"/>
  </p:handoutMasterIdLst>
  <p:sldIdLst>
    <p:sldId id="881" r:id="rId3"/>
    <p:sldId id="886" r:id="rId4"/>
    <p:sldId id="887" r:id="rId5"/>
    <p:sldId id="888" r:id="rId6"/>
    <p:sldId id="889" r:id="rId7"/>
    <p:sldId id="909" r:id="rId8"/>
    <p:sldId id="891" r:id="rId9"/>
    <p:sldId id="892" r:id="rId10"/>
    <p:sldId id="893" r:id="rId11"/>
    <p:sldId id="910" r:id="rId12"/>
    <p:sldId id="884" r:id="rId13"/>
    <p:sldId id="895" r:id="rId14"/>
    <p:sldId id="896" r:id="rId15"/>
    <p:sldId id="897" r:id="rId16"/>
    <p:sldId id="898" r:id="rId17"/>
    <p:sldId id="899" r:id="rId18"/>
    <p:sldId id="911" r:id="rId19"/>
    <p:sldId id="902" r:id="rId20"/>
    <p:sldId id="880" r:id="rId21"/>
    <p:sldId id="903" r:id="rId22"/>
    <p:sldId id="904" r:id="rId23"/>
    <p:sldId id="901" r:id="rId24"/>
    <p:sldId id="912" r:id="rId25"/>
    <p:sldId id="905" r:id="rId26"/>
    <p:sldId id="906" r:id="rId27"/>
  </p:sldIdLst>
  <p:sldSz cx="12192000" cy="6858000"/>
  <p:notesSz cx="6858000" cy="9947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00000"/>
    <a:srgbClr val="0033CC"/>
    <a:srgbClr val="003300"/>
    <a:srgbClr val="003399"/>
    <a:srgbClr val="006600"/>
    <a:srgbClr val="0066FF"/>
    <a:srgbClr val="91BEFF"/>
    <a:srgbClr val="FFFFFF"/>
    <a:srgbClr val="000066"/>
    <a:srgbClr val="83A2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87" autoAdjust="0"/>
    <p:restoredTop sz="82088" autoAdjust="0"/>
  </p:normalViewPr>
  <p:slideViewPr>
    <p:cSldViewPr>
      <p:cViewPr varScale="1">
        <p:scale>
          <a:sx n="63" d="100"/>
          <a:sy n="63" d="100"/>
        </p:scale>
        <p:origin x="1461" y="5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228" y="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77A289F8-7442-4F22-839E-464F462EAFD7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6934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" y="746125"/>
            <a:ext cx="662940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4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400"/>
            <a:ext cx="5486400" cy="4476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4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4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A115FEBA-4F99-4735-94CC-D9ED55A0634D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1120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4"/>
          <p:cNvSpPr txBox="1"/>
          <p:nvPr userDrawn="1"/>
        </p:nvSpPr>
        <p:spPr>
          <a:xfrm>
            <a:off x="9011840" y="6520260"/>
            <a:ext cx="2844800" cy="31117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algn="r" eaLnBrk="1" hangingPunct="1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fld id="{47629675-7CB7-4BAA-8FDC-211FFE7C9C7A}" type="slidenum">
              <a:rPr lang="zh-CN" altLang="en-US" sz="1200" smtClean="0"/>
              <a:t>‹#›</a:t>
            </a:fld>
            <a:endParaRPr lang="zh-CN" altLang="en-US" sz="1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4"/>
          <p:cNvSpPr txBox="1"/>
          <p:nvPr userDrawn="1"/>
        </p:nvSpPr>
        <p:spPr>
          <a:xfrm>
            <a:off x="9011840" y="6520260"/>
            <a:ext cx="2844800" cy="31117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algn="r" eaLnBrk="1" hangingPunct="1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fld id="{47629675-7CB7-4BAA-8FDC-211FFE7C9C7A}" type="slidenum">
              <a:rPr lang="zh-CN" altLang="en-US" sz="1200" smtClean="0"/>
              <a:t>‹#›</a:t>
            </a:fld>
            <a:endParaRPr lang="zh-CN" altLang="en-US" sz="1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FFFFFF"/>
            </a:gs>
          </a:gsLst>
          <a:path path="rect">
            <a:fillToRect t="100000" r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 txBox="1"/>
          <p:nvPr userDrawn="1"/>
        </p:nvSpPr>
        <p:spPr>
          <a:xfrm>
            <a:off x="9984432" y="6409282"/>
            <a:ext cx="1871133" cy="36036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r">
              <a:defRPr/>
            </a:pPr>
            <a:fld id="{5C4CE601-AE5D-49C0-8D2E-A4C2835F2D74}" type="slidenum">
              <a:rPr lang="en-US" altLang="zh-CN" sz="1500" smtClean="0"/>
              <a:t>‹#›</a:t>
            </a:fld>
            <a:endParaRPr lang="en-US" altLang="zh-CN" sz="1500" dirty="0"/>
          </a:p>
        </p:txBody>
      </p:sp>
      <p:sp>
        <p:nvSpPr>
          <p:cNvPr id="14" name="Date Placeholder 3"/>
          <p:cNvSpPr txBox="1"/>
          <p:nvPr userDrawn="1"/>
        </p:nvSpPr>
        <p:spPr>
          <a:xfrm>
            <a:off x="5519936" y="4884540"/>
            <a:ext cx="1631189" cy="332234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>
              <a:defRPr sz="1500" smtClean="0">
                <a:solidFill>
                  <a:srgbClr val="000066"/>
                </a:solidFill>
                <a:latin typeface="+mn-lt"/>
              </a:defRPr>
            </a:lvl1pPr>
          </a:lstStyle>
          <a:p>
            <a:endParaRPr lang="en-US" altLang="zh-CN" sz="2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8"/>
          <p:cNvCxnSpPr>
            <a:cxnSpLocks noChangeShapeType="1"/>
          </p:cNvCxnSpPr>
          <p:nvPr userDrawn="1"/>
        </p:nvCxnSpPr>
        <p:spPr bwMode="auto">
          <a:xfrm flipH="1">
            <a:off x="101601" y="6467475"/>
            <a:ext cx="11959167" cy="0"/>
          </a:xfrm>
          <a:prstGeom prst="line">
            <a:avLst/>
          </a:prstGeom>
          <a:noFill/>
          <a:ln w="15875">
            <a:solidFill>
              <a:srgbClr val="28A9D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" name="Freeform 5"/>
          <p:cNvGrpSpPr/>
          <p:nvPr userDrawn="1"/>
        </p:nvGrpSpPr>
        <p:grpSpPr bwMode="auto">
          <a:xfrm>
            <a:off x="7698151" y="5646737"/>
            <a:ext cx="4254500" cy="820738"/>
            <a:chOff x="0" y="0"/>
            <a:chExt cx="2684" cy="518"/>
          </a:xfrm>
        </p:grpSpPr>
        <p:pic>
          <p:nvPicPr>
            <p:cNvPr id="9" name="Freeform 5"/>
            <p:cNvPicPr>
              <a:picLocks noEditPoints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68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1" y="1"/>
              <a:ext cx="2680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任意多边形 10"/>
          <p:cNvSpPr/>
          <p:nvPr userDrawn="1"/>
        </p:nvSpPr>
        <p:spPr bwMode="auto">
          <a:xfrm flipV="1">
            <a:off x="283634" y="371475"/>
            <a:ext cx="11908367" cy="431800"/>
          </a:xfrm>
          <a:custGeom>
            <a:avLst/>
            <a:gdLst>
              <a:gd name="T0" fmla="*/ 7076 w 11969073"/>
              <a:gd name="T1" fmla="*/ 50379 h 524933"/>
              <a:gd name="T2" fmla="*/ 7119 w 11969073"/>
              <a:gd name="T3" fmla="*/ 50379 h 524933"/>
              <a:gd name="T4" fmla="*/ 7119 w 11969073"/>
              <a:gd name="T5" fmla="*/ 1401 h 524933"/>
              <a:gd name="T6" fmla="*/ 58463 w 11969073"/>
              <a:gd name="T7" fmla="*/ 1401 h 524933"/>
              <a:gd name="T8" fmla="*/ 504582 w 11969073"/>
              <a:gd name="T9" fmla="*/ 0 h 524933"/>
              <a:gd name="T10" fmla="*/ 7076 w 11969073"/>
              <a:gd name="T11" fmla="*/ 0 h 524933"/>
              <a:gd name="T12" fmla="*/ 6450 w 11969073"/>
              <a:gd name="T13" fmla="*/ 0 h 524933"/>
              <a:gd name="T14" fmla="*/ 6450 w 11969073"/>
              <a:gd name="T15" fmla="*/ 48683 h 524933"/>
              <a:gd name="T16" fmla="*/ 4522 w 11969073"/>
              <a:gd name="T17" fmla="*/ 48683 h 524933"/>
              <a:gd name="T18" fmla="*/ 4522 w 11969073"/>
              <a:gd name="T19" fmla="*/ 0 h 524933"/>
              <a:gd name="T20" fmla="*/ 0 w 11969073"/>
              <a:gd name="T21" fmla="*/ 0 h 524933"/>
              <a:gd name="T22" fmla="*/ 0 w 11969073"/>
              <a:gd name="T23" fmla="*/ 50379 h 524933"/>
              <a:gd name="T24" fmla="*/ 1426 w 11969073"/>
              <a:gd name="T25" fmla="*/ 50379 h 524933"/>
              <a:gd name="T26" fmla="*/ 1426 w 11969073"/>
              <a:gd name="T27" fmla="*/ 2286 h 524933"/>
              <a:gd name="T28" fmla="*/ 3354 w 11969073"/>
              <a:gd name="T29" fmla="*/ 2286 h 524933"/>
              <a:gd name="T30" fmla="*/ 3354 w 11969073"/>
              <a:gd name="T31" fmla="*/ 50379 h 524933"/>
              <a:gd name="T32" fmla="*/ 7076 w 11969073"/>
              <a:gd name="T33" fmla="*/ 50379 h 524933"/>
              <a:gd name="T34" fmla="*/ 7076 w 11969073"/>
              <a:gd name="T35" fmla="*/ 50379 h 5249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969073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1969073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lnTo>
                  <a:pt x="167822" y="524933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" name="日期占位符 2"/>
          <p:cNvSpPr txBox="1"/>
          <p:nvPr userDrawn="1"/>
        </p:nvSpPr>
        <p:spPr>
          <a:xfrm>
            <a:off x="274869" y="6520260"/>
            <a:ext cx="2844800" cy="3111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fld id="{7802F644-B5D5-4BD0-A72D-333945FDC064}" type="datetime1">
              <a:rPr lang="zh-CN" altLang="en-US" sz="1200" smtClean="0"/>
              <a:t>2022/12/6</a:t>
            </a:fld>
            <a:endParaRPr lang="zh-CN" altLang="en-US" sz="1200" dirty="0"/>
          </a:p>
        </p:txBody>
      </p:sp>
      <p:grpSp>
        <p:nvGrpSpPr>
          <p:cNvPr id="16" name="Freeform 5"/>
          <p:cNvGrpSpPr/>
          <p:nvPr userDrawn="1"/>
        </p:nvGrpSpPr>
        <p:grpSpPr bwMode="auto">
          <a:xfrm>
            <a:off x="9480376" y="5949280"/>
            <a:ext cx="2592288" cy="518194"/>
            <a:chOff x="0" y="0"/>
            <a:chExt cx="2684" cy="518"/>
          </a:xfrm>
        </p:grpSpPr>
        <p:pic>
          <p:nvPicPr>
            <p:cNvPr id="17" name="Freeform 5"/>
            <p:cNvPicPr>
              <a:picLocks noEditPoints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68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1" y="1"/>
              <a:ext cx="2680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1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/>
        </p:nvSpPr>
        <p:spPr>
          <a:xfrm>
            <a:off x="0" y="2060848"/>
            <a:ext cx="12192000" cy="2448272"/>
          </a:xfrm>
          <a:prstGeom prst="rect">
            <a:avLst/>
          </a:prstGeom>
          <a:gradFill flip="none" rotWithShape="1">
            <a:gsLst>
              <a:gs pos="63000">
                <a:srgbClr val="000066"/>
              </a:gs>
              <a:gs pos="100000">
                <a:srgbClr val="83A2F9"/>
              </a:gs>
              <a:gs pos="100000">
                <a:srgbClr val="00206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0" y="2420888"/>
            <a:ext cx="1219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600"/>
              </a:spcBef>
              <a:defRPr/>
            </a:pPr>
            <a:r>
              <a:rPr lang="zh-CN" altLang="en-US" sz="3500" b="1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电力电子技术 </a:t>
            </a:r>
            <a:r>
              <a:rPr lang="en-US" altLang="zh-CN" sz="3500" b="1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· </a:t>
            </a:r>
            <a:r>
              <a:rPr lang="en-US" altLang="zh-CN" sz="3500" b="1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rPr>
              <a:t>Power Electronics</a:t>
            </a:r>
            <a:endParaRPr lang="zh-CN" altLang="en-US" sz="3500" b="1" dirty="0">
              <a:solidFill>
                <a:schemeClr val="bg1"/>
              </a:solidFill>
              <a:latin typeface="+mn-lt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06989" y="-880"/>
            <a:ext cx="5109091" cy="13843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3399"/>
                </a:solidFill>
                <a:latin typeface="+mn-lt"/>
                <a:ea typeface="微软雅黑" panose="020B0503020204020204" pitchFamily="34" charset="-122"/>
              </a:rPr>
              <a:t>电气精品教材丛书</a:t>
            </a:r>
            <a:endParaRPr lang="en-US" altLang="zh-CN" sz="2400" b="1" dirty="0">
              <a:solidFill>
                <a:srgbClr val="003399"/>
              </a:solidFill>
              <a:latin typeface="+mn-lt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3399"/>
                </a:solidFill>
                <a:latin typeface="+mn-lt"/>
                <a:ea typeface="微软雅黑" panose="020B0503020204020204" pitchFamily="34" charset="-122"/>
              </a:rPr>
              <a:t>“十三五”江苏省高等学校重点教材</a:t>
            </a:r>
            <a:endParaRPr lang="en-US" altLang="zh-CN" sz="2400" b="1" dirty="0">
              <a:solidFill>
                <a:srgbClr val="003399"/>
              </a:solidFill>
              <a:latin typeface="+mn-lt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3399"/>
                </a:solidFill>
                <a:latin typeface="+mn-lt"/>
                <a:ea typeface="微软雅黑" panose="020B0503020204020204" pitchFamily="34" charset="-122"/>
              </a:rPr>
              <a:t>工业和信息化部“十四五”规划教材</a:t>
            </a:r>
            <a:endParaRPr lang="en-US" altLang="zh-CN" sz="2400" b="1" dirty="0">
              <a:solidFill>
                <a:srgbClr val="003399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0" y="3284984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600"/>
              </a:spcBef>
              <a:defRPr/>
            </a:pPr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anose="020B0503020204020204" pitchFamily="34" charset="-122"/>
              </a:rPr>
              <a:t>第</a:t>
            </a:r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anose="020B0503020204020204" pitchFamily="34" charset="-122"/>
              </a:rPr>
              <a:t>10</a:t>
            </a:r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anose="020B0503020204020204" pitchFamily="34" charset="-122"/>
              </a:rPr>
              <a:t>章  驱动电路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日期占位符 2"/>
          <p:cNvSpPr txBox="1"/>
          <p:nvPr/>
        </p:nvSpPr>
        <p:spPr>
          <a:xfrm>
            <a:off x="5332854" y="4869160"/>
            <a:ext cx="1277914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802F644-B5D5-4BD0-A72D-333945FDC064}" type="datetime1">
              <a:rPr lang="zh-CN" altLang="en-US" sz="2400">
                <a:latin typeface="+mn-lt"/>
                <a:cs typeface="Arial" panose="020B0604020202020204" pitchFamily="34" charset="0"/>
              </a:rPr>
              <a:t>2022/12/6</a:t>
            </a:fld>
            <a:endParaRPr lang="zh-CN" altLang="en-US" sz="24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96600" y="6309320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999656" y="1268760"/>
            <a:ext cx="8352928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10.1  MOSFET</a:t>
            </a: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驱动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10.2  </a:t>
            </a: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共地驱动</a:t>
            </a:r>
            <a:endParaRPr lang="en-US" altLang="zh-CN" sz="3200" b="1" kern="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10.3  </a:t>
            </a:r>
            <a:r>
              <a:rPr lang="zh-CN" altLang="en-US" sz="32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浮地驱动</a:t>
            </a:r>
            <a:endParaRPr lang="en-US" altLang="zh-CN" sz="32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10.4  </a:t>
            </a: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隔离驱动</a:t>
            </a:r>
            <a:endParaRPr lang="en-US" altLang="zh-CN" sz="3200" b="1" kern="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10.5  IGBT</a:t>
            </a: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驱动</a:t>
            </a:r>
            <a:endParaRPr lang="en-US" altLang="zh-CN" sz="3200" b="1" kern="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endParaRPr lang="zh-CN" altLang="en-US" sz="3200" b="1" kern="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45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浮地驱动电路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580256" y="1033234"/>
            <a:ext cx="4291608" cy="5648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一、了解浮地隔离的概念</a:t>
            </a:r>
          </a:p>
        </p:txBody>
      </p:sp>
      <p:graphicFrame>
        <p:nvGraphicFramePr>
          <p:cNvPr id="20" name="Object 5"/>
          <p:cNvGraphicFramePr>
            <a:graphicFrameLocks noChangeAspect="1"/>
          </p:cNvGraphicFramePr>
          <p:nvPr/>
        </p:nvGraphicFramePr>
        <p:xfrm>
          <a:off x="2458641" y="1496158"/>
          <a:ext cx="3810000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883" name="VISIO" r:id="rId3" imgW="2886710" imgH="1210310" progId="Visio.Drawing.6">
                  <p:embed/>
                </p:oleObj>
              </mc:Choice>
              <mc:Fallback>
                <p:oleObj name="VISIO" r:id="rId3" imgW="2886710" imgH="121031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8641" y="1496158"/>
                        <a:ext cx="3810000" cy="158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accent1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"/>
          <p:cNvGraphicFramePr>
            <a:graphicFrameLocks noChangeAspect="1"/>
          </p:cNvGraphicFramePr>
          <p:nvPr/>
        </p:nvGraphicFramePr>
        <p:xfrm>
          <a:off x="2639616" y="1794608"/>
          <a:ext cx="2568575" cy="283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884" name="VISIO" r:id="rId5" imgW="1964690" imgH="2172970" progId="Visio.Drawing.6">
                  <p:embed/>
                </p:oleObj>
              </mc:Choice>
              <mc:Fallback>
                <p:oleObj name="VISIO" r:id="rId5" imgW="1964690" imgH="2172970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616" y="1794608"/>
                        <a:ext cx="2568575" cy="283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accent1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/>
        </p:nvGraphicFramePr>
        <p:xfrm>
          <a:off x="2658666" y="2035908"/>
          <a:ext cx="1362075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885" name="VISIO" r:id="rId7" imgW="1031240" imgH="1694180" progId="Visio.Drawing.6">
                  <p:embed/>
                </p:oleObj>
              </mc:Choice>
              <mc:Fallback>
                <p:oleObj name="VISIO" r:id="rId7" imgW="1031240" imgH="1694180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8666" y="2035908"/>
                        <a:ext cx="1362075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accent1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8"/>
          <p:cNvGraphicFramePr>
            <a:graphicFrameLocks noChangeAspect="1"/>
          </p:cNvGraphicFramePr>
          <p:nvPr/>
        </p:nvGraphicFramePr>
        <p:xfrm>
          <a:off x="5004991" y="2991583"/>
          <a:ext cx="37623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886" name="VISIO" r:id="rId9" imgW="289560" imgH="389255" progId="Visio.Drawing.6">
                  <p:embed/>
                </p:oleObj>
              </mc:Choice>
              <mc:Fallback>
                <p:oleObj name="VISIO" r:id="rId9" imgW="289560" imgH="389255" progId="Visio.Drawing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991" y="2991583"/>
                        <a:ext cx="376238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accent1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9"/>
          <p:cNvGraphicFramePr>
            <a:graphicFrameLocks noChangeAspect="1"/>
          </p:cNvGraphicFramePr>
          <p:nvPr/>
        </p:nvGraphicFramePr>
        <p:xfrm>
          <a:off x="3160316" y="4539396"/>
          <a:ext cx="37782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887" name="VISIO" r:id="rId11" imgW="289560" imgH="389255" progId="Visio.Drawing.6">
                  <p:embed/>
                </p:oleObj>
              </mc:Choice>
              <mc:Fallback>
                <p:oleObj name="VISIO" r:id="rId11" imgW="289560" imgH="389255" progId="Visio.Drawing.6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316" y="4539396"/>
                        <a:ext cx="377825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accent1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0"/>
          <p:cNvGraphicFramePr>
            <a:graphicFrameLocks noChangeAspect="1"/>
          </p:cNvGraphicFramePr>
          <p:nvPr/>
        </p:nvGraphicFramePr>
        <p:xfrm>
          <a:off x="6268641" y="1437421"/>
          <a:ext cx="3657600" cy="351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888" name="VISIO" r:id="rId12" imgW="2886710" imgH="2769870" progId="Visio.Drawing.6">
                  <p:embed/>
                </p:oleObj>
              </mc:Choice>
              <mc:Fallback>
                <p:oleObj name="VISIO" r:id="rId12" imgW="2886710" imgH="2769870" progId="Visio.Drawing.6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8641" y="1437421"/>
                        <a:ext cx="3657600" cy="351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accent1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AutoShape 11"/>
          <p:cNvSpPr>
            <a:spLocks noChangeArrowheads="1"/>
          </p:cNvSpPr>
          <p:nvPr/>
        </p:nvSpPr>
        <p:spPr bwMode="auto">
          <a:xfrm>
            <a:off x="1391841" y="1947008"/>
            <a:ext cx="1066800" cy="685800"/>
          </a:xfrm>
          <a:prstGeom prst="wedgeRectCallout">
            <a:avLst>
              <a:gd name="adj1" fmla="val 69194"/>
              <a:gd name="adj2" fmla="val 164352"/>
            </a:avLst>
          </a:prstGeom>
          <a:solidFill>
            <a:schemeClr val="accent1">
              <a:alpha val="50000"/>
            </a:schemeClr>
          </a:solidFill>
          <a:ln w="9525">
            <a:solidFill>
              <a:srgbClr val="663300"/>
            </a:solidFill>
            <a:miter lim="800000"/>
          </a:ln>
          <a:effectLst/>
        </p:spPr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defRPr/>
            </a:pPr>
            <a:r>
              <a:rPr kumimoji="1"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浮地驱动</a:t>
            </a:r>
          </a:p>
        </p:txBody>
      </p:sp>
      <p:sp>
        <p:nvSpPr>
          <p:cNvPr id="27" name="AutoShape 12"/>
          <p:cNvSpPr>
            <a:spLocks noChangeArrowheads="1"/>
          </p:cNvSpPr>
          <p:nvPr/>
        </p:nvSpPr>
        <p:spPr bwMode="auto">
          <a:xfrm>
            <a:off x="8783241" y="3852008"/>
            <a:ext cx="1066800" cy="838200"/>
          </a:xfrm>
          <a:prstGeom prst="wedgeRectCallout">
            <a:avLst>
              <a:gd name="adj1" fmla="val -147023"/>
              <a:gd name="adj2" fmla="val -91477"/>
            </a:avLst>
          </a:prstGeom>
          <a:solidFill>
            <a:schemeClr val="accent1">
              <a:alpha val="50000"/>
            </a:schemeClr>
          </a:solidFill>
          <a:ln w="9525">
            <a:solidFill>
              <a:srgbClr val="663300"/>
            </a:solidFill>
            <a:miter lim="800000"/>
          </a:ln>
          <a:effectLst/>
        </p:spPr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defRPr/>
            </a:pPr>
            <a:r>
              <a:rPr kumimoji="1"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共地驱动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911424" y="5174266"/>
            <a:ext cx="10369152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控制参考地与驱动信号参考地（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极）不同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浮地驱动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控制参考地与驱动信号参考地（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极）同地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共地驱动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 txBox="1"/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单管浮地驱动电路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63352" y="1230082"/>
            <a:ext cx="10369152" cy="3351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驱动信号与开关管源极不共地</a:t>
            </a:r>
          </a:p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电平移位电路用于将驱动信号进行电平移位</a:t>
            </a:r>
          </a:p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构成图腾柱</a:t>
            </a:r>
          </a:p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为图腾柱的供电电容</a:t>
            </a:r>
          </a:p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提供充电通路</a:t>
            </a:r>
          </a:p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为控制电路的供电电压</a:t>
            </a:r>
          </a:p>
        </p:txBody>
      </p:sp>
      <p:sp>
        <p:nvSpPr>
          <p:cNvPr id="10" name="矩形 9"/>
          <p:cNvSpPr/>
          <p:nvPr/>
        </p:nvSpPr>
        <p:spPr>
          <a:xfrm>
            <a:off x="7300098" y="5589240"/>
            <a:ext cx="1723549" cy="4417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浮地驱动电路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04" y="2593040"/>
            <a:ext cx="5760640" cy="30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 txBox="1"/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单管浮地驱动电路</a:t>
            </a:r>
          </a:p>
        </p:txBody>
      </p:sp>
      <p:sp>
        <p:nvSpPr>
          <p:cNvPr id="10" name="矩形 9"/>
          <p:cNvSpPr/>
          <p:nvPr/>
        </p:nvSpPr>
        <p:spPr>
          <a:xfrm>
            <a:off x="2736305" y="6011612"/>
            <a:ext cx="1723549" cy="4417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浮地驱动电路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23392" y="908720"/>
            <a:ext cx="5011688" cy="5648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当驱动信号</a:t>
            </a:r>
            <a:r>
              <a:rPr lang="en-US" altLang="zh-CN" b="1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b="1" baseline="-25000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pulse</a:t>
            </a:r>
            <a:r>
              <a:rPr lang="zh-CN" altLang="en-US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高电平时：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63352" y="1412776"/>
            <a:ext cx="10369152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的基极电压为高电平，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导通</a:t>
            </a:r>
          </a:p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电容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给开关管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输入电容充电</a:t>
            </a:r>
          </a:p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开关管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导通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08" y="3379454"/>
            <a:ext cx="5557377" cy="2929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000" y="3573016"/>
            <a:ext cx="5302213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7040351" y="6021288"/>
            <a:ext cx="4145687" cy="4417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000" baseline="-25000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pulse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为高电平时浮地驱动等效电路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 txBox="1"/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单管浮地驱动电路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23392" y="908720"/>
            <a:ext cx="5011688" cy="5648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当驱动信号</a:t>
            </a:r>
            <a:r>
              <a:rPr lang="en-US" altLang="zh-CN" b="1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b="1" baseline="-25000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pulse</a:t>
            </a:r>
            <a:r>
              <a:rPr lang="zh-CN" altLang="en-US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低电平时：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63352" y="1412776"/>
            <a:ext cx="10369152" cy="2243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基极电压低电平，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导通</a:t>
            </a:r>
          </a:p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开关管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的输入电容经由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放电</a:t>
            </a:r>
          </a:p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小于门槛电压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截止，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导通</a:t>
            </a:r>
          </a:p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源极电压为零，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通过二极管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给电容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充电</a:t>
            </a:r>
          </a:p>
        </p:txBody>
      </p:sp>
      <p:sp>
        <p:nvSpPr>
          <p:cNvPr id="11" name="矩形 10"/>
          <p:cNvSpPr/>
          <p:nvPr/>
        </p:nvSpPr>
        <p:spPr>
          <a:xfrm>
            <a:off x="1214033" y="5949280"/>
            <a:ext cx="4145687" cy="4417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000" baseline="-25000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pulse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为低电平时浮地驱动等效电路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18" y="3631654"/>
            <a:ext cx="4872926" cy="2437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3618686"/>
            <a:ext cx="4770032" cy="2396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7464152" y="5949280"/>
            <a:ext cx="3541354" cy="4417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被充电时浮地驱动等效电路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 txBox="1"/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单管浮地驱动电路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63352" y="764704"/>
            <a:ext cx="11017224" cy="279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电容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下端电位在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之间跳变</a:t>
            </a:r>
          </a:p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当开关管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导通、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截止时，电容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下端电位将从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上举到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二极管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和电容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构成自举电路，为此称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为自举二极管，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为自举电容</a:t>
            </a:r>
          </a:p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二极管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承受的反向电压为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，工作在开关频率，需要选用快恢复二极管</a:t>
            </a:r>
          </a:p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3618686"/>
            <a:ext cx="4770032" cy="2396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7536160" y="5949280"/>
            <a:ext cx="3541354" cy="4417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被充电时浮地驱动等效电路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95" y="3493700"/>
            <a:ext cx="5014392" cy="2521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1278827" y="5958956"/>
            <a:ext cx="4145687" cy="4417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000" baseline="-25000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pulse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为高电平时浮地驱动等效电路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 txBox="1"/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桥臂浮地驱动电路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63352" y="764704"/>
            <a:ext cx="7056784" cy="4459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桥式电路：下管为共地驱动，上管需要浮地驱动</a:t>
            </a:r>
          </a:p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上管采用浮地驱动：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构成图腾柱，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为自举二极管，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为自举电容，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为驱动电压</a:t>
            </a:r>
          </a:p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下管采用共地驱动：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构成图腾柱</a:t>
            </a:r>
          </a:p>
          <a:p>
            <a:pPr marL="467995" lvl="0" indent="-467995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控制信号通过电平移位电路，得到与上管源极和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共地的驱动信号</a:t>
            </a:r>
          </a:p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公司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IR2110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驱动芯片只需外接一只自举二极管和自举电容即可，可直接实现桥臂浮地驱动</a:t>
            </a:r>
          </a:p>
        </p:txBody>
      </p:sp>
      <p:sp>
        <p:nvSpPr>
          <p:cNvPr id="13" name="矩形 12"/>
          <p:cNvSpPr/>
          <p:nvPr/>
        </p:nvSpPr>
        <p:spPr>
          <a:xfrm>
            <a:off x="8904721" y="5013176"/>
            <a:ext cx="1980029" cy="4417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桥臂驱动电路图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544" y="1412776"/>
            <a:ext cx="4591824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999656" y="1268760"/>
            <a:ext cx="8352928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10.1  MOSFET</a:t>
            </a: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驱动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10.2  </a:t>
            </a: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共地驱动</a:t>
            </a:r>
            <a:endParaRPr lang="en-US" altLang="zh-CN" sz="3200" b="1" kern="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10.3  </a:t>
            </a: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浮地驱动</a:t>
            </a:r>
            <a:endParaRPr lang="en-US" altLang="zh-CN" sz="3200" b="1" kern="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10.4  </a:t>
            </a:r>
            <a:r>
              <a:rPr lang="zh-CN" altLang="en-US" sz="32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隔离驱动</a:t>
            </a:r>
            <a:endParaRPr lang="en-US" altLang="zh-CN" sz="32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10.5  IGBT</a:t>
            </a: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驱动</a:t>
            </a:r>
            <a:endParaRPr lang="en-US" altLang="zh-CN" sz="3200" b="1" kern="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endParaRPr lang="zh-CN" altLang="en-US" sz="3200" b="1" kern="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1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 txBox="1"/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隔离驱动电路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63352" y="991992"/>
            <a:ext cx="8928992" cy="279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在隔离型变换器中，控制电路有时与输出电压共地，其驱动需要电气隔离</a:t>
            </a:r>
          </a:p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电气隔离可采用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光耦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变压器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来实现</a:t>
            </a:r>
          </a:p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由于光耦存在一定的延时，适用于开关频率较低的场合</a:t>
            </a:r>
          </a:p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变压器的延时几乎可以忽略，适用于开关频率较高的场合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551384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适用于单管的隔离驱动电路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63352" y="991992"/>
            <a:ext cx="8928992" cy="279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构成图腾柱，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是隔离变压器</a:t>
            </a:r>
          </a:p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用来阻尼电容与变压器漏感和寄生电感引起的振荡；</a:t>
            </a:r>
          </a:p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是隔直电容，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是驱动电压幅值恢复电容</a:t>
            </a:r>
          </a:p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是驱动电压幅值恢复二极管</a:t>
            </a:r>
          </a:p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用来避免断电后开关管因静电感应导致栅极过压击穿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264" y="3789040"/>
            <a:ext cx="5947202" cy="212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226401" y="5867596"/>
            <a:ext cx="3775394" cy="4417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适用于单管的隔离型驱动电路图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 txBox="1"/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概述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07367" y="764704"/>
            <a:ext cx="3312369" cy="662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驱动电路作用：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9376" y="1340768"/>
            <a:ext cx="10657184" cy="58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将控制电路输出的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PWM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脉冲放大到足以驱动开关管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开关功率放大作用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958634" y="5213408"/>
            <a:ext cx="1980029" cy="4417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闭环电源系统图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479376" y="2583355"/>
            <a:ext cx="3528392" cy="662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优良的驱动电路：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71281" y="3247508"/>
            <a:ext cx="5328592" cy="2242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改善开关管的开关特性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减小开关损耗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提高整机效率和器件可靠性（即尽量快开、快关）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5CFD3A83-5CBF-4112-8D1B-B3C7A16D5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2564904"/>
            <a:ext cx="5064907" cy="2504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551384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适用于单管的隔离驱动电路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63352" y="991992"/>
            <a:ext cx="95050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驱动电压所含直流分量，加在隔直电容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</a:t>
            </a:r>
          </a:p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电容上电压即为驱动电压直流分量</a:t>
            </a:r>
          </a:p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变压器上电压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交流电压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，正向幅值为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，负向幅值为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c1</a:t>
            </a:r>
          </a:p>
        </p:txBody>
      </p:sp>
      <p:sp>
        <p:nvSpPr>
          <p:cNvPr id="5" name="矩形 4"/>
          <p:cNvSpPr/>
          <p:nvPr/>
        </p:nvSpPr>
        <p:spPr>
          <a:xfrm>
            <a:off x="2140560" y="5780651"/>
            <a:ext cx="3775394" cy="4417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适用于单管的隔离型驱动电路图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29" y="3376330"/>
            <a:ext cx="6008985" cy="2203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3300" r="-2139" b="32130"/>
          <a:stretch>
            <a:fillRect/>
          </a:stretch>
        </p:blipFill>
        <p:spPr bwMode="auto">
          <a:xfrm>
            <a:off x="7608168" y="3633428"/>
            <a:ext cx="3541077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852016" y="3339816"/>
            <a:ext cx="3176241" cy="2368387"/>
          </a:xfrm>
          <a:prstGeom prst="rect">
            <a:avLst/>
          </a:prstGeom>
          <a:solidFill>
            <a:srgbClr val="FFCC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87585" y="5795588"/>
            <a:ext cx="1210588" cy="4417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主要波形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551384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适用于单管的隔离驱动电路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63352" y="899368"/>
            <a:ext cx="95050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变压器上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电压为交流电压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，正向幅值为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，负向幅值为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c1</a:t>
            </a:r>
          </a:p>
          <a:p>
            <a:pPr marL="467995" indent="-467995" algn="just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驱动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高电平时，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导通，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C2</a:t>
            </a:r>
          </a:p>
          <a:p>
            <a:pPr marL="467995" indent="-467995" algn="just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驱动低电平时，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T2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导通，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gs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C2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 smtClean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 smtClean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c1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稳态时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等于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，所以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高压平即为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cc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219633" y="6071776"/>
            <a:ext cx="1210588" cy="4417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主要波形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938" y="2996952"/>
            <a:ext cx="4834246" cy="1658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938" y="4581128"/>
            <a:ext cx="4831150" cy="172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0"/>
          <a:stretch>
            <a:fillRect/>
          </a:stretch>
        </p:blipFill>
        <p:spPr bwMode="auto">
          <a:xfrm>
            <a:off x="7165366" y="2990132"/>
            <a:ext cx="4580940" cy="3077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3514258" y="4437112"/>
            <a:ext cx="1757212" cy="4417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pulse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为高电平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06625" y="6011612"/>
            <a:ext cx="1757212" cy="4417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pulse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为低电平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551384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适用于桥臂的隔离驱动电路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3352" y="858844"/>
            <a:ext cx="9505056" cy="2243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pulse1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高时，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dri1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高；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pulse2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高时，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dri2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</a:t>
            </a:r>
          </a:p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dri1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dri2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</a:p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副边两驱动相位相反，避免直通</a:t>
            </a:r>
          </a:p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开关管驱动信号脉宽相等且相差半个开关周期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3140967"/>
            <a:ext cx="3528392" cy="318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140560" y="6021288"/>
            <a:ext cx="3775394" cy="4417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适用于桥臂的隔离型驱动电路图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66" y="1489850"/>
            <a:ext cx="3312366" cy="4453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8211521" y="6021288"/>
            <a:ext cx="1210588" cy="4417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主要波形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999656" y="1268760"/>
            <a:ext cx="8352928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10.1  MOSFET</a:t>
            </a: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驱动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10.2  </a:t>
            </a: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共地驱动</a:t>
            </a:r>
            <a:endParaRPr lang="en-US" altLang="zh-CN" sz="3200" b="1" kern="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10.3  </a:t>
            </a: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浮地驱动</a:t>
            </a:r>
            <a:endParaRPr lang="en-US" altLang="zh-CN" sz="3200" b="1" kern="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10.4  </a:t>
            </a: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隔离驱动</a:t>
            </a:r>
            <a:endParaRPr lang="en-US" altLang="zh-CN" sz="3200" b="1" kern="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10.5  IGBT</a:t>
            </a:r>
            <a:r>
              <a:rPr lang="zh-CN" altLang="en-US" sz="32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驱动</a:t>
            </a:r>
            <a:endParaRPr lang="en-US" altLang="zh-CN" sz="32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endParaRPr lang="zh-CN" altLang="en-US" sz="3200" b="1" kern="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61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551384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IGBT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驱动电路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63352" y="991992"/>
            <a:ext cx="10297144" cy="279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IGBT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MOSFET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驱动双极性晶体管</a:t>
            </a:r>
          </a:p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IGBT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驱动特性与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MOSFET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类似</a:t>
            </a:r>
          </a:p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供电电压为正负电压，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=15V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=−10V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IGBT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关断时，负电压驱动，以防止误导通</a:t>
            </a:r>
          </a:p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驱动信号采用光耦隔离后，存在反逻辑</a:t>
            </a:r>
          </a:p>
        </p:txBody>
      </p:sp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3818736"/>
            <a:ext cx="6057900" cy="2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551384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IGBT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驱动电路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07368" y="764704"/>
            <a:ext cx="4176464" cy="662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en-US" altLang="zh-CN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IGBT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驱动特殊要求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95400" y="1308989"/>
            <a:ext cx="9005465" cy="16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7995" lvl="0" indent="-46799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CM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、关断时避免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/d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过大，避免擎住效应</a:t>
            </a:r>
          </a:p>
          <a:p>
            <a:pPr marL="467995" lvl="0" indent="-46799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实现：检测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过大，去控制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，实现保护</a:t>
            </a:r>
          </a:p>
          <a:p>
            <a:pPr marL="467995" lvl="0" indent="-467995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07368" y="2276872"/>
            <a:ext cx="7344816" cy="3894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过流保护原理：</a:t>
            </a:r>
            <a:r>
              <a:rPr lang="en-US" altLang="zh-CN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IGBT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导通时，</a:t>
            </a:r>
            <a:r>
              <a:rPr lang="en-US" altLang="zh-CN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8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也导通，如果</a:t>
            </a:r>
            <a:r>
              <a:rPr lang="en-US" altLang="zh-CN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点电位（</a:t>
            </a:r>
            <a:r>
              <a:rPr lang="en-US" altLang="zh-CN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过高，</a:t>
            </a:r>
            <a:r>
              <a:rPr lang="en-US" altLang="zh-CN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增加）超过上限，比较器输出高电平，与驱动信号相与后，产生过流保护信号，关闭驱动</a:t>
            </a: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en-US" altLang="zh-CN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8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电压定额应与</a:t>
            </a:r>
            <a:r>
              <a:rPr lang="en-US" altLang="zh-CN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IGBT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相当，应选用快恢复二极管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517" y="2254384"/>
            <a:ext cx="4649483" cy="247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8610308" y="5008640"/>
            <a:ext cx="2579553" cy="4417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IGBT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驱动电路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999656" y="1268760"/>
            <a:ext cx="8352928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10.1  MOSFET</a:t>
            </a:r>
            <a:r>
              <a:rPr lang="zh-CN" altLang="en-US" sz="32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驱动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10.2  </a:t>
            </a: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共地驱动</a:t>
            </a:r>
            <a:endParaRPr lang="en-US" altLang="zh-CN" sz="3200" b="1" kern="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10.3  </a:t>
            </a: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浮地驱动</a:t>
            </a:r>
            <a:endParaRPr lang="en-US" altLang="zh-CN" sz="3200" b="1" kern="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10.4  </a:t>
            </a: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隔离驱动</a:t>
            </a:r>
            <a:endParaRPr lang="en-US" altLang="zh-CN" sz="3200" b="1" kern="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10.5  IGBT</a:t>
            </a: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驱动</a:t>
            </a:r>
            <a:endParaRPr lang="en-US" altLang="zh-CN" sz="3200" b="1" kern="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endParaRPr lang="zh-CN" altLang="en-US" sz="3200" b="1" kern="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 txBox="1"/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MOSFET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驱动</a:t>
            </a:r>
          </a:p>
        </p:txBody>
      </p:sp>
      <p:sp>
        <p:nvSpPr>
          <p:cNvPr id="13" name="矩形 12"/>
          <p:cNvSpPr/>
          <p:nvPr/>
        </p:nvSpPr>
        <p:spPr>
          <a:xfrm>
            <a:off x="4695954" y="6011612"/>
            <a:ext cx="2480166" cy="4417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MOSFET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驱动电路图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3352" y="692696"/>
            <a:ext cx="11809312" cy="3905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驱动电压源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dri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：幅值足够高，低于栅源极击穿电压，一般选择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12V</a:t>
            </a:r>
          </a:p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栅极电阻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：用来限制栅极初始充电电流和放电电流，起到阻尼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振荡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寄生参数导致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的作用；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阻值要求较小，以达到快速开通和关断，一般取几欧姆到几十欧姆</a:t>
            </a:r>
          </a:p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栅源极并接电阻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MOSFET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栅极不允许开路或悬浮，避免因静电感应造成误导通，其大小一般选为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10k</a:t>
            </a:r>
          </a:p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栅源极并接稳压管：限制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最高电压，击穿电压选择稍低于开关管允许的栅极最大电压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4072424"/>
            <a:ext cx="4726535" cy="209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 txBox="1"/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MOSFET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驱动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63352" y="764704"/>
            <a:ext cx="10369152" cy="3351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驱动为高电平时，通过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充电，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从零开始呈指数上升到驱动电压，驱动初始电流为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dri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，并呈指数下降到零</a:t>
            </a:r>
          </a:p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驱动为低电平时，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放电，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从驱动电压呈指数下降到零，驱动电流从</a:t>
            </a:r>
            <a:r>
              <a:rPr kumimoji="0" lang="en-US" altLang="zh-CN" sz="2400" b="0" i="1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dri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呈指数下降到零</a:t>
            </a:r>
          </a:p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驱动电压源仅在开通和关断瞬间提供一个充放电电流，稳态时为零，故驱动电压功率很小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79" y="4115750"/>
            <a:ext cx="4449479" cy="1977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2158091" y="6007948"/>
            <a:ext cx="2480166" cy="4417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MOSFET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驱动电路图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6" b="1797"/>
          <a:stretch>
            <a:fillRect/>
          </a:stretch>
        </p:blipFill>
        <p:spPr bwMode="auto">
          <a:xfrm>
            <a:off x="6641022" y="3661034"/>
            <a:ext cx="3385297" cy="254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7324432" y="6021288"/>
            <a:ext cx="1210588" cy="4417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主要波形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999656" y="1268760"/>
            <a:ext cx="8352928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10.1  MOSFET</a:t>
            </a: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驱动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10.2  </a:t>
            </a:r>
            <a:r>
              <a:rPr lang="zh-CN" altLang="en-US" sz="32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共地驱动</a:t>
            </a:r>
            <a:endParaRPr lang="en-US" altLang="zh-CN" sz="32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10.3  </a:t>
            </a: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浮地驱动</a:t>
            </a:r>
            <a:endParaRPr lang="en-US" altLang="zh-CN" sz="3200" b="1" kern="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10.4  </a:t>
            </a: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隔离驱动</a:t>
            </a:r>
            <a:endParaRPr lang="en-US" altLang="zh-CN" sz="3200" b="1" kern="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10.5  IGBT</a:t>
            </a: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驱动</a:t>
            </a:r>
            <a:endParaRPr lang="en-US" altLang="zh-CN" sz="3200" b="1" kern="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endParaRPr lang="zh-CN" altLang="en-US" sz="3200" b="1" kern="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83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 txBox="1"/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基本共地驱动电路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63352" y="764704"/>
            <a:ext cx="10369152" cy="279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当控制电路与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MOSFET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的源极共地时，驱动电路常采用互补式驱动电路</a:t>
            </a:r>
          </a:p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NPN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PNP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型两晶体管以图腾柱连接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射极跟随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驱动信号高电平时，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导通，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截止，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充电；</a:t>
            </a:r>
          </a:p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驱动信号低电平时，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导通，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截止，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经由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放电</a:t>
            </a:r>
          </a:p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pulse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幅值不能高于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，一般设计与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相等</a:t>
            </a:r>
          </a:p>
        </p:txBody>
      </p:sp>
      <p:sp>
        <p:nvSpPr>
          <p:cNvPr id="10" name="矩形 9"/>
          <p:cNvSpPr/>
          <p:nvPr/>
        </p:nvSpPr>
        <p:spPr>
          <a:xfrm>
            <a:off x="504057" y="6083620"/>
            <a:ext cx="2492990" cy="4417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基本的共地驱动电路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63752" y="5733256"/>
            <a:ext cx="4039887" cy="4417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(a)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驱动信号</a:t>
            </a:r>
            <a:r>
              <a:rPr kumimoji="0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pulse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为高电平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pu1_m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50" y="3717032"/>
            <a:ext cx="3121617" cy="2085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200" y="3716856"/>
            <a:ext cx="3261600" cy="2085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155" y="3716856"/>
            <a:ext cx="3261600" cy="2085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8258928" y="5733256"/>
            <a:ext cx="3443570" cy="4417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(b)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驱动信号</a:t>
            </a:r>
            <a:r>
              <a:rPr kumimoji="0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pulse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低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电平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60967" y="6083620"/>
            <a:ext cx="4288353" cy="4417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共地驱动电路各工作模态的等效电路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 txBox="1"/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加速关断驱动电路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63352" y="764704"/>
            <a:ext cx="10441160" cy="3905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为加速关断，可在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上并联一个电阻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g_o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和二极管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off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组成的支路</a:t>
            </a:r>
          </a:p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放电回路的电阻为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g_o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的并联，有利于提高放电速度，当将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g_o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短路，放电更快</a:t>
            </a:r>
          </a:p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进一步加快关断，加入二极管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型晶体管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off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驱动高电平时，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导通，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充电</a:t>
            </a:r>
          </a:p>
          <a:p>
            <a:pPr marL="467995" marR="0" lvl="0" indent="-46799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驱动低电平时，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导通，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off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导通，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电荷直接通过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off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释放到零，放电速度更快</a:t>
            </a:r>
          </a:p>
        </p:txBody>
      </p:sp>
      <p:sp>
        <p:nvSpPr>
          <p:cNvPr id="10" name="矩形 9"/>
          <p:cNvSpPr/>
          <p:nvPr/>
        </p:nvSpPr>
        <p:spPr>
          <a:xfrm>
            <a:off x="2442332" y="5733256"/>
            <a:ext cx="3180806" cy="4417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上反并一个二极管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off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15713" y="5733256"/>
            <a:ext cx="4095865" cy="4417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加入二极管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型晶体管</a:t>
            </a:r>
            <a:r>
              <a:rPr kumimoji="0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off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183" y="4005064"/>
            <a:ext cx="3142005" cy="193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814" y="4011528"/>
            <a:ext cx="3366045" cy="192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/>
        </p:nvSpPr>
        <p:spPr>
          <a:xfrm>
            <a:off x="4526944" y="6083620"/>
            <a:ext cx="3262432" cy="4417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加速关断的图腾柱驱动电路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 txBox="1"/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其他类型共地驱动电路</a:t>
            </a:r>
          </a:p>
        </p:txBody>
      </p:sp>
      <p:sp>
        <p:nvSpPr>
          <p:cNvPr id="10" name="矩形 9"/>
          <p:cNvSpPr/>
          <p:nvPr/>
        </p:nvSpPr>
        <p:spPr>
          <a:xfrm>
            <a:off x="1145685" y="2924944"/>
            <a:ext cx="3007555" cy="4417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驱动管均为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NPN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型晶体管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83832" y="6083620"/>
            <a:ext cx="2236510" cy="4417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其他共地驱动电路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780500"/>
            <a:ext cx="3882509" cy="2216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200" y="839177"/>
            <a:ext cx="3608973" cy="2060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3429000"/>
            <a:ext cx="3774456" cy="242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158" y="3672961"/>
            <a:ext cx="3608973" cy="2060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/>
        </p:nvSpPr>
        <p:spPr>
          <a:xfrm>
            <a:off x="6816461" y="2924944"/>
            <a:ext cx="2922595" cy="4417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驱动管均为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MOSFET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7302" y="5723580"/>
            <a:ext cx="4347665" cy="4417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上下驱动管分别为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MOSFET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19724" y="5723580"/>
            <a:ext cx="4347664" cy="4417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上下驱动管分别为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MOSFET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1_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1615</Words>
  <Application>Microsoft Office PowerPoint</Application>
  <PresentationFormat>宽屏</PresentationFormat>
  <Paragraphs>169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等线</vt:lpstr>
      <vt:lpstr>华文中宋</vt:lpstr>
      <vt:lpstr>楷体_GB2312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1_默认设计模板</vt:lpstr>
      <vt:lpstr>1_Office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NUAA-APSC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Sasuke</dc:creator>
  <cp:lastModifiedBy>chenwu</cp:lastModifiedBy>
  <cp:revision>3300</cp:revision>
  <cp:lastPrinted>2017-04-21T01:14:00Z</cp:lastPrinted>
  <dcterms:created xsi:type="dcterms:W3CDTF">2007-10-24T03:57:00Z</dcterms:created>
  <dcterms:modified xsi:type="dcterms:W3CDTF">2022-12-06T12:12:22Z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3359CF01ECDE4F9AAC7679C29876ABE5</vt:lpwstr>
  </property>
  <property fmtid="{D5CDD505-2E9C-101B-9397-08002B2CF9AE}" pid="3" name="KSOProductBuildVer">
    <vt:lpwstr>2052-11.1.0.10700</vt:lpwstr>
  </property>
</Properties>
</file>