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91445" r:id="rId1"/>
    <p:sldMasterId id="2147491474" r:id="rId2"/>
  </p:sldMasterIdLst>
  <p:notesMasterIdLst>
    <p:notesMasterId r:id="rId105"/>
  </p:notesMasterIdLst>
  <p:handoutMasterIdLst>
    <p:handoutMasterId r:id="rId106"/>
  </p:handoutMasterIdLst>
  <p:sldIdLst>
    <p:sldId id="881" r:id="rId3"/>
    <p:sldId id="882" r:id="rId4"/>
    <p:sldId id="883" r:id="rId5"/>
    <p:sldId id="884" r:id="rId6"/>
    <p:sldId id="885" r:id="rId7"/>
    <p:sldId id="886" r:id="rId8"/>
    <p:sldId id="887" r:id="rId9"/>
    <p:sldId id="888" r:id="rId10"/>
    <p:sldId id="1086" r:id="rId11"/>
    <p:sldId id="890" r:id="rId12"/>
    <p:sldId id="891" r:id="rId13"/>
    <p:sldId id="892" r:id="rId14"/>
    <p:sldId id="1087" r:id="rId15"/>
    <p:sldId id="893" r:id="rId16"/>
    <p:sldId id="894" r:id="rId17"/>
    <p:sldId id="895" r:id="rId18"/>
    <p:sldId id="896" r:id="rId19"/>
    <p:sldId id="897" r:id="rId20"/>
    <p:sldId id="903" r:id="rId21"/>
    <p:sldId id="906" r:id="rId22"/>
    <p:sldId id="907" r:id="rId23"/>
    <p:sldId id="908" r:id="rId24"/>
    <p:sldId id="909" r:id="rId25"/>
    <p:sldId id="910" r:id="rId26"/>
    <p:sldId id="934" r:id="rId27"/>
    <p:sldId id="1088" r:id="rId28"/>
    <p:sldId id="912" r:id="rId29"/>
    <p:sldId id="911" r:id="rId30"/>
    <p:sldId id="1100" r:id="rId31"/>
    <p:sldId id="1099" r:id="rId32"/>
    <p:sldId id="1101" r:id="rId33"/>
    <p:sldId id="1098" r:id="rId34"/>
    <p:sldId id="913" r:id="rId35"/>
    <p:sldId id="932" r:id="rId36"/>
    <p:sldId id="914" r:id="rId37"/>
    <p:sldId id="915" r:id="rId38"/>
    <p:sldId id="1089" r:id="rId39"/>
    <p:sldId id="1090" r:id="rId40"/>
    <p:sldId id="1091" r:id="rId41"/>
    <p:sldId id="1092" r:id="rId42"/>
    <p:sldId id="919" r:id="rId43"/>
    <p:sldId id="920" r:id="rId44"/>
    <p:sldId id="921" r:id="rId45"/>
    <p:sldId id="922" r:id="rId46"/>
    <p:sldId id="923" r:id="rId47"/>
    <p:sldId id="925" r:id="rId48"/>
    <p:sldId id="926" r:id="rId49"/>
    <p:sldId id="927" r:id="rId50"/>
    <p:sldId id="928" r:id="rId51"/>
    <p:sldId id="931" r:id="rId52"/>
    <p:sldId id="930" r:id="rId53"/>
    <p:sldId id="966" r:id="rId54"/>
    <p:sldId id="935" r:id="rId55"/>
    <p:sldId id="937" r:id="rId56"/>
    <p:sldId id="938" r:id="rId57"/>
    <p:sldId id="939" r:id="rId58"/>
    <p:sldId id="940" r:id="rId59"/>
    <p:sldId id="941" r:id="rId60"/>
    <p:sldId id="942" r:id="rId61"/>
    <p:sldId id="943" r:id="rId62"/>
    <p:sldId id="944" r:id="rId63"/>
    <p:sldId id="946" r:id="rId64"/>
    <p:sldId id="948" r:id="rId65"/>
    <p:sldId id="949" r:id="rId66"/>
    <p:sldId id="950" r:id="rId67"/>
    <p:sldId id="951" r:id="rId68"/>
    <p:sldId id="1094" r:id="rId69"/>
    <p:sldId id="1095" r:id="rId70"/>
    <p:sldId id="955" r:id="rId71"/>
    <p:sldId id="1105" r:id="rId72"/>
    <p:sldId id="1106" r:id="rId73"/>
    <p:sldId id="958" r:id="rId74"/>
    <p:sldId id="959" r:id="rId75"/>
    <p:sldId id="960" r:id="rId76"/>
    <p:sldId id="962" r:id="rId77"/>
    <p:sldId id="963" r:id="rId78"/>
    <p:sldId id="1109" r:id="rId79"/>
    <p:sldId id="964" r:id="rId80"/>
    <p:sldId id="998" r:id="rId81"/>
    <p:sldId id="967" r:id="rId82"/>
    <p:sldId id="969" r:id="rId83"/>
    <p:sldId id="970" r:id="rId84"/>
    <p:sldId id="971" r:id="rId85"/>
    <p:sldId id="972" r:id="rId86"/>
    <p:sldId id="973" r:id="rId87"/>
    <p:sldId id="974" r:id="rId88"/>
    <p:sldId id="975" r:id="rId89"/>
    <p:sldId id="982" r:id="rId90"/>
    <p:sldId id="983" r:id="rId91"/>
    <p:sldId id="984" r:id="rId92"/>
    <p:sldId id="1107" r:id="rId93"/>
    <p:sldId id="1108" r:id="rId94"/>
    <p:sldId id="990" r:id="rId95"/>
    <p:sldId id="991" r:id="rId96"/>
    <p:sldId id="992" r:id="rId97"/>
    <p:sldId id="993" r:id="rId98"/>
    <p:sldId id="994" r:id="rId99"/>
    <p:sldId id="995" r:id="rId100"/>
    <p:sldId id="996" r:id="rId101"/>
    <p:sldId id="997" r:id="rId102"/>
    <p:sldId id="1083" r:id="rId103"/>
    <p:sldId id="1084" r:id="rId104"/>
  </p:sldIdLst>
  <p:sldSz cx="12192000" cy="6858000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3399"/>
    <a:srgbClr val="C00000"/>
    <a:srgbClr val="FFFF99"/>
    <a:srgbClr val="006600"/>
    <a:srgbClr val="0070C0"/>
    <a:srgbClr val="003300"/>
    <a:srgbClr val="003399"/>
    <a:srgbClr val="0066FF"/>
    <a:srgbClr val="9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1886" autoAdjust="0"/>
  </p:normalViewPr>
  <p:slideViewPr>
    <p:cSldViewPr>
      <p:cViewPr varScale="1">
        <p:scale>
          <a:sx n="77" d="100"/>
          <a:sy n="77" d="100"/>
        </p:scale>
        <p:origin x="1059" y="5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228" y="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7A289F8-7442-4F22-839E-464F462EAFD7}" type="slidenum">
              <a:rPr lang="zh-CN" altLang="en-US">
                <a:ea typeface="微软雅黑" panose="020B0503020204020204" pitchFamily="34" charset="-122"/>
              </a:rPr>
              <a:pPr/>
              <a:t>‹#›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78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" y="746125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fld id="{A115FEBA-4F99-4735-94CC-D9ED55A0634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751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3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6979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505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370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>
            <a:spLocks/>
          </p:cNvSpPr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>
                <a:ea typeface="微软雅黑" panose="020B0503020204020204" pitchFamily="34" charset="-122"/>
              </a:rPr>
              <a:pPr lvl="0"/>
              <a:t>‹#›</a:t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3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55944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4044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18237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9295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23098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4110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483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836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9984432" y="6409282"/>
            <a:ext cx="1871133" cy="36036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5C4CE601-AE5D-49C0-8D2E-A4C2835F2D74}" type="slidenum">
              <a:rPr lang="en-US" altLang="zh-CN" sz="1500" smtClean="0">
                <a:ea typeface="微软雅黑" panose="020B0503020204020204" pitchFamily="34" charset="-122"/>
              </a:rPr>
              <a:pPr algn="r">
                <a:defRPr/>
              </a:pPr>
              <a:t>‹#›</a:t>
            </a:fld>
            <a:endParaRPr lang="en-US" altLang="zh-CN" sz="1500" dirty="0">
              <a:ea typeface="微软雅黑" panose="020B0503020204020204" pitchFamily="34" charset="-122"/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5519936" y="4884540"/>
            <a:ext cx="1631189" cy="332234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defRPr sz="1500" smtClean="0">
                <a:solidFill>
                  <a:srgbClr val="000066"/>
                </a:solidFill>
                <a:latin typeface="+mn-lt"/>
              </a:defRPr>
            </a:lvl1pPr>
          </a:lstStyle>
          <a:p>
            <a:endParaRPr lang="en-US" altLang="zh-CN" sz="28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61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446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764DE79-268F-4C1A-8933-263129D2AF9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xmlns="" id="{D57A444C-F804-4EC2-8E63-3B9AB7F82FF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H="1">
            <a:off x="101601" y="6467475"/>
            <a:ext cx="11959167" cy="0"/>
          </a:xfrm>
          <a:prstGeom prst="line">
            <a:avLst/>
          </a:prstGeom>
          <a:noFill/>
          <a:ln w="15875">
            <a:solidFill>
              <a:srgbClr val="28A9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Freeform 5">
            <a:extLst>
              <a:ext uri="{FF2B5EF4-FFF2-40B4-BE49-F238E27FC236}">
                <a16:creationId xmlns:a16="http://schemas.microsoft.com/office/drawing/2014/main" xmlns="" id="{5D77B4D8-2725-4CBB-8840-A16B9289F6F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98151" y="5646737"/>
            <a:ext cx="4254500" cy="820738"/>
            <a:chOff x="0" y="0"/>
            <a:chExt cx="2684" cy="518"/>
          </a:xfrm>
        </p:grpSpPr>
        <p:pic>
          <p:nvPicPr>
            <p:cNvPr id="9" name="Freeform 5">
              <a:extLst>
                <a:ext uri="{FF2B5EF4-FFF2-40B4-BE49-F238E27FC236}">
                  <a16:creationId xmlns:a16="http://schemas.microsoft.com/office/drawing/2014/main" xmlns="" id="{B8ADC163-B0B5-4E67-92ED-27F3B236B041}"/>
                </a:ext>
              </a:extLst>
            </p:cNvPr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xmlns="" id="{D2C1EF4A-D2D7-4E59-B1F7-09B861A79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任意多边形 10">
            <a:extLst>
              <a:ext uri="{FF2B5EF4-FFF2-40B4-BE49-F238E27FC236}">
                <a16:creationId xmlns:a16="http://schemas.microsoft.com/office/drawing/2014/main" xmlns="" id="{46DE0508-8740-4BAB-B68F-15BC7AE3C7DC}"/>
              </a:ext>
            </a:extLst>
          </p:cNvPr>
          <p:cNvSpPr>
            <a:spLocks/>
          </p:cNvSpPr>
          <p:nvPr userDrawn="1"/>
        </p:nvSpPr>
        <p:spPr bwMode="auto">
          <a:xfrm flipV="1">
            <a:off x="283634" y="371475"/>
            <a:ext cx="11908367" cy="431800"/>
          </a:xfrm>
          <a:custGeom>
            <a:avLst/>
            <a:gdLst>
              <a:gd name="T0" fmla="*/ 7076 w 11969073"/>
              <a:gd name="T1" fmla="*/ 50379 h 524933"/>
              <a:gd name="T2" fmla="*/ 7119 w 11969073"/>
              <a:gd name="T3" fmla="*/ 50379 h 524933"/>
              <a:gd name="T4" fmla="*/ 7119 w 11969073"/>
              <a:gd name="T5" fmla="*/ 1401 h 524933"/>
              <a:gd name="T6" fmla="*/ 58463 w 11969073"/>
              <a:gd name="T7" fmla="*/ 1401 h 524933"/>
              <a:gd name="T8" fmla="*/ 504582 w 11969073"/>
              <a:gd name="T9" fmla="*/ 0 h 524933"/>
              <a:gd name="T10" fmla="*/ 7076 w 11969073"/>
              <a:gd name="T11" fmla="*/ 0 h 524933"/>
              <a:gd name="T12" fmla="*/ 6450 w 11969073"/>
              <a:gd name="T13" fmla="*/ 0 h 524933"/>
              <a:gd name="T14" fmla="*/ 6450 w 11969073"/>
              <a:gd name="T15" fmla="*/ 48683 h 524933"/>
              <a:gd name="T16" fmla="*/ 4522 w 11969073"/>
              <a:gd name="T17" fmla="*/ 48683 h 524933"/>
              <a:gd name="T18" fmla="*/ 4522 w 11969073"/>
              <a:gd name="T19" fmla="*/ 0 h 524933"/>
              <a:gd name="T20" fmla="*/ 0 w 11969073"/>
              <a:gd name="T21" fmla="*/ 0 h 524933"/>
              <a:gd name="T22" fmla="*/ 0 w 11969073"/>
              <a:gd name="T23" fmla="*/ 50379 h 524933"/>
              <a:gd name="T24" fmla="*/ 1426 w 11969073"/>
              <a:gd name="T25" fmla="*/ 50379 h 524933"/>
              <a:gd name="T26" fmla="*/ 1426 w 11969073"/>
              <a:gd name="T27" fmla="*/ 2286 h 524933"/>
              <a:gd name="T28" fmla="*/ 3354 w 11969073"/>
              <a:gd name="T29" fmla="*/ 2286 h 524933"/>
              <a:gd name="T30" fmla="*/ 3354 w 11969073"/>
              <a:gd name="T31" fmla="*/ 50379 h 524933"/>
              <a:gd name="T32" fmla="*/ 7076 w 11969073"/>
              <a:gd name="T33" fmla="*/ 50379 h 524933"/>
              <a:gd name="T34" fmla="*/ 7076 w 11969073"/>
              <a:gd name="T35" fmla="*/ 50379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日期占位符 2">
            <a:extLst>
              <a:ext uri="{FF2B5EF4-FFF2-40B4-BE49-F238E27FC236}">
                <a16:creationId xmlns:a16="http://schemas.microsoft.com/office/drawing/2014/main" xmlns="" id="{40EEF6EA-6816-4BEC-847E-DD83E6DCDAD8}"/>
              </a:ext>
            </a:extLst>
          </p:cNvPr>
          <p:cNvSpPr txBox="1">
            <a:spLocks/>
          </p:cNvSpPr>
          <p:nvPr userDrawn="1"/>
        </p:nvSpPr>
        <p:spPr>
          <a:xfrm>
            <a:off x="274869" y="6520260"/>
            <a:ext cx="2844800" cy="31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fld id="{7802F644-B5D5-4BD0-A72D-333945FDC064}" type="datetime1">
              <a:rPr lang="zh-CN" altLang="en-US" sz="1200" smtClean="0">
                <a:ea typeface="微软雅黑" panose="020B0503020204020204" pitchFamily="34" charset="-122"/>
              </a:rPr>
              <a:pPr lvl="0"/>
              <a:t>2022/11/6</a:t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  <p:grpSp>
        <p:nvGrpSpPr>
          <p:cNvPr id="14" name="Freeform 5">
            <a:extLst>
              <a:ext uri="{FF2B5EF4-FFF2-40B4-BE49-F238E27FC236}">
                <a16:creationId xmlns:a16="http://schemas.microsoft.com/office/drawing/2014/main" xmlns="" id="{21C15EEC-4477-4749-B52A-DDA0C00078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480376" y="5949280"/>
            <a:ext cx="2592288" cy="518194"/>
            <a:chOff x="0" y="0"/>
            <a:chExt cx="2684" cy="518"/>
          </a:xfrm>
        </p:grpSpPr>
        <p:pic>
          <p:nvPicPr>
            <p:cNvPr id="15" name="Freeform 5">
              <a:extLst>
                <a:ext uri="{FF2B5EF4-FFF2-40B4-BE49-F238E27FC236}">
                  <a16:creationId xmlns:a16="http://schemas.microsoft.com/office/drawing/2014/main" xmlns="" id="{7B3B279B-97C4-408C-A9EF-E94FFD8C4D5B}"/>
                </a:ext>
              </a:extLst>
            </p:cNvPr>
            <p:cNvPicPr>
              <a:picLocks noEditPoints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xmlns="" id="{A01D11E3-36D5-4563-8B44-45B318AB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4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475" r:id="rId1"/>
    <p:sldLayoutId id="2147491476" r:id="rId2"/>
    <p:sldLayoutId id="2147491477" r:id="rId3"/>
    <p:sldLayoutId id="2147491478" r:id="rId4"/>
    <p:sldLayoutId id="2147491479" r:id="rId5"/>
    <p:sldLayoutId id="2147491480" r:id="rId6"/>
    <p:sldLayoutId id="2147491481" r:id="rId7"/>
    <p:sldLayoutId id="2147491482" r:id="rId8"/>
    <p:sldLayoutId id="2147491483" r:id="rId9"/>
    <p:sldLayoutId id="2147491484" r:id="rId10"/>
    <p:sldLayoutId id="2147491485" r:id="rId11"/>
    <p:sldLayoutId id="21474914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emf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Visio___3.vsd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wmf"/><Relationship Id="rId4" Type="http://schemas.openxmlformats.org/officeDocument/2006/relationships/image" Target="../media/image5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emf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emf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0.emf"/><Relationship Id="rId4" Type="http://schemas.openxmlformats.org/officeDocument/2006/relationships/image" Target="../media/image6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emf"/><Relationship Id="rId4" Type="http://schemas.openxmlformats.org/officeDocument/2006/relationships/image" Target="../media/image7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2.emf"/><Relationship Id="rId4" Type="http://schemas.openxmlformats.org/officeDocument/2006/relationships/image" Target="../media/image8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0.emf"/><Relationship Id="rId4" Type="http://schemas.openxmlformats.org/officeDocument/2006/relationships/image" Target="../media/image95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Visio___4.vsdx"/><Relationship Id="rId4" Type="http://schemas.openxmlformats.org/officeDocument/2006/relationships/image" Target="../media/image97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Visio___5.vsdx"/><Relationship Id="rId4" Type="http://schemas.openxmlformats.org/officeDocument/2006/relationships/image" Target="../media/image9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9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1.png"/><Relationship Id="rId5" Type="http://schemas.openxmlformats.org/officeDocument/2006/relationships/image" Target="../media/image100.emf"/><Relationship Id="rId4" Type="http://schemas.openxmlformats.org/officeDocument/2006/relationships/image" Target="../media/image9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2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5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6.png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3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2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wmf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5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5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9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0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5.emf"/><Relationship Id="rId4" Type="http://schemas.openxmlformats.org/officeDocument/2006/relationships/image" Target="../media/image133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5.emf"/><Relationship Id="rId5" Type="http://schemas.openxmlformats.org/officeDocument/2006/relationships/image" Target="../media/image134.wmf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Visio___7.vsdx"/><Relationship Id="rId4" Type="http://schemas.openxmlformats.org/officeDocument/2006/relationships/image" Target="../media/image135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Visio___8.vsdx"/><Relationship Id="rId4" Type="http://schemas.openxmlformats.org/officeDocument/2006/relationships/image" Target="../media/image135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2.emf"/><Relationship Id="rId4" Type="http://schemas.openxmlformats.org/officeDocument/2006/relationships/image" Target="../media/image137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0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8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1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4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wmf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0" y="2060848"/>
            <a:ext cx="12192000" cy="2448272"/>
          </a:xfrm>
          <a:prstGeom prst="rect">
            <a:avLst/>
          </a:prstGeom>
          <a:gradFill flip="none" rotWithShape="1">
            <a:gsLst>
              <a:gs pos="63000">
                <a:srgbClr val="000066"/>
              </a:gs>
              <a:gs pos="100000">
                <a:srgbClr val="83A2F9"/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2420888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defRPr/>
            </a:pPr>
            <a:r>
              <a:rPr lang="zh-CN" altLang="en-US" sz="3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电力电子技术 </a:t>
            </a:r>
            <a:r>
              <a:rPr lang="en-US" altLang="zh-CN" sz="3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en-US" altLang="zh-CN" sz="35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Power Electronics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6989" y="-880"/>
            <a:ext cx="5109091" cy="1384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电气精品教材丛书</a:t>
            </a:r>
            <a:endParaRPr lang="en-US" altLang="zh-CN" sz="2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“十三五”江苏省高等学校重点教材</a:t>
            </a:r>
            <a:endParaRPr lang="en-US" altLang="zh-CN" sz="2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工业和信息化部“十四五”规划教材</a:t>
            </a:r>
            <a:endParaRPr lang="en-US" altLang="zh-CN" sz="2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8498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非隔离直流变换器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日期占位符 2"/>
          <p:cNvSpPr txBox="1">
            <a:spLocks/>
          </p:cNvSpPr>
          <p:nvPr/>
        </p:nvSpPr>
        <p:spPr>
          <a:xfrm>
            <a:off x="5332854" y="4869160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7802F644-B5D5-4BD0-A72D-333945FDC064}" type="datetime1"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pPr/>
              <a:t>2022/11/6</a:t>
            </a:fld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4CCC1DF-21DA-447F-BC5A-4D6EBC61AA47}"/>
              </a:ext>
            </a:extLst>
          </p:cNvPr>
          <p:cNvSpPr/>
          <p:nvPr/>
        </p:nvSpPr>
        <p:spPr>
          <a:xfrm>
            <a:off x="11496600" y="63093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8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>
            <a:extLst>
              <a:ext uri="{FF2B5EF4-FFF2-40B4-BE49-F238E27FC236}">
                <a16:creationId xmlns:a16="http://schemas.microsoft.com/office/drawing/2014/main" xmlns="" id="{38E217C9-E3CF-4697-B730-DDDC018ED236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变换器电路拓扑的推演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BC943982-8B00-4A0B-856E-D2028503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94" y="2708920"/>
            <a:ext cx="527683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开关变换器的输出供电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从图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4.4(b)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可以看出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输出电压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为直流脉冲形式，而绝大部分负载均需要平直的直流电压为其供电。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Tx/>
              <a:buSz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如何得到平直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的输出直流电压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xmlns="" id="{3C3673AA-0385-4ED8-AED1-0ACF83BC14A2}"/>
              </a:ext>
            </a:extLst>
          </p:cNvPr>
          <p:cNvSpPr txBox="1">
            <a:spLocks noChangeArrowheads="1"/>
          </p:cNvSpPr>
          <p:nvPr/>
        </p:nvSpPr>
        <p:spPr>
          <a:xfrm>
            <a:off x="1155550" y="1961142"/>
            <a:ext cx="1296144" cy="598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思考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BDD25B64-5F7D-4D04-BA13-32817412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00808"/>
            <a:ext cx="527304" cy="82063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41C6432-F841-44F0-98FB-61C7D09D941C}"/>
              </a:ext>
            </a:extLst>
          </p:cNvPr>
          <p:cNvSpPr/>
          <p:nvPr/>
        </p:nvSpPr>
        <p:spPr>
          <a:xfrm>
            <a:off x="7924385" y="5723580"/>
            <a:ext cx="2108270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4.4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B68D1BEE-743F-4FF0-9479-8DA1A658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201"/>
          <a:stretch>
            <a:fillRect/>
          </a:stretch>
        </p:blipFill>
        <p:spPr bwMode="auto">
          <a:xfrm>
            <a:off x="6723424" y="680061"/>
            <a:ext cx="4129018" cy="270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7EE8140-13C3-41BE-A034-F833BC6A407C}"/>
              </a:ext>
            </a:extLst>
          </p:cNvPr>
          <p:cNvSpPr/>
          <p:nvPr/>
        </p:nvSpPr>
        <p:spPr>
          <a:xfrm>
            <a:off x="7518825" y="2727913"/>
            <a:ext cx="2513830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工作在开关状态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49DCBCB-CBD6-4F0B-BF34-5601E2F7A9A9}"/>
              </a:ext>
            </a:extLst>
          </p:cNvPr>
          <p:cNvSpPr/>
          <p:nvPr/>
        </p:nvSpPr>
        <p:spPr>
          <a:xfrm>
            <a:off x="7968334" y="5280309"/>
            <a:ext cx="1636987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主要波形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68EA1D8E-4433-4F54-84B3-43894761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73" y="836712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高效率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的开关变换器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B1305D8D-717C-4D0B-B533-5CBAF3F3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" b="2768"/>
          <a:stretch>
            <a:fillRect/>
          </a:stretch>
        </p:blipFill>
        <p:spPr bwMode="auto">
          <a:xfrm>
            <a:off x="6384032" y="3170512"/>
            <a:ext cx="5328592" cy="213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5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本章内容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5556" y="980728"/>
            <a:ext cx="10520888" cy="454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升降压电路的构成和工作原理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注意电路的电感位置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CCM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时升降压电路的电压变换关系推导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电感电流变化量相等（或伏秒平衡）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CRM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定义和推导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DCM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的输出电压推导和波形分析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元器件参数的设计</a:t>
            </a:r>
          </a:p>
        </p:txBody>
      </p:sp>
    </p:spTree>
    <p:extLst>
      <p:ext uri="{BB962C8B-B14F-4D97-AF65-F5344CB8AC3E}">
        <p14:creationId xmlns:p14="http://schemas.microsoft.com/office/powerpoint/2010/main" val="36679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03A8CF0C-44E8-436D-9946-48D0AA2271B9}"/>
              </a:ext>
            </a:extLst>
          </p:cNvPr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六种非隔离型直流变换器的比较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107" y="1196752"/>
            <a:ext cx="1116124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4.7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六种非隔离型直流变换器的比较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4.7.1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六种非隔离型直流变换器的相互关系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4.7.2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六种非隔离型直流变换器的对比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36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2C8C3711-B82F-4F23-83A0-0A06F5AB9A2B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六种非隔离型直流变换器的对比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872447"/>
            <a:ext cx="7920880" cy="558088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71464" y="3789040"/>
            <a:ext cx="8424936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AD79C1EA-2FD9-4F2D-8BE9-673535BE2D71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变换器电路拓扑的推演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8FA2261-C67A-4B82-984A-F472DCC4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21" y="848529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EA78BC38-A946-49B8-9E7F-DFBBCC6DE8E1}"/>
              </a:ext>
            </a:extLst>
          </p:cNvPr>
          <p:cNvSpPr/>
          <p:nvPr/>
        </p:nvSpPr>
        <p:spPr>
          <a:xfrm>
            <a:off x="7170714" y="2775099"/>
            <a:ext cx="2885726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(a)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引入电感</a:t>
            </a:r>
            <a:r>
              <a:rPr lang="en-US" altLang="zh-CN" sz="2000" i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和电容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xmlns="" id="{1985EE41-7742-442D-B8A9-DBF7B3EB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16" y="1484784"/>
            <a:ext cx="5220397" cy="26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推演过程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引入由电感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低通滤波器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滤除开关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频率交流分量，仅保留其直流分量，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得到平直的输出电压</a:t>
            </a:r>
            <a:r>
              <a:rPr lang="en-US" altLang="zh-CN" sz="24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3F75E22F-192C-423B-9468-F2DAA0D1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8" b="-13538"/>
          <a:stretch>
            <a:fillRect/>
          </a:stretch>
        </p:blipFill>
        <p:spPr bwMode="auto">
          <a:xfrm>
            <a:off x="6000680" y="819235"/>
            <a:ext cx="5250281" cy="232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0D797E46-DC97-461B-9F59-BA0AE33C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"/>
          <a:stretch>
            <a:fillRect/>
          </a:stretch>
        </p:blipFill>
        <p:spPr bwMode="auto">
          <a:xfrm>
            <a:off x="5951984" y="3167734"/>
            <a:ext cx="5515001" cy="23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1E51D9B-E5F8-4A96-8230-E7645394495B}"/>
              </a:ext>
            </a:extLst>
          </p:cNvPr>
          <p:cNvSpPr/>
          <p:nvPr/>
        </p:nvSpPr>
        <p:spPr>
          <a:xfrm>
            <a:off x="7284654" y="5461242"/>
            <a:ext cx="2699778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(b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引入续流二极管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CBA56DC4-0169-4477-BFEF-55B4E8A741D6}"/>
              </a:ext>
            </a:extLst>
          </p:cNvPr>
          <p:cNvSpPr/>
          <p:nvPr/>
        </p:nvSpPr>
        <p:spPr>
          <a:xfrm>
            <a:off x="7221883" y="5795588"/>
            <a:ext cx="2906565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4.5 Buck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变换器的推演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973" y="5085184"/>
            <a:ext cx="5270995" cy="1134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图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4.5(b)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所示的电路就是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Buck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变换器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又称为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降压变换器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33665" y="4170740"/>
            <a:ext cx="5230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为电感电流提供续流回路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7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Buck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4.1.1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4.1.2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4.1.4  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4.1.5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82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2C8C3711-B82F-4F23-83A0-0A06F5AB9A2B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7F299F8A-B7A8-4553-B3E8-3034A09E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2912085"/>
            <a:ext cx="17281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滤波电感电流是否连续</a:t>
            </a:r>
            <a:endParaRPr lang="zh-CN" altLang="zh-CN" sz="28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639616" y="1844824"/>
            <a:ext cx="216024" cy="3096344"/>
          </a:xfrm>
          <a:prstGeom prst="leftBrace">
            <a:avLst>
              <a:gd name="adj1" fmla="val 102191"/>
              <a:gd name="adj2" fmla="val 50209"/>
            </a:avLst>
          </a:prstGeom>
          <a:ln w="190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04890" y="1543933"/>
            <a:ext cx="6458819" cy="5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电流连续模式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(Continuous Current Mode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CCM)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4890" y="4623603"/>
            <a:ext cx="6835526" cy="5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电流断续模式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(Discontinuous Current Mode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DCM)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4890" y="3155475"/>
            <a:ext cx="6575839" cy="5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电流临界连续模式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(Critical Current Mode</a:t>
            </a: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CRM)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2963" y="2082914"/>
            <a:ext cx="44947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是指滤波电感电流总是大于零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611162" y="5107250"/>
            <a:ext cx="56886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开关管关断后滤波电感电流会下降到零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3675155" y="3667090"/>
            <a:ext cx="56966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CCM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CRM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两种工作模式之间的边界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70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87600" y="908720"/>
            <a:ext cx="1137600" cy="34560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2C8C3711-B82F-4F23-83A0-0A06F5AB9A2B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FF85F5F5-AA6B-4D81-8588-E0B3F136E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模态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5D7A8124-4B0D-4AFE-AF11-53618B91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68" y="1529225"/>
            <a:ext cx="551632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通，输入电压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加到二极管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承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受反压截止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，加在滤波电感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上的电压为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en-US" altLang="zh-CN" sz="24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，那么有：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45EE1FDF-6F14-4A7D-91D6-3D15F949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660" y="4062345"/>
            <a:ext cx="2592288" cy="9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59DC911-87DC-45CC-8C56-DB7036492A74}"/>
              </a:ext>
            </a:extLst>
          </p:cNvPr>
          <p:cNvSpPr txBox="1"/>
          <p:nvPr/>
        </p:nvSpPr>
        <p:spPr>
          <a:xfrm>
            <a:off x="4745891" y="4292749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76EE079D-89CB-4AB9-81DF-E80AD4D39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1430"/>
          <a:stretch>
            <a:fillRect/>
          </a:stretch>
        </p:blipFill>
        <p:spPr bwMode="auto">
          <a:xfrm>
            <a:off x="7248128" y="4352161"/>
            <a:ext cx="4104456" cy="159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7F299F8A-B7A8-4553-B3E8-3034A09E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91" y="5151750"/>
            <a:ext cx="10521061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因为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低于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，故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滤波电感电流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en-US" altLang="zh-CN" sz="24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线性增长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49358"/>
          <a:stretch/>
        </p:blipFill>
        <p:spPr bwMode="auto">
          <a:xfrm>
            <a:off x="7536160" y="836712"/>
            <a:ext cx="3240360" cy="329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716926" y="4025919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9696400" y="4024235"/>
            <a:ext cx="351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24966" y="40265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99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025200" y="908720"/>
            <a:ext cx="691200" cy="34560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442A1A01-DF0B-486C-B24E-D340DE19D2A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1ACD06F-3FC2-4225-8CBD-B967BE7E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模态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9D49BA59-F7CF-440C-ACF7-1CE12A4B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56" y="1597902"/>
            <a:ext cx="5516327" cy="22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断，滤波电感电流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通过二极管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流，如图所示。此时，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AB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0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，加在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上的电压为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，那么有：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A9D5D488-525B-48FB-B1D0-75DF17A56EBD}"/>
              </a:ext>
            </a:extLst>
          </p:cNvPr>
          <p:cNvSpPr txBox="1"/>
          <p:nvPr/>
        </p:nvSpPr>
        <p:spPr>
          <a:xfrm>
            <a:off x="4367808" y="4021884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(4.4)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E7CC198A-2ECD-4E5D-BDC9-4E2B96624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93" y="3727634"/>
            <a:ext cx="2100333" cy="105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37AE8BC8-8F9C-4D67-A29E-6F7A404F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1430"/>
          <a:stretch>
            <a:fillRect/>
          </a:stretch>
        </p:blipFill>
        <p:spPr bwMode="auto">
          <a:xfrm>
            <a:off x="7170158" y="4362789"/>
            <a:ext cx="4182426" cy="162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F3D148B0-BCF6-4532-8041-C8D1AE21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28" y="4869160"/>
            <a:ext cx="8854632" cy="104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在此开关模态中，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线性减小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indent="269875" algn="just">
              <a:lnSpc>
                <a:spcPct val="125000"/>
              </a:lnSpc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时，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再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次开通，进入下一个开关周期。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49358"/>
          <a:stretch/>
        </p:blipFill>
        <p:spPr bwMode="auto">
          <a:xfrm>
            <a:off x="7536160" y="836712"/>
            <a:ext cx="3240360" cy="329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716926" y="4025919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9696400" y="4024235"/>
            <a:ext cx="351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7824966" y="400316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2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442A1A01-DF0B-486C-B24E-D340DE19D2A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1ACD06F-3FC2-4225-8CBD-B967BE7E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986F2C2D-D547-4D72-AF70-14C3DFB7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9" y="1674424"/>
            <a:ext cx="6161637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一个开关周期内，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通期间的增长量等于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止期间的减小量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) =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(0)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有：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xmlns="" id="{617B7C39-5D23-403C-A1E3-C85FE2F7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303418"/>
            <a:ext cx="4593757" cy="98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47E925A5-52D2-43DD-BB43-BB2B64E1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9" y="4236745"/>
            <a:ext cx="5516327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上式可简化为：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401B0810-73E0-46A2-87E7-6C397035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887759"/>
            <a:ext cx="1960439" cy="84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685"/>
          <a:stretch>
            <a:fillRect/>
          </a:stretch>
        </p:blipFill>
        <p:spPr bwMode="auto">
          <a:xfrm>
            <a:off x="7536160" y="783689"/>
            <a:ext cx="2808312" cy="567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0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AB6F10E-729E-49BD-8DF4-E46E70154436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76AFA01-E794-447C-8644-C6BCB4D8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3082C20-DAC3-4B82-9D6E-D47D40BD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700808"/>
            <a:ext cx="7477951" cy="65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根据伏秒积平衡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28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CB19A69B-F3B3-4E4A-BC9D-C24DCF4A8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3860864"/>
            <a:ext cx="74779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由上式可</a:t>
            </a:r>
            <a:r>
              <a:rPr lang="zh-CN" altLang="en-US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得输出电压与输入电压关系式</a:t>
            </a:r>
            <a:r>
              <a:rPr lang="zh-CN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4D26D061-BE42-4B40-9788-7803143E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11" y="4528717"/>
            <a:ext cx="1332213" cy="98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235729B-E84A-43A4-9FA0-63F4936002CF}"/>
              </a:ext>
            </a:extLst>
          </p:cNvPr>
          <p:cNvSpPr txBox="1"/>
          <p:nvPr/>
        </p:nvSpPr>
        <p:spPr>
          <a:xfrm>
            <a:off x="4760389" y="4725144"/>
            <a:ext cx="1263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(4.8)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685"/>
          <a:stretch>
            <a:fillRect/>
          </a:stretch>
        </p:blipFill>
        <p:spPr bwMode="auto">
          <a:xfrm>
            <a:off x="7536160" y="783689"/>
            <a:ext cx="2808312" cy="567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39654" y="22627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47138"/>
              </p:ext>
            </p:extLst>
          </p:nvPr>
        </p:nvGraphicFramePr>
        <p:xfrm>
          <a:off x="1343472" y="2399782"/>
          <a:ext cx="5094787" cy="75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1612900" imgH="241300" progId="Equation.DSMT4">
                  <p:embed/>
                </p:oleObj>
              </mc:Choice>
              <mc:Fallback>
                <p:oleObj name="Equation" r:id="rId5" imgW="16129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2399782"/>
                        <a:ext cx="5094787" cy="757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00177" y="319341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正伏秒面积 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487936" y="3198829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负</a:t>
            </a:r>
            <a:r>
              <a:rPr lang="zh-CN" altLang="en-US" sz="2400" dirty="0" smtClean="0"/>
              <a:t>伏秒面积 </a:t>
            </a:r>
            <a:endParaRPr lang="zh-CN" altLang="en-US" sz="2400" dirty="0"/>
          </a:p>
        </p:txBody>
      </p:sp>
      <p:cxnSp>
        <p:nvCxnSpPr>
          <p:cNvPr id="10" name="直接连接符 9"/>
          <p:cNvCxnSpPr>
            <a:endCxn id="3" idx="2"/>
          </p:cNvCxnSpPr>
          <p:nvPr/>
        </p:nvCxnSpPr>
        <p:spPr>
          <a:xfrm>
            <a:off x="1343472" y="3157727"/>
            <a:ext cx="25473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77524" y="3157727"/>
            <a:ext cx="20189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81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184D0EB-DC86-40EB-A431-AF63B0318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23BD375-C455-478C-9C88-B4A53CF9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97" y="1785496"/>
            <a:ext cx="5516327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一个开关周期内滤波电容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的电压变化量也应该为零，那么有：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3926F267-6964-46FA-93F5-F94311593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96" y="4129644"/>
            <a:ext cx="5516327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上式可简化为：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530355EB-3A2E-4781-8C6D-337A6C94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69" y="3050375"/>
            <a:ext cx="4868255" cy="102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xmlns="" id="{FAF3E5E8-4742-4FDA-BA68-191B680D2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77" y="4792690"/>
            <a:ext cx="2088233" cy="93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685"/>
          <a:stretch>
            <a:fillRect/>
          </a:stretch>
        </p:blipFill>
        <p:spPr bwMode="auto">
          <a:xfrm>
            <a:off x="7536160" y="783689"/>
            <a:ext cx="2808312" cy="567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7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C63CBCD1-DE6F-4E36-ACF9-9A3301CEFD4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7B870A64-3ED3-480B-943B-B6074151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7772687F-0975-4E74-AD02-EBA231F30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03" y="1473239"/>
            <a:ext cx="7015339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根据安秒积平衡，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稳态时滤波电容平均电流为零，故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Buck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变换器的输出电流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的平均值，即：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DD1BAD5D-F0D7-46D5-ADAD-8F52D289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73" y="3449101"/>
            <a:ext cx="7477951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滤波电感电流的最大值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Lfmax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和最小值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Lfmin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0840AEA-4F3C-454C-8EEA-B644012A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50185"/>
            <a:ext cx="3414424" cy="60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55276FD9-7D1D-47BB-835C-E240DFAA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157141"/>
            <a:ext cx="4658914" cy="83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06D781FC-38B8-4A99-A4EA-20EDF2DD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863948"/>
            <a:ext cx="4658914" cy="83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5F9A6725-25AE-465E-99BA-7E2B9EB2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798205"/>
            <a:ext cx="7477951" cy="5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式中，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为滤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波电感电流脉动量。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lang="en-US" altLang="zh-CN" sz="28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685"/>
          <a:stretch>
            <a:fillRect/>
          </a:stretch>
        </p:blipFill>
        <p:spPr bwMode="auto">
          <a:xfrm>
            <a:off x="7536160" y="783689"/>
            <a:ext cx="2808312" cy="567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04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47528" y="1052736"/>
            <a:ext cx="83529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Buck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Buck-Boost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4.4  Cuk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4.5  Zeta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4.6  SEPIC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4.7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六种非隔离直流变换器的比较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145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Buck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4.1.1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4.1.3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4.1.4  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4.1.5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84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176120" y="3212976"/>
            <a:ext cx="4104456" cy="278991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电流断续时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3D19BC0-2217-40D6-A57D-A3974D1A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74" y="1478882"/>
            <a:ext cx="6150590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ts val="600"/>
              </a:spcBef>
              <a:buClrTx/>
              <a:buSzTx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稳态工作时滤波电感电流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的平均值等于输出电流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ClrTx/>
              <a:buSzTx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减小时，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的波形将向下移动。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减小到某一个值时，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的最小值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Lfmin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等于零</a:t>
            </a:r>
            <a:endParaRPr lang="en-US" altLang="zh-CN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29" b="46654"/>
          <a:stretch/>
        </p:blipFill>
        <p:spPr bwMode="auto">
          <a:xfrm>
            <a:off x="7524000" y="5013176"/>
            <a:ext cx="3248336" cy="91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49358"/>
          <a:stretch/>
        </p:blipFill>
        <p:spPr bwMode="auto">
          <a:xfrm>
            <a:off x="7536160" y="836712"/>
            <a:ext cx="3240360" cy="329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61" b="16942"/>
          <a:stretch/>
        </p:blipFill>
        <p:spPr bwMode="auto">
          <a:xfrm>
            <a:off x="7536160" y="4301586"/>
            <a:ext cx="3236176" cy="49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21474" y="400506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进一步减小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将在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之前下降到零，并保持为零，而二极管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也截止。此时，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Buck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变换器工作在电流断续模式</a:t>
            </a:r>
            <a:endParaRPr lang="en-US" altLang="zh-CN" sz="2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824190" y="961499"/>
            <a:ext cx="1202400" cy="35045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电流断续时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790C696F-E9FD-492B-9FD7-5E2620CB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模态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40469351-B8C8-4CD5-8AB9-89BDC258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0" y="2038473"/>
            <a:ext cx="525407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导通，二极管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截止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滤波电感电流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en-US" altLang="zh-CN" sz="24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自零增长到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en-US" altLang="zh-CN" sz="24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max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xmlns="" id="{996BECC1-2238-481C-A0C2-C2036B1E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984296"/>
            <a:ext cx="3412753" cy="11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6497B99-6CB2-479A-B54B-DEAB1D4E39A0}"/>
              </a:ext>
            </a:extLst>
          </p:cNvPr>
          <p:cNvSpPr txBox="1"/>
          <p:nvPr/>
        </p:nvSpPr>
        <p:spPr>
          <a:xfrm>
            <a:off x="5033678" y="4232215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(4.14)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xmlns="" id="{49EA00FE-569B-4D3C-9B84-7984102A0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1430"/>
          <a:stretch>
            <a:fillRect/>
          </a:stretch>
        </p:blipFill>
        <p:spPr bwMode="auto">
          <a:xfrm>
            <a:off x="7176121" y="4466062"/>
            <a:ext cx="4176463" cy="162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" b="48507"/>
          <a:stretch/>
        </p:blipFill>
        <p:spPr bwMode="auto">
          <a:xfrm>
            <a:off x="7456176" y="678860"/>
            <a:ext cx="3392352" cy="36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8716926" y="4170566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9696400" y="4168882"/>
            <a:ext cx="351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7824966" y="417056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18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025200" y="908720"/>
            <a:ext cx="396000" cy="35045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F47FA5B2-AA52-47E1-B494-86011B114F9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电流断续时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76D6DE7-12B1-4820-9ED8-64712DA8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05C875F-12D1-4DE9-99DC-4E3AA752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2" y="1772816"/>
            <a:ext cx="5281225" cy="11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止，</a:t>
            </a:r>
            <a:r>
              <a:rPr lang="zh-CN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续流，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Lfmax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时刻下降到零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那么有：</a:t>
            </a:r>
            <a:endParaRPr lang="en-US" altLang="zh-CN" sz="2400" i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6D75993-72FD-464D-ABB1-EF06E216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98" y="3438230"/>
            <a:ext cx="3785373" cy="92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xmlns="" id="{0F42ADD2-7230-4CD3-A936-A9F2BA5A7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4653136"/>
            <a:ext cx="5760640" cy="11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off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为滤波电感电流从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Lfmax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下降到零的时间，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off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。显然，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&lt; 1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D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endParaRPr lang="en-US" altLang="zh-CN" sz="2400" i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300A850-D479-40BC-A910-F983EDDD68F4}"/>
              </a:ext>
            </a:extLst>
          </p:cNvPr>
          <p:cNvSpPr txBox="1"/>
          <p:nvPr/>
        </p:nvSpPr>
        <p:spPr>
          <a:xfrm>
            <a:off x="5372654" y="3611795"/>
            <a:ext cx="1087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(4.15)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5309774-4343-476E-8D9B-1F6A991E5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1430"/>
          <a:stretch>
            <a:fillRect/>
          </a:stretch>
        </p:blipFill>
        <p:spPr bwMode="auto">
          <a:xfrm>
            <a:off x="7248128" y="4536435"/>
            <a:ext cx="4104456" cy="155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" b="48507"/>
          <a:stretch/>
        </p:blipFill>
        <p:spPr bwMode="auto">
          <a:xfrm>
            <a:off x="7456176" y="678860"/>
            <a:ext cx="3392352" cy="36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8716926" y="4170566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9696400" y="4168882"/>
            <a:ext cx="351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7824966" y="417056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23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4BEC401A-20F6-4CA0-9419-1C89C8A1B118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电流断续时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4594780-75F6-4A4D-8767-5979DE1E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2" y="806831"/>
            <a:ext cx="5516327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(4.14)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(4.15)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i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DA044D05-C09D-4D2D-81F5-4AED958C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99" y="2434900"/>
            <a:ext cx="584403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输出电流同样等于滤波电感电流平均值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i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F1039B4C-3353-41BD-BCA5-8E63422D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399187"/>
            <a:ext cx="2624902" cy="109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4C76619-B4F5-4456-ADB6-5AB019571974}"/>
              </a:ext>
            </a:extLst>
          </p:cNvPr>
          <p:cNvSpPr txBox="1"/>
          <p:nvPr/>
        </p:nvSpPr>
        <p:spPr>
          <a:xfrm>
            <a:off x="6528048" y="1693284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(4.16)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2C76FE68-FA10-455C-AD6A-F510711B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5" y="3088513"/>
            <a:ext cx="5839805" cy="92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A1D1A5B-4993-4A76-8DE7-7BCD556F360B}"/>
              </a:ext>
            </a:extLst>
          </p:cNvPr>
          <p:cNvSpPr txBox="1"/>
          <p:nvPr/>
        </p:nvSpPr>
        <p:spPr>
          <a:xfrm>
            <a:off x="6546793" y="3284984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(4.17)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xmlns="" id="{2D6A7770-8A19-4FB9-8C2D-268B5DB1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6" y="4215848"/>
            <a:ext cx="7258664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将式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(4.14)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(4.16)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代入式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(4.17)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，可得</a:t>
            </a:r>
            <a:r>
              <a:rPr lang="zh-CN" altLang="zh-CN" sz="28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xmlns="" id="{EA51676E-50EE-4F59-8A7C-2CCC3797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4869160"/>
            <a:ext cx="2520280" cy="15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71BCDDA-1CB7-448C-A74F-83909530D678}"/>
              </a:ext>
            </a:extLst>
          </p:cNvPr>
          <p:cNvSpPr txBox="1"/>
          <p:nvPr/>
        </p:nvSpPr>
        <p:spPr>
          <a:xfrm>
            <a:off x="6672064" y="5199583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(4.18)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6A54CB6F-034F-4DEE-B2D7-BB18EF91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515" y="1988840"/>
            <a:ext cx="3283085" cy="335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269875" algn="just"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(4.18)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表明，电流断续时，输出电压</a:t>
            </a:r>
            <a:r>
              <a:rPr lang="en-US" altLang="zh-CN" sz="24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不仅与占空比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有关，而且与输出电流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有关。若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，则不论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多大，必有</a:t>
            </a:r>
            <a:r>
              <a:rPr lang="en-US" altLang="zh-CN" sz="24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0216" y="1916832"/>
            <a:ext cx="3600400" cy="3600400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9417600" y="908720"/>
            <a:ext cx="324000" cy="35045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F47FA5B2-AA52-47E1-B494-86011B114F9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电流断续时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76D6DE7-12B1-4820-9ED8-64712DA8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1142164"/>
            <a:ext cx="5516327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模态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05C875F-12D1-4DE9-99DC-4E3AA752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37" y="2206605"/>
            <a:ext cx="4632807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Lfmax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保持为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零；</a:t>
            </a:r>
            <a:endParaRPr lang="en-US" altLang="zh-CN" sz="2400" i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26F7F6EB-BD94-4C2A-B7AF-D7F02093A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1430"/>
          <a:stretch>
            <a:fillRect/>
          </a:stretch>
        </p:blipFill>
        <p:spPr bwMode="auto">
          <a:xfrm>
            <a:off x="7176120" y="4462257"/>
            <a:ext cx="4194099" cy="163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" b="48507"/>
          <a:stretch/>
        </p:blipFill>
        <p:spPr bwMode="auto">
          <a:xfrm>
            <a:off x="7456176" y="678860"/>
            <a:ext cx="3392352" cy="36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8716926" y="4170566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696400" y="4168882"/>
            <a:ext cx="351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824966" y="417056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D05C875F-12D1-4DE9-99DC-4E3AA752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88" y="3070701"/>
            <a:ext cx="4632807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负载由滤波电容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i="1" dirty="0">
                <a:solidFill>
                  <a:srgbClr val="0033CC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供电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i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9417600" y="908720"/>
            <a:ext cx="324000" cy="35045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F47FA5B2-AA52-47E1-B494-86011B114F9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电流断续时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" b="48507"/>
          <a:stretch/>
        </p:blipFill>
        <p:spPr bwMode="auto">
          <a:xfrm>
            <a:off x="7456176" y="678860"/>
            <a:ext cx="3392352" cy="36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8716926" y="4170566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696400" y="4168882"/>
            <a:ext cx="351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824966" y="417056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3431988" y="984282"/>
            <a:ext cx="691200" cy="34560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49358"/>
          <a:stretch/>
        </p:blipFill>
        <p:spPr bwMode="auto">
          <a:xfrm>
            <a:off x="1942948" y="912274"/>
            <a:ext cx="3240360" cy="329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123714" y="410148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103188" y="4099797"/>
            <a:ext cx="351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231754" y="407872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2775222" y="4626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电流连续波形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478118" y="4626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电流断续波形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0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95" y="1852180"/>
            <a:ext cx="1422706" cy="1420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3061" y="5157203"/>
            <a:ext cx="466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波形与输出电压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Buck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4.1.1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4.1.4  Buck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4.1.5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3D19BC0-2217-40D6-A57D-A3974D1A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212" y="3417893"/>
            <a:ext cx="5648024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oG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表示电流临界连续时的输出电流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，那么有：</a:t>
            </a:r>
            <a:endParaRPr lang="en-US" altLang="zh-CN" sz="24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6C5372C-00ED-45F0-B835-A6DDE280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31" y="1655830"/>
            <a:ext cx="5400600" cy="426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65" y="1021618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电流临界连续时的输出电流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76" y="2044996"/>
            <a:ext cx="6445588" cy="15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电流临界连续即为电流连续与断续的边界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Ts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滤波电感电流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刚好下降到零</a:t>
            </a:r>
            <a:endParaRPr lang="en-US" altLang="zh-CN" sz="2400" baseline="-25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8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xmlns="" id="{30761D47-BCDD-41B3-A9C0-A89B919B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823955"/>
            <a:ext cx="4032448" cy="96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381396" y="5085184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(4.19)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0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6C5372C-00ED-45F0-B835-A6DDE280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31" y="1655830"/>
            <a:ext cx="5400600" cy="426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30761D47-BCDD-41B3-A9C0-A89B919B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32" y="1665740"/>
            <a:ext cx="4032448" cy="96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231904" y="1926969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(4.19)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17713" y="2798284"/>
            <a:ext cx="614100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</a:rPr>
              <a:t>占空比一定时，电感越大，临界连续时的电感平均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输出</a:t>
            </a:r>
            <a:r>
              <a:rPr lang="zh-CN" altLang="en-US" sz="2800" b="1" dirty="0">
                <a:solidFill>
                  <a:srgbClr val="FF0000"/>
                </a:solidFill>
              </a:rPr>
              <a:t>电流越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</a:p>
          <a:p>
            <a:pPr eaLnBrk="0" hangingPunct="0"/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也即电感越大，越不容易断续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1725"/>
              </p:ext>
            </p:extLst>
          </p:nvPr>
        </p:nvGraphicFramePr>
        <p:xfrm>
          <a:off x="7214457" y="4693642"/>
          <a:ext cx="4587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5" imgW="4588205" imgH="462605" progId="Visio.Drawing.15">
                  <p:embed/>
                </p:oleObj>
              </mc:Choice>
              <mc:Fallback>
                <p:oleObj name="Visio" r:id="rId5" imgW="4588205" imgH="46260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457" y="4693642"/>
                        <a:ext cx="45878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150561" y="5623643"/>
            <a:ext cx="5565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0033CC"/>
                </a:solidFill>
              </a:rPr>
              <a:t>L</a:t>
            </a:r>
            <a:r>
              <a:rPr lang="en-US" altLang="zh-CN" sz="2600" baseline="-25000" dirty="0" smtClean="0">
                <a:solidFill>
                  <a:srgbClr val="0033CC"/>
                </a:solidFill>
              </a:rPr>
              <a:t>f1</a:t>
            </a:r>
            <a:endParaRPr lang="zh-CN" altLang="en-US" sz="2600" baseline="-25000" dirty="0">
              <a:solidFill>
                <a:srgbClr val="0033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44341" y="5636516"/>
            <a:ext cx="5565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 smtClean="0">
                <a:solidFill>
                  <a:srgbClr val="FF3399"/>
                </a:solidFill>
              </a:rPr>
              <a:t>L</a:t>
            </a:r>
            <a:r>
              <a:rPr lang="en-US" altLang="zh-CN" sz="2600" baseline="-25000" dirty="0" smtClean="0">
                <a:solidFill>
                  <a:srgbClr val="FF3399"/>
                </a:solidFill>
              </a:rPr>
              <a:t>f2</a:t>
            </a:r>
            <a:endParaRPr lang="zh-CN" altLang="en-US" sz="2600" baseline="-25000" dirty="0">
              <a:solidFill>
                <a:srgbClr val="FF3399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41937" y="5623643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&gt;</a:t>
            </a:r>
            <a:endParaRPr lang="zh-CN" altLang="en-US" sz="30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574497" y="4972670"/>
            <a:ext cx="432049" cy="78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105597" y="4860505"/>
            <a:ext cx="353702" cy="89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4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C15FE600-93DE-446C-8685-99CCB2E2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Buck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4.1.1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4.1.4  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4.1.5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23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6C5372C-00ED-45F0-B835-A6DDE280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31" y="1655830"/>
            <a:ext cx="5400600" cy="426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xmlns="" id="{30761D47-BCDD-41B3-A9C0-A89B919B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32" y="1665740"/>
            <a:ext cx="4032448" cy="96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231904" y="1926969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(4.19)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8299" y="3114037"/>
            <a:ext cx="614100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FF0000"/>
                </a:solidFill>
              </a:rPr>
              <a:t>输入、输出电压恒定情况下，输出功率越小，越容易达到临界连续点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</a:p>
          <a:p>
            <a:pPr eaLnBrk="0" hangingPunct="0"/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也即功率越大，越不容易断续！</a:t>
            </a:r>
          </a:p>
          <a:p>
            <a:pPr eaLnBrk="0" hangingPunct="0"/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89944"/>
              </p:ext>
            </p:extLst>
          </p:nvPr>
        </p:nvGraphicFramePr>
        <p:xfrm>
          <a:off x="7162241" y="4292704"/>
          <a:ext cx="43751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5" imgW="4376269" imgH="636927" progId="Visio.Drawing.15">
                  <p:embed/>
                </p:oleObj>
              </mc:Choice>
              <mc:Fallback>
                <p:oleObj name="Visio" r:id="rId5" imgW="4376269" imgH="63692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241" y="4292704"/>
                        <a:ext cx="437515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950092" y="5360806"/>
            <a:ext cx="530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0033CC"/>
                </a:solidFill>
              </a:rPr>
              <a:t>P</a:t>
            </a:r>
            <a:r>
              <a:rPr lang="en-US" altLang="zh-CN" sz="2600" baseline="-25000" dirty="0" smtClean="0">
                <a:solidFill>
                  <a:srgbClr val="0033CC"/>
                </a:solidFill>
              </a:rPr>
              <a:t>1</a:t>
            </a:r>
            <a:endParaRPr lang="zh-CN" altLang="en-US" sz="2600" baseline="-25000" dirty="0">
              <a:solidFill>
                <a:srgbClr val="0033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43872" y="5373679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 smtClean="0">
                <a:solidFill>
                  <a:srgbClr val="FF3399"/>
                </a:solidFill>
              </a:rPr>
              <a:t>P</a:t>
            </a:r>
            <a:r>
              <a:rPr lang="en-US" altLang="zh-CN" sz="2600" baseline="-25000" dirty="0" smtClean="0">
                <a:solidFill>
                  <a:srgbClr val="FF3399"/>
                </a:solidFill>
              </a:rPr>
              <a:t>2</a:t>
            </a:r>
            <a:endParaRPr lang="zh-CN" altLang="en-US" sz="2600" baseline="-25000" dirty="0">
              <a:solidFill>
                <a:srgbClr val="FF3399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1468" y="5360806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&gt;</a:t>
            </a:r>
            <a:endParaRPr lang="zh-CN" altLang="en-US" sz="30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48403" y="4929292"/>
            <a:ext cx="1817865" cy="55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403651" y="5217446"/>
            <a:ext cx="787711" cy="29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6C5372C-00ED-45F0-B835-A6DDE280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31" y="1655830"/>
            <a:ext cx="5400600" cy="426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65" y="1021618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电流临界连续时的输出电流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31893" y="2975977"/>
            <a:ext cx="61410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FF0000"/>
                </a:solidFill>
              </a:rPr>
              <a:t>输出电压和功率恒定情况下，输入电压越</a:t>
            </a:r>
            <a:r>
              <a:rPr lang="zh-CN" altLang="en-US" sz="2800" b="1" dirty="0">
                <a:solidFill>
                  <a:srgbClr val="FF0000"/>
                </a:solidFill>
              </a:rPr>
              <a:t>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，越容易达到临界连续点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57158"/>
              </p:ext>
            </p:extLst>
          </p:nvPr>
        </p:nvGraphicFramePr>
        <p:xfrm>
          <a:off x="7235962" y="4511264"/>
          <a:ext cx="4130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4" imgW="4130963" imgH="533325" progId="Visio.Drawing.15">
                  <p:embed/>
                </p:oleObj>
              </mc:Choice>
              <mc:Fallback>
                <p:oleObj name="Visio" r:id="rId4" imgW="4130963" imgH="53332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962" y="4511264"/>
                        <a:ext cx="4130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851225" y="5604499"/>
            <a:ext cx="7216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0033CC"/>
                </a:solidFill>
              </a:rPr>
              <a:t>U</a:t>
            </a:r>
            <a:r>
              <a:rPr lang="en-US" altLang="zh-CN" sz="2600" baseline="-25000" dirty="0" smtClean="0">
                <a:solidFill>
                  <a:srgbClr val="0033CC"/>
                </a:solidFill>
              </a:rPr>
              <a:t>in1</a:t>
            </a:r>
            <a:endParaRPr lang="zh-CN" altLang="en-US" sz="2600" baseline="-25000" dirty="0">
              <a:solidFill>
                <a:srgbClr val="0033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5005" y="5617372"/>
            <a:ext cx="7216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 smtClean="0">
                <a:solidFill>
                  <a:srgbClr val="FF3399"/>
                </a:solidFill>
              </a:rPr>
              <a:t>U</a:t>
            </a:r>
            <a:r>
              <a:rPr lang="en-US" altLang="zh-CN" sz="2600" baseline="-25000" dirty="0" smtClean="0">
                <a:solidFill>
                  <a:srgbClr val="FF3399"/>
                </a:solidFill>
              </a:rPr>
              <a:t>in2</a:t>
            </a:r>
            <a:endParaRPr lang="zh-CN" altLang="en-US" sz="2600" baseline="-25000" dirty="0">
              <a:solidFill>
                <a:srgbClr val="FF3399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10800000">
            <a:off x="5534287" y="5604499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&gt;</a:t>
            </a:r>
            <a:endParaRPr lang="zh-CN" altLang="en-US" sz="30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149537" y="5044664"/>
            <a:ext cx="2086425" cy="68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229888" y="5022902"/>
            <a:ext cx="1390823" cy="77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9260" y="4140044"/>
            <a:ext cx="476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r>
              <a:rPr lang="zh-CN" altLang="en-US" sz="3000" b="1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临界</a:t>
            </a:r>
            <a:r>
              <a:rPr lang="zh-CN" altLang="en-US" sz="3000" b="1" dirty="0" smtClean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连续最恶劣点应当是输出功率最小的同时在输入电压最大的情况。</a:t>
            </a:r>
            <a:endParaRPr lang="zh-CN" altLang="en-US" sz="3000" b="1" dirty="0">
              <a:solidFill>
                <a:srgbClr val="0033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3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8976320" cy="221606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685"/>
          <a:stretch>
            <a:fillRect/>
          </a:stretch>
        </p:blipFill>
        <p:spPr bwMode="auto">
          <a:xfrm>
            <a:off x="8954054" y="620688"/>
            <a:ext cx="2808312" cy="567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0D797E46-DC97-461B-9F59-BA0AE33C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"/>
          <a:stretch>
            <a:fillRect/>
          </a:stretch>
        </p:blipFill>
        <p:spPr bwMode="auto">
          <a:xfrm>
            <a:off x="1487488" y="3277732"/>
            <a:ext cx="4520825" cy="192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0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特性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了解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C7C6C6B-EE7A-48F9-BC92-44F3E3B76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31" y="3506219"/>
            <a:ext cx="10472560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电流临界连续时，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的关系仍旧存在。当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恒定不变时，则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oG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可用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来表示，那么式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(4.19)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可改写为：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727280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变换器的外特性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7780914A-0657-4BF3-A821-C73DA58C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48" y="1445253"/>
            <a:ext cx="9643978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Buck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变换器的外特性是指当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输入电压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恒定不变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时，在某一占空比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下，输出电压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的关系式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endParaRPr lang="en-US" altLang="zh-CN" sz="24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xmlns="" id="{0835436B-D66A-44E7-AA8E-64B7394D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656094"/>
            <a:ext cx="2119496" cy="75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>
            <a:extLst>
              <a:ext uri="{FF2B5EF4-FFF2-40B4-BE49-F238E27FC236}">
                <a16:creationId xmlns:a16="http://schemas.microsoft.com/office/drawing/2014/main" xmlns="" id="{54017753-DC56-45E8-B0FE-2B28C006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37" y="4716502"/>
            <a:ext cx="3042907" cy="108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ECACDF40-0FB4-451F-8D05-94DFC5257A5D}"/>
              </a:ext>
            </a:extLst>
          </p:cNvPr>
          <p:cNvSpPr txBox="1"/>
          <p:nvPr/>
        </p:nvSpPr>
        <p:spPr>
          <a:xfrm>
            <a:off x="10226626" y="5062511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(4.20)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30761D47-BCDD-41B3-A9C0-A89B919B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4841997"/>
            <a:ext cx="4032448" cy="96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4583832" y="5121739"/>
            <a:ext cx="576064" cy="40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特性 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727280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变换器的外特性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AA56F2D5-BE64-4FB0-9AB3-D0EB5337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677848"/>
            <a:ext cx="1129604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由上式可知，在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0.5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oG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达到其最大值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oGmax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endParaRPr lang="zh-CN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D6D78CC7-12DB-4844-9430-A9A01EFB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265454"/>
            <a:ext cx="1129604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那么：</a:t>
            </a:r>
            <a:endParaRPr lang="zh-CN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xmlns="" id="{760E5807-0227-4D68-BA80-4C7EBBB9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3532481"/>
            <a:ext cx="11296048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根据式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(4.18)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(4.21)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，电流断续时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Buck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变换器的输出电压表达式可改写为：</a:t>
            </a: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xmlns="" id="{D5631B98-1221-447B-8E2B-F3C2DCE6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51" y="1506476"/>
            <a:ext cx="2232248" cy="98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>
            <a:extLst>
              <a:ext uri="{FF2B5EF4-FFF2-40B4-BE49-F238E27FC236}">
                <a16:creationId xmlns:a16="http://schemas.microsoft.com/office/drawing/2014/main" xmlns="" id="{6F419782-2263-4DE6-9F8B-563F79AC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85" y="2511004"/>
            <a:ext cx="2999054" cy="102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2AFAA5E6-370B-47A2-B03E-83B422C33456}"/>
              </a:ext>
            </a:extLst>
          </p:cNvPr>
          <p:cNvSpPr txBox="1"/>
          <p:nvPr/>
        </p:nvSpPr>
        <p:spPr>
          <a:xfrm>
            <a:off x="10606254" y="1700516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(4.21)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0FFF0F79-EF68-4C5F-8394-66F3AAB875F0}"/>
              </a:ext>
            </a:extLst>
          </p:cNvPr>
          <p:cNvSpPr txBox="1"/>
          <p:nvPr/>
        </p:nvSpPr>
        <p:spPr>
          <a:xfrm>
            <a:off x="10640796" y="2572360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(4.22)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xmlns="" id="{5A308B06-85DB-49D6-A317-06BF67BE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85" y="4120697"/>
            <a:ext cx="3063626" cy="15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7F57A5C6-41EF-4A48-AAC3-8664BABE2966}"/>
              </a:ext>
            </a:extLst>
          </p:cNvPr>
          <p:cNvSpPr txBox="1"/>
          <p:nvPr/>
        </p:nvSpPr>
        <p:spPr>
          <a:xfrm>
            <a:off x="10639779" y="4440127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特性 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727280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变换器的外特性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7780914A-0657-4BF3-A821-C73DA58C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709982"/>
            <a:ext cx="11597968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(4.8)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(4.23)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，可以写出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恒定不变时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Buck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变换器的外特性表达式</a:t>
            </a:r>
            <a:endParaRPr lang="en-US" altLang="zh-CN" sz="24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D6D78CC7-12DB-4844-9430-A9A01EFB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3498827"/>
            <a:ext cx="1129604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即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xmlns="" id="{2C67E648-FCB0-445C-BF30-27DF31D9C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715214"/>
            <a:ext cx="5588882" cy="207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DCC2D27-92F3-487D-8F2E-7B4672012BB4}"/>
              </a:ext>
            </a:extLst>
          </p:cNvPr>
          <p:cNvSpPr txBox="1"/>
          <p:nvPr/>
        </p:nvSpPr>
        <p:spPr>
          <a:xfrm>
            <a:off x="9614131" y="3267994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(4.24)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2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特性 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727280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变换器的外特性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D6D78CC7-12DB-4844-9430-A9A01EFB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200628"/>
            <a:ext cx="6408712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输出特性：输出电压与输出电流关系（输入恒定）</a:t>
            </a:r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右边为电流连续，输出电压只与占空比相关</a:t>
            </a:r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左边为电流断续，输出电压与负载电流也有关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0BCB1683-3977-42DB-B2BF-43D0F7B3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2" b="1871"/>
          <a:stretch>
            <a:fillRect/>
          </a:stretch>
        </p:blipFill>
        <p:spPr bwMode="auto">
          <a:xfrm>
            <a:off x="6960096" y="1784497"/>
            <a:ext cx="5187928" cy="380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0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特性 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C7C6C6B-EE7A-48F9-BC92-44F3E3B76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3717032"/>
            <a:ext cx="1029714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如果输出电压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恒定不变，那么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oG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可用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来表示，那么式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(4.19)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可改写为：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8496944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变换器的调节特性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7780914A-0657-4BF3-A821-C73DA58C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33" y="1625243"/>
            <a:ext cx="11597968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Buck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变换器的调节特性是指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保证输出电压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恒定不变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，在某一输入电压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时，占空比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的关系式，即</a:t>
            </a:r>
            <a:endParaRPr lang="en-US" altLang="zh-CN" sz="24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CACDF40-0FB4-451F-8D05-94DFC5257A5D}"/>
              </a:ext>
            </a:extLst>
          </p:cNvPr>
          <p:cNvSpPr txBox="1"/>
          <p:nvPr/>
        </p:nvSpPr>
        <p:spPr>
          <a:xfrm>
            <a:off x="10820340" y="4788734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(4.25)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08FA9F35-9DFA-46D9-9D4A-A8EE2736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688069"/>
            <a:ext cx="2899301" cy="9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="" xmlns:a16="http://schemas.microsoft.com/office/drawing/2014/main" id="{BCD48432-19E7-4A48-B4DC-99917D2C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4487804"/>
            <a:ext cx="3876882" cy="12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30761D47-BCDD-41B3-A9C0-A89B919B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4613812"/>
            <a:ext cx="4032448" cy="96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右箭头 14"/>
          <p:cNvSpPr/>
          <p:nvPr/>
        </p:nvSpPr>
        <p:spPr>
          <a:xfrm>
            <a:off x="5447928" y="4897458"/>
            <a:ext cx="576064" cy="40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6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特性 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8496944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变换器的调节特性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A56F2D5-BE64-4FB0-9AB3-D0EB5337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726555"/>
            <a:ext cx="1129604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由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(4.25)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，电流临界连续时，输出电流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0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时最大，即：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0E5807-0227-4D68-BA80-4C7EBBB9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5057787"/>
            <a:ext cx="11296048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(4.18)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(4.26)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F57A5C6-41EF-4A48-AAC3-8664BABE2966}"/>
              </a:ext>
            </a:extLst>
          </p:cNvPr>
          <p:cNvSpPr txBox="1"/>
          <p:nvPr/>
        </p:nvSpPr>
        <p:spPr>
          <a:xfrm>
            <a:off x="10789155" y="5160314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(4.28)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8883F7C9-8C2A-48A4-B95F-8EB1F27A5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82" y="1649465"/>
            <a:ext cx="1867663" cy="83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BF99A92-9284-4A8C-8811-F678EB2C8DC2}"/>
              </a:ext>
            </a:extLst>
          </p:cNvPr>
          <p:cNvSpPr txBox="1"/>
          <p:nvPr/>
        </p:nvSpPr>
        <p:spPr>
          <a:xfrm>
            <a:off x="10969926" y="1771888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(4.26)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643EA0E6-7A71-4128-B1EB-FCABF5EE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72" y="3148035"/>
            <a:ext cx="1129604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(4.25)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(4.26)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，可得电流临界连续时的占空比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yG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  <a:endParaRPr lang="zh-CN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="" xmlns:a16="http://schemas.microsoft.com/office/drawing/2014/main" id="{EE6DC7A6-48D0-4B84-862B-580DE68E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722" y="3101987"/>
            <a:ext cx="1835545" cy="83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DDE398F-BD47-45E0-BDB5-658E5D227781}"/>
              </a:ext>
            </a:extLst>
          </p:cNvPr>
          <p:cNvSpPr txBox="1"/>
          <p:nvPr/>
        </p:nvSpPr>
        <p:spPr>
          <a:xfrm>
            <a:off x="10969926" y="3271375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(4.27)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Picture 7">
            <a:extLst>
              <a:ext uri="{FF2B5EF4-FFF2-40B4-BE49-F238E27FC236}">
                <a16:creationId xmlns="" xmlns:a16="http://schemas.microsoft.com/office/drawing/2014/main" id="{39E4375B-9E96-46F3-B1C0-7B8BFDAD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4875558"/>
            <a:ext cx="2330109" cy="8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xmlns="" id="{EA51676E-50EE-4F59-8A7C-2CCC3797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490948"/>
            <a:ext cx="2520280" cy="15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 flipV="1">
            <a:off x="1320686" y="4755663"/>
            <a:ext cx="216024" cy="404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特性 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9361040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变换器的调节特性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780914A-0657-4BF3-A821-C73DA58C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709982"/>
            <a:ext cx="11597968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(4.8)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(4.28)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，可以写出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恒定不变时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Buck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变换器的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占空比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endParaRPr lang="en-US" altLang="zh-CN" sz="24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6D78CC7-12DB-4844-9430-A9A01EFB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3498827"/>
            <a:ext cx="1129604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即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DCC2D27-92F3-487D-8F2E-7B4672012BB4}"/>
              </a:ext>
            </a:extLst>
          </p:cNvPr>
          <p:cNvSpPr txBox="1"/>
          <p:nvPr/>
        </p:nvSpPr>
        <p:spPr>
          <a:xfrm>
            <a:off x="10193105" y="3498827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(4.29)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C3110B7E-D293-493A-BFA3-85446EF7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924944"/>
            <a:ext cx="6587990" cy="189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8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变换器电路拓扑的推演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861761" y="4544563"/>
            <a:ext cx="3672408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你能想到那些方法</a:t>
            </a:r>
          </a:p>
          <a:p>
            <a:pPr eaLnBrk="1" hangingPunct="1"/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127449" y="1219910"/>
            <a:ext cx="1296144" cy="598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7367" y="1910899"/>
            <a:ext cx="5516327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假设需要设计一个直流变换器，如图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4.1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所示。参数如下：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4" y="997759"/>
            <a:ext cx="527304" cy="82063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480" y="4336554"/>
            <a:ext cx="527304" cy="82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85515EDC-3C5B-4319-ACF4-9FDBD7F66A4D}"/>
                  </a:ext>
                </a:extLst>
              </p:cNvPr>
              <p:cNvSpPr txBox="1"/>
              <p:nvPr/>
            </p:nvSpPr>
            <p:spPr>
              <a:xfrm>
                <a:off x="762943" y="3352924"/>
                <a:ext cx="441881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8000" lvl="0" indent="-468000" algn="just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00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输入电压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CN" sz="2400" b="0" i="0" baseline="-30000" dirty="0" err="1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en-US" altLang="zh-CN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8000" lvl="0" indent="-468000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00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输出电压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CN" sz="2400" b="0" i="0" baseline="-30000" dirty="0" err="1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40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en-US" altLang="zh-CN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8000" lvl="0" indent="-468000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00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输出电流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sz="2400" b="0" i="0" baseline="-3000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en-US" altLang="zh-CN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8000" lvl="0" indent="-468000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00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负载电阻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="0" i="0" baseline="-30000" dirty="0" err="1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Ld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= 4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</m:t>
                    </m:r>
                  </m:oMath>
                </a14:m>
                <a:endPara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515EDC-3C5B-4319-ACF4-9FDBD7F6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43" y="3352924"/>
                <a:ext cx="4418817" cy="2308324"/>
              </a:xfrm>
              <a:prstGeom prst="rect">
                <a:avLst/>
              </a:prstGeom>
              <a:blipFill>
                <a:blip r:embed="rId3"/>
                <a:stretch>
                  <a:fillRect l="-1793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877DC3BD-187F-41DC-ACED-B073B9E4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56" y="1419583"/>
            <a:ext cx="52357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9435295-0888-4B86-B0A1-0B00DBE95286}"/>
              </a:ext>
            </a:extLst>
          </p:cNvPr>
          <p:cNvSpPr/>
          <p:nvPr/>
        </p:nvSpPr>
        <p:spPr>
          <a:xfrm>
            <a:off x="7627807" y="3241438"/>
            <a:ext cx="1980029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直流变换器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特性 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8424936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变换器的调节特性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6D78CC7-12DB-4844-9430-A9A01EFB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194253"/>
            <a:ext cx="6612904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调节特性：占空比随输出电流变化关系（输出恒定）</a:t>
            </a:r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右边为电流连续，占空比不变</a:t>
            </a:r>
          </a:p>
          <a:p>
            <a:pPr eaLnBrk="1" hangingPunct="1"/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左边为电流断续，占空比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随负载电流减小而变小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D33CFCDA-E7CC-43FF-98B2-072EFD1C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r="2722" b="1871"/>
          <a:stretch>
            <a:fillRect/>
          </a:stretch>
        </p:blipFill>
        <p:spPr bwMode="auto">
          <a:xfrm>
            <a:off x="7032104" y="1683963"/>
            <a:ext cx="4948409" cy="373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4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40768"/>
            <a:ext cx="1051316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Buck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4.1.1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4.1.3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4.1.4  Buck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4.1.5  Buck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31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设计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二极管的</a:t>
            </a:r>
            <a:r>
              <a:rPr lang="zh-CN" altLang="en-US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1652180"/>
            <a:ext cx="10657184" cy="434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普通二极管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反向恢复时间长，适用于低频，如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1kHz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整流电路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快恢复二极管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反向恢复时间</a:t>
            </a:r>
            <a:r>
              <a:rPr lang="en-US" altLang="zh-CN" sz="24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trr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&lt;5 us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，开关二极管，用于高频整流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斩波和逆变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肖特基二极管 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反向恢复时间很短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(10~40ns)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，在耐压较低时压降很小；但电压定额低，呈现低压高频应用特点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8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5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设计 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功率管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1652180"/>
            <a:ext cx="10657184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功率能力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：功率</a:t>
            </a:r>
            <a:r>
              <a:rPr lang="zh-CN" altLang="en-US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晶闸管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&gt;IGBT&gt;MOSFET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开关速度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：功率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晶闸管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&lt;IGBT&lt;MOSFET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根据工作频率选功率管的类型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20kHz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以下，可选择普通低频功率管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50kHz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可选开关功率管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50kHz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以上应选择功率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大功率应用，可选择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IGBT(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频率不超过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50kHz)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8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8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开关管与续流二极管的电压和电流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574055"/>
            <a:ext cx="79208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和二极管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的电压应力为：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F9C4A6BE-8482-45C9-BDED-8A079658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420888"/>
            <a:ext cx="2096239" cy="54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xmlns="" id="{9883FA84-F5A1-443A-B089-B6ECCD6D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5029154"/>
            <a:ext cx="5438626" cy="89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3819E9B-BA4B-4E4D-98A0-69C93028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251" y="2110184"/>
            <a:ext cx="4916749" cy="44438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5400" y="2885894"/>
            <a:ext cx="4839786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开关管电流为电感电流上升段。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1652" y="3685787"/>
            <a:ext cx="4532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二极管电流为电感电流下降段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1652" y="4430382"/>
            <a:ext cx="6686446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开关管与二极管最大电流即为电感电流最大值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0D797E46-DC97-461B-9F59-BA0AE33C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"/>
          <a:stretch>
            <a:fillRect/>
          </a:stretch>
        </p:blipFill>
        <p:spPr bwMode="auto">
          <a:xfrm>
            <a:off x="6993036" y="226286"/>
            <a:ext cx="4520825" cy="192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61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开关管与续流二极管的电压和电流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532383"/>
            <a:ext cx="792088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和二极管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的电流平均值分别为：</a:t>
            </a: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7B593BE5-9F9A-4A72-974A-E41460014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05" y="2225067"/>
            <a:ext cx="1400603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xmlns="" id="{8BA4DC37-2ED4-47F3-866D-ED99436A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29" y="2880658"/>
            <a:ext cx="2232325" cy="65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293E93D-624B-45B1-9C6B-FFBAAAA8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2916137"/>
            <a:ext cx="4635915" cy="8434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B63EB745-6838-497F-A099-759DED453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19" y="3902054"/>
            <a:ext cx="4572508" cy="2151077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0D797E46-DC97-461B-9F59-BA0AE33C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"/>
          <a:stretch>
            <a:fillRect/>
          </a:stretch>
        </p:blipFill>
        <p:spPr bwMode="auto">
          <a:xfrm>
            <a:off x="6888088" y="711543"/>
            <a:ext cx="4520825" cy="192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滤波电感量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8" y="1562712"/>
            <a:ext cx="7920880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电感电流脉动</a:t>
            </a:r>
            <a:r>
              <a:rPr lang="zh-CN" altLang="en-US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71FB0F6B-2976-49A5-BC40-577ED79D2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988840"/>
            <a:ext cx="2224341" cy="70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xmlns="" id="{90DF8280-8F22-4136-8FF7-349216C26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24" y="3184876"/>
            <a:ext cx="2369085" cy="70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xmlns="" id="{5907E7C3-0968-475D-9530-C6217281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76" y="4240370"/>
            <a:ext cx="1853020" cy="75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17C85A2-B5C3-4570-ACAA-849EBE080B13}"/>
              </a:ext>
            </a:extLst>
          </p:cNvPr>
          <p:cNvSpPr txBox="1"/>
          <p:nvPr/>
        </p:nvSpPr>
        <p:spPr>
          <a:xfrm>
            <a:off x="6019245" y="2162178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(4.36)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668BA2D-2CEA-4FDE-A7F7-1322B5C705A5}"/>
              </a:ext>
            </a:extLst>
          </p:cNvPr>
          <p:cNvSpPr txBox="1"/>
          <p:nvPr/>
        </p:nvSpPr>
        <p:spPr>
          <a:xfrm>
            <a:off x="6019245" y="3450796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(4.37)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060A34F-15CF-4170-A7EF-81D4B5BE5266}"/>
              </a:ext>
            </a:extLst>
          </p:cNvPr>
          <p:cNvSpPr txBox="1"/>
          <p:nvPr/>
        </p:nvSpPr>
        <p:spPr>
          <a:xfrm>
            <a:off x="6019245" y="4388596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(4.38)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A4C6DFF-BD3F-4646-974F-91D4E1EB1A08}"/>
              </a:ext>
            </a:extLst>
          </p:cNvPr>
          <p:cNvSpPr txBox="1"/>
          <p:nvPr/>
        </p:nvSpPr>
        <p:spPr>
          <a:xfrm>
            <a:off x="6019245" y="5562984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(4.39)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xmlns="" id="{C1D0EB72-04B0-49B4-8CA6-8390EF03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48" y="5460049"/>
            <a:ext cx="2563814" cy="83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E6AA916D-DB25-4449-8297-1E60FC5C6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621" y="1406866"/>
            <a:ext cx="4916749" cy="44438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6008" y="2680349"/>
            <a:ext cx="3262432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在输入电压不变条件下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2371" y="3732514"/>
            <a:ext cx="4435830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占空比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=0.5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时，有最大脉动电流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2371" y="4938821"/>
            <a:ext cx="4134465" cy="511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由式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(4.37)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(4.38)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，可得：</a:t>
            </a:r>
          </a:p>
        </p:txBody>
      </p:sp>
    </p:spTree>
    <p:extLst>
      <p:ext uri="{BB962C8B-B14F-4D97-AF65-F5344CB8AC3E}">
        <p14:creationId xmlns:p14="http://schemas.microsoft.com/office/powerpoint/2010/main" val="230082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" grpId="0"/>
      <p:bldP spid="3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滤波电感量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76" y="1839423"/>
            <a:ext cx="792088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恒定不变时，由式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(4.37)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可确定滤波电感的大小为</a:t>
            </a:r>
            <a:endParaRPr lang="zh-CN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CF0F66FB-D41B-4015-AEB2-D1F8366A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763939"/>
            <a:ext cx="6445588" cy="246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xmlns="" id="{2196D271-C569-4CDC-AC0C-7770B702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"/>
          <a:stretch>
            <a:fillRect/>
          </a:stretch>
        </p:blipFill>
        <p:spPr bwMode="auto">
          <a:xfrm>
            <a:off x="6600056" y="2415671"/>
            <a:ext cx="5433876" cy="37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90DF8280-8F22-4136-8FF7-349216C26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271715"/>
            <a:ext cx="2369085" cy="70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滤波电感量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1470963"/>
            <a:ext cx="9953088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当输出电压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恒定不变时，式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(4.36)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可改写为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xmlns="" id="{ED033C49-05D1-47DF-A58B-B2FCC611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58" y="1340284"/>
            <a:ext cx="2664296" cy="96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51517F50-6749-43F9-90F8-0B9E1058C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2032006"/>
            <a:ext cx="7666124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随着输入电压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的增大而增大，其最大值出现在最高输入电压处，即：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xmlns="" id="{482366FB-A3FB-4B72-BF35-CE74F06D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20" y="2508304"/>
            <a:ext cx="2808312" cy="84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867B6CE5-5B4C-45F2-9337-E549EF32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73" y="3127215"/>
            <a:ext cx="599894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得到纹波电流随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变化曲线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129EED4F-E9B9-4EE7-92AD-E7F72ABD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3696558"/>
            <a:ext cx="599894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根据最大允许脉动电流设计电感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B0429EF5-8898-4CE6-8D88-271DE5AE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5295305"/>
            <a:ext cx="7378092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266700" algn="just">
              <a:lnSpc>
                <a:spcPct val="125000"/>
              </a:lnSpc>
            </a:pP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实际工程中，一般选取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Lfmax_permit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为额定输出电流的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20%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也可根据实际情况选取更大或较小的值。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xmlns="" id="{C3EB4796-8E06-4B63-A1CF-BA03A867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05" y="4292070"/>
            <a:ext cx="3644682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xmlns="" id="{F9B19B7E-A466-4F91-95D9-D848BF70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"/>
          <a:stretch>
            <a:fillRect/>
          </a:stretch>
        </p:blipFill>
        <p:spPr bwMode="auto">
          <a:xfrm>
            <a:off x="6672064" y="2507572"/>
            <a:ext cx="5706028" cy="371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7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滤波电容容量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458462"/>
            <a:ext cx="741682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在一个开关周期内的充电电荷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阴影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部分是一个三角形，其高为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8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Lf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/2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，底为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/2</a:t>
            </a:r>
            <a:r>
              <a:rPr lang="zh-CN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的表达式为：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xmlns="" id="{065B649D-7882-4A6D-A83F-FE4DF8DA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98" y="2654547"/>
            <a:ext cx="3082494" cy="90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>
            <a:extLst>
              <a:ext uri="{FF2B5EF4-FFF2-40B4-BE49-F238E27FC236}">
                <a16:creationId xmlns:a16="http://schemas.microsoft.com/office/drawing/2014/main" xmlns="" id="{167436B0-31AE-4F04-A679-DFE97EBF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50" y="4319322"/>
            <a:ext cx="3889762" cy="90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xmlns="" id="{36F77E74-2526-40A4-9480-C61AE1317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45" y="5351300"/>
            <a:ext cx="2016224" cy="94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299E7589-8390-463C-9D84-72C4F7A7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685"/>
          <a:stretch>
            <a:fillRect/>
          </a:stretch>
        </p:blipFill>
        <p:spPr bwMode="auto">
          <a:xfrm>
            <a:off x="8954054" y="620688"/>
            <a:ext cx="2808312" cy="567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87628" y="3494706"/>
            <a:ext cx="6096000" cy="11337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即电容电流在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1/2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周期内充电，在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1/2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周期内放电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那么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输出电压的脉动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730982" y="5372713"/>
            <a:ext cx="6340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根据输出纹波大小即可以确定输出电容大小：</a:t>
            </a:r>
          </a:p>
        </p:txBody>
      </p:sp>
    </p:spTree>
    <p:extLst>
      <p:ext uri="{BB962C8B-B14F-4D97-AF65-F5344CB8AC3E}">
        <p14:creationId xmlns:p14="http://schemas.microsoft.com/office/powerpoint/2010/main" val="19526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944675" y="3802654"/>
            <a:ext cx="4484382" cy="19442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方法一：电阻分压法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方法二：线性调节器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方法三：开关变换器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E9F99C2E-C730-4052-83FE-4C4351E0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56" y="1419583"/>
            <a:ext cx="52357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3ECC7F3C-4AE2-467A-A42B-04670180B897}"/>
              </a:ext>
            </a:extLst>
          </p:cNvPr>
          <p:cNvSpPr txBox="1">
            <a:spLocks noChangeArrowheads="1"/>
          </p:cNvSpPr>
          <p:nvPr/>
        </p:nvSpPr>
        <p:spPr>
          <a:xfrm>
            <a:off x="1127449" y="1219910"/>
            <a:ext cx="1296144" cy="598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5FF0F35-8B6A-48E5-9E67-5FB9D8A1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64" y="997759"/>
            <a:ext cx="527304" cy="820638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1D71FAB8-5ECE-434D-AD64-46E5D0933AAE}"/>
              </a:ext>
            </a:extLst>
          </p:cNvPr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变换器电路拓扑的推演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07367" y="1910899"/>
            <a:ext cx="5516327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假设需要设计一个直流变换器，如图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4.1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所示。参数如下：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85515EDC-3C5B-4319-ACF4-9FDBD7F66A4D}"/>
                  </a:ext>
                </a:extLst>
              </p:cNvPr>
              <p:cNvSpPr txBox="1"/>
              <p:nvPr/>
            </p:nvSpPr>
            <p:spPr>
              <a:xfrm>
                <a:off x="762943" y="3352924"/>
                <a:ext cx="441881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8000" lvl="0" indent="-468000" algn="just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00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输入电压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CN" sz="2400" b="0" i="0" baseline="-30000" dirty="0" err="1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en-US" altLang="zh-CN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8000" lvl="0" indent="-468000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00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输出电压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CN" sz="2400" b="0" i="0" baseline="-30000" dirty="0" err="1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40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en-US" altLang="zh-CN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8000" lvl="0" indent="-468000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00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输出电流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sz="2400" b="0" i="0" baseline="-3000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en-US" altLang="zh-CN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8000" lvl="0" indent="-468000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00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负载电阻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="0" i="0" baseline="-30000" dirty="0" err="1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Ld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= 4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</m:t>
                    </m:r>
                  </m:oMath>
                </a14:m>
                <a:endPara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5515EDC-3C5B-4319-ACF4-9FDBD7F6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43" y="3352924"/>
                <a:ext cx="4418817" cy="2308324"/>
              </a:xfrm>
              <a:prstGeom prst="rect">
                <a:avLst/>
              </a:prstGeom>
              <a:blipFill>
                <a:blip r:embed="rId4"/>
                <a:stretch>
                  <a:fillRect l="-1793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A019B4B-7478-431F-A12A-3E2D545B1FCE}"/>
              </a:ext>
            </a:extLst>
          </p:cNvPr>
          <p:cNvSpPr/>
          <p:nvPr/>
        </p:nvSpPr>
        <p:spPr>
          <a:xfrm>
            <a:off x="7627807" y="3241438"/>
            <a:ext cx="1980029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直流变换器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设计  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了解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华文中宋" pitchFamily="2" charset="-122"/>
              <a:ea typeface="华文中宋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617181D5-E144-4213-A6BB-4B76278B31D8}"/>
              </a:ext>
            </a:extLst>
          </p:cNvPr>
          <p:cNvSpPr txBox="1">
            <a:spLocks noChangeArrowheads="1"/>
          </p:cNvSpPr>
          <p:nvPr/>
        </p:nvSpPr>
        <p:spPr>
          <a:xfrm>
            <a:off x="1127448" y="1219910"/>
            <a:ext cx="3096343" cy="598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32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AA7F114-7CD1-4276-B1C8-D230F8C0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4" y="997759"/>
            <a:ext cx="527304" cy="820638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193745C-695F-470F-83C7-002D0D93A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7" y="1910899"/>
            <a:ext cx="9865097" cy="19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以上计算过程都是以电容为理想电容时计算的，实际的电容存在等效串联电阻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(Equivalent Series Resistor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ESR)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，此时输出电压脉动还应考虑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ESR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上的脉动，其大小为：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A8B37F5-CA70-4557-B93C-F640B95BF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4149080"/>
            <a:ext cx="5904655" cy="111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0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本章内容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80256" y="1052736"/>
            <a:ext cx="12241361" cy="518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各种模态工作原理、电压比推导、波形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CCM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方式：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电感电流上升量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电感电流下降量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8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ON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期间磁通变化量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8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OFF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期间磁通变化量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CRM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方式：                         临界电流</a:t>
            </a:r>
            <a:r>
              <a:rPr lang="en-US" altLang="zh-CN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的定义与推导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DCM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方式：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输出滤波电感电流平均值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I</a:t>
            </a:r>
            <a:r>
              <a:rPr lang="en-US" altLang="zh-CN" sz="28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参数设计（功率管、二极管、电感和电容）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47528" y="1052736"/>
            <a:ext cx="83529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Buck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Buck-Boost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4.4  Cuk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4.5  Zeta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4.6  SEPIC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4.7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六种非隔离直流变换器的比较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397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C15FE600-93DE-446C-8685-99CCB2E2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4.2.1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4.2.4  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4.2.5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6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Boost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变换器电路拓扑的推演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xmlns="" id="{08949689-6211-417C-801A-3BB6E523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"/>
          <a:stretch>
            <a:fillRect/>
          </a:stretch>
        </p:blipFill>
        <p:spPr bwMode="auto">
          <a:xfrm>
            <a:off x="1891278" y="908720"/>
            <a:ext cx="7676279" cy="334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C0E48F67-DE2A-4C47-9529-FAD5B3C7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149080"/>
            <a:ext cx="89598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升压式电路构成：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L, Q ,  D,  C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四个元件构成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典型的单管功率电路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变换器、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BOOST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</a:t>
            </a:r>
          </a:p>
        </p:txBody>
      </p:sp>
    </p:spTree>
    <p:extLst>
      <p:ext uri="{BB962C8B-B14F-4D97-AF65-F5344CB8AC3E}">
        <p14:creationId xmlns:p14="http://schemas.microsoft.com/office/powerpoint/2010/main" val="2959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03A8CF0C-44E8-436D-9946-48D0AA2271B9}"/>
              </a:ext>
            </a:extLst>
          </p:cNvPr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Boost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4.2.1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4.2.2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4.2.4  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4.2.5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58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FCBA986-91B6-4609-9F14-497F20BD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984617"/>
            <a:ext cx="3554206" cy="347719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2C8C3711-B82F-4F23-83A0-0A06F5AB9A2B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FF85F5F5-AA6B-4D81-8588-E0B3F136E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工作模态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5D7A8124-4B0D-4AFE-AF11-53618B91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584" y="1546387"/>
            <a:ext cx="5516327" cy="235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0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时，开关管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导通，那么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AB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0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，二极管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截止，负载由滤波电容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供电，如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电路图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所示。在此开关模态中，输入电压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加到升压电感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上，那么有：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59DC911-87DC-45CC-8C56-DB7036492A74}"/>
              </a:ext>
            </a:extLst>
          </p:cNvPr>
          <p:cNvSpPr txBox="1"/>
          <p:nvPr/>
        </p:nvSpPr>
        <p:spPr>
          <a:xfrm>
            <a:off x="5807968" y="4121497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(4.49)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7F299F8A-B7A8-4553-B3E8-3034A09E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584" y="5096559"/>
            <a:ext cx="11673189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显然，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升压电感电流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线性增长</a:t>
            </a:r>
            <a:endParaRPr lang="zh-CN" altLang="zh-CN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A89B3F6-4AD7-4D69-8333-DF864F06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14" y="3818398"/>
            <a:ext cx="2107370" cy="106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91BDFA46-2DA0-4227-AC7D-5E52EA81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942" y="4352948"/>
            <a:ext cx="4467256" cy="20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DF0726D-8E25-4E66-BE44-EDA3F110CD27}"/>
              </a:ext>
            </a:extLst>
          </p:cNvPr>
          <p:cNvSpPr/>
          <p:nvPr/>
        </p:nvSpPr>
        <p:spPr>
          <a:xfrm>
            <a:off x="7599646" y="1113241"/>
            <a:ext cx="1254913" cy="31965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442A1A01-DF0B-486C-B24E-D340DE19D2A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1ACD06F-3FC2-4225-8CBD-B967BE7E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工作模态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9D49BA59-F7CF-440C-ACF7-1CE12A4B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78" y="1538304"/>
            <a:ext cx="5516327" cy="235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/>
              </a:rPr>
              <a:t>on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时刻，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关断，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通过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向负载侧流动，一方面给负载提供能量，另一方面给滤波电容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充电，如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波形图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所示。此时，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AB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，加在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上的电压为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en-US" altLang="zh-CN" sz="24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，那么有：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A9D5D488-525B-48FB-B1D0-75DF17A56EBD}"/>
              </a:ext>
            </a:extLst>
          </p:cNvPr>
          <p:cNvSpPr txBox="1"/>
          <p:nvPr/>
        </p:nvSpPr>
        <p:spPr>
          <a:xfrm>
            <a:off x="6172482" y="4164701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(4.50)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F3D148B0-BCF6-4532-8041-C8D1AE21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0" y="4784494"/>
            <a:ext cx="11673189" cy="104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高于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线性减小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indent="269875" algn="just">
              <a:lnSpc>
                <a:spcPct val="125000"/>
              </a:lnSpc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时，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再次开通，进入下一个开关周期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F9EA518C-6911-4D67-9D69-9769D824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91" y="3832902"/>
            <a:ext cx="2526920" cy="93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xmlns="" id="{D9C9E2F1-50B8-4FB1-8E35-A71F3CB4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14" y="4322829"/>
            <a:ext cx="4464496" cy="200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1B53A14-5692-4DEB-B430-117207EA2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625" y="856230"/>
            <a:ext cx="3554206" cy="34771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7430B0E-5753-439E-8A21-8F88834B987D}"/>
              </a:ext>
            </a:extLst>
          </p:cNvPr>
          <p:cNvSpPr/>
          <p:nvPr/>
        </p:nvSpPr>
        <p:spPr>
          <a:xfrm>
            <a:off x="8833208" y="956184"/>
            <a:ext cx="672810" cy="327729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442A1A01-DF0B-486C-B24E-D340DE19D2A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1ACD06F-3FC2-4225-8CBD-B967BE7E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986F2C2D-D547-4D72-AF70-14C3DFB7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60" y="1574844"/>
            <a:ext cx="61616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269875" algn="just">
              <a:lnSpc>
                <a:spcPct val="125000"/>
              </a:lnSpc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稳态工作时，在一个开关周期内加在电感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上的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电压伏秒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面积是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平衡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的，那么根据图中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的波形有：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47E925A5-52D2-43DD-BB43-BB2B64E1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31" y="4180797"/>
            <a:ext cx="5516327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上式可简化为：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8BBF40A1-19E4-48A3-B97C-79FA2356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61" y="3122170"/>
            <a:ext cx="4631853" cy="64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173CF582-D77B-4255-8C1B-43B11854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28" y="4812969"/>
            <a:ext cx="2035118" cy="113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EA120EB3-99D2-4384-A291-4B2DD8B39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844"/>
          <a:stretch>
            <a:fillRect/>
          </a:stretch>
        </p:blipFill>
        <p:spPr bwMode="auto">
          <a:xfrm>
            <a:off x="7867603" y="861408"/>
            <a:ext cx="3412666" cy="558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E45CB42-61F0-42A5-8510-C2D774C11DFF}"/>
              </a:ext>
            </a:extLst>
          </p:cNvPr>
          <p:cNvSpPr txBox="1"/>
          <p:nvPr/>
        </p:nvSpPr>
        <p:spPr>
          <a:xfrm>
            <a:off x="5808045" y="5148935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(4.52)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074" y="589512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升压型</a:t>
            </a:r>
            <a:endParaRPr lang="zh-CN" altLang="en-US" sz="2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2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AB6F10E-729E-49BD-8DF4-E46E70154436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76AFA01-E794-447C-8644-C6BCB4D8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3082C20-DAC3-4B82-9D6E-D47D40BD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2" y="1692995"/>
            <a:ext cx="7477951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输入功率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等于输出功率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8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8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en-US" altLang="zh-CN" sz="28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en-US" altLang="zh-CN" sz="28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8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8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8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endParaRPr lang="en-US" altLang="zh-CN" sz="28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CB19A69B-F3B3-4E4A-BC9D-C24DCF4A8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3245207"/>
            <a:ext cx="7477951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分别为变换器的输入电流和输出电流平均值。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5E13CDFE-2FEB-487C-8B81-1EC87C2F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14" y="2514811"/>
            <a:ext cx="7477951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那么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CEE632A0-5FD0-4D1F-851C-A695735F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466730"/>
            <a:ext cx="1924539" cy="96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xmlns="" id="{FA3FEC1D-8C47-4883-8D4E-92FBEFE4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"/>
          <a:stretch>
            <a:fillRect/>
          </a:stretch>
        </p:blipFill>
        <p:spPr bwMode="auto">
          <a:xfrm>
            <a:off x="6744072" y="2415780"/>
            <a:ext cx="5544616" cy="241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95A49A20-D69E-46E0-8E08-F7F3763C7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3982064"/>
            <a:ext cx="6818232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从图可知，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Boost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变换器的输入电流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等于升压电感电流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，因此升压电感电流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的平均值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等于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，即有：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C1BC4984-D552-481A-9752-6CF7F762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81" y="5218080"/>
            <a:ext cx="2511484" cy="94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3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475AC6B8-FAA7-4EBB-9B6E-AD03C77BABAB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变换器电路拓扑的推演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D580496A-6B1B-4C46-A9F5-C2DAF83D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92" y="2028904"/>
            <a:ext cx="525658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效率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/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输出电压不变时，输入电压越高，</a:t>
            </a:r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该电路的效率越低。</a:t>
            </a:r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需要及时调整分压电阻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div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的大小才能保证输出电压不变，而这在实际应用中不太方便实现。</a:t>
            </a:r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6C2C0201-968E-42C1-A18E-12FC4204C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"/>
          <a:stretch>
            <a:fillRect/>
          </a:stretch>
        </p:blipFill>
        <p:spPr bwMode="auto">
          <a:xfrm>
            <a:off x="6309264" y="1412776"/>
            <a:ext cx="5290747" cy="161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5FA6B02-3E15-468B-9BFF-CEB1602BAF7E}"/>
              </a:ext>
            </a:extLst>
          </p:cNvPr>
          <p:cNvSpPr/>
          <p:nvPr/>
        </p:nvSpPr>
        <p:spPr>
          <a:xfrm>
            <a:off x="7579188" y="3261930"/>
            <a:ext cx="2364751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电阻分压电路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944675" y="4018678"/>
            <a:ext cx="4484382" cy="13545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：效率低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：无法自动调压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D580496A-6B1B-4C46-A9F5-C2DAF83D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63" y="1158154"/>
            <a:ext cx="5256584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电阻分压法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C63CBCD1-DE6F-4E36-ACF9-9A3301CEFD4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7B870A64-3ED3-480B-943B-B6074151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7772687F-0975-4E74-AD02-EBA231F30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66" y="1538304"/>
            <a:ext cx="7477951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升压电感电流脉动量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DD1BAD5D-F0D7-46D5-ADAD-8F52D289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65" y="3051471"/>
            <a:ext cx="7477951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电感电流的最大值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Lbmax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和最小值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Lbmin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5F9A6725-25AE-465E-99BA-7E2B9EB2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65" y="5421324"/>
            <a:ext cx="7477951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式中，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i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升压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电感电流脉动量。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28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98112E84-4D7C-4923-92A5-C9CE8AAB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844"/>
          <a:stretch>
            <a:fillRect/>
          </a:stretch>
        </p:blipFill>
        <p:spPr bwMode="auto">
          <a:xfrm>
            <a:off x="7743578" y="836712"/>
            <a:ext cx="3412666" cy="558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95573F1E-DE32-4DD3-9132-DA02586C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44" y="2219142"/>
            <a:ext cx="2105250" cy="97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xmlns="" id="{FAE3B10C-7E53-45C5-8A70-12D1A04A3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711682"/>
            <a:ext cx="4701846" cy="87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F2BBBED8-FB93-4FBA-8E85-6DB210AE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43" y="4614147"/>
            <a:ext cx="4652231" cy="87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0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03A8CF0C-44E8-436D-9946-48D0AA2271B9}"/>
              </a:ext>
            </a:extLst>
          </p:cNvPr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Boost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4.2.1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4.2.3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4.2.4  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4.2.5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870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F3E4DD9-0E95-4FFD-B045-9AD567F5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88" y="1141840"/>
            <a:ext cx="2965062" cy="302133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电流断续时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790C696F-E9FD-492B-9FD7-5E2620CB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40469351-B8C8-4CD5-8AB9-89BDC258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17" y="2038473"/>
            <a:ext cx="5516327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导通期间，升压电感电流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从零增加到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Lbmax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，那么有：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6497B99-6CB2-479A-B54B-DEAB1D4E39A0}"/>
              </a:ext>
            </a:extLst>
          </p:cNvPr>
          <p:cNvSpPr txBox="1"/>
          <p:nvPr/>
        </p:nvSpPr>
        <p:spPr>
          <a:xfrm>
            <a:off x="4627105" y="3762223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(4.58)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xmlns="" id="{922F018D-BDDC-4AA9-A77F-0F247F34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73" y="4067351"/>
            <a:ext cx="5148154" cy="231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CEDBCA-A80D-4A21-A12E-322CC6281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71" y="3428999"/>
            <a:ext cx="2620138" cy="112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A4DE5ED-A521-441B-AC5D-B1234F5A5BA0}"/>
              </a:ext>
            </a:extLst>
          </p:cNvPr>
          <p:cNvSpPr/>
          <p:nvPr/>
        </p:nvSpPr>
        <p:spPr>
          <a:xfrm>
            <a:off x="7515908" y="1005639"/>
            <a:ext cx="1010962" cy="300099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F47FA5B2-AA52-47E1-B494-86011B114F9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电流断续时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76D6DE7-12B1-4820-9ED8-64712DA8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05C875F-12D1-4DE9-99DC-4E3AA752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81" y="1575050"/>
            <a:ext cx="5516327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截止后，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从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Lbmax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线性下降，并且在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on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+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off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时刻下降到零。那么有：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xmlns="" id="{0F42ADD2-7230-4CD3-A936-A9F2BA5A7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52" y="3735233"/>
            <a:ext cx="7258664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式中，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off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为升压电感电流从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Lbmax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下降到零的时间，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off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300A850-D479-40BC-A910-F983EDDD68F4}"/>
              </a:ext>
            </a:extLst>
          </p:cNvPr>
          <p:cNvSpPr txBox="1"/>
          <p:nvPr/>
        </p:nvSpPr>
        <p:spPr>
          <a:xfrm>
            <a:off x="6210548" y="2922820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(4.59)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7050914-0F68-4C82-9EDA-997A0121D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7" y="2807668"/>
            <a:ext cx="5179053" cy="93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6709098-58D6-4C26-AD30-0ED2351E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751657"/>
            <a:ext cx="4206067" cy="42858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F669AB4-A541-4E7D-894D-A276C0A5B989}"/>
              </a:ext>
            </a:extLst>
          </p:cNvPr>
          <p:cNvSpPr/>
          <p:nvPr/>
        </p:nvSpPr>
        <p:spPr>
          <a:xfrm>
            <a:off x="9307815" y="948229"/>
            <a:ext cx="551440" cy="410189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141DFF4-239A-4F36-AD7B-9EA695A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08" y="4792857"/>
            <a:ext cx="4389035" cy="197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箭头: 下 10">
            <a:extLst>
              <a:ext uri="{FF2B5EF4-FFF2-40B4-BE49-F238E27FC236}">
                <a16:creationId xmlns:a16="http://schemas.microsoft.com/office/drawing/2014/main" xmlns="" id="{A0CD8A8C-C2E1-4067-B2DA-88236C17EC51}"/>
              </a:ext>
            </a:extLst>
          </p:cNvPr>
          <p:cNvSpPr/>
          <p:nvPr/>
        </p:nvSpPr>
        <p:spPr>
          <a:xfrm rot="5400000">
            <a:off x="6288091" y="5408842"/>
            <a:ext cx="432048" cy="81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78C4DA97-98D3-4F51-A108-A04EB586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791301"/>
            <a:ext cx="4392488" cy="197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0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4BEC401A-20F6-4CA0-9419-1C89C8A1B118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电流断续时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4594780-75F6-4A4D-8767-5979DE1E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30" y="806831"/>
            <a:ext cx="5516327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(4.58)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(4.59)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i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DA044D05-C09D-4D2D-81F5-4AED958C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16" y="2286852"/>
            <a:ext cx="725866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稳态工作时，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一个开关周期内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Cf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的平均值为零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的平均值。</a:t>
            </a:r>
            <a:endParaRPr lang="en-US" altLang="zh-CN" sz="2400" i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4C76619-B4F5-4456-ADB6-5AB019571974}"/>
              </a:ext>
            </a:extLst>
          </p:cNvPr>
          <p:cNvSpPr txBox="1"/>
          <p:nvPr/>
        </p:nvSpPr>
        <p:spPr>
          <a:xfrm>
            <a:off x="6528048" y="1693284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(4.60)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A1D1A5B-4993-4A76-8DE7-7BCD556F360B}"/>
              </a:ext>
            </a:extLst>
          </p:cNvPr>
          <p:cNvSpPr txBox="1"/>
          <p:nvPr/>
        </p:nvSpPr>
        <p:spPr>
          <a:xfrm>
            <a:off x="6547539" y="3656296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(4.61)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xmlns="" id="{2D6A7770-8A19-4FB9-8C2D-268B5DB1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16" y="4275113"/>
            <a:ext cx="7258664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将式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4.58)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和式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4.60)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代入式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4.61)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，整理后可得</a:t>
            </a:r>
            <a:r>
              <a:rPr lang="zh-CN" altLang="zh-CN" sz="28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71BCDDA-1CB7-448C-A74F-83909530D678}"/>
              </a:ext>
            </a:extLst>
          </p:cNvPr>
          <p:cNvSpPr txBox="1"/>
          <p:nvPr/>
        </p:nvSpPr>
        <p:spPr>
          <a:xfrm>
            <a:off x="6646323" y="5164716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(4.62)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8E425DEA-AB41-4764-8F7E-08A7E4A40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68" y="1369468"/>
            <a:ext cx="2718474" cy="104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xmlns="" id="{4FB7D106-E939-4B9D-BD9E-46879D57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22" y="3375432"/>
            <a:ext cx="4258641" cy="102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D97F6A98-AE1F-4FFF-8A9C-0AB87116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29" y="4851168"/>
            <a:ext cx="3118911" cy="11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7AFCCFF-4C19-4E7D-998F-CB61D529143E}"/>
              </a:ext>
            </a:extLst>
          </p:cNvPr>
          <p:cNvSpPr/>
          <p:nvPr/>
        </p:nvSpPr>
        <p:spPr>
          <a:xfrm>
            <a:off x="8059707" y="2598626"/>
            <a:ext cx="3600400" cy="3600400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874116AF-00DB-48E7-8CFF-AF496388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428" y="2723399"/>
            <a:ext cx="3283085" cy="335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269875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(4.62)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可以看出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，电流断续时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Boost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变换器的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输出电压</a:t>
            </a:r>
            <a:r>
              <a:rPr lang="en-US" altLang="zh-CN" sz="24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不仅与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输入电压</a:t>
            </a:r>
            <a:r>
              <a:rPr lang="en-US" altLang="zh-CN" sz="24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和占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空比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有关，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与输出电流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有关。</a:t>
            </a:r>
            <a:endParaRPr lang="zh-CN" altLang="zh-CN" sz="28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141DFF4-239A-4F36-AD7B-9EA695A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41" y="631923"/>
            <a:ext cx="4389035" cy="197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51384" y="5883882"/>
            <a:ext cx="6645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= 0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将为无穷大。因此，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Boost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变换器必须采用输出电压闭环控制，否则不能在空载下工作。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5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3" grpId="0" animBg="1"/>
      <p:bldP spid="14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03A8CF0C-44E8-436D-9946-48D0AA2271B9}"/>
              </a:ext>
            </a:extLst>
          </p:cNvPr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Boost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76772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4.2.1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4.2.4  Boost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4.2.5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72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3D19BC0-2217-40D6-A57D-A3974D1A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76" y="3532618"/>
            <a:ext cx="644558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oG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表示电流临界连续时的输出电流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，那么有：</a:t>
            </a:r>
            <a:endParaRPr lang="en-US" altLang="zh-CN" sz="24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电流临界连续时的输出电流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0" y="1969800"/>
            <a:ext cx="6445588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升压电感电流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刚好下降到零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，如图所示，那么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Boost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变换器工作在电流临界连续模式</a:t>
            </a:r>
            <a:endParaRPr lang="en-US" altLang="zh-CN" sz="28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939042" y="4969549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(4.63)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EE846B7-C4C1-4B72-B0F1-1E6EA7B0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1871"/>
          <a:stretch>
            <a:fillRect/>
          </a:stretch>
        </p:blipFill>
        <p:spPr bwMode="auto">
          <a:xfrm>
            <a:off x="6476364" y="1881896"/>
            <a:ext cx="5488631" cy="391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F14ADB08-3812-43FC-B03A-0CE86300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8" y="4685394"/>
            <a:ext cx="5326956" cy="100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5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电流临界连续时的输出电流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767462" y="2177948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(4.63)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EE846B7-C4C1-4B72-B0F1-1E6EA7B0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1871"/>
          <a:stretch>
            <a:fillRect/>
          </a:stretch>
        </p:blipFill>
        <p:spPr bwMode="auto">
          <a:xfrm>
            <a:off x="6476364" y="1881896"/>
            <a:ext cx="5488631" cy="391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F14ADB08-3812-43FC-B03A-0CE86300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5" y="1906764"/>
            <a:ext cx="5326956" cy="100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35360" y="2910798"/>
            <a:ext cx="614100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</a:rPr>
              <a:t>占空比一定时，电感越大，临界连续时的电感平均电流和输出电流越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0" hangingPunct="0"/>
            <a:endParaRPr lang="en-US" altLang="zh-CN" sz="2800" b="1" dirty="0">
              <a:solidFill>
                <a:srgbClr val="FF0000"/>
              </a:solidFill>
            </a:endParaRPr>
          </a:p>
          <a:p>
            <a:pPr eaLnBrk="0" hangingPunct="0"/>
            <a:r>
              <a:rPr lang="zh-CN" altLang="en-US" sz="2800" b="1" dirty="0" smtClean="0">
                <a:solidFill>
                  <a:srgbClr val="FF0000"/>
                </a:solidFill>
              </a:rPr>
              <a:t>也即电感越大，越不容易断续！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675903"/>
              </p:ext>
            </p:extLst>
          </p:nvPr>
        </p:nvGraphicFramePr>
        <p:xfrm>
          <a:off x="7032104" y="4837658"/>
          <a:ext cx="4587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5" imgW="4588205" imgH="462605" progId="Visio.Drawing.15">
                  <p:embed/>
                </p:oleObj>
              </mc:Choice>
              <mc:Fallback>
                <p:oleObj name="Visio" r:id="rId5" imgW="4588205" imgH="462605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4837658"/>
                        <a:ext cx="45878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968208" y="5736157"/>
            <a:ext cx="617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0033CC"/>
                </a:solidFill>
              </a:rPr>
              <a:t>L</a:t>
            </a:r>
            <a:r>
              <a:rPr lang="en-US" altLang="zh-CN" sz="2600" baseline="-25000" dirty="0" smtClean="0">
                <a:solidFill>
                  <a:srgbClr val="0033CC"/>
                </a:solidFill>
              </a:rPr>
              <a:t>b1</a:t>
            </a:r>
            <a:endParaRPr lang="zh-CN" altLang="en-US" sz="2600" baseline="-25000" dirty="0">
              <a:solidFill>
                <a:srgbClr val="0033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61988" y="5749030"/>
            <a:ext cx="6174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 smtClean="0">
                <a:solidFill>
                  <a:srgbClr val="FF3399"/>
                </a:solidFill>
              </a:rPr>
              <a:t>L</a:t>
            </a:r>
            <a:r>
              <a:rPr lang="en-US" altLang="zh-CN" sz="2600" baseline="-25000" dirty="0" smtClean="0">
                <a:solidFill>
                  <a:srgbClr val="FF3399"/>
                </a:solidFill>
              </a:rPr>
              <a:t>b2</a:t>
            </a:r>
            <a:endParaRPr lang="zh-CN" altLang="en-US" sz="2600" baseline="-25000" dirty="0">
              <a:solidFill>
                <a:srgbClr val="FF3399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59584" y="5736157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&gt;</a:t>
            </a:r>
            <a:endParaRPr lang="zh-CN" altLang="en-US" sz="3000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392144" y="5085184"/>
            <a:ext cx="432049" cy="78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923244" y="4973019"/>
            <a:ext cx="353702" cy="89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电流临界连续时的输出电流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767462" y="2177948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(4.63)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EE846B7-C4C1-4B72-B0F1-1E6EA7B0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1871"/>
          <a:stretch>
            <a:fillRect/>
          </a:stretch>
        </p:blipFill>
        <p:spPr bwMode="auto">
          <a:xfrm>
            <a:off x="6476364" y="1881896"/>
            <a:ext cx="5488631" cy="391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F14ADB08-3812-43FC-B03A-0CE86300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5" y="1906764"/>
            <a:ext cx="5326956" cy="100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151" y="3169711"/>
            <a:ext cx="614100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FF0000"/>
                </a:solidFill>
              </a:rPr>
              <a:t>输入、输出电压恒定情况下，输出功率越小，越容易达到临界连续点。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0" hangingPunct="0"/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也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即</a:t>
            </a:r>
            <a:r>
              <a:rPr lang="zh-CN" altLang="en-US" sz="2800" b="1" dirty="0">
                <a:solidFill>
                  <a:srgbClr val="FF0000"/>
                </a:solidFill>
              </a:rPr>
              <a:t>功率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越</a:t>
            </a:r>
            <a:r>
              <a:rPr lang="zh-CN" altLang="en-US" sz="2800" b="1" dirty="0">
                <a:solidFill>
                  <a:srgbClr val="FF0000"/>
                </a:solidFill>
              </a:rPr>
              <a:t>大，越不容易断续！</a:t>
            </a:r>
          </a:p>
          <a:p>
            <a:pPr eaLnBrk="0" hangingPunct="0"/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92819"/>
              </p:ext>
            </p:extLst>
          </p:nvPr>
        </p:nvGraphicFramePr>
        <p:xfrm>
          <a:off x="7033104" y="4293096"/>
          <a:ext cx="43751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5" imgW="4376269" imgH="636927" progId="Visio.Drawing.15">
                  <p:embed/>
                </p:oleObj>
              </mc:Choice>
              <mc:Fallback>
                <p:oleObj name="Visio" r:id="rId5" imgW="4376269" imgH="63692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104" y="4293096"/>
                        <a:ext cx="437515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51225" y="5360806"/>
            <a:ext cx="530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0033CC"/>
                </a:solidFill>
              </a:rPr>
              <a:t>P</a:t>
            </a:r>
            <a:r>
              <a:rPr lang="en-US" altLang="zh-CN" sz="2600" baseline="-25000" dirty="0" smtClean="0">
                <a:solidFill>
                  <a:srgbClr val="0033CC"/>
                </a:solidFill>
              </a:rPr>
              <a:t>1</a:t>
            </a:r>
            <a:endParaRPr lang="zh-CN" altLang="en-US" sz="2600" baseline="-25000" dirty="0">
              <a:solidFill>
                <a:srgbClr val="0033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5005" y="5373679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 smtClean="0">
                <a:solidFill>
                  <a:srgbClr val="FF3399"/>
                </a:solidFill>
              </a:rPr>
              <a:t>P</a:t>
            </a:r>
            <a:r>
              <a:rPr lang="en-US" altLang="zh-CN" sz="2600" baseline="-25000" dirty="0" smtClean="0">
                <a:solidFill>
                  <a:srgbClr val="FF3399"/>
                </a:solidFill>
              </a:rPr>
              <a:t>2</a:t>
            </a:r>
            <a:endParaRPr lang="zh-CN" altLang="en-US" sz="2600" baseline="-25000" dirty="0">
              <a:solidFill>
                <a:srgbClr val="FF339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2601" y="5360806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&gt;</a:t>
            </a:r>
            <a:endParaRPr lang="zh-CN" altLang="en-US" sz="30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149536" y="4929292"/>
            <a:ext cx="1817865" cy="55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304784" y="5217446"/>
            <a:ext cx="787711" cy="29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C7C6C6B-EE7A-48F9-BC92-44F3E3B76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52" y="2396962"/>
            <a:ext cx="1129604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如果输出电压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恒定不变，那么式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(4.63)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可改写为：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743234"/>
            <a:ext cx="8496944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Boost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变换器的调节特性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AA56F2D5-BE64-4FB0-9AB3-D0EB5337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6" y="3452330"/>
            <a:ext cx="1129604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容易得到，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oG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1/3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时最大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，那么有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ECACDF40-0FB4-451F-8D05-94DFC5257A5D}"/>
              </a:ext>
            </a:extLst>
          </p:cNvPr>
          <p:cNvSpPr txBox="1"/>
          <p:nvPr/>
        </p:nvSpPr>
        <p:spPr>
          <a:xfrm>
            <a:off x="10931374" y="2419628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(4.68)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D8174EFC-4BE4-4BB1-96F3-58AC1B05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42" y="2132856"/>
            <a:ext cx="3034124" cy="107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10776520" y="1424332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(4.63)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F14ADB08-3812-43FC-B03A-0CE86300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56" y="1246187"/>
            <a:ext cx="5326956" cy="100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 bwMode="auto">
          <a:xfrm>
            <a:off x="6312024" y="3414925"/>
            <a:ext cx="4324350" cy="3033712"/>
            <a:chOff x="4537839" y="3655712"/>
            <a:chExt cx="4323586" cy="3033565"/>
          </a:xfrm>
        </p:grpSpPr>
        <p:pic>
          <p:nvPicPr>
            <p:cNvPr id="19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39" y="3655712"/>
              <a:ext cx="4323586" cy="270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图片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6264723"/>
              <a:ext cx="794678" cy="424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24048"/>
              </p:ext>
            </p:extLst>
          </p:nvPr>
        </p:nvGraphicFramePr>
        <p:xfrm>
          <a:off x="1991544" y="4632054"/>
          <a:ext cx="3168352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1167893" imgH="406224" progId="Equation.DSMT4">
                  <p:embed/>
                </p:oleObj>
              </mc:Choice>
              <mc:Fallback>
                <p:oleObj name="Equation" r:id="rId7" imgW="1167893" imgH="4062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4632054"/>
                        <a:ext cx="3168352" cy="1104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482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xmlns="" id="{69AFECE2-7CAD-4C52-A4E7-DEF9D7A5CF05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变换器电路拓扑的推演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6AC20691-BB54-4E31-A517-8DDF3490E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1268760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线性调节器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CA8C8978-CBA6-4FFE-ADF9-FDAC10B81071}"/>
              </a:ext>
            </a:extLst>
          </p:cNvPr>
          <p:cNvSpPr/>
          <p:nvPr/>
        </p:nvSpPr>
        <p:spPr>
          <a:xfrm>
            <a:off x="7896200" y="3455964"/>
            <a:ext cx="2162773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线性调节器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3709DD07-7F43-4C1D-9E25-25D9043F2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711" y="1628800"/>
            <a:ext cx="5620418" cy="172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6AC20691-BB54-4E31-A517-8DDF3490E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7" y="2276872"/>
            <a:ext cx="460851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作在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线性放大状态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，称为调整管。起到分压作用，存在较大损耗，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效率也较低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实现了输出电压的闭环调节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944675" y="4090686"/>
            <a:ext cx="4484382" cy="13545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缺点：效率低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优点：可自动调压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8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1F7474FB-B103-40B5-8713-FF7BB508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743234"/>
            <a:ext cx="8496944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输出电压恒定不变时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Boost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变换器的调节特性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7964338" y="1484784"/>
            <a:ext cx="3532262" cy="2385640"/>
            <a:chOff x="4537839" y="3655712"/>
            <a:chExt cx="4323586" cy="3033565"/>
          </a:xfrm>
        </p:grpSpPr>
        <p:pic>
          <p:nvPicPr>
            <p:cNvPr id="19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39" y="3655712"/>
              <a:ext cx="4323586" cy="270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6264723"/>
              <a:ext cx="794678" cy="424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5" b="49478"/>
          <a:stretch/>
        </p:blipFill>
        <p:spPr>
          <a:xfrm>
            <a:off x="583357" y="2099649"/>
            <a:ext cx="7018486" cy="7144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9" b="11190"/>
          <a:stretch/>
        </p:blipFill>
        <p:spPr>
          <a:xfrm>
            <a:off x="557841" y="3429000"/>
            <a:ext cx="7018486" cy="20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0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909971"/>
            <a:ext cx="8473436" cy="16478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64904"/>
            <a:ext cx="7474976" cy="8374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38428"/>
          <a:stretch/>
        </p:blipFill>
        <p:spPr>
          <a:xfrm>
            <a:off x="6672064" y="3212976"/>
            <a:ext cx="5267753" cy="307227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/>
          <a:srcRect t="1160" b="63193"/>
          <a:stretch/>
        </p:blipFill>
        <p:spPr>
          <a:xfrm>
            <a:off x="1188287" y="4005064"/>
            <a:ext cx="597124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03A8CF0C-44E8-436D-9946-48D0AA2271B9}"/>
              </a:ext>
            </a:extLst>
          </p:cNvPr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Boost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340768"/>
            <a:ext cx="1051316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4.2.1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4.2.3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4.2.4  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4.2.5  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362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开关管与续流二极管的电压和电流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67" y="1946780"/>
            <a:ext cx="7920880" cy="390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和二极管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的电压应力为：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功率管电流为电感电流上升段。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二极管电流为电感电流下降段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功率管与二极管最大电流即为电感电流最大值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F4E4FEE0-F6CE-47D3-8346-6246558F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37" y="5326830"/>
            <a:ext cx="5105063" cy="8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3552" y="27809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90152"/>
              </p:ext>
            </p:extLst>
          </p:nvPr>
        </p:nvGraphicFramePr>
        <p:xfrm>
          <a:off x="1841701" y="2628853"/>
          <a:ext cx="2274079" cy="60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4" imgW="761669" imgH="203112" progId="Equation.DSMT4">
                  <p:embed/>
                </p:oleObj>
              </mc:Choice>
              <mc:Fallback>
                <p:oleObj name="Equation" r:id="rId4" imgW="761669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701" y="2628853"/>
                        <a:ext cx="2274079" cy="601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1B53A14-5692-4DEB-B430-117207EA2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624" y="856230"/>
            <a:ext cx="4164975" cy="40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开关管与续流二极管的电压和电流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648764"/>
            <a:ext cx="792088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和二极管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的电流平均值分别为：</a:t>
            </a: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16A8880B-A2BF-416D-BFEA-29A58EDC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30" y="2225012"/>
            <a:ext cx="2898850" cy="105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xmlns="" id="{1620068E-9034-4257-9E62-6068E468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30" y="3219188"/>
            <a:ext cx="1152496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1B53A14-5692-4DEB-B430-117207EA2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624" y="856230"/>
            <a:ext cx="4164975" cy="40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升压电感量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1553842"/>
            <a:ext cx="644558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输出电压不变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下，有：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纹波电流在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=0.5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8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处最大：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得到纹波电流随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变化曲线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xmlns="" id="{F0759B1D-1BA9-4DA8-AA7E-C4F45022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029336"/>
            <a:ext cx="2580628" cy="114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xmlns="" id="{5B934438-55A0-465C-B1A1-5184A261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89" y="4702605"/>
            <a:ext cx="3657117" cy="114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760296" y="2060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73614"/>
              </p:ext>
            </p:extLst>
          </p:nvPr>
        </p:nvGraphicFramePr>
        <p:xfrm>
          <a:off x="8521828" y="1844824"/>
          <a:ext cx="2830756" cy="91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1218671" imgH="393529" progId="Equation.DSMT4">
                  <p:embed/>
                </p:oleObj>
              </mc:Choice>
              <mc:Fallback>
                <p:oleObj name="Equation" r:id="rId5" imgW="1218671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1828" y="1844824"/>
                        <a:ext cx="2830756" cy="910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2">
            <a:extLst>
              <a:ext uri="{FF2B5EF4-FFF2-40B4-BE49-F238E27FC236}">
                <a16:creationId xmlns:a16="http://schemas.microsoft.com/office/drawing/2014/main" xmlns="" id="{942FB434-9C8E-474C-A63D-5D1670AD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1883748"/>
            <a:ext cx="2217832" cy="75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7248128" y="1988840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升压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电感量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76" y="1839423"/>
            <a:ext cx="792088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根据最大允许脉动电流设计电感：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05536410-E4B5-4AC1-9507-89A46720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" y="2604364"/>
            <a:ext cx="7194462" cy="249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043FF44-5744-4D78-AABD-72359CE9E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76" y="5155272"/>
            <a:ext cx="7432808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实际工程中，一般选取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Lbmax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为额定输出时输入电流的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20%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，也可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根据实际情况选取更大或更小的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值。</a:t>
            </a:r>
            <a:endParaRPr lang="zh-CN" altLang="en-US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xmlns="" id="{0149CE98-4EBE-45A6-A671-69A16D0C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" b="1968"/>
          <a:stretch>
            <a:fillRect/>
          </a:stretch>
        </p:blipFill>
        <p:spPr bwMode="auto">
          <a:xfrm>
            <a:off x="6121464" y="2091739"/>
            <a:ext cx="5391845" cy="363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5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升压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电感量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344157" cy="1518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429000"/>
            <a:ext cx="6135582" cy="120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5013176"/>
            <a:ext cx="1825031" cy="387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727" y="5400326"/>
            <a:ext cx="1529550" cy="4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滤波电容容量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32" y="1558088"/>
            <a:ext cx="9953088" cy="390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导通时，滤波电容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放电；当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截止时，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充电。输出电压脉动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放电时的电压下降量来表示，而放电电流为输出电流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的表达式为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可得滤波电容容量为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根据所允许的输出电压脉动值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，可以由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上式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计算出滤波电容容量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6B184B94-F35C-40C9-8AE5-93AF6910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08" y="2667650"/>
            <a:ext cx="1986118" cy="90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xmlns="" id="{4BCCAD73-7622-4EE7-ACBC-5E9EB589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3717484"/>
            <a:ext cx="2061263" cy="96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5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目录</a:t>
            </a:r>
          </a:p>
          <a:p>
            <a:pPr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47528" y="1052736"/>
            <a:ext cx="83529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Buck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Buck-Boost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4.4  Cuk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4.5  Zeta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4.6  SEPIC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4.7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六种非隔离直流变换器的比较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965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6310A8EF-B902-4EBF-9448-CDF86BE2CB7E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变换器电路拓扑的推演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0C06A9B9-2653-4A19-B0A4-2E40946F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90" y="1993415"/>
            <a:ext cx="5410576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基本工作原理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B41C6432-F841-44F0-98FB-61C7D09D941C}"/>
              </a:ext>
            </a:extLst>
          </p:cNvPr>
          <p:cNvSpPr/>
          <p:nvPr/>
        </p:nvSpPr>
        <p:spPr>
          <a:xfrm>
            <a:off x="7924385" y="5723580"/>
            <a:ext cx="2108270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4.4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B68D1BEE-743F-4FF0-9479-8DA1A658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201"/>
          <a:stretch>
            <a:fillRect/>
          </a:stretch>
        </p:blipFill>
        <p:spPr bwMode="auto">
          <a:xfrm>
            <a:off x="6723424" y="680061"/>
            <a:ext cx="4129018" cy="270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7EE8140-13C3-41BE-A034-F833BC6A407C}"/>
              </a:ext>
            </a:extLst>
          </p:cNvPr>
          <p:cNvSpPr/>
          <p:nvPr/>
        </p:nvSpPr>
        <p:spPr>
          <a:xfrm>
            <a:off x="7518825" y="2727913"/>
            <a:ext cx="2513830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工作在开关状态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649DCBCB-CBD6-4F0B-BF34-5601E2F7A9A9}"/>
              </a:ext>
            </a:extLst>
          </p:cNvPr>
          <p:cNvSpPr/>
          <p:nvPr/>
        </p:nvSpPr>
        <p:spPr>
          <a:xfrm>
            <a:off x="7968334" y="5280309"/>
            <a:ext cx="1636987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主要波形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0C06A9B9-2653-4A19-B0A4-2E40946F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99" y="3036284"/>
            <a:ext cx="4543902" cy="168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作在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，称为功率开关管。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该电路称为开关变换器，输出电压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为直流脉冲形式。</a:t>
            </a:r>
            <a:endParaRPr lang="en-US" altLang="zh-CN" sz="24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68EA1D8E-4433-4F54-84B3-43894761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73" y="836712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高效率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的开关变换器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xmlns="" id="{B1305D8D-717C-4D0B-B533-5CBAF3F3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" b="2768"/>
          <a:stretch>
            <a:fillRect/>
          </a:stretch>
        </p:blipFill>
        <p:spPr bwMode="auto">
          <a:xfrm>
            <a:off x="6384032" y="3170512"/>
            <a:ext cx="5328592" cy="213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1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C15FE600-93DE-446C-8685-99CCB2E2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196752"/>
            <a:ext cx="1101722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Buck-Boost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4.3.1  Buck-Boost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4.3.3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4.3.4  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4.3.5  Buck-Boost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Buck-Boost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变换器电路拓扑的推演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96617" y="1047488"/>
            <a:ext cx="4796245" cy="598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电路推演过程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3" y="825337"/>
            <a:ext cx="527304" cy="820638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C0E48F67-DE2A-4C47-9529-FAD5B3C7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949" y="1485155"/>
            <a:ext cx="8959825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电路构成，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注意副边电压为负值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导通时，电能给电感储能，二极管截止，输出由滤波电容供电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截止时，电感产生感应电势维持原电流方向不变，迫使二极管导通，电感电流向负载供电，同时也向电容充电，输出负电压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F7BD601-56D7-478D-BAE3-173E8E52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645024"/>
            <a:ext cx="5991599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1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03A8CF0C-44E8-436D-9946-48D0AA2271B9}"/>
              </a:ext>
            </a:extLst>
          </p:cNvPr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Buck-Boost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107" y="1196752"/>
            <a:ext cx="1116124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Buck-Boost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4.3.1  Buck-Boost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4.3.2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Buck-Boost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4.3.3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4.3.4  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4.3.5  Buck-Boost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5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2C8C3711-B82F-4F23-83A0-0A06F5AB9A2B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FF85F5F5-AA6B-4D81-8588-E0B3F136E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工作模态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5D7A8124-4B0D-4AFE-AF11-53618B91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" y="1387755"/>
            <a:ext cx="6755557" cy="143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269875" algn="just">
              <a:lnSpc>
                <a:spcPct val="125000"/>
              </a:lnSpc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0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时，开关管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导通，二极管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截止，负载由滤波电容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供电，如图所示。此时，输入电压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加到电感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上，那么有：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59DC911-87DC-45CC-8C56-DB7036492A74}"/>
              </a:ext>
            </a:extLst>
          </p:cNvPr>
          <p:cNvSpPr txBox="1"/>
          <p:nvPr/>
        </p:nvSpPr>
        <p:spPr>
          <a:xfrm>
            <a:off x="5303912" y="3070559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(4.90)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7F299F8A-B7A8-4553-B3E8-3034A09E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573" y="3892106"/>
            <a:ext cx="11673189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显然，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升压电感电流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线性增长</a:t>
            </a:r>
            <a:endParaRPr lang="zh-CN" altLang="zh-CN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26395B3-3F61-4813-AB19-7F912C78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/>
          <a:stretch>
            <a:fillRect/>
          </a:stretch>
        </p:blipFill>
        <p:spPr bwMode="auto">
          <a:xfrm>
            <a:off x="1655082" y="4629766"/>
            <a:ext cx="4440918" cy="146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xmlns="" id="{A73BA9A9-0AA9-4DF5-9B7E-7A4D2F820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58" y="2830372"/>
            <a:ext cx="2057990" cy="104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8675170-A45D-457A-9E64-F64606A3D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1070"/>
          <a:stretch>
            <a:fillRect/>
          </a:stretch>
        </p:blipFill>
        <p:spPr bwMode="auto">
          <a:xfrm>
            <a:off x="7346879" y="908720"/>
            <a:ext cx="4283967" cy="547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2D645CD-AFE0-48E1-B6B2-614AC4E6D569}"/>
              </a:ext>
            </a:extLst>
          </p:cNvPr>
          <p:cNvSpPr/>
          <p:nvPr/>
        </p:nvSpPr>
        <p:spPr>
          <a:xfrm>
            <a:off x="7824906" y="1044374"/>
            <a:ext cx="1511454" cy="476089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442A1A01-DF0B-486C-B24E-D340DE19D2A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1ACD06F-3FC2-4225-8CBD-B967BE7E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工作模态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9D49BA59-F7CF-440C-ACF7-1CE12A4B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4" y="1518785"/>
            <a:ext cx="7859948" cy="143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/>
              </a:rPr>
              <a:t>on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向负载侧流动，电感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释放储能给负载和滤波电容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被充电，如图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4.21(b)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所示。此时电感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上的电压为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，那么有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A9D5D488-525B-48FB-B1D0-75DF17A56EBD}"/>
              </a:ext>
            </a:extLst>
          </p:cNvPr>
          <p:cNvSpPr txBox="1"/>
          <p:nvPr/>
        </p:nvSpPr>
        <p:spPr>
          <a:xfrm>
            <a:off x="5517861" y="3181112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(4.91)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F3D148B0-BCF6-4532-8041-C8D1AE21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11" y="3687757"/>
            <a:ext cx="11673189" cy="104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线性减小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indent="269875" algn="just">
              <a:lnSpc>
                <a:spcPct val="125000"/>
              </a:lnSpc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时，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再次开通，进入下一个开关周期。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FD4E7D2-A0DE-4017-8C45-187F14865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86" y="2971119"/>
            <a:ext cx="1984794" cy="94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2CF95468-8547-4FAC-8F86-2284974B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/>
          <a:stretch>
            <a:fillRect/>
          </a:stretch>
        </p:blipFill>
        <p:spPr bwMode="auto">
          <a:xfrm>
            <a:off x="1343472" y="4780736"/>
            <a:ext cx="4379906" cy="144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A65836D9-168D-4FB8-9B9D-F000136E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1070"/>
          <a:stretch>
            <a:fillRect/>
          </a:stretch>
        </p:blipFill>
        <p:spPr bwMode="auto">
          <a:xfrm>
            <a:off x="7961448" y="1138276"/>
            <a:ext cx="4012634" cy="512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5792338-FCE3-4F57-BD67-8F2B0F61395A}"/>
              </a:ext>
            </a:extLst>
          </p:cNvPr>
          <p:cNvSpPr/>
          <p:nvPr/>
        </p:nvSpPr>
        <p:spPr>
          <a:xfrm>
            <a:off x="9804310" y="1052736"/>
            <a:ext cx="847648" cy="466698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442A1A01-DF0B-486C-B24E-D340DE19D2A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1ACD06F-3FC2-4225-8CBD-B967BE7E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986F2C2D-D547-4D72-AF70-14C3DFB7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11" y="1714893"/>
            <a:ext cx="61616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269875" algn="just">
              <a:lnSpc>
                <a:spcPct val="125000"/>
              </a:lnSpc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稳态工作时，在一个开关周期内，电感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的电压伏秒</a:t>
            </a:r>
            <a:r>
              <a:rPr lang="zh-CN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面积</a:t>
            </a:r>
            <a:r>
              <a:rPr lang="zh-CN" altLang="en-US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平衡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的。那么，根据图中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的波形可得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47E925A5-52D2-43DD-BB43-BB2B64E1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11" y="4205206"/>
            <a:ext cx="5516327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上式可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解得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E45CB42-61F0-42A5-8510-C2D774C11DFF}"/>
              </a:ext>
            </a:extLst>
          </p:cNvPr>
          <p:cNvSpPr txBox="1"/>
          <p:nvPr/>
        </p:nvSpPr>
        <p:spPr>
          <a:xfrm>
            <a:off x="4871864" y="5148935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(4.93)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1B6BDD68-89B8-4093-A57B-F095DD1D3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1070"/>
          <a:stretch>
            <a:fillRect/>
          </a:stretch>
        </p:blipFill>
        <p:spPr bwMode="auto">
          <a:xfrm>
            <a:off x="6981960" y="1124744"/>
            <a:ext cx="4051467" cy="518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xmlns="" id="{5DE13252-83C8-414D-937A-CABEEC671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308106"/>
            <a:ext cx="3652258" cy="71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D3247A08-8C75-424E-99AA-8958E207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35" y="4812068"/>
            <a:ext cx="1903460" cy="113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33688" y="45350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升降压型</a:t>
            </a:r>
            <a:endParaRPr lang="zh-CN" altLang="en-US" sz="30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1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AB6F10E-729E-49BD-8DF4-E46E70154436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76AFA01-E794-447C-8644-C6BCB4D8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5E13CDFE-2FEB-487C-8B81-1EC87C2F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23" y="1461053"/>
            <a:ext cx="7848872" cy="224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稳态工作时，滤波电容电流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的平均值为零。那么，根据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图可知，输出电流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等于二极管电流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的平均值，即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。观察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波形图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可知，二极管电流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的平均值可表示为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(1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为电感电流平均值。因此，有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5C4B85FD-BCA8-4C28-A56F-AA35FC012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81" y="4336129"/>
            <a:ext cx="5644487" cy="21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457A9CD3-702F-4B96-813B-956D70BF4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1070"/>
          <a:stretch>
            <a:fillRect/>
          </a:stretch>
        </p:blipFill>
        <p:spPr bwMode="auto">
          <a:xfrm>
            <a:off x="8146895" y="1226192"/>
            <a:ext cx="3892612" cy="498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ACD9D52D-546D-45CF-8CB5-B43FE7BB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554" y="3645024"/>
            <a:ext cx="1780728" cy="107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4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C63CBCD1-DE6F-4E36-ACF9-9A3301CEFD43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电流连续时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变换器的工作原理与基本关系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7B870A64-3ED3-480B-943B-B6074151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7772687F-0975-4E74-AD02-EBA231F30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74" y="1513746"/>
            <a:ext cx="7477951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电感电流脉动量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DD1BAD5D-F0D7-46D5-ADAD-8F52D289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3263479"/>
            <a:ext cx="7477951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电感电流的最大值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Lcmax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和最小值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Lcmin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5F9A6725-25AE-465E-99BA-7E2B9EB2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5700352"/>
            <a:ext cx="7128792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式中，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i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电感电流脉动量。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28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6889B16B-283B-40D9-8E1E-CDF39CF5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67" y="2202658"/>
            <a:ext cx="2194336" cy="100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xmlns="" id="{C8D6E553-6B18-483E-8CD4-771498FB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59" y="3981382"/>
            <a:ext cx="4603411" cy="87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243BD181-6859-4A74-B96D-5ACEEEC6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760298"/>
            <a:ext cx="4679937" cy="89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B3268370-A5AF-4F34-A1B3-1719ECA8F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1070"/>
          <a:stretch>
            <a:fillRect/>
          </a:stretch>
        </p:blipFill>
        <p:spPr bwMode="auto">
          <a:xfrm>
            <a:off x="7392144" y="980728"/>
            <a:ext cx="4051467" cy="518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03A8CF0C-44E8-436D-9946-48D0AA2271B9}"/>
              </a:ext>
            </a:extLst>
          </p:cNvPr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Buck-Boost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196752"/>
            <a:ext cx="1101722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Buck-Boost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4.3.1  Buck-Boost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4.3.3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4.3.4  Buck-Boost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4.3.5  Buck-Boost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69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3D19BC0-2217-40D6-A57D-A3974D1A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76" y="3532618"/>
            <a:ext cx="644558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oG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表示电流临界连续时的输出电流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，那么有：</a:t>
            </a:r>
            <a:endParaRPr lang="en-US" altLang="zh-CN" sz="24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电流临界连续时的输出电流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0" y="1969800"/>
            <a:ext cx="6445588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升压电感电流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刚好下降到零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，如图所示，那么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Buck-Boost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变换器工作在电流临界连续模式</a:t>
            </a:r>
            <a:endParaRPr lang="en-US" altLang="zh-CN" sz="2800" baseline="-250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939042" y="4969549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(4.103)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D6503A3-9415-4C24-B8C5-5E41D29B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99" y="4667672"/>
            <a:ext cx="4739538" cy="98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xmlns="" id="{775CF73D-8486-4A6E-AA60-67AC2259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1871"/>
          <a:stretch>
            <a:fillRect/>
          </a:stretch>
        </p:blipFill>
        <p:spPr bwMode="auto">
          <a:xfrm>
            <a:off x="6613558" y="2492896"/>
            <a:ext cx="5391774" cy="38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CF7BD601-56D7-478D-BAE3-173E8E52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1" y="674848"/>
            <a:ext cx="5025057" cy="187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5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6310A8EF-B902-4EBF-9448-CDF86BE2CB7E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变换器电路拓扑的推演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68EA1D8E-4433-4F54-84B3-43894761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73" y="836712"/>
            <a:ext cx="551632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高效率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的开关变换器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D0835105-3AD4-4145-A6C5-8DFA4CB41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16" y="1556792"/>
            <a:ext cx="5461768" cy="32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基本工作原理</a:t>
            </a:r>
            <a:endParaRPr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参考图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4.4(b)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，定义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on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为导通时间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为开关周期，对应的开关频率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= 1/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，那么输出电压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的平均值为：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None/>
            </a:pPr>
            <a:endParaRPr lang="zh-CN" altLang="zh-CN" sz="28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800" baseline="-250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F30ACE5-2847-4D14-B7E9-235B727CDB61}"/>
              </a:ext>
            </a:extLst>
          </p:cNvPr>
          <p:cNvSpPr txBox="1"/>
          <p:nvPr/>
        </p:nvSpPr>
        <p:spPr>
          <a:xfrm>
            <a:off x="938828" y="4811497"/>
            <a:ext cx="479801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式中，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zh-CN" altLang="zh-CN" sz="2400" dirty="0" smtClean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zh-CN" altLang="zh-CN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占空比</a:t>
            </a:r>
            <a:r>
              <a:rPr lang="en-US" altLang="zh-CN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(Duty Cycle)</a:t>
            </a:r>
            <a:endParaRPr lang="zh-CN" altLang="zh-CN" sz="2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67DF32B0-2FCC-4429-A8B6-15CABB2E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5513712"/>
            <a:ext cx="1891425" cy="65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xmlns="" id="{883E173A-07B8-45D4-B25F-C9EA919B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1" y="3726147"/>
            <a:ext cx="5080848" cy="107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B41C6432-F841-44F0-98FB-61C7D09D941C}"/>
              </a:ext>
            </a:extLst>
          </p:cNvPr>
          <p:cNvSpPr/>
          <p:nvPr/>
        </p:nvSpPr>
        <p:spPr>
          <a:xfrm>
            <a:off x="7924385" y="5723580"/>
            <a:ext cx="2108270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4.4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变换器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B68D1BEE-743F-4FF0-9479-8DA1A658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201"/>
          <a:stretch>
            <a:fillRect/>
          </a:stretch>
        </p:blipFill>
        <p:spPr bwMode="auto">
          <a:xfrm>
            <a:off x="6723424" y="680061"/>
            <a:ext cx="4129018" cy="270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7EE8140-13C3-41BE-A034-F833BC6A407C}"/>
              </a:ext>
            </a:extLst>
          </p:cNvPr>
          <p:cNvSpPr/>
          <p:nvPr/>
        </p:nvSpPr>
        <p:spPr>
          <a:xfrm>
            <a:off x="7518825" y="2727913"/>
            <a:ext cx="2513830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工作在开关状态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B1305D8D-717C-4D0B-B533-5CBAF3F3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" b="2768"/>
          <a:stretch>
            <a:fillRect/>
          </a:stretch>
        </p:blipFill>
        <p:spPr bwMode="auto">
          <a:xfrm>
            <a:off x="6384032" y="3170512"/>
            <a:ext cx="5328592" cy="213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49DCBCB-CBD6-4F0B-BF34-5601E2F7A9A9}"/>
              </a:ext>
            </a:extLst>
          </p:cNvPr>
          <p:cNvSpPr/>
          <p:nvPr/>
        </p:nvSpPr>
        <p:spPr>
          <a:xfrm>
            <a:off x="7968334" y="5280309"/>
            <a:ext cx="1636987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主要波形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17713" y="2798284"/>
            <a:ext cx="614100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</a:rPr>
              <a:t>占空比一定时，电感越大，临界连续时的电感平均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输出</a:t>
            </a:r>
            <a:r>
              <a:rPr lang="zh-CN" altLang="en-US" sz="2800" b="1" dirty="0">
                <a:solidFill>
                  <a:srgbClr val="FF0000"/>
                </a:solidFill>
              </a:rPr>
              <a:t>电流越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0" hangingPunct="0"/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也即电感越大，越不容易断续！</a:t>
            </a:r>
          </a:p>
          <a:p>
            <a:pPr eaLnBrk="0" hangingPunct="0"/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304666"/>
              </p:ext>
            </p:extLst>
          </p:nvPr>
        </p:nvGraphicFramePr>
        <p:xfrm>
          <a:off x="7337238" y="5237583"/>
          <a:ext cx="4587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Visio" r:id="rId3" imgW="4588205" imgH="462605" progId="Visio.Drawing.15">
                  <p:embed/>
                </p:oleObj>
              </mc:Choice>
              <mc:Fallback>
                <p:oleObj name="Visio" r:id="rId3" imgW="4588205" imgH="46260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238" y="5237583"/>
                        <a:ext cx="45878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273342" y="6167584"/>
            <a:ext cx="5565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0033CC"/>
                </a:solidFill>
              </a:rPr>
              <a:t>L</a:t>
            </a:r>
            <a:r>
              <a:rPr lang="en-US" altLang="zh-CN" sz="2600" baseline="-25000" dirty="0" smtClean="0">
                <a:solidFill>
                  <a:srgbClr val="0033CC"/>
                </a:solidFill>
              </a:rPr>
              <a:t>f1</a:t>
            </a:r>
            <a:endParaRPr lang="zh-CN" altLang="en-US" sz="2600" baseline="-25000" dirty="0">
              <a:solidFill>
                <a:srgbClr val="0033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67122" y="6180457"/>
            <a:ext cx="5565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 smtClean="0">
                <a:solidFill>
                  <a:srgbClr val="FF3399"/>
                </a:solidFill>
              </a:rPr>
              <a:t>L</a:t>
            </a:r>
            <a:r>
              <a:rPr lang="en-US" altLang="zh-CN" sz="2600" baseline="-25000" dirty="0" smtClean="0">
                <a:solidFill>
                  <a:srgbClr val="FF3399"/>
                </a:solidFill>
              </a:rPr>
              <a:t>f2</a:t>
            </a:r>
            <a:endParaRPr lang="zh-CN" altLang="en-US" sz="2600" baseline="-25000" dirty="0">
              <a:solidFill>
                <a:srgbClr val="FF3399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64718" y="6167584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&gt;</a:t>
            </a:r>
            <a:endParaRPr lang="zh-CN" altLang="en-US" sz="3000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697278" y="5516611"/>
            <a:ext cx="432049" cy="78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228378" y="5404446"/>
            <a:ext cx="353702" cy="89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470976" y="1799449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(4.103)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CD6503A3-9415-4C24-B8C5-5E41D29B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3" y="1497572"/>
            <a:ext cx="4739538" cy="98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xmlns="" id="{775CF73D-8486-4A6E-AA60-67AC2259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1871"/>
          <a:stretch>
            <a:fillRect/>
          </a:stretch>
        </p:blipFill>
        <p:spPr bwMode="auto">
          <a:xfrm>
            <a:off x="6781498" y="2348880"/>
            <a:ext cx="5391774" cy="38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CF7BD601-56D7-478D-BAE3-173E8E52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741214"/>
            <a:ext cx="4559241" cy="170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337435" y="1757036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(4.103)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D6503A3-9415-4C24-B8C5-5E41D29B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3" y="1497572"/>
            <a:ext cx="4739538" cy="98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775CF73D-8486-4A6E-AA60-67AC2259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1871"/>
          <a:stretch>
            <a:fillRect/>
          </a:stretch>
        </p:blipFill>
        <p:spPr bwMode="auto">
          <a:xfrm>
            <a:off x="6528048" y="2478166"/>
            <a:ext cx="5391774" cy="38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08033" y="3012674"/>
            <a:ext cx="614100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FF0000"/>
                </a:solidFill>
              </a:rPr>
              <a:t>输入、输出电压恒定情况下，输出功率越小，越容易达到临界连续点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也</a:t>
            </a:r>
            <a:r>
              <a:rPr lang="zh-CN" altLang="en-US" sz="2800" b="1" dirty="0">
                <a:solidFill>
                  <a:srgbClr val="FF0000"/>
                </a:solidFill>
              </a:rPr>
              <a:t>即功率越大，越不容易断续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65625"/>
              </p:ext>
            </p:extLst>
          </p:nvPr>
        </p:nvGraphicFramePr>
        <p:xfrm>
          <a:off x="7093662" y="4962476"/>
          <a:ext cx="43751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Visio" r:id="rId5" imgW="4376269" imgH="636927" progId="Visio.Drawing.15">
                  <p:embed/>
                </p:oleObj>
              </mc:Choice>
              <mc:Fallback>
                <p:oleObj name="Visio" r:id="rId5" imgW="4376269" imgH="63692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662" y="4962476"/>
                        <a:ext cx="437515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81513" y="6030578"/>
            <a:ext cx="530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0033CC"/>
                </a:solidFill>
              </a:rPr>
              <a:t>P</a:t>
            </a:r>
            <a:r>
              <a:rPr lang="en-US" altLang="zh-CN" sz="2600" baseline="-25000" dirty="0" smtClean="0">
                <a:solidFill>
                  <a:srgbClr val="0033CC"/>
                </a:solidFill>
              </a:rPr>
              <a:t>1</a:t>
            </a:r>
            <a:endParaRPr lang="zh-CN" altLang="en-US" sz="2600" baseline="-25000" dirty="0">
              <a:solidFill>
                <a:srgbClr val="0033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75293" y="6043451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 smtClean="0">
                <a:solidFill>
                  <a:srgbClr val="FF3399"/>
                </a:solidFill>
              </a:rPr>
              <a:t>P</a:t>
            </a:r>
            <a:r>
              <a:rPr lang="en-US" altLang="zh-CN" sz="2600" baseline="-25000" dirty="0" smtClean="0">
                <a:solidFill>
                  <a:srgbClr val="FF3399"/>
                </a:solidFill>
              </a:rPr>
              <a:t>2</a:t>
            </a:r>
            <a:endParaRPr lang="zh-CN" altLang="en-US" sz="2600" baseline="-25000" dirty="0">
              <a:solidFill>
                <a:srgbClr val="FF339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72889" y="6030578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&gt;</a:t>
            </a:r>
            <a:endParaRPr lang="zh-CN" altLang="en-US" sz="3000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179824" y="5599064"/>
            <a:ext cx="1817865" cy="55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335072" y="5887218"/>
            <a:ext cx="787711" cy="29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CF7BD601-56D7-478D-BAE3-173E8E52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98" y="706681"/>
            <a:ext cx="4635099" cy="173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25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E76BD5E-CDEF-402D-8C88-3BE960F535D2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变换器的外特性与调节特性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34EB6FE-24DE-430A-86DD-3A70B9E0CC8E}"/>
              </a:ext>
            </a:extLst>
          </p:cNvPr>
          <p:cNvSpPr txBox="1"/>
          <p:nvPr/>
        </p:nvSpPr>
        <p:spPr>
          <a:xfrm>
            <a:off x="5470976" y="1799449"/>
            <a:ext cx="10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(4.103)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D6503A3-9415-4C24-B8C5-5E41D29B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3" y="1497572"/>
            <a:ext cx="4739538" cy="98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775CF73D-8486-4A6E-AA60-67AC2259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1871"/>
          <a:stretch>
            <a:fillRect/>
          </a:stretch>
        </p:blipFill>
        <p:spPr bwMode="auto">
          <a:xfrm>
            <a:off x="6771283" y="2261114"/>
            <a:ext cx="5391774" cy="38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31893" y="2975977"/>
            <a:ext cx="61410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FF0000"/>
                </a:solidFill>
              </a:rPr>
              <a:t>输出电压和功率恒定情况下，输入电压越</a:t>
            </a:r>
            <a:r>
              <a:rPr lang="zh-CN" altLang="en-US" sz="2800" b="1" dirty="0">
                <a:solidFill>
                  <a:srgbClr val="FF0000"/>
                </a:solidFill>
              </a:rPr>
              <a:t>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，越容易达到临界连续点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89541"/>
              </p:ext>
            </p:extLst>
          </p:nvPr>
        </p:nvGraphicFramePr>
        <p:xfrm>
          <a:off x="7335181" y="4972929"/>
          <a:ext cx="4130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5" imgW="4130963" imgH="533325" progId="Visio.Drawing.15">
                  <p:embed/>
                </p:oleObj>
              </mc:Choice>
              <mc:Fallback>
                <p:oleObj name="Visio" r:id="rId5" imgW="4130963" imgH="53332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181" y="4972929"/>
                        <a:ext cx="4130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50444" y="6066164"/>
            <a:ext cx="7216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0033CC"/>
                </a:solidFill>
              </a:rPr>
              <a:t>U</a:t>
            </a:r>
            <a:r>
              <a:rPr lang="en-US" altLang="zh-CN" sz="2600" baseline="-25000" dirty="0" smtClean="0">
                <a:solidFill>
                  <a:srgbClr val="0033CC"/>
                </a:solidFill>
              </a:rPr>
              <a:t>in1</a:t>
            </a:r>
            <a:endParaRPr lang="zh-CN" altLang="en-US" sz="2600" baseline="-25000" dirty="0">
              <a:solidFill>
                <a:srgbClr val="0033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4224" y="6079037"/>
            <a:ext cx="7216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 smtClean="0">
                <a:solidFill>
                  <a:srgbClr val="FF3399"/>
                </a:solidFill>
              </a:rPr>
              <a:t>U</a:t>
            </a:r>
            <a:r>
              <a:rPr lang="en-US" altLang="zh-CN" sz="2600" baseline="-25000" dirty="0" smtClean="0">
                <a:solidFill>
                  <a:srgbClr val="FF3399"/>
                </a:solidFill>
              </a:rPr>
              <a:t>in2</a:t>
            </a:r>
            <a:endParaRPr lang="zh-CN" altLang="en-US" sz="2600" baseline="-25000" dirty="0">
              <a:solidFill>
                <a:srgbClr val="FF339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10800000">
            <a:off x="5633506" y="6066164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&gt;</a:t>
            </a:r>
            <a:endParaRPr lang="zh-CN" altLang="en-US" sz="3000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248756" y="5506329"/>
            <a:ext cx="2086425" cy="68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329107" y="5484567"/>
            <a:ext cx="1390823" cy="77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9260" y="4140044"/>
            <a:ext cx="476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r>
              <a:rPr lang="zh-CN" altLang="en-US" sz="3000" b="1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临界</a:t>
            </a:r>
            <a:r>
              <a:rPr lang="zh-CN" altLang="en-US" sz="3000" b="1" dirty="0" smtClean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连续最恶劣点应当是输出功率最小的同时在输入电压最大的情况。</a:t>
            </a:r>
            <a:endParaRPr lang="zh-CN" altLang="en-US" sz="3000" b="1" dirty="0">
              <a:solidFill>
                <a:srgbClr val="0033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CF7BD601-56D7-478D-BAE3-173E8E52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81" y="767713"/>
            <a:ext cx="3997718" cy="149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9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03A8CF0C-44E8-436D-9946-48D0AA2271B9}"/>
              </a:ext>
            </a:extLst>
          </p:cNvPr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Buck-Boost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变换器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74A16FA4-78AC-468C-AC3F-D1E34E4E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268760"/>
            <a:ext cx="1209734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Buck-Boost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4.3.1  Buck-Boost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电路拓扑的推演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电流连续时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4.3.3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电流断续时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变换器的工作原理与基本关系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4.3.4  Buck-Boost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变换器的外特性与调节特性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4.3.5  Buck-Boost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变换器的参数设计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30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开关管与续流二极管的电压和电流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67" y="1946780"/>
            <a:ext cx="792088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和二极管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的电压应力为：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功率管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电流为电感电流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上升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段。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电流为电感电流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功率管与二极管最大电流即为电感电流最大值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04A5ED77-F258-4463-9888-0156F645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1070"/>
          <a:stretch>
            <a:fillRect/>
          </a:stretch>
        </p:blipFill>
        <p:spPr bwMode="auto">
          <a:xfrm>
            <a:off x="7157101" y="1665188"/>
            <a:ext cx="4051467" cy="518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CB19E2E2-CE74-47C0-B847-79C3D895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913414"/>
            <a:ext cx="2530332" cy="50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xmlns="" id="{906643B5-3020-4996-8D31-225E4CFF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19" y="5355393"/>
            <a:ext cx="5168383" cy="90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CF7BD601-56D7-478D-BAE3-173E8E52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3" y="0"/>
            <a:ext cx="4360171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6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开关管与续流二极管的电压和电流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613632"/>
            <a:ext cx="792088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和二极管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的电流</a:t>
            </a:r>
            <a:r>
              <a:rPr lang="zh-CN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平均值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分别为：</a:t>
            </a: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xmlns="" id="{1620068E-9034-4257-9E62-6068E468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66" y="3090470"/>
            <a:ext cx="1152496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6BDA19FE-4C1B-415C-A78C-F030F6A5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1070"/>
          <a:stretch>
            <a:fillRect/>
          </a:stretch>
        </p:blipFill>
        <p:spPr bwMode="auto">
          <a:xfrm>
            <a:off x="7778870" y="1202946"/>
            <a:ext cx="4051467" cy="518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28EA0DCF-F4E0-4D75-BDA3-B6706CA2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133128"/>
            <a:ext cx="3024312" cy="10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0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电感量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290220"/>
            <a:ext cx="6445588" cy="390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在输入电压不变条件下纹波电流随占空比增大而变大，在最大占空比处有最大脉动电流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电感根据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最大允许电流脉动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658C81B3-C5CC-4298-9088-06A1CEA6A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28" y="2979655"/>
            <a:ext cx="3131629" cy="97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xmlns="" id="{D3517E69-51CD-4A30-9B6F-97DF99C0D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83" y="4626139"/>
            <a:ext cx="3149974" cy="97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xmlns="" id="{518959AA-F5C1-4AE9-8F9F-B414F97F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"/>
          <a:stretch>
            <a:fillRect/>
          </a:stretch>
        </p:blipFill>
        <p:spPr bwMode="auto">
          <a:xfrm>
            <a:off x="6474320" y="2115894"/>
            <a:ext cx="5363576" cy="368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电感量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1553842"/>
            <a:ext cx="6445588" cy="445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在输出电压不变下，有：</a:t>
            </a: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纹波电流在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inmax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处最大：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得到纹波电流随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变化曲线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B94A8302-9BC7-42CD-8F76-B9F582B7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59" y="1367132"/>
            <a:ext cx="3391681" cy="114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xmlns="" id="{B64C0F23-02D9-4580-B0D8-8FF5777D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3073545"/>
            <a:ext cx="4023931" cy="10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xmlns="" id="{743235A6-4A47-4F89-9C20-F32F06EBD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85" y="4177685"/>
            <a:ext cx="4123735" cy="199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电感量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916740"/>
            <a:ext cx="792088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根据最大允许脉动电流设计电感：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043FF44-5744-4D78-AABD-72359CE9E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4821344"/>
            <a:ext cx="7432808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实际工程中，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一般选取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Lcmax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为额定输出时输入电流的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20%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，也可根据实际情况选取更大或更小的值。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4DAECE5F-CE50-454F-8ABE-58468B1E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990751"/>
            <a:ext cx="5262461" cy="12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xmlns="" id="{29DFCD22-47AF-4005-8BCB-31281C99E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"/>
          <a:stretch>
            <a:fillRect/>
          </a:stretch>
        </p:blipFill>
        <p:spPr bwMode="auto">
          <a:xfrm>
            <a:off x="6096000" y="2204864"/>
            <a:ext cx="5660559" cy="398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6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143F6CF-A085-4436-A0D6-4EC6DD6A276A}"/>
              </a:ext>
            </a:extLst>
          </p:cNvPr>
          <p:cNvSpPr txBox="1">
            <a:spLocks/>
          </p:cNvSpPr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Buck-Boost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变换器的参数设计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256379C-1BAA-4D83-9867-99B2451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56231"/>
            <a:ext cx="64455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滤波电容容量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A5779D2-C703-4F12-9A43-3E12918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32" y="1558088"/>
            <a:ext cx="9953088" cy="390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导通时，滤波电容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放电；当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截止时，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充电。输出电压脉动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可用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放电时的电压下降量来表示，而放电电流为输出电流</a:t>
            </a:r>
            <a:r>
              <a:rPr lang="en-US" altLang="zh-CN" sz="24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的表达式为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可得滤波电容容量为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根据所允许的输出电压脉动值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，可以由</a:t>
            </a:r>
            <a:r>
              <a:rPr lang="zh-CN" alt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上式</a:t>
            </a:r>
            <a:r>
              <a:rPr lang="zh-CN" altLang="zh-CN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计算出滤波电容容量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1B64B88A-B4C0-49F3-B552-1852C484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23" y="2656431"/>
            <a:ext cx="2129972" cy="96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xmlns="" id="{60402CEC-B0F9-4EF6-9414-5CB7D835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3618820"/>
            <a:ext cx="1656184" cy="110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3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5823</Words>
  <Application>Microsoft Office PowerPoint</Application>
  <PresentationFormat>宽屏</PresentationFormat>
  <Paragraphs>651</Paragraphs>
  <Slides>102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102</vt:i4>
      </vt:variant>
    </vt:vector>
  </HeadingPairs>
  <TitlesOfParts>
    <vt:vector size="119" baseType="lpstr">
      <vt:lpstr>等线</vt:lpstr>
      <vt:lpstr>等线 Light</vt:lpstr>
      <vt:lpstr>华文中宋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1_默认设计模板</vt:lpstr>
      <vt:lpstr>Office Theme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NUAA-APSC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Sasuke</dc:creator>
  <cp:lastModifiedBy>chenwu</cp:lastModifiedBy>
  <cp:revision>3427</cp:revision>
  <cp:lastPrinted>2017-04-21T01:14:35Z</cp:lastPrinted>
  <dcterms:created xsi:type="dcterms:W3CDTF">2007-10-24T03:57:44Z</dcterms:created>
  <dcterms:modified xsi:type="dcterms:W3CDTF">2022-11-06T11:41:11Z</dcterms:modified>
</cp:coreProperties>
</file>