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</p:sldMasterIdLst>
  <p:notesMasterIdLst>
    <p:notesMasterId r:id="rId6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40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67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3" r:id="rId53"/>
    <p:sldId id="384" r:id="rId54"/>
    <p:sldId id="385" r:id="rId55"/>
    <p:sldId id="386" r:id="rId56"/>
    <p:sldId id="387" r:id="rId57"/>
    <p:sldId id="388" r:id="rId58"/>
    <p:sldId id="389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0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74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8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09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0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6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9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90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5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88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10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25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73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08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29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89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1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83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7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5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0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4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7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6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5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2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/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/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 txBox="1"/>
          <p:nvPr userDrawn="1"/>
        </p:nvSpPr>
        <p:spPr>
          <a:xfrm>
            <a:off x="9984432" y="6409282"/>
            <a:ext cx="1871133" cy="36036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>
              <a:defRPr/>
            </a:pPr>
            <a:fld id="{5C4CE601-AE5D-49C0-8D2E-A4C2835F2D74}" type="slidenum">
              <a:rPr lang="en-US" altLang="zh-CN" sz="1500" smtClean="0"/>
              <a:t>‹#›</a:t>
            </a:fld>
            <a:endParaRPr lang="en-US" altLang="zh-CN" sz="1500" dirty="0"/>
          </a:p>
        </p:txBody>
      </p:sp>
      <p:sp>
        <p:nvSpPr>
          <p:cNvPr id="14" name="Date Placeholder 3"/>
          <p:cNvSpPr txBox="1"/>
          <p:nvPr userDrawn="1"/>
        </p:nvSpPr>
        <p:spPr>
          <a:xfrm>
            <a:off x="5519936" y="4884540"/>
            <a:ext cx="1631189" cy="332234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defRPr sz="1500" smtClean="0">
                <a:solidFill>
                  <a:srgbClr val="000066"/>
                </a:solidFill>
                <a:latin typeface="+mn-lt"/>
              </a:defRPr>
            </a:lvl1pPr>
          </a:lstStyle>
          <a:p>
            <a:endParaRPr lang="en-US" altLang="zh-CN" sz="2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8"/>
          <p:cNvCxnSpPr>
            <a:cxnSpLocks noChangeShapeType="1"/>
          </p:cNvCxnSpPr>
          <p:nvPr userDrawn="1"/>
        </p:nvCxnSpPr>
        <p:spPr bwMode="auto">
          <a:xfrm flipH="1">
            <a:off x="101601" y="6467475"/>
            <a:ext cx="11959167" cy="0"/>
          </a:xfrm>
          <a:prstGeom prst="line">
            <a:avLst/>
          </a:prstGeom>
          <a:noFill/>
          <a:ln w="15875">
            <a:solidFill>
              <a:srgbClr val="28A9D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Freeform 5"/>
          <p:cNvGrpSpPr/>
          <p:nvPr userDrawn="1"/>
        </p:nvGrpSpPr>
        <p:grpSpPr bwMode="auto">
          <a:xfrm>
            <a:off x="7698151" y="5646737"/>
            <a:ext cx="4254500" cy="820738"/>
            <a:chOff x="0" y="0"/>
            <a:chExt cx="2684" cy="518"/>
          </a:xfrm>
        </p:grpSpPr>
        <p:pic>
          <p:nvPicPr>
            <p:cNvPr id="9" name="Freeform 5"/>
            <p:cNvPicPr>
              <a:picLocks noEditPoints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 bwMode="auto">
          <a:xfrm flipV="1">
            <a:off x="283634" y="371475"/>
            <a:ext cx="11908367" cy="431800"/>
          </a:xfrm>
          <a:custGeom>
            <a:avLst/>
            <a:gdLst>
              <a:gd name="T0" fmla="*/ 7076 w 11969073"/>
              <a:gd name="T1" fmla="*/ 50379 h 524933"/>
              <a:gd name="T2" fmla="*/ 7119 w 11969073"/>
              <a:gd name="T3" fmla="*/ 50379 h 524933"/>
              <a:gd name="T4" fmla="*/ 7119 w 11969073"/>
              <a:gd name="T5" fmla="*/ 1401 h 524933"/>
              <a:gd name="T6" fmla="*/ 58463 w 11969073"/>
              <a:gd name="T7" fmla="*/ 1401 h 524933"/>
              <a:gd name="T8" fmla="*/ 504582 w 11969073"/>
              <a:gd name="T9" fmla="*/ 0 h 524933"/>
              <a:gd name="T10" fmla="*/ 7076 w 11969073"/>
              <a:gd name="T11" fmla="*/ 0 h 524933"/>
              <a:gd name="T12" fmla="*/ 6450 w 11969073"/>
              <a:gd name="T13" fmla="*/ 0 h 524933"/>
              <a:gd name="T14" fmla="*/ 6450 w 11969073"/>
              <a:gd name="T15" fmla="*/ 48683 h 524933"/>
              <a:gd name="T16" fmla="*/ 4522 w 11969073"/>
              <a:gd name="T17" fmla="*/ 48683 h 524933"/>
              <a:gd name="T18" fmla="*/ 4522 w 11969073"/>
              <a:gd name="T19" fmla="*/ 0 h 524933"/>
              <a:gd name="T20" fmla="*/ 0 w 11969073"/>
              <a:gd name="T21" fmla="*/ 0 h 524933"/>
              <a:gd name="T22" fmla="*/ 0 w 11969073"/>
              <a:gd name="T23" fmla="*/ 50379 h 524933"/>
              <a:gd name="T24" fmla="*/ 1426 w 11969073"/>
              <a:gd name="T25" fmla="*/ 50379 h 524933"/>
              <a:gd name="T26" fmla="*/ 1426 w 11969073"/>
              <a:gd name="T27" fmla="*/ 2286 h 524933"/>
              <a:gd name="T28" fmla="*/ 3354 w 11969073"/>
              <a:gd name="T29" fmla="*/ 2286 h 524933"/>
              <a:gd name="T30" fmla="*/ 3354 w 11969073"/>
              <a:gd name="T31" fmla="*/ 50379 h 524933"/>
              <a:gd name="T32" fmla="*/ 7076 w 11969073"/>
              <a:gd name="T33" fmla="*/ 50379 h 524933"/>
              <a:gd name="T34" fmla="*/ 7076 w 11969073"/>
              <a:gd name="T35" fmla="*/ 50379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日期占位符 2"/>
          <p:cNvSpPr txBox="1"/>
          <p:nvPr userDrawn="1"/>
        </p:nvSpPr>
        <p:spPr>
          <a:xfrm>
            <a:off x="274869" y="6520260"/>
            <a:ext cx="2844800" cy="31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7802F644-B5D5-4BD0-A72D-333945FDC064}" type="datetime1">
              <a:rPr lang="zh-CN" altLang="en-US" sz="1200" smtClean="0"/>
              <a:t>2022/11/13</a:t>
            </a:fld>
            <a:endParaRPr lang="zh-CN" altLang="en-US" sz="1200" dirty="0"/>
          </a:p>
        </p:txBody>
      </p:sp>
      <p:grpSp>
        <p:nvGrpSpPr>
          <p:cNvPr id="16" name="Freeform 5"/>
          <p:cNvGrpSpPr/>
          <p:nvPr userDrawn="1"/>
        </p:nvGrpSpPr>
        <p:grpSpPr bwMode="auto">
          <a:xfrm>
            <a:off x="9480376" y="5949280"/>
            <a:ext cx="2592288" cy="518194"/>
            <a:chOff x="0" y="0"/>
            <a:chExt cx="2684" cy="518"/>
          </a:xfrm>
        </p:grpSpPr>
        <p:pic>
          <p:nvPicPr>
            <p:cNvPr id="17" name="Freeform 5"/>
            <p:cNvPicPr>
              <a:picLocks noEditPoints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2.vsd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3.vsdx"/><Relationship Id="rId3" Type="http://schemas.openxmlformats.org/officeDocument/2006/relationships/image" Target="../media/image22.emf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4.vsdx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png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17.emf"/><Relationship Id="rId4" Type="http://schemas.openxmlformats.org/officeDocument/2006/relationships/image" Target="../media/image25.png"/><Relationship Id="rId9" Type="http://schemas.openxmlformats.org/officeDocument/2006/relationships/package" Target="../embeddings/Microsoft_Visio___5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Visio___6.vsdx"/><Relationship Id="rId5" Type="http://schemas.openxmlformats.org/officeDocument/2006/relationships/image" Target="../media/image21.emf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emf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3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w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4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Visio___7.vsdx"/><Relationship Id="rId5" Type="http://schemas.openxmlformats.org/officeDocument/2006/relationships/image" Target="../media/image57.wmf"/><Relationship Id="rId4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e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Visio___8.vsdx"/><Relationship Id="rId4" Type="http://schemas.openxmlformats.org/officeDocument/2006/relationships/image" Target="../media/image5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e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wmf"/><Relationship Id="rId5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e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5.emf"/><Relationship Id="rId4" Type="http://schemas.openxmlformats.org/officeDocument/2006/relationships/image" Target="../media/image7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5.emf"/><Relationship Id="rId4" Type="http://schemas.openxmlformats.org/officeDocument/2006/relationships/image" Target="../media/image7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9.emf"/><Relationship Id="rId4" Type="http://schemas.openxmlformats.org/officeDocument/2006/relationships/image" Target="../media/image8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package" Target="../embeddings/Microsoft_Visio___1.vsd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0" y="2060848"/>
            <a:ext cx="12192000" cy="2448272"/>
          </a:xfrm>
          <a:prstGeom prst="rect">
            <a:avLst/>
          </a:prstGeom>
          <a:gradFill flip="none" rotWithShape="1">
            <a:gsLst>
              <a:gs pos="63000">
                <a:srgbClr val="000066"/>
              </a:gs>
              <a:gs pos="100000">
                <a:srgbClr val="83A2F9"/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2420888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电力电子技术 </a:t>
            </a:r>
            <a:r>
              <a:rPr lang="en-US" altLang="zh-CN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3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 Electronics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6989" y="-880"/>
            <a:ext cx="5109091" cy="1384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电气精品教材丛书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“十三五”江苏省高等学校重点教材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工业和信息化部“十四五”规划教材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84984"/>
            <a:ext cx="121920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隔离型直流变换器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日期占位符 2"/>
          <p:cNvSpPr txBox="1"/>
          <p:nvPr/>
        </p:nvSpPr>
        <p:spPr>
          <a:xfrm>
            <a:off x="5332854" y="4869160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2F644-B5D5-4BD0-A72D-333945FDC064}" type="datetime1"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2022/11/13</a:t>
            </a:fld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96600" y="63093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95685" y="837181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[0，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7860" y="1538605"/>
            <a:ext cx="544893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导通，原边绕组电压：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磁通增长：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占空比：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sz="2400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为导通时间，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为开关周期</a:t>
            </a:r>
            <a:endParaRPr lang="zh-CN" altLang="en-US" sz="2400" i="1" baseline="-25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30" y="1557020"/>
            <a:ext cx="2045335" cy="795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50" y="2132965"/>
            <a:ext cx="178943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65" y="3933190"/>
            <a:ext cx="4648835" cy="23177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031990" y="1091565"/>
            <a:ext cx="3743960" cy="4979035"/>
            <a:chOff x="11074" y="1719"/>
            <a:chExt cx="5896" cy="784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74" y="1719"/>
              <a:ext cx="5896" cy="784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1635" y="1720"/>
              <a:ext cx="1004" cy="784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65738"/>
              </p:ext>
            </p:extLst>
          </p:nvPr>
        </p:nvGraphicFramePr>
        <p:xfrm>
          <a:off x="2495550" y="4598329"/>
          <a:ext cx="276679" cy="76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8" imgW="184881" imgH="506298" progId="Visio.Drawing.15">
                  <p:embed/>
                </p:oleObj>
              </mc:Choice>
              <mc:Fallback>
                <p:oleObj name="Visio" r:id="rId8" imgW="184881" imgH="5062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598329"/>
                        <a:ext cx="276679" cy="760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241313" y="515873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3270" y="1699260"/>
            <a:ext cx="541655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变压器励磁电流：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副边绕组电压：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原边电流：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0" y="1574800"/>
            <a:ext cx="1263650" cy="888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440" y="2202815"/>
            <a:ext cx="1452245" cy="935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350" y="2851150"/>
            <a:ext cx="1656715" cy="8362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65" y="3826510"/>
            <a:ext cx="4648835" cy="23177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031990" y="1091565"/>
            <a:ext cx="3743960" cy="4979035"/>
            <a:chOff x="11074" y="1719"/>
            <a:chExt cx="5896" cy="784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74" y="1719"/>
              <a:ext cx="5896" cy="784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1635" y="1720"/>
              <a:ext cx="1004" cy="784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685" y="837181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[0，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95521"/>
              </p:ext>
            </p:extLst>
          </p:nvPr>
        </p:nvGraphicFramePr>
        <p:xfrm>
          <a:off x="2481943" y="4484029"/>
          <a:ext cx="276679" cy="76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8" imgW="184881" imgH="506298" progId="Visio.Drawing.15">
                  <p:embed/>
                </p:oleObj>
              </mc:Choice>
              <mc:Fallback>
                <p:oleObj name="Visio" r:id="rId8" imgW="184881" imgH="5062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943" y="4484029"/>
                        <a:ext cx="276679" cy="760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7706" y="504443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9124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algn="l" defTabSz="914400" rtl="0" eaLnBrk="0" fontAlgn="base" latin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开关模态2 [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5810" y="1538605"/>
            <a:ext cx="60579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时，复位绕组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中出现感应电压且极性为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“*”端为“负”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复位绕组初始电流：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复位绕组电压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pic>
        <p:nvPicPr>
          <p:cNvPr id="7" name="图片 6" descr="C:\Users\dell\Desktop\2.png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6168" y="3933190"/>
            <a:ext cx="4608830" cy="2317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40" y="2637155"/>
            <a:ext cx="2152650" cy="855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350" y="3215005"/>
            <a:ext cx="2104390" cy="7315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031990" y="1091565"/>
            <a:ext cx="3743960" cy="4978400"/>
            <a:chOff x="11074" y="1719"/>
            <a:chExt cx="5896" cy="78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74" y="1719"/>
              <a:ext cx="5896" cy="784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2652" y="1719"/>
              <a:ext cx="1004" cy="784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676458"/>
              </p:ext>
            </p:extLst>
          </p:nvPr>
        </p:nvGraphicFramePr>
        <p:xfrm>
          <a:off x="2495550" y="4598329"/>
          <a:ext cx="276679" cy="76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8" imgW="184881" imgH="506298" progId="Visio.Drawing.15">
                  <p:embed/>
                </p:oleObj>
              </mc:Choice>
              <mc:Fallback>
                <p:oleObj name="Visio" r:id="rId8" imgW="184881" imgH="5062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598329"/>
                        <a:ext cx="276679" cy="760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241313" y="515873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2160" y="1538605"/>
            <a:ext cx="593344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磁通减小量：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为磁通减小到零的时间</a:t>
            </a:r>
            <a:r>
              <a:rPr 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reset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endParaRPr sz="2400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变压器磁复位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副边绕组电压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pic>
        <p:nvPicPr>
          <p:cNvPr id="7" name="图片 6" descr="C:\Users\dell\Desktop\2.png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6168" y="3933190"/>
            <a:ext cx="4608830" cy="231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840" y="1538605"/>
            <a:ext cx="298894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785" y="3213100"/>
            <a:ext cx="1463040" cy="8115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1720" y="3213100"/>
            <a:ext cx="1513205" cy="8115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031990" y="1091565"/>
            <a:ext cx="3743960" cy="4978400"/>
            <a:chOff x="11074" y="1719"/>
            <a:chExt cx="5896" cy="78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74" y="1719"/>
              <a:ext cx="5896" cy="784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652" y="1719"/>
              <a:ext cx="1004" cy="784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124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algn="l" defTabSz="914400" rtl="0" eaLnBrk="0" fontAlgn="base" latin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开关模态2 [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676458"/>
              </p:ext>
            </p:extLst>
          </p:nvPr>
        </p:nvGraphicFramePr>
        <p:xfrm>
          <a:off x="2495550" y="4598329"/>
          <a:ext cx="276679" cy="76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9" imgW="184881" imgH="506298" progId="Visio.Drawing.15">
                  <p:embed/>
                </p:oleObj>
              </mc:Choice>
              <mc:Fallback>
                <p:oleObj name="Visio" r:id="rId9" imgW="184881" imgH="5062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598329"/>
                        <a:ext cx="276679" cy="760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41313" y="515873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6457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开关模态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2160" y="1538605"/>
            <a:ext cx="593344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在此开关模态中，变压器所有绕组电压和电流均为零。滤波电感电流</a:t>
            </a:r>
            <a:r>
              <a:rPr 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继续经过续流二极管</a:t>
            </a:r>
            <a:r>
              <a:rPr 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续流</a:t>
            </a: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，并且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线性下降</a:t>
            </a: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。加在开关管</a:t>
            </a:r>
            <a:r>
              <a:rPr 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上的电压为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</a:p>
        </p:txBody>
      </p:sp>
      <p:pic>
        <p:nvPicPr>
          <p:cNvPr id="7" name="图片 6" descr="C:\Users\dell\Desktop\3.png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6168" y="3941763"/>
            <a:ext cx="4608830" cy="230060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031990" y="1091565"/>
            <a:ext cx="3743960" cy="4979035"/>
            <a:chOff x="11074" y="1719"/>
            <a:chExt cx="5896" cy="784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4" y="1719"/>
              <a:ext cx="5896" cy="784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3658" y="1720"/>
              <a:ext cx="661" cy="784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051413"/>
              </p:ext>
            </p:extLst>
          </p:nvPr>
        </p:nvGraphicFramePr>
        <p:xfrm>
          <a:off x="2495043" y="4597251"/>
          <a:ext cx="272650" cy="74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6" imgW="184881" imgH="506298" progId="Visio.Drawing.15">
                  <p:embed/>
                </p:oleObj>
              </mc:Choice>
              <mc:Fallback>
                <p:oleObj name="Visio" r:id="rId6" imgW="184881" imgH="5062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043" y="4597251"/>
                        <a:ext cx="272650" cy="7497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241313" y="515873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5.1  正激变换器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.1.1  正激变换器电路拓扑的推演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.1.2  正激变换器的工作原理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.1.3  正激变换器的基本关系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.1.4  双管正激变换器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正激变换器的基本关系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0902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输出电压与输入电压的关系式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380" y="1196975"/>
            <a:ext cx="4204970" cy="178117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8976360" y="3105150"/>
            <a:ext cx="405130" cy="740410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00" y="3777615"/>
            <a:ext cx="5804535" cy="24650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7075" y="1538605"/>
            <a:ext cx="5457190" cy="364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正激变换器实际上是一个隔离型的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Buck</a:t>
            </a:r>
            <a:r>
              <a:rPr lang="en-US" altLang="zh-CN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变换器，其输出电压与输入电压之间的关系为：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dirty="0">
              <a:ea typeface="微软雅黑" panose="020B0503020204020204" pitchFamily="34" charset="-122"/>
              <a:sym typeface="+mn-ea"/>
            </a:endParaRPr>
          </a:p>
          <a:p>
            <a:pPr marL="0" indent="0" defTabSz="914400" fontAlgn="auto">
              <a:lnSpc>
                <a:spcPct val="15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占空比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=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165" y="3176905"/>
            <a:ext cx="1946275" cy="95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正激变换器的基本关系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82270" y="819785"/>
            <a:ext cx="68326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功率器件承受的电压应力和流过的电流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5325" y="3975990"/>
            <a:ext cx="606869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开关管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截止，变压器磁芯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去磁</a:t>
            </a:r>
            <a:endParaRPr lang="zh-CN" altLang="en-US" sz="2400" dirty="0">
              <a:ea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开关管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</a:t>
            </a: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电压：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整流二极管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上电压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45" y="3688335"/>
            <a:ext cx="4377055" cy="2200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930" y="4403985"/>
            <a:ext cx="3387090" cy="836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775" y="5052320"/>
            <a:ext cx="1380490" cy="740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325" y="1522187"/>
            <a:ext cx="606869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开关管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导通，变压器磁芯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增磁</a:t>
            </a:r>
            <a:endParaRPr lang="zh-CN" altLang="en-US" sz="2400" dirty="0">
              <a:ea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续流二极管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</a:t>
            </a: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电压：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ea typeface="微软雅黑" panose="020B0503020204020204" pitchFamily="34" charset="-122"/>
                <a:sym typeface="+mn-ea"/>
              </a:rPr>
              <a:t>整流二极管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上电压：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-2147482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020" y="2098132"/>
            <a:ext cx="1314450" cy="723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875" y="2674712"/>
            <a:ext cx="1734185" cy="792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9645" y="1411062"/>
            <a:ext cx="4344035" cy="21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332" y="1440815"/>
            <a:ext cx="5978525" cy="326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电感电流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 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的最大值为：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导通时电流均为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上最大电流均等于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Lfmax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开关管电流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最大值为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240" y="1771359"/>
            <a:ext cx="3528328" cy="4691671"/>
          </a:xfrm>
          <a:prstGeom prst="rect">
            <a:avLst/>
          </a:prstGeom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73380" y="819785"/>
            <a:ext cx="68326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0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功率器件承受的电压应力和流过的电流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5" y="2186940"/>
            <a:ext cx="4864100" cy="887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25" y="4878705"/>
            <a:ext cx="5171440" cy="875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315" y="0"/>
            <a:ext cx="4171043" cy="1771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75" y="1538605"/>
            <a:ext cx="6325235" cy="3884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为了保证变压器磁芯的磁复位，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防止磁芯饱和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损坏，磁芯磁通的增加量应等于减小量：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fontAlgn="auto">
              <a:lnSpc>
                <a:spcPct val="14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=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fontAlgn="auto">
              <a:lnSpc>
                <a:spcPct val="14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可以得到：</a:t>
            </a:r>
          </a:p>
          <a:p>
            <a:pPr marL="0" indent="0" defTabSz="914400" fontAlgn="auto">
              <a:lnSpc>
                <a:spcPct val="140000"/>
              </a:lnSpc>
              <a:spcBef>
                <a:spcPts val="1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为保证变压器磁芯可靠复位：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&lt;1-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fontAlgn="auto">
              <a:lnSpc>
                <a:spcPct val="14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最大占空比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ymax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满足：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90" y="1124585"/>
            <a:ext cx="3743960" cy="4978400"/>
          </a:xfrm>
          <a:prstGeom prst="rect">
            <a:avLst/>
          </a:prstGeom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73380" y="819785"/>
            <a:ext cx="68326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复位绕组匝数的选取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70" y="2626995"/>
            <a:ext cx="1789430" cy="8293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540" y="2635885"/>
            <a:ext cx="2846705" cy="771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610" y="3350895"/>
            <a:ext cx="1738630" cy="886460"/>
          </a:xfrm>
          <a:prstGeom prst="rect">
            <a:avLst/>
          </a:prstGeom>
        </p:spPr>
      </p:pic>
      <p:pic>
        <p:nvPicPr>
          <p:cNvPr id="4" name="图片 -2147482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1450" y="4737100"/>
            <a:ext cx="2193925" cy="921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7528" y="1052736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5.1  正激变换器</a:t>
            </a:r>
            <a:endParaRPr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5.2  反激变换器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5.3  推挽变换器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5.4  半桥变换器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5.5  全桥变换器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5.6  Buck类变换器的输出整流电路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5.7  隔离型Buck类变换器的比较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75" y="1538605"/>
            <a:ext cx="10896600" cy="3897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变压器的引入，不仅实现了输入和输出侧的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电气隔离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，也使正激变换器的输出电压可以高于输入电压，或低于输入</a:t>
            </a: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电压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 defTabSz="914400" fontAlgn="auto">
              <a:lnSpc>
                <a:spcPct val="15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≥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ymax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&gt;0.5，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&gt;2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越大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ymax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可以越大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则越高</a:t>
            </a:r>
          </a:p>
          <a:p>
            <a:pPr marL="342900" indent="-34290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≤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ymax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&gt;0.5，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&lt;2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越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小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ymax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可以越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小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则越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为了充分提高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，而又减小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，一般选择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，此时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ymax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 0.5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，而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=2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73380" y="819785"/>
            <a:ext cx="68326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复位绕组匝数的选取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75" y="2690495"/>
            <a:ext cx="3855085" cy="951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415" y="2727325"/>
            <a:ext cx="1999615" cy="8616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515" y="2682240"/>
            <a:ext cx="1950720" cy="96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75" y="1538605"/>
            <a:ext cx="10724515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正激变换器本质上是一个隔离型的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Buck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变换器，其滤波电感量与滤波电容量的计算与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Buck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变换器类似，只是将加在滤波器上的电压的幅值改为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即可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滤波电感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量（</a:t>
            </a:r>
            <a:r>
              <a:rPr lang="en-US" altLang="zh-CN" sz="24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不变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滤波电容量：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82270" y="819785"/>
            <a:ext cx="68326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滤波电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感量与滤波电容量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27432"/>
              </p:ext>
            </p:extLst>
          </p:nvPr>
        </p:nvGraphicFramePr>
        <p:xfrm>
          <a:off x="3798570" y="3484454"/>
          <a:ext cx="357378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2070100" imgH="482600" progId="Equation.DSMT4">
                  <p:embed/>
                </p:oleObj>
              </mc:Choice>
              <mc:Fallback>
                <p:oleObj r:id="rId4" imgW="2070100" imgH="482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8570" y="3484454"/>
                        <a:ext cx="357378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-21474818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796" y="4866685"/>
            <a:ext cx="1996440" cy="927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5.1  正激变换器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.1.1  正激变换器电路拓扑的推演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.1.2  正激变换器的工作原理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.1.3  正激变换器的基本关系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.1.4  </a:t>
            </a:r>
            <a:r>
              <a:rPr sz="2800" kern="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双管正激变换器</a:t>
            </a:r>
            <a:r>
              <a:rPr lang="en-US" sz="28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8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不讲</a:t>
            </a:r>
            <a:r>
              <a:rPr lang="en-US" sz="28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</a:t>
            </a:r>
            <a:r>
              <a:rPr 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激变换器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 </a:t>
            </a:r>
            <a:r>
              <a:rPr 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激变换器电路拓扑的推演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反激变换器的工作模式和开关模态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.3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电流连续时反激变换器的工作原理与基本关系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5.2.4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电流断续时反激变换器的工作原理和基本关系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反激变换器的外特性和调节特性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5.2.6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反激变换器的参数设计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反激变换器电路拓扑的推演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2155" y="1268730"/>
            <a:ext cx="62992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根据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伏秒面积平衡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原理，加在电感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上的电压是一个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纯交流电压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，因此，可以将变压器并联在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上；同时，电感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可以用变压器的励磁电感代替，因此它可以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集成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到变压器中</a:t>
            </a:r>
          </a:p>
        </p:txBody>
      </p:sp>
      <p:sp>
        <p:nvSpPr>
          <p:cNvPr id="4" name="矩形 3"/>
          <p:cNvSpPr/>
          <p:nvPr/>
        </p:nvSpPr>
        <p:spPr>
          <a:xfrm>
            <a:off x="9480787" y="3357008"/>
            <a:ext cx="19608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加入隔离变压器</a:t>
            </a:r>
          </a:p>
        </p:txBody>
      </p:sp>
      <p:sp>
        <p:nvSpPr>
          <p:cNvPr id="5" name="下箭头 4"/>
          <p:cNvSpPr/>
          <p:nvPr/>
        </p:nvSpPr>
        <p:spPr>
          <a:xfrm>
            <a:off x="9147810" y="3357245"/>
            <a:ext cx="405130" cy="740410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5400000">
            <a:off x="5868670" y="4701540"/>
            <a:ext cx="405130" cy="740410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-2147482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149090"/>
            <a:ext cx="4415790" cy="1720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151"/>
          <p:cNvPicPr>
            <a:picLocks noChangeAspect="1"/>
          </p:cNvPicPr>
          <p:nvPr/>
        </p:nvPicPr>
        <p:blipFill>
          <a:blip r:embed="rId3"/>
          <a:srcRect t="4102"/>
          <a:stretch>
            <a:fillRect/>
          </a:stretch>
        </p:blipFill>
        <p:spPr>
          <a:xfrm>
            <a:off x="7031355" y="4220845"/>
            <a:ext cx="4712335" cy="1502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150" descr="C:\Users\dell\Desktop\电力电子PPT\图片\1.png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36180" y="1628458"/>
            <a:ext cx="3820160" cy="1390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5016102" y="5274073"/>
            <a:ext cx="2214880" cy="899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集成至</a:t>
            </a: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变压器</a:t>
            </a:r>
          </a:p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副边电路镜像翻转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反激变换器电路拓扑的推演</a:t>
            </a:r>
          </a:p>
        </p:txBody>
      </p:sp>
      <p:sp>
        <p:nvSpPr>
          <p:cNvPr id="4" name="矩形 3"/>
          <p:cNvSpPr/>
          <p:nvPr/>
        </p:nvSpPr>
        <p:spPr>
          <a:xfrm>
            <a:off x="9336642" y="3133488"/>
            <a:ext cx="2468880" cy="899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开关管与变压器换位</a:t>
            </a:r>
          </a:p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二极管移位</a:t>
            </a:r>
          </a:p>
        </p:txBody>
      </p:sp>
      <p:sp>
        <p:nvSpPr>
          <p:cNvPr id="5" name="下箭头 4"/>
          <p:cNvSpPr/>
          <p:nvPr/>
        </p:nvSpPr>
        <p:spPr>
          <a:xfrm>
            <a:off x="8931275" y="3213100"/>
            <a:ext cx="405130" cy="740410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-2147482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1268730"/>
            <a:ext cx="4415790" cy="1720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380" y="3933190"/>
            <a:ext cx="3869055" cy="2249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23570" y="1206500"/>
            <a:ext cx="6336665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将二极管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移到副边电路的上面，同时将开关管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和变压器原边绕组交换位置，即可得到反激(Flyback)变换器：</a:t>
            </a:r>
          </a:p>
          <a:p>
            <a:pPr marL="342900" lvl="0" indent="-342900" algn="l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电路拓扑简洁</a:t>
            </a:r>
          </a:p>
          <a:p>
            <a:pPr marL="342900" lvl="0" indent="-342900" algn="l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使用元器件数量少</a:t>
            </a:r>
          </a:p>
          <a:p>
            <a:pPr marL="0" lvl="0" indent="0" algn="l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lvl="0" indent="0" algn="l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注：反激变换器的变压器本质上是一个耦合电感，其磁芯必须留有气隙，以避免饱和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</a:t>
            </a:r>
            <a:r>
              <a:rPr 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激变换器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 </a:t>
            </a:r>
            <a:r>
              <a:rPr 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激变换器电路拓扑的推演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反激变换器的工作模式和开关模态</a:t>
            </a:r>
            <a:endParaRPr sz="2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.3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电流连续时反激变换器的工作原理与基本关系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5.2.4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电流断续时反激变换器的工作原理和基本关系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反激变换器的外特性和调节特性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5.2.6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反激变换器的参数设计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/>
          <p:cNvSpPr/>
          <p:nvPr/>
        </p:nvSpPr>
        <p:spPr>
          <a:xfrm>
            <a:off x="8965565" y="3284855"/>
            <a:ext cx="405130" cy="740410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-2147482152" descr="C:\Users\dell\Desktop\电力电子PPT\图片\1.png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0235" y="1325880"/>
            <a:ext cx="4415790" cy="1605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380" y="3933190"/>
            <a:ext cx="3869055" cy="2249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反激变换器的工作模式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3420" y="1538605"/>
            <a:ext cx="6267450" cy="372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和Buck-Boost变换器一样，反激变换器也有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电流连续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断续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两种工作方式，但其含义不同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defTabSz="914400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n"/>
            </a:pP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电流连续是指变压器两个绕组的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合成安匝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在一个开关周期中不为零</a:t>
            </a:r>
          </a:p>
          <a:p>
            <a:pPr marL="342900" indent="-342900" defTabSz="914400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n"/>
            </a:pP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而电流断续是指合成安匝在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截止期间有一段时间为零</a:t>
            </a:r>
            <a:endParaRPr lang="en-US" altLang="zh-CN" sz="2400" i="1" baseline="-25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反激变换器的工作模式和开关模态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反激变换器的工作模式和开关模态</a:t>
            </a:r>
          </a:p>
        </p:txBody>
      </p:sp>
      <p:sp>
        <p:nvSpPr>
          <p:cNvPr id="18" name="矩形 17"/>
          <p:cNvSpPr/>
          <p:nvPr/>
        </p:nvSpPr>
        <p:spPr>
          <a:xfrm>
            <a:off x="1860764" y="4842346"/>
            <a:ext cx="121983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</a:t>
            </a:r>
          </a:p>
        </p:txBody>
      </p:sp>
      <p:sp>
        <p:nvSpPr>
          <p:cNvPr id="7" name="矩形 6"/>
          <p:cNvSpPr/>
          <p:nvPr/>
        </p:nvSpPr>
        <p:spPr>
          <a:xfrm>
            <a:off x="5105189" y="4842346"/>
            <a:ext cx="123380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3420" y="1538605"/>
            <a:ext cx="5599430" cy="58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电流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连续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时，有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(a)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(b)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两种开关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模态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-2147482156"/>
          <p:cNvPicPr>
            <a:picLocks noChangeAspect="1"/>
          </p:cNvPicPr>
          <p:nvPr/>
        </p:nvPicPr>
        <p:blipFill>
          <a:blip r:embed="rId2"/>
          <a:srcRect l="3848"/>
          <a:stretch>
            <a:fillRect/>
          </a:stretch>
        </p:blipFill>
        <p:spPr>
          <a:xfrm>
            <a:off x="649265" y="2682313"/>
            <a:ext cx="3297555" cy="22421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157"/>
          <p:cNvPicPr>
            <a:picLocks noChangeAspect="1"/>
          </p:cNvPicPr>
          <p:nvPr/>
        </p:nvPicPr>
        <p:blipFill>
          <a:blip r:embed="rId3"/>
          <a:srcRect l="3848"/>
          <a:stretch>
            <a:fillRect/>
          </a:stretch>
        </p:blipFill>
        <p:spPr>
          <a:xfrm>
            <a:off x="4211914" y="2636353"/>
            <a:ext cx="3300095" cy="2236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反激变换器的开关模态</a:t>
            </a:r>
          </a:p>
        </p:txBody>
      </p:sp>
      <p:pic>
        <p:nvPicPr>
          <p:cNvPr id="9" name="图片 -2147482154"/>
          <p:cNvPicPr>
            <a:picLocks noChangeAspect="1"/>
          </p:cNvPicPr>
          <p:nvPr/>
        </p:nvPicPr>
        <p:blipFill>
          <a:blip r:embed="rId4"/>
          <a:srcRect t="1981" b="990"/>
          <a:stretch>
            <a:fillRect/>
          </a:stretch>
        </p:blipFill>
        <p:spPr>
          <a:xfrm>
            <a:off x="7777103" y="1575507"/>
            <a:ext cx="3145155" cy="4455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</a:t>
            </a:r>
            <a:r>
              <a:rPr 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激变换器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 </a:t>
            </a:r>
            <a:r>
              <a:rPr 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激变换器电路拓扑的推演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反激变换器的工作模式和开关模态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.3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电流连续时反激变换器的工作原理与基本关系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5.2.4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电流断续时反激变换器的工作原理和基本关系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反激变换器的外特性和调节特性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5.2.6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反激变换器的参数设计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5.1  正激变换器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.1.1  正激变换器电路拓扑的推演</a:t>
            </a:r>
            <a:endParaRPr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.1.2  正激变换器的工作原理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.1.3  正激变换器的基本关系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.1.4  双管正激变换器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电流连续时反激变换器的工作原理与基本关系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538605"/>
            <a:ext cx="7351395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1).</a:t>
            </a:r>
            <a:r>
              <a:rPr lang="en-US" altLang="zh-CN" sz="2400" b="1" noProof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开关模态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[0，</a:t>
            </a:r>
            <a:r>
              <a:rPr lang="en-US" altLang="zh-CN" sz="2400" b="1" i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</a:t>
            </a:r>
            <a:endParaRPr lang="zh-CN" sz="2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时，开关管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导通，输入电压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 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加在变压器原边绕组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上，此时副边绕组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的感应电压为: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其极性为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端为“正”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截止，负载电流由滤波电容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提供。此时，变压器的副边绕组开路，只有原边绕组工作，相当于电感量为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4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一个电感</a:t>
            </a:r>
          </a:p>
        </p:txBody>
      </p:sp>
      <p:pic>
        <p:nvPicPr>
          <p:cNvPr id="2" name="图片 -2147482156"/>
          <p:cNvPicPr>
            <a:picLocks noChangeAspect="1"/>
          </p:cNvPicPr>
          <p:nvPr/>
        </p:nvPicPr>
        <p:blipFill>
          <a:blip r:embed="rId4"/>
          <a:srcRect l="3848"/>
          <a:stretch>
            <a:fillRect/>
          </a:stretch>
        </p:blipFill>
        <p:spPr>
          <a:xfrm>
            <a:off x="7967980" y="2132965"/>
            <a:ext cx="3771265" cy="2564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95" y="3213100"/>
            <a:ext cx="1935480" cy="1066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9416334" y="4696858"/>
            <a:ext cx="87439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36747"/>
              </p:ext>
            </p:extLst>
          </p:nvPr>
        </p:nvGraphicFramePr>
        <p:xfrm>
          <a:off x="8896919" y="2832666"/>
          <a:ext cx="276679" cy="76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6" imgW="184881" imgH="506298" progId="Visio.Drawing.15">
                  <p:embed/>
                </p:oleObj>
              </mc:Choice>
              <mc:Fallback>
                <p:oleObj name="Visio" r:id="rId6" imgW="184881" imgH="5062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919" y="2832666"/>
                        <a:ext cx="276679" cy="760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电流连续时反激变换器的工作原理与基本关系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538605"/>
            <a:ext cx="6952615" cy="370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1).</a:t>
            </a:r>
            <a:r>
              <a:rPr lang="en-US" altLang="zh-CN" sz="2400" b="1" noProof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开关模态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[0，</a:t>
            </a:r>
            <a:r>
              <a:rPr lang="en-US" altLang="zh-CN" sz="2400" b="1" i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</a:t>
            </a:r>
            <a:endParaRPr lang="zh-CN" sz="2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defTabSz="914400" fontAlgn="auto">
              <a:lnSpc>
                <a:spcPct val="15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原边电压：</a:t>
            </a:r>
          </a:p>
          <a:p>
            <a:pPr marL="0" indent="0" defTabSz="914400" fontAlgn="auto">
              <a:lnSpc>
                <a:spcPct val="150000"/>
              </a:lnSpc>
              <a:spcBef>
                <a:spcPts val="24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原边电流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从其最小值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pmin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开始线性增加，在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达到最大值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pmax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0" indent="0" defTabSz="914400" fontAlgn="auto">
              <a:lnSpc>
                <a:spcPct val="150000"/>
              </a:lnSpc>
              <a:spcBef>
                <a:spcPts val="24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磁芯磁通增加量：</a:t>
            </a:r>
          </a:p>
        </p:txBody>
      </p:sp>
      <p:pic>
        <p:nvPicPr>
          <p:cNvPr id="2" name="图片 -2147482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95" y="2226310"/>
            <a:ext cx="2188210" cy="911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45" y="3698875"/>
            <a:ext cx="3064510" cy="1010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615" y="4570095"/>
            <a:ext cx="2028825" cy="91313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7607935" y="1124585"/>
            <a:ext cx="3382010" cy="4794885"/>
            <a:chOff x="11981" y="1771"/>
            <a:chExt cx="5326" cy="7551"/>
          </a:xfrm>
        </p:grpSpPr>
        <p:pic>
          <p:nvPicPr>
            <p:cNvPr id="5" name="图片 -2147482154"/>
            <p:cNvPicPr>
              <a:picLocks noChangeAspect="1"/>
            </p:cNvPicPr>
            <p:nvPr/>
          </p:nvPicPr>
          <p:blipFill>
            <a:blip r:embed="rId6"/>
            <a:srcRect t="1981" b="990"/>
            <a:stretch>
              <a:fillRect/>
            </a:stretch>
          </p:blipFill>
          <p:spPr>
            <a:xfrm>
              <a:off x="11981" y="1771"/>
              <a:ext cx="5327" cy="754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12467" y="1776"/>
              <a:ext cx="1907" cy="754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电流连续时反激变换器的工作原理与基本关系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538605"/>
            <a:ext cx="7270115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2).</a:t>
            </a:r>
            <a:r>
              <a:rPr lang="en-US" altLang="zh-CN" sz="2400" b="1" noProof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开关模态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[</a:t>
            </a:r>
            <a:r>
              <a:rPr lang="en-US" altLang="zh-CN" sz="2400" b="1" i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i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</a:t>
            </a:r>
            <a:endParaRPr lang="zh-CN" sz="2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 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时，开关管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截止，原边绕组开路，副边绕组的感应电势反向，其极性为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“*”端为“负”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导通，储存在变压器磁场中的能量通过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释放，一方面给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滤波电容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充电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，另一方面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向负载供电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此时，变压器只有副边绕组工作，相当于电感量为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的一个电感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副边绕组上的电压为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U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</a:t>
            </a:r>
          </a:p>
        </p:txBody>
      </p:sp>
      <p:sp>
        <p:nvSpPr>
          <p:cNvPr id="18" name="矩形 17"/>
          <p:cNvSpPr/>
          <p:nvPr/>
        </p:nvSpPr>
        <p:spPr>
          <a:xfrm>
            <a:off x="9416334" y="4696858"/>
            <a:ext cx="87439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</a:t>
            </a:r>
          </a:p>
        </p:txBody>
      </p:sp>
      <p:pic>
        <p:nvPicPr>
          <p:cNvPr id="2" name="图片 -2147482157"/>
          <p:cNvPicPr>
            <a:picLocks noChangeAspect="1"/>
          </p:cNvPicPr>
          <p:nvPr/>
        </p:nvPicPr>
        <p:blipFill>
          <a:blip r:embed="rId4"/>
          <a:srcRect l="3848"/>
          <a:stretch>
            <a:fillRect/>
          </a:stretch>
        </p:blipFill>
        <p:spPr>
          <a:xfrm>
            <a:off x="7997190" y="2348865"/>
            <a:ext cx="3641725" cy="2467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673836"/>
              </p:ext>
            </p:extLst>
          </p:nvPr>
        </p:nvGraphicFramePr>
        <p:xfrm>
          <a:off x="8889832" y="3016736"/>
          <a:ext cx="276679" cy="76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5" imgW="184881" imgH="506298" progId="Visio.Drawing.15">
                  <p:embed/>
                </p:oleObj>
              </mc:Choice>
              <mc:Fallback>
                <p:oleObj name="Visio" r:id="rId5" imgW="184881" imgH="5062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9832" y="3016736"/>
                        <a:ext cx="276679" cy="760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电流连续时反激变换器的工作原理与基本关系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538605"/>
            <a:ext cx="6970395" cy="370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2).</a:t>
            </a:r>
            <a:r>
              <a:rPr lang="en-US" altLang="zh-CN" sz="2400" b="1" noProof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开关模态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[</a:t>
            </a:r>
            <a:r>
              <a:rPr lang="en-US" altLang="zh-CN" sz="2400" b="1" i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i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noProof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</a:t>
            </a:r>
            <a:endParaRPr lang="zh-CN" sz="2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defTabSz="914400" fontAlgn="auto">
              <a:lnSpc>
                <a:spcPct val="15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副边电压：</a:t>
            </a:r>
          </a:p>
          <a:p>
            <a:pPr marL="0" indent="0" defTabSz="914400" fontAlgn="auto">
              <a:lnSpc>
                <a:spcPct val="150000"/>
              </a:lnSpc>
              <a:spcBef>
                <a:spcPts val="24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副边电流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从其最大值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smax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开始线性下降。在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达到最小值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smin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0" indent="0" defTabSz="914400" fontAlgn="auto">
              <a:lnSpc>
                <a:spcPct val="150000"/>
              </a:lnSpc>
              <a:spcBef>
                <a:spcPts val="24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磁芯磁通减小量：</a:t>
            </a:r>
          </a:p>
        </p:txBody>
      </p:sp>
      <p:pic>
        <p:nvPicPr>
          <p:cNvPr id="2" name="图片 -2147482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322195"/>
            <a:ext cx="197104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1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035" y="3708400"/>
            <a:ext cx="3429635" cy="916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730" y="4547235"/>
            <a:ext cx="2742565" cy="92456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7607935" y="1124585"/>
            <a:ext cx="3382010" cy="4794885"/>
            <a:chOff x="11981" y="1771"/>
            <a:chExt cx="5326" cy="7551"/>
          </a:xfrm>
        </p:grpSpPr>
        <p:pic>
          <p:nvPicPr>
            <p:cNvPr id="5" name="图片 -2147482154"/>
            <p:cNvPicPr>
              <a:picLocks noChangeAspect="1"/>
            </p:cNvPicPr>
            <p:nvPr/>
          </p:nvPicPr>
          <p:blipFill>
            <a:blip r:embed="rId6"/>
            <a:srcRect t="1981" b="990"/>
            <a:stretch>
              <a:fillRect/>
            </a:stretch>
          </p:blipFill>
          <p:spPr>
            <a:xfrm>
              <a:off x="11981" y="1771"/>
              <a:ext cx="5327" cy="754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14389" y="1776"/>
              <a:ext cx="1117" cy="754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电流连续时反激变换器的工作原理与基本关系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538605"/>
            <a:ext cx="5935980" cy="412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稳态工作时，磁芯磁通增长量等于减小量：</a:t>
            </a:r>
          </a:p>
          <a:p>
            <a:pPr marL="0" indent="0" defTabSz="914400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zh-CN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，则反激变换器的电压表达式与Buck-Boost变换器的完全一样</a:t>
            </a:r>
          </a:p>
        </p:txBody>
      </p:sp>
      <p:pic>
        <p:nvPicPr>
          <p:cNvPr id="5" name="图片 -2147482154"/>
          <p:cNvPicPr>
            <a:picLocks noChangeAspect="1"/>
          </p:cNvPicPr>
          <p:nvPr/>
        </p:nvPicPr>
        <p:blipFill>
          <a:blip r:embed="rId3"/>
          <a:srcRect t="1981" b="990"/>
          <a:stretch>
            <a:fillRect/>
          </a:stretch>
        </p:blipFill>
        <p:spPr>
          <a:xfrm>
            <a:off x="7607935" y="1124585"/>
            <a:ext cx="3382645" cy="479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-2147482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635" y="2216785"/>
            <a:ext cx="2673350" cy="901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795" y="2187575"/>
            <a:ext cx="2131695" cy="959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495" y="3205480"/>
            <a:ext cx="2143760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Adobe Gothic Std B" panose="020B0800000000000000" charset="-128"/>
                <a:cs typeface="Times New Roman" panose="02020603050405020304" pitchFamily="18" charset="0"/>
              </a:rPr>
              <a:t>2.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基本关系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电流连续时反激变换器的工作原理与基本关系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538605"/>
            <a:ext cx="6567805" cy="33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输出电流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就是流过二极管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的电流平均值，亦即副边电流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的平均值：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可以得到：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-2147482154"/>
          <p:cNvPicPr>
            <a:picLocks noChangeAspect="1"/>
          </p:cNvPicPr>
          <p:nvPr/>
        </p:nvPicPr>
        <p:blipFill>
          <a:blip r:embed="rId3"/>
          <a:srcRect t="1981" b="990"/>
          <a:stretch>
            <a:fillRect/>
          </a:stretch>
        </p:blipFill>
        <p:spPr>
          <a:xfrm>
            <a:off x="7607935" y="1124585"/>
            <a:ext cx="3382645" cy="479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-21474821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40" y="2618105"/>
            <a:ext cx="3466465" cy="84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365" y="3462655"/>
            <a:ext cx="3451860" cy="1713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Adobe Gothic Std B" panose="020B0800000000000000" charset="-128"/>
                <a:cs typeface="Times New Roman" panose="02020603050405020304" pitchFamily="18" charset="0"/>
              </a:rPr>
              <a:t>2.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基本关系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电流连续时反激变换器的工作原理与基本关系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538605"/>
            <a:ext cx="65678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根据变压器的工作原理，存在以下关系式：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-2147482154"/>
          <p:cNvPicPr>
            <a:picLocks noChangeAspect="1"/>
          </p:cNvPicPr>
          <p:nvPr/>
        </p:nvPicPr>
        <p:blipFill>
          <a:blip r:embed="rId3"/>
          <a:srcRect t="1981" b="990"/>
          <a:stretch>
            <a:fillRect/>
          </a:stretch>
        </p:blipFill>
        <p:spPr>
          <a:xfrm>
            <a:off x="7607935" y="1124585"/>
            <a:ext cx="3382645" cy="479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-2147482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75" y="2132965"/>
            <a:ext cx="2694940" cy="1212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1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420" y="2110740"/>
            <a:ext cx="1743710" cy="1163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1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Adobe Gothic Std B" panose="020B0800000000000000" charset="-128"/>
                <a:cs typeface="Times New Roman" panose="02020603050405020304" pitchFamily="18" charset="0"/>
              </a:rPr>
              <a:t>2.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基本关系</a:t>
            </a:r>
          </a:p>
        </p:txBody>
      </p:sp>
      <p:pic>
        <p:nvPicPr>
          <p:cNvPr id="9" name="图片 -2147482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075" y="3520440"/>
            <a:ext cx="3869055" cy="2249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.5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全桥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 </a:t>
            </a:r>
            <a:r>
              <a:rPr 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全桥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变换器电路拓扑的推演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桥变换器的工作原理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.3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桥变换器的基本关系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51046" y="26043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全桥变换中器电路拓扑的推演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99263" y="5663668"/>
            <a:ext cx="37566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全桥变换器</a:t>
            </a:r>
          </a:p>
        </p:txBody>
      </p:sp>
      <p:pic>
        <p:nvPicPr>
          <p:cNvPr id="2" name="图片 -2147482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11" y="2463163"/>
            <a:ext cx="7552417" cy="293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2948" y="1044058"/>
            <a:ext cx="6392545" cy="113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全桥变换器的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变压器是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双向磁化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endParaRPr lang="en-US" altLang="zh-CN" sz="2400" dirty="0" smtClean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其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原边绕组交流电压的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幅值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为输入电压</a:t>
            </a:r>
            <a:r>
              <a:rPr lang="zh-CN" altLang="en-US" sz="2400" i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endParaRPr lang="zh-CN" altLang="en-US" sz="2400" baseline="-25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</a:t>
            </a:r>
            <a:r>
              <a:rPr 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全桥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 </a:t>
            </a:r>
            <a:r>
              <a:rPr 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全桥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变换器电路拓扑的推演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桥变换器的工作原理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.3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桥变换器的基本关系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正激变换器电路拓扑的推演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0390" y="764540"/>
            <a:ext cx="6698615" cy="3599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导通时</a:t>
            </a:r>
          </a:p>
          <a:p>
            <a:pPr marL="0" lvl="0" indent="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，变压器被磁化，励磁磁通线性增加</a:t>
            </a:r>
          </a:p>
          <a:p>
            <a:pPr marL="342900" lvl="0" indent="-34290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截止时</a:t>
            </a:r>
            <a:endParaRPr lang="zh-CN" altLang="en-US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电感电流通过</a:t>
            </a:r>
            <a:r>
              <a:rPr lang="zh-CN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FW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续流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，变压器副边绕组被短路，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励磁磁通保持不变。一个开关周期内，励磁磁通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净增加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变压器趋向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饱和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0" y="1196975"/>
            <a:ext cx="4204970" cy="1781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35" y="4293235"/>
            <a:ext cx="5389880" cy="17119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80787" y="3357008"/>
            <a:ext cx="19608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加入隔离变压器</a:t>
            </a:r>
          </a:p>
        </p:txBody>
      </p:sp>
      <p:sp>
        <p:nvSpPr>
          <p:cNvPr id="5" name="下箭头 4"/>
          <p:cNvSpPr/>
          <p:nvPr/>
        </p:nvSpPr>
        <p:spPr>
          <a:xfrm>
            <a:off x="9147810" y="3357245"/>
            <a:ext cx="405130" cy="740410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60" y="4220845"/>
            <a:ext cx="3527425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67715" y="908685"/>
            <a:ext cx="93960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在一个开关周期内，</a:t>
            </a:r>
            <a:r>
              <a:rPr kumimoji="0" lang="zh-CN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半桥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</a:t>
            </a:r>
            <a:r>
              <a:rPr kumimoji="0" lang="zh-CN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有四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种开关模态</a:t>
            </a:r>
          </a:p>
        </p:txBody>
      </p:sp>
      <p:sp>
        <p:nvSpPr>
          <p:cNvPr id="5" name="矩形 4"/>
          <p:cNvSpPr/>
          <p:nvPr/>
        </p:nvSpPr>
        <p:spPr>
          <a:xfrm>
            <a:off x="2565002" y="4796553"/>
            <a:ext cx="167132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8106012" y="4796553"/>
            <a:ext cx="168529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2" name="图片 -21474822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2348865"/>
            <a:ext cx="5541010" cy="2150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366645"/>
            <a:ext cx="5448300" cy="211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67715" y="908685"/>
            <a:ext cx="93960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在一个开关周期内，</a:t>
            </a:r>
            <a:r>
              <a:rPr kumimoji="0" lang="zh-CN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半桥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变换器</a:t>
            </a:r>
            <a:r>
              <a:rPr kumimoji="0" lang="zh-CN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有四</a:t>
            </a: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种开关模态</a:t>
            </a:r>
          </a:p>
        </p:txBody>
      </p:sp>
      <p:sp>
        <p:nvSpPr>
          <p:cNvPr id="5" name="矩形 4"/>
          <p:cNvSpPr/>
          <p:nvPr/>
        </p:nvSpPr>
        <p:spPr>
          <a:xfrm>
            <a:off x="2565002" y="4796553"/>
            <a:ext cx="167132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8106012" y="4796553"/>
            <a:ext cx="168529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2" name="图片 -21474822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2348865"/>
            <a:ext cx="5506085" cy="213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0" y="2348865"/>
            <a:ext cx="5380355" cy="2136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557020"/>
            <a:ext cx="69862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时，开关管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导通，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输入电压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加在变压器原边绕组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上，变压器磁芯被磁化，其励磁电流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负的最大值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Mmax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开始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线性增加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，即：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为原边绕组的励磁电感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pic>
        <p:nvPicPr>
          <p:cNvPr id="4" name="图片 -21474822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35" y="3085465"/>
            <a:ext cx="2370455" cy="900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15" y="3863975"/>
            <a:ext cx="5496560" cy="21329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8183880" y="870585"/>
            <a:ext cx="2877820" cy="5154930"/>
            <a:chOff x="12888" y="1371"/>
            <a:chExt cx="4532" cy="8118"/>
          </a:xfrm>
        </p:grpSpPr>
        <p:pic>
          <p:nvPicPr>
            <p:cNvPr id="3" name="图片 -2147482268"/>
            <p:cNvPicPr>
              <a:picLocks noChangeAspect="1"/>
            </p:cNvPicPr>
            <p:nvPr/>
          </p:nvPicPr>
          <p:blipFill>
            <a:blip r:embed="rId4"/>
            <a:srcRect t="1242" b="621"/>
            <a:stretch>
              <a:fillRect/>
            </a:stretch>
          </p:blipFill>
          <p:spPr>
            <a:xfrm>
              <a:off x="12888" y="1371"/>
              <a:ext cx="4532" cy="80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13310" y="1371"/>
              <a:ext cx="1005" cy="81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12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[0，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5325" y="1557020"/>
            <a:ext cx="69862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变压器原边绕组</a:t>
            </a:r>
            <a:r>
              <a:rPr 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上的电压：</a:t>
            </a:r>
            <a:r>
              <a:rPr 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endParaRPr 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变压器副边绕组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s1 </a:t>
            </a:r>
            <a:r>
              <a:rPr 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上的电压：</a:t>
            </a:r>
          </a:p>
          <a:p>
            <a:pPr marL="0" indent="0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式中，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，为原副边绕组匝比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pic>
        <p:nvPicPr>
          <p:cNvPr id="2" name="图片 -2147482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75" y="2636520"/>
            <a:ext cx="1550035" cy="477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-21474822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15" y="3863975"/>
            <a:ext cx="5496560" cy="21329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8183880" y="870585"/>
            <a:ext cx="2877820" cy="5154930"/>
            <a:chOff x="12888" y="1371"/>
            <a:chExt cx="4532" cy="8118"/>
          </a:xfrm>
        </p:grpSpPr>
        <p:pic>
          <p:nvPicPr>
            <p:cNvPr id="4" name="图片 -2147482268"/>
            <p:cNvPicPr>
              <a:picLocks noChangeAspect="1"/>
            </p:cNvPicPr>
            <p:nvPr/>
          </p:nvPicPr>
          <p:blipFill>
            <a:blip r:embed="rId5"/>
            <a:srcRect t="1242" b="621"/>
            <a:stretch>
              <a:fillRect/>
            </a:stretch>
          </p:blipFill>
          <p:spPr>
            <a:xfrm>
              <a:off x="12888" y="1371"/>
              <a:ext cx="4532" cy="80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13310" y="1371"/>
              <a:ext cx="1005" cy="81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12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[0，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1557020"/>
            <a:ext cx="711771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整流二极管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R1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导通，整流二极管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R2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和续流二极管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FW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均截止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，整流后的电压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rect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等于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/K</a:t>
            </a:r>
            <a:endParaRPr sz="2400" i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滤波电感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上的电压为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，其电流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线性增加</a:t>
            </a:r>
            <a:endParaRPr 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pic>
        <p:nvPicPr>
          <p:cNvPr id="8" name="图片 -2147482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15" y="3863975"/>
            <a:ext cx="5496560" cy="21329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183880" y="870585"/>
            <a:ext cx="2877820" cy="5154930"/>
            <a:chOff x="12888" y="1371"/>
            <a:chExt cx="4532" cy="8118"/>
          </a:xfrm>
        </p:grpSpPr>
        <p:pic>
          <p:nvPicPr>
            <p:cNvPr id="3" name="图片 -2147482268"/>
            <p:cNvPicPr>
              <a:picLocks noChangeAspect="1"/>
            </p:cNvPicPr>
            <p:nvPr/>
          </p:nvPicPr>
          <p:blipFill>
            <a:blip r:embed="rId4"/>
            <a:srcRect t="1242" b="621"/>
            <a:stretch>
              <a:fillRect/>
            </a:stretch>
          </p:blipFill>
          <p:spPr>
            <a:xfrm>
              <a:off x="12888" y="1371"/>
              <a:ext cx="4532" cy="80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矩形 3"/>
            <p:cNvSpPr/>
            <p:nvPr/>
          </p:nvSpPr>
          <p:spPr>
            <a:xfrm>
              <a:off x="13310" y="1371"/>
              <a:ext cx="1005" cy="81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12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[0，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全桥变换器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的工作原理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5325" y="1557020"/>
            <a:ext cx="69862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原边绕组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的电流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为折算到原边的副边电流和励磁电流之和，即：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开关模态结束，滤波电感电流</a:t>
            </a:r>
            <a:r>
              <a:rPr 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达到其最大值</a:t>
            </a:r>
            <a:r>
              <a:rPr 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sz="24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Lfmax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，而励磁电流</a:t>
            </a:r>
            <a:r>
              <a:rPr 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达到其最大值</a:t>
            </a:r>
            <a:r>
              <a:rPr 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Mmax</a:t>
            </a:r>
          </a:p>
        </p:txBody>
      </p:sp>
      <p:pic>
        <p:nvPicPr>
          <p:cNvPr id="4" name="图片 -2147482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85" y="2060575"/>
            <a:ext cx="1619250" cy="890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2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15" y="3863975"/>
            <a:ext cx="5496560" cy="21329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8183880" y="870585"/>
            <a:ext cx="2877820" cy="5154930"/>
            <a:chOff x="12888" y="1371"/>
            <a:chExt cx="4532" cy="8118"/>
          </a:xfrm>
        </p:grpSpPr>
        <p:pic>
          <p:nvPicPr>
            <p:cNvPr id="6" name="图片 -2147482268"/>
            <p:cNvPicPr>
              <a:picLocks noChangeAspect="1"/>
            </p:cNvPicPr>
            <p:nvPr/>
          </p:nvPicPr>
          <p:blipFill>
            <a:blip r:embed="rId5"/>
            <a:srcRect t="1242" b="621"/>
            <a:stretch>
              <a:fillRect/>
            </a:stretch>
          </p:blipFill>
          <p:spPr>
            <a:xfrm>
              <a:off x="12888" y="1371"/>
              <a:ext cx="4532" cy="80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13310" y="1371"/>
              <a:ext cx="1005" cy="81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123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[0，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5325" y="1557020"/>
            <a:ext cx="69862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时，开关管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截止，变压器各绕组瞬时出现感应电压，其极性为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“*”端为“负”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R2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导通，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R1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截止。电流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经由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FW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流通，加在滤波电感上的电压为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，滤波电感电流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线性下降</a:t>
            </a:r>
            <a:endParaRPr 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pic>
        <p:nvPicPr>
          <p:cNvPr id="3" name="图片 -2147482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3861435"/>
            <a:ext cx="5479415" cy="21259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8183880" y="870585"/>
            <a:ext cx="2877820" cy="5154930"/>
            <a:chOff x="12888" y="1371"/>
            <a:chExt cx="4532" cy="8118"/>
          </a:xfrm>
        </p:grpSpPr>
        <p:pic>
          <p:nvPicPr>
            <p:cNvPr id="2" name="图片 -2147482268"/>
            <p:cNvPicPr>
              <a:picLocks noChangeAspect="1"/>
            </p:cNvPicPr>
            <p:nvPr/>
          </p:nvPicPr>
          <p:blipFill>
            <a:blip r:embed="rId3"/>
            <a:srcRect t="1242" b="621"/>
            <a:stretch>
              <a:fillRect/>
            </a:stretch>
          </p:blipFill>
          <p:spPr>
            <a:xfrm>
              <a:off x="12888" y="1371"/>
              <a:ext cx="4532" cy="80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14314" y="1371"/>
              <a:ext cx="389" cy="81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679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413510"/>
            <a:ext cx="661352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在此开关模态中，整流二极管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R2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的电流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DR2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等于折算过来的励磁电流，即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DR2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Mmax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续流二极管</a:t>
            </a:r>
            <a:r>
              <a:rPr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FW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的电流</a:t>
            </a: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DFW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Lf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Mmax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pic>
        <p:nvPicPr>
          <p:cNvPr id="4" name="图片 -2147482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3861435"/>
            <a:ext cx="5479415" cy="21259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8183880" y="870585"/>
            <a:ext cx="2877820" cy="5154930"/>
            <a:chOff x="12888" y="1371"/>
            <a:chExt cx="4532" cy="8118"/>
          </a:xfrm>
        </p:grpSpPr>
        <p:pic>
          <p:nvPicPr>
            <p:cNvPr id="6" name="图片 -2147482268"/>
            <p:cNvPicPr>
              <a:picLocks noChangeAspect="1"/>
            </p:cNvPicPr>
            <p:nvPr/>
          </p:nvPicPr>
          <p:blipFill>
            <a:blip r:embed="rId3"/>
            <a:srcRect t="1242" b="621"/>
            <a:stretch>
              <a:fillRect/>
            </a:stretch>
          </p:blipFill>
          <p:spPr>
            <a:xfrm>
              <a:off x="12888" y="1371"/>
              <a:ext cx="4532" cy="80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14314" y="1371"/>
              <a:ext cx="389" cy="81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4679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3425" y="4364990"/>
            <a:ext cx="1072451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在开关模态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中，开关管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导通，工作情况与开关模态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类似</a:t>
            </a:r>
          </a:p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在开关模态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中，开关管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截止，工作情况与开关模态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类似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pic>
        <p:nvPicPr>
          <p:cNvPr id="2" name="图片 -21474822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1989455"/>
            <a:ext cx="5326380" cy="206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993265"/>
            <a:ext cx="5187950" cy="2059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46710" y="819785"/>
            <a:ext cx="99510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开关模态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3[</a:t>
            </a:r>
            <a:r>
              <a:rPr kumimoji="0" sz="2800" b="1" i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sz="2800" b="1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/2，</a:t>
            </a:r>
            <a:r>
              <a:rPr kumimoji="0" sz="2800" b="1" i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sz="2800" b="1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/2+</a:t>
            </a:r>
            <a:r>
              <a:rPr kumimoji="0" sz="2800" b="1" i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sz="2800" b="1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和开关模态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4[</a:t>
            </a:r>
            <a:r>
              <a:rPr kumimoji="0" sz="2800" b="1" i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sz="2800" b="1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/2+</a:t>
            </a:r>
            <a:r>
              <a:rPr kumimoji="0" sz="2800" b="1" i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sz="2800" b="1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sz="2800" b="1" i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sz="2800" b="1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2790" y="2060575"/>
            <a:ext cx="63233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以上的分析都是基于存在续流二极管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FW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的情况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，续流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二极管是可以去掉的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在去掉续流二极管后，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开关模态2和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的工作情况有所不同，此时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两只整流二极管同时导通</a:t>
            </a:r>
          </a:p>
        </p:txBody>
      </p:sp>
      <p:sp>
        <p:nvSpPr>
          <p:cNvPr id="5" name="矩形 4"/>
          <p:cNvSpPr/>
          <p:nvPr/>
        </p:nvSpPr>
        <p:spPr>
          <a:xfrm>
            <a:off x="7506335" y="4509135"/>
            <a:ext cx="395287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去掉续流二极管后两只开关管均关断时的等效电路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变换器的工作原理</a:t>
            </a:r>
          </a:p>
        </p:txBody>
      </p:sp>
      <p:pic>
        <p:nvPicPr>
          <p:cNvPr id="4" name="图片 -2147482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10" y="2132965"/>
            <a:ext cx="4988560" cy="1980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6710" y="819785"/>
            <a:ext cx="60896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kumimoji="0" lang="zh-CN" altLang="en-US" sz="2800" b="1" u="none" strike="noStrike" cap="none" spc="0" normalizeH="0" dirty="0">
                <a:solidFill>
                  <a:srgbClr val="0033CC"/>
                </a:solidFill>
                <a:ea typeface="微软雅黑" panose="020B0503020204020204" pitchFamily="34" charset="-122"/>
              </a:rPr>
              <a:t> 去掉续流二极管</a:t>
            </a:r>
            <a:r>
              <a:rPr kumimoji="0" lang="zh-CN" altLang="en-US" sz="2800" b="1" i="1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en-US" altLang="zh-CN" sz="2800" b="1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u="none" strike="noStrike" cap="none" spc="0" normalizeH="0" dirty="0">
                <a:solidFill>
                  <a:srgbClr val="0033CC"/>
                </a:solidFill>
                <a:ea typeface="微软雅黑" panose="020B0503020204020204" pitchFamily="34" charset="-122"/>
              </a:rPr>
              <a:t>的工作原理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正激变换器电路拓扑的推演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0390" y="764540"/>
            <a:ext cx="5137785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为了防止变压器饱和，开关周期结束前使变压器励磁磁通减小到零。所以需要加入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磁复位电路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截止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时，使原边绕组得到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负电压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此时，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&lt;0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FW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导通，副边绕组短路，因此需要串入二极管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</a:p>
        </p:txBody>
      </p:sp>
      <p:sp>
        <p:nvSpPr>
          <p:cNvPr id="5" name="下箭头 4"/>
          <p:cNvSpPr/>
          <p:nvPr/>
        </p:nvSpPr>
        <p:spPr>
          <a:xfrm>
            <a:off x="8590915" y="2997200"/>
            <a:ext cx="405130" cy="740410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14110" y="1052830"/>
            <a:ext cx="5158740" cy="163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10" y="4043680"/>
            <a:ext cx="6271260" cy="1645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275" y="4149090"/>
            <a:ext cx="3676650" cy="22256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48352" y="2979183"/>
            <a:ext cx="1960880" cy="899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加入磁复位电路</a:t>
            </a:r>
          </a:p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和二极管</a:t>
            </a:r>
            <a:r>
              <a:rPr lang="zh-CN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0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</a:t>
            </a:r>
            <a:r>
              <a:rPr 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全桥</a:t>
            </a: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 </a:t>
            </a:r>
            <a:r>
              <a:rPr 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全桥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变换器电路拓扑的推演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桥变换器的工作原理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</a:t>
            </a:r>
            <a:r>
              <a:rPr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.3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桥变换器的基本关系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790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输出电压与输入电压的关系式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772920"/>
            <a:ext cx="6368415" cy="253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全桥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变换器实际上也是一个隔离型的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Buck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变换器，其输出电压与输入电压之间的关系为：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33CC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 defTabSz="914400" eaLnBrk="1" latinLnBrk="0" hangingPunct="1">
              <a:lnSpc>
                <a:spcPct val="15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70" y="3617595"/>
            <a:ext cx="57289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eaLnBrk="1" hangingPunct="1">
              <a:lnSpc>
                <a:spcPct val="150000"/>
              </a:lnSpc>
              <a:spcBef>
                <a:spcPts val="2400"/>
              </a:spcBef>
              <a:buClrTx/>
              <a:buSzTx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注：与推挽变换器一样，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这里的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指的是副边整流电压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rect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的占空比，它是开关管占空比的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倍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最大可达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</a:p>
        </p:txBody>
      </p:sp>
      <p:pic>
        <p:nvPicPr>
          <p:cNvPr id="6" name="图片 -2147482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45" y="2424430"/>
            <a:ext cx="4942840" cy="200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变换器的基本关系</a:t>
            </a:r>
          </a:p>
        </p:txBody>
      </p:sp>
      <p:pic>
        <p:nvPicPr>
          <p:cNvPr id="2" name="图片 -21474822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170" y="2997200"/>
            <a:ext cx="2308225" cy="620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4679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变压器原副边匝比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7075" y="1538605"/>
            <a:ext cx="6368415" cy="4199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一般来说，输入电压都有一定的变化范围，因此变压器原副边匝比的选择应保证在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输入电压最低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时能够得到所需要的输出电压</a:t>
            </a:r>
          </a:p>
          <a:p>
            <a:pPr marL="0" indent="0" defTabSz="914400" eaLnBrk="1" latinLnBrk="0" hangingPunct="1">
              <a:lnSpc>
                <a:spcPct val="15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                    </a:t>
            </a:r>
          </a:p>
          <a:p>
            <a:pPr marL="0" indent="0" defTabSz="914400" eaLnBrk="1" latinLnBrk="0" hangingPunct="1">
              <a:lnSpc>
                <a:spcPct val="15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可以得到：</a:t>
            </a:r>
          </a:p>
          <a:p>
            <a:pPr marL="0" indent="0" defTabSz="914400" eaLnBrk="1" latinLnBrk="0" hangingPunct="1">
              <a:lnSpc>
                <a:spcPct val="15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式中，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inmin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为最低输入电压，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ymax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为最大占空比，一般可选为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0.9</a:t>
            </a:r>
          </a:p>
        </p:txBody>
      </p:sp>
      <p:pic>
        <p:nvPicPr>
          <p:cNvPr id="2" name="图片 -2147482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15" y="3357245"/>
            <a:ext cx="2195195" cy="589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2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50" y="4018915"/>
            <a:ext cx="2797810" cy="586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2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845" y="2424430"/>
            <a:ext cx="4942840" cy="200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变换器的基本关系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7075" y="1538605"/>
            <a:ext cx="618553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在各工作模态中：当任一只开关管导通时，同一桥臂的另一只开关管承受的电压为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。因此，四只开关管的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电压应力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37820" y="819785"/>
            <a:ext cx="1070546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开关管承受的电压应力和流过的电流</a:t>
            </a:r>
          </a:p>
        </p:txBody>
      </p:sp>
      <p:pic>
        <p:nvPicPr>
          <p:cNvPr id="4" name="图片 -2147482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610" y="1629410"/>
            <a:ext cx="4748530" cy="18427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2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405" y="3284855"/>
            <a:ext cx="3050540" cy="538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27075" y="3645535"/>
            <a:ext cx="10481310" cy="24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在开关模态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时，开关管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导通，其电流等于折算到原边的滤波电感电流与励磁电流之和。忽略励磁电流，则开关管电流的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最大值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分别为：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latinLnBrk="0" hangingPunct="1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式中，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为输出电流</a:t>
            </a:r>
          </a:p>
        </p:txBody>
      </p:sp>
      <p:pic>
        <p:nvPicPr>
          <p:cNvPr id="7" name="图片 -21474822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05" y="4940935"/>
            <a:ext cx="4344035" cy="592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-21474822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755" y="4690745"/>
            <a:ext cx="3676650" cy="985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变换器的基本关系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7075" y="1543685"/>
            <a:ext cx="6227445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当开关管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导通时，两个副边绕组上的感应电压均为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电压之和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加在整流二极管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R2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上，因此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整流二极管的电压应力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为：</a:t>
            </a: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同时，加在续流二极管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FW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上的电压为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，那么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续流二极管的电压应力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为：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5600" y="819785"/>
            <a:ext cx="94049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整流二极管和续流二极管承受的电压应</a:t>
            </a:r>
            <a:r>
              <a:rPr 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力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和流过的电流</a:t>
            </a:r>
          </a:p>
        </p:txBody>
      </p:sp>
      <p:pic>
        <p:nvPicPr>
          <p:cNvPr id="6" name="图片 -2147482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20" y="2853055"/>
            <a:ext cx="4748530" cy="18427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2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90" y="3278505"/>
            <a:ext cx="3014980" cy="507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2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965" y="4466590"/>
            <a:ext cx="190627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变换器的基本关系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27075" y="1969135"/>
            <a:ext cx="6746240" cy="4353560"/>
            <a:chOff x="1145" y="3101"/>
            <a:chExt cx="10624" cy="6856"/>
          </a:xfrm>
        </p:grpSpPr>
        <p:sp>
          <p:nvSpPr>
            <p:cNvPr id="2" name="文本框 1"/>
            <p:cNvSpPr txBox="1"/>
            <p:nvPr/>
          </p:nvSpPr>
          <p:spPr>
            <a:xfrm>
              <a:off x="1145" y="3101"/>
              <a:ext cx="10625" cy="6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defTabSz="914400" eaLnBrk="1" hangingPunct="1">
                <a:lnSpc>
                  <a:spcPct val="150000"/>
                </a:lnSpc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整流二极管的电流最大值为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滤波电感电流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，即有：</a:t>
              </a:r>
            </a:p>
            <a:p>
              <a:pPr marL="0" indent="0" defTabSz="914400" fontAlgn="auto">
                <a:lnSpc>
                  <a:spcPct val="150000"/>
                </a:lnSpc>
                <a:spcBef>
                  <a:spcPts val="3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如果忽略励磁电流，那么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整流二极管的电流平均值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为：</a:t>
              </a:r>
            </a:p>
            <a:p>
              <a:pPr marL="0" indent="0" defTabSz="914400" eaLnBrk="1" hangingPunct="1">
                <a:lnSpc>
                  <a:spcPct val="150000"/>
                </a:lnSpc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续流二极管电流的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最大值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和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平均值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分别为：</a:t>
              </a:r>
            </a:p>
            <a:p>
              <a:pPr marL="0" indent="0" defTabSz="914400" eaLnBrk="1" hangingPunct="1">
                <a:lnSpc>
                  <a:spcPct val="150000"/>
                </a:lnSpc>
                <a:buClrTx/>
                <a:buSzTx/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marL="0" indent="0" defTabSz="914400" eaLnBrk="1" hangingPunct="1">
                <a:lnSpc>
                  <a:spcPct val="150000"/>
                </a:lnSpc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去掉续流二极管时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，两只整流二极管的平均电流均为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输出电流的一半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，即：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889" y="3926"/>
              <a:ext cx="8997" cy="5944"/>
              <a:chOff x="1889" y="3926"/>
              <a:chExt cx="8997" cy="5944"/>
            </a:xfrm>
          </p:grpSpPr>
          <p:pic>
            <p:nvPicPr>
              <p:cNvPr id="4" name="图片 -21474822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" y="3926"/>
                <a:ext cx="5533" cy="8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" name="图片 -21474822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" y="5646"/>
                <a:ext cx="4448" cy="91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6" name="图片 -21474822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9" y="7302"/>
                <a:ext cx="3484" cy="85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" name="图片 -21474822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7" y="7261"/>
                <a:ext cx="3684" cy="95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" name="图片 -21474822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8" y="9060"/>
                <a:ext cx="3899" cy="81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pic>
        <p:nvPicPr>
          <p:cNvPr id="9" name="图片 -2147482268"/>
          <p:cNvPicPr>
            <a:picLocks noChangeAspect="1"/>
          </p:cNvPicPr>
          <p:nvPr/>
        </p:nvPicPr>
        <p:blipFill>
          <a:blip r:embed="rId8"/>
          <a:srcRect t="1242" b="621"/>
          <a:stretch>
            <a:fillRect/>
          </a:stretch>
        </p:blipFill>
        <p:spPr>
          <a:xfrm>
            <a:off x="8183880" y="870585"/>
            <a:ext cx="2877820" cy="5116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变换器的基本关系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37820" y="819785"/>
            <a:ext cx="713549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8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整流二极管和续流二极管承受的电压应力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和流过的电流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46790" y="820036"/>
            <a:ext cx="551632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滤波电感量和滤波电容量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7075" y="1538605"/>
            <a:ext cx="590296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全桥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变换器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本质上也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是一个隔离型的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Buck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变换器，其滤波电感量和滤波电容量的计算与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Buck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变换器的类似</a:t>
            </a:r>
          </a:p>
          <a:p>
            <a:pPr marL="0" indent="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注：在全桥变换器中，整流后电压</a:t>
            </a:r>
            <a:r>
              <a:rPr lang="zh-CN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rect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的幅值为</a:t>
            </a:r>
            <a:r>
              <a:rPr lang="zh-CN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，脉动频率为开关频率的两倍</a:t>
            </a:r>
          </a:p>
        </p:txBody>
      </p:sp>
      <p:pic>
        <p:nvPicPr>
          <p:cNvPr id="2" name="图片 -2147482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45" y="2424430"/>
            <a:ext cx="4942840" cy="200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全桥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变换器的基本关系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正激变换器电路拓扑的推演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0390" y="1237615"/>
            <a:ext cx="538162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复位绕组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与复位二极管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磁复位电路</a:t>
            </a:r>
          </a:p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开关管与变压器原边绕组换位</a:t>
            </a:r>
          </a:p>
          <a:p>
            <a:pPr marL="0" indent="0" algn="l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即得到单管正激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Forward)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变换器</a:t>
            </a:r>
          </a:p>
        </p:txBody>
      </p:sp>
      <p:sp>
        <p:nvSpPr>
          <p:cNvPr id="5" name="下箭头 4"/>
          <p:cNvSpPr/>
          <p:nvPr/>
        </p:nvSpPr>
        <p:spPr>
          <a:xfrm>
            <a:off x="8590915" y="2951480"/>
            <a:ext cx="405130" cy="740410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-2147482118"/>
          <p:cNvPicPr>
            <a:picLocks noChangeAspect="1"/>
          </p:cNvPicPr>
          <p:nvPr/>
        </p:nvPicPr>
        <p:blipFill>
          <a:blip r:embed="rId2"/>
          <a:srcRect t="3868"/>
          <a:stretch>
            <a:fillRect/>
          </a:stretch>
        </p:blipFill>
        <p:spPr>
          <a:xfrm>
            <a:off x="5660390" y="1052830"/>
            <a:ext cx="6266180" cy="1638935"/>
          </a:xfrm>
          <a:prstGeom prst="rect">
            <a:avLst/>
          </a:prstGeom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15" y="3644900"/>
            <a:ext cx="5804535" cy="24650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0390" y="4004945"/>
            <a:ext cx="538162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变压器起到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电气隔离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变压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作用</a:t>
            </a:r>
          </a:p>
          <a:p>
            <a:pPr marL="342900" indent="-342900" defTabSz="9144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整流二极管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和续流二极管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构成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半波整流电路</a:t>
            </a:r>
          </a:p>
        </p:txBody>
      </p:sp>
      <p:sp>
        <p:nvSpPr>
          <p:cNvPr id="4" name="矩形 3"/>
          <p:cNvSpPr/>
          <p:nvPr/>
        </p:nvSpPr>
        <p:spPr>
          <a:xfrm>
            <a:off x="8996282" y="3068718"/>
            <a:ext cx="27228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开关管与原边绕组换位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★ 5.1  正激变换器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.1.1  正激变换器电路拓扑的推演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.1.2  正激变换器的工作原理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.1.3  正激变换器的基本关系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.1.4  双管正激变换器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4983052" y="3805348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/>
              <a:t>理想变压器</a:t>
            </a:r>
          </a:p>
        </p:txBody>
      </p:sp>
      <p:graphicFrame>
        <p:nvGraphicFramePr>
          <p:cNvPr id="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20864"/>
              </p:ext>
            </p:extLst>
          </p:nvPr>
        </p:nvGraphicFramePr>
        <p:xfrm>
          <a:off x="3517790" y="1327261"/>
          <a:ext cx="3887787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1419225" imgH="857885" progId="Visio.Drawing.15">
                  <p:embed/>
                </p:oleObj>
              </mc:Choice>
              <mc:Fallback>
                <p:oleObj r:id="rId3" imgW="1419225" imgH="8578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790" y="1327261"/>
                        <a:ext cx="3887787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424933"/>
              </p:ext>
            </p:extLst>
          </p:nvPr>
        </p:nvGraphicFramePr>
        <p:xfrm>
          <a:off x="2077927" y="4351448"/>
          <a:ext cx="24892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5" imgW="1091565" imgH="647700" progId="Equation.DSMT4">
                  <p:embed/>
                </p:oleObj>
              </mc:Choice>
              <mc:Fallback>
                <p:oleObj r:id="rId5" imgW="1091565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927" y="4351448"/>
                        <a:ext cx="2489200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2122"/>
              </p:ext>
            </p:extLst>
          </p:nvPr>
        </p:nvGraphicFramePr>
        <p:xfrm>
          <a:off x="5406915" y="4786423"/>
          <a:ext cx="20542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7" imgW="901065" imgH="355600" progId="Equation.DSMT4">
                  <p:embed/>
                </p:oleObj>
              </mc:Choice>
              <mc:Fallback>
                <p:oleObj r:id="rId7" imgW="901065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915" y="4786423"/>
                        <a:ext cx="20542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17791"/>
              </p:ext>
            </p:extLst>
          </p:nvPr>
        </p:nvGraphicFramePr>
        <p:xfrm>
          <a:off x="8300927" y="4718161"/>
          <a:ext cx="20256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9" imgW="888365" imgH="342900" progId="Equation.DSMT4">
                  <p:embed/>
                </p:oleObj>
              </mc:Choice>
              <mc:Fallback>
                <p:oleObj r:id="rId9" imgW="888365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927" y="4718161"/>
                        <a:ext cx="20256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变压器的基本特性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3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551384" y="271860"/>
            <a:ext cx="10657184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正激变换器的工作原理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3595" y="1499870"/>
            <a:ext cx="484124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800" b="1" i="0" u="none" strike="noStrike" cap="none" spc="0" normalizeH="0" baseline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在一个开关周期内，正激变换器存在三种开关模态</a:t>
            </a:r>
          </a:p>
        </p:txBody>
      </p:sp>
      <p:pic>
        <p:nvPicPr>
          <p:cNvPr id="2" name="图片 -2147482126"/>
          <p:cNvPicPr>
            <a:picLocks noChangeAspect="1"/>
          </p:cNvPicPr>
          <p:nvPr/>
        </p:nvPicPr>
        <p:blipFill>
          <a:blip r:embed="rId2"/>
          <a:srcRect l="2667" r="1334"/>
          <a:stretch>
            <a:fillRect/>
          </a:stretch>
        </p:blipFill>
        <p:spPr>
          <a:xfrm>
            <a:off x="6303645" y="908685"/>
            <a:ext cx="4365625" cy="2178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127"/>
          <p:cNvPicPr>
            <a:picLocks noChangeAspect="1"/>
          </p:cNvPicPr>
          <p:nvPr/>
        </p:nvPicPr>
        <p:blipFill>
          <a:blip r:embed="rId3"/>
          <a:srcRect l="2667" r="1334"/>
          <a:stretch>
            <a:fillRect/>
          </a:stretch>
        </p:blipFill>
        <p:spPr>
          <a:xfrm>
            <a:off x="6311900" y="3500755"/>
            <a:ext cx="4371975" cy="2196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128"/>
          <p:cNvPicPr>
            <a:picLocks noChangeAspect="1"/>
          </p:cNvPicPr>
          <p:nvPr/>
        </p:nvPicPr>
        <p:blipFill>
          <a:blip r:embed="rId4"/>
          <a:srcRect l="2667" r="1334"/>
          <a:stretch>
            <a:fillRect/>
          </a:stretch>
        </p:blipFill>
        <p:spPr>
          <a:xfrm>
            <a:off x="1055370" y="3604260"/>
            <a:ext cx="4110990" cy="2051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8060609" y="3068718"/>
            <a:ext cx="121983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</a:t>
            </a:r>
          </a:p>
        </p:txBody>
      </p:sp>
      <p:sp>
        <p:nvSpPr>
          <p:cNvPr id="6" name="矩形 5"/>
          <p:cNvSpPr/>
          <p:nvPr/>
        </p:nvSpPr>
        <p:spPr>
          <a:xfrm>
            <a:off x="1872534" y="5696983"/>
            <a:ext cx="274383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(c) </a:t>
            </a:r>
            <a:r>
              <a:rPr lang="zh-CN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关断，磁复位完成</a:t>
            </a:r>
          </a:p>
        </p:txBody>
      </p:sp>
      <p:sp>
        <p:nvSpPr>
          <p:cNvPr id="7" name="矩形 6"/>
          <p:cNvSpPr/>
          <p:nvPr/>
        </p:nvSpPr>
        <p:spPr>
          <a:xfrm>
            <a:off x="8053624" y="5696983"/>
            <a:ext cx="123380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580,&quot;width&quot;:812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2374</Words>
  <Application>Microsoft Office PowerPoint</Application>
  <PresentationFormat>宽屏</PresentationFormat>
  <Paragraphs>312</Paragraphs>
  <Slides>56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Adobe Gothic Std B</vt:lpstr>
      <vt:lpstr>等线</vt:lpstr>
      <vt:lpstr>华文中宋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1_默认设计模板</vt:lpstr>
      <vt:lpstr>1_Office 主题</vt:lpstr>
      <vt:lpstr>Microsoft Visio 绘图</vt:lpstr>
      <vt:lpstr>MathType 6.0 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chenwu</cp:lastModifiedBy>
  <cp:revision>16</cp:revision>
  <dcterms:created xsi:type="dcterms:W3CDTF">2021-09-23T03:07:00Z</dcterms:created>
  <dcterms:modified xsi:type="dcterms:W3CDTF">2022-11-13T02:28:35Z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53E00BF469FA46FB94A8AB43193939F2</vt:lpwstr>
  </property>
  <property fmtid="{D5CDD505-2E9C-101B-9397-08002B2CF9AE}" pid="3" name="KSOProductBuildVer">
    <vt:lpwstr>2052-11.1.0.10938</vt:lpwstr>
  </property>
</Properties>
</file>