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  <p:sldMasterId id="2147483651" r:id="rId2"/>
    <p:sldMasterId id="2147483666" r:id="rId3"/>
  </p:sldMasterIdLst>
  <p:notesMasterIdLst>
    <p:notesMasterId r:id="rId47"/>
  </p:notesMasterIdLst>
  <p:handoutMasterIdLst>
    <p:handoutMasterId r:id="rId48"/>
  </p:handoutMasterIdLst>
  <p:sldIdLst>
    <p:sldId id="881" r:id="rId4"/>
    <p:sldId id="887" r:id="rId5"/>
    <p:sldId id="884" r:id="rId6"/>
    <p:sldId id="882" r:id="rId7"/>
    <p:sldId id="892" r:id="rId8"/>
    <p:sldId id="893" r:id="rId9"/>
    <p:sldId id="895" r:id="rId10"/>
    <p:sldId id="896" r:id="rId11"/>
    <p:sldId id="898" r:id="rId12"/>
    <p:sldId id="899" r:id="rId13"/>
    <p:sldId id="900" r:id="rId14"/>
    <p:sldId id="901" r:id="rId15"/>
    <p:sldId id="983" r:id="rId16"/>
    <p:sldId id="978" r:id="rId17"/>
    <p:sldId id="903" r:id="rId18"/>
    <p:sldId id="904" r:id="rId19"/>
    <p:sldId id="897" r:id="rId20"/>
    <p:sldId id="905" r:id="rId21"/>
    <p:sldId id="906" r:id="rId22"/>
    <p:sldId id="907" r:id="rId23"/>
    <p:sldId id="908" r:id="rId24"/>
    <p:sldId id="909" r:id="rId25"/>
    <p:sldId id="910" r:id="rId26"/>
    <p:sldId id="911" r:id="rId27"/>
    <p:sldId id="912" r:id="rId28"/>
    <p:sldId id="913" r:id="rId29"/>
    <p:sldId id="914" r:id="rId30"/>
    <p:sldId id="915" r:id="rId31"/>
    <p:sldId id="956" r:id="rId32"/>
    <p:sldId id="957" r:id="rId33"/>
    <p:sldId id="958" r:id="rId34"/>
    <p:sldId id="985" r:id="rId35"/>
    <p:sldId id="959" r:id="rId36"/>
    <p:sldId id="961" r:id="rId37"/>
    <p:sldId id="962" r:id="rId38"/>
    <p:sldId id="963" r:id="rId39"/>
    <p:sldId id="984" r:id="rId40"/>
    <p:sldId id="980" r:id="rId41"/>
    <p:sldId id="965" r:id="rId42"/>
    <p:sldId id="966" r:id="rId43"/>
    <p:sldId id="967" r:id="rId44"/>
    <p:sldId id="986" r:id="rId45"/>
    <p:sldId id="968" r:id="rId46"/>
  </p:sldIdLst>
  <p:sldSz cx="12192000" cy="6858000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39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>
          <p15:clr>
            <a:srgbClr val="A4A3A4"/>
          </p15:clr>
        </p15:guide>
        <p15:guide id="2" pos="221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663300"/>
    <a:srgbClr val="5B33CC"/>
    <a:srgbClr val="0000CA"/>
    <a:srgbClr val="0000FF"/>
    <a:srgbClr val="0000C4"/>
    <a:srgbClr val="0000E8"/>
    <a:srgbClr val="0766D4"/>
    <a:srgbClr val="0033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87" autoAdjust="0"/>
    <p:restoredTop sz="92886" autoAdjust="0"/>
  </p:normalViewPr>
  <p:slideViewPr>
    <p:cSldViewPr>
      <p:cViewPr varScale="1">
        <p:scale>
          <a:sx n="72" d="100"/>
          <a:sy n="72" d="100"/>
        </p:scale>
        <p:origin x="1118" y="48"/>
      </p:cViewPr>
      <p:guideLst>
        <p:guide orient="horz" pos="2069"/>
        <p:guide pos="393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228" y="108"/>
      </p:cViewPr>
      <p:guideLst>
        <p:guide orient="horz" pos="3002"/>
        <p:guide pos="22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77A289F8-7442-4F22-839E-464F462EAFD7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365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" y="746125"/>
            <a:ext cx="662940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6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A115FEBA-4F99-4735-94CC-D9ED55A0634D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597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2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1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 txBox="1"/>
          <p:nvPr userDrawn="1"/>
        </p:nvSpPr>
        <p:spPr>
          <a:xfrm>
            <a:off x="9011840" y="6520260"/>
            <a:ext cx="2844800" cy="31117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eaLnBrk="1" hangingPunct="1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fld id="{47629675-7CB7-4BAA-8FDC-211FFE7C9C7A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 txBox="1"/>
          <p:nvPr userDrawn="1"/>
        </p:nvSpPr>
        <p:spPr>
          <a:xfrm>
            <a:off x="9011840" y="6520260"/>
            <a:ext cx="2844800" cy="31117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eaLnBrk="1" hangingPunct="1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fld id="{47629675-7CB7-4BAA-8FDC-211FFE7C9C7A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 txBox="1"/>
          <p:nvPr userDrawn="1"/>
        </p:nvSpPr>
        <p:spPr>
          <a:xfrm>
            <a:off x="9011840" y="6520260"/>
            <a:ext cx="2844800" cy="31117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eaLnBrk="1" hangingPunct="1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fld id="{47629675-7CB7-4BAA-8FDC-211FFE7C9C7A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/>
          <p:cNvSpPr txBox="1"/>
          <p:nvPr userDrawn="1"/>
        </p:nvSpPr>
        <p:spPr>
          <a:xfrm>
            <a:off x="9011840" y="6520260"/>
            <a:ext cx="2844800" cy="31117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r" eaLnBrk="1" hangingPunct="1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fld id="{47629675-7CB7-4BAA-8FDC-211FFE7C9C7A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6" name="直接连接符 8"/>
          <p:cNvCxnSpPr>
            <a:cxnSpLocks noChangeShapeType="1"/>
          </p:cNvCxnSpPr>
          <p:nvPr userDrawn="1"/>
        </p:nvCxnSpPr>
        <p:spPr bwMode="auto">
          <a:xfrm flipH="1">
            <a:off x="101601" y="6467475"/>
            <a:ext cx="11959167" cy="0"/>
          </a:xfrm>
          <a:prstGeom prst="line">
            <a:avLst/>
          </a:prstGeom>
          <a:noFill/>
          <a:ln w="15875">
            <a:solidFill>
              <a:srgbClr val="28A9D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37" name="Freeform 5"/>
          <p:cNvGrpSpPr/>
          <p:nvPr userDrawn="1"/>
        </p:nvGrpSpPr>
        <p:grpSpPr bwMode="auto">
          <a:xfrm>
            <a:off x="9480376" y="5949280"/>
            <a:ext cx="2592288" cy="518194"/>
            <a:chOff x="0" y="0"/>
            <a:chExt cx="2684" cy="518"/>
          </a:xfrm>
        </p:grpSpPr>
        <p:pic>
          <p:nvPicPr>
            <p:cNvPr id="1041" name="Freeform 5"/>
            <p:cNvPicPr>
              <a:picLocks noEditPoints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6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1" y="1"/>
              <a:ext cx="2680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日期占位符 2"/>
          <p:cNvSpPr txBox="1"/>
          <p:nvPr userDrawn="1"/>
        </p:nvSpPr>
        <p:spPr>
          <a:xfrm>
            <a:off x="274869" y="6520260"/>
            <a:ext cx="2844800" cy="311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fld id="{7802F644-B5D5-4BD0-A72D-333945FDC064}" type="datetime1">
              <a:rPr lang="zh-CN" altLang="en-US" sz="1200" smtClean="0"/>
              <a:t>2022/11/28</a:t>
            </a:fld>
            <a:endParaRPr lang="zh-CN" altLang="en-US" sz="1200" dirty="0"/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270000" y="386712"/>
            <a:ext cx="11874672" cy="450000"/>
            <a:chOff x="270000" y="1047600"/>
            <a:chExt cx="11874672" cy="450000"/>
          </a:xfrm>
        </p:grpSpPr>
        <p:cxnSp>
          <p:nvCxnSpPr>
            <p:cNvPr id="3" name="直接连接符 2"/>
            <p:cNvCxnSpPr/>
            <p:nvPr userDrawn="1"/>
          </p:nvCxnSpPr>
          <p:spPr>
            <a:xfrm>
              <a:off x="283634" y="1047600"/>
              <a:ext cx="0" cy="450000"/>
            </a:xfrm>
            <a:prstGeom prst="line">
              <a:avLst/>
            </a:prstGeom>
            <a:ln w="41275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270000" y="1484784"/>
              <a:ext cx="123734" cy="0"/>
            </a:xfrm>
            <a:prstGeom prst="line">
              <a:avLst/>
            </a:prstGeom>
            <a:ln w="34925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 userDrawn="1"/>
          </p:nvCxnSpPr>
          <p:spPr>
            <a:xfrm>
              <a:off x="381600" y="1047600"/>
              <a:ext cx="0" cy="450000"/>
            </a:xfrm>
            <a:prstGeom prst="line">
              <a:avLst/>
            </a:prstGeom>
            <a:ln w="3175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 userDrawn="1"/>
          </p:nvCxnSpPr>
          <p:spPr>
            <a:xfrm>
              <a:off x="378000" y="1062000"/>
              <a:ext cx="90000" cy="0"/>
            </a:xfrm>
            <a:prstGeom prst="line">
              <a:avLst/>
            </a:prstGeom>
            <a:ln w="28575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/>
          </p:nvCxnSpPr>
          <p:spPr>
            <a:xfrm>
              <a:off x="468000" y="1047600"/>
              <a:ext cx="0" cy="450000"/>
            </a:xfrm>
            <a:prstGeom prst="line">
              <a:avLst/>
            </a:prstGeom>
            <a:ln w="25400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/>
          </p:nvCxnSpPr>
          <p:spPr>
            <a:xfrm>
              <a:off x="479376" y="1490400"/>
              <a:ext cx="11665296" cy="0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rgbClr val="000066"/>
                  </a:gs>
                  <a:gs pos="27000">
                    <a:schemeClr val="tx1"/>
                  </a:gs>
                  <a:gs pos="100000">
                    <a:schemeClr val="tx2">
                      <a:lumMod val="80000"/>
                      <a:lumOff val="20000"/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14"/>
          <p:cNvSpPr>
            <a:spLocks noChangeArrowheads="1"/>
          </p:cNvSpPr>
          <p:nvPr userDrawn="1"/>
        </p:nvSpPr>
        <p:spPr bwMode="auto">
          <a:xfrm>
            <a:off x="10921852" y="110599"/>
            <a:ext cx="285402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8"/>
          <p:cNvCxnSpPr>
            <a:cxnSpLocks noChangeShapeType="1"/>
          </p:cNvCxnSpPr>
          <p:nvPr userDrawn="1"/>
        </p:nvCxnSpPr>
        <p:spPr bwMode="auto">
          <a:xfrm flipH="1">
            <a:off x="101601" y="6467475"/>
            <a:ext cx="11959167" cy="0"/>
          </a:xfrm>
          <a:prstGeom prst="line">
            <a:avLst/>
          </a:prstGeom>
          <a:noFill/>
          <a:ln w="15875">
            <a:solidFill>
              <a:srgbClr val="28A9D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Freeform 5"/>
          <p:cNvGrpSpPr/>
          <p:nvPr userDrawn="1"/>
        </p:nvGrpSpPr>
        <p:grpSpPr bwMode="auto">
          <a:xfrm>
            <a:off x="7698151" y="5646737"/>
            <a:ext cx="4254500" cy="820738"/>
            <a:chOff x="0" y="0"/>
            <a:chExt cx="2684" cy="518"/>
          </a:xfrm>
        </p:grpSpPr>
        <p:pic>
          <p:nvPicPr>
            <p:cNvPr id="9" name="Freeform 5"/>
            <p:cNvPicPr>
              <a:picLocks noEditPoints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6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1" y="1"/>
              <a:ext cx="2680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任意多边形 10"/>
          <p:cNvSpPr/>
          <p:nvPr userDrawn="1"/>
        </p:nvSpPr>
        <p:spPr bwMode="auto">
          <a:xfrm flipV="1">
            <a:off x="283634" y="371475"/>
            <a:ext cx="11908367" cy="431800"/>
          </a:xfrm>
          <a:custGeom>
            <a:avLst/>
            <a:gdLst>
              <a:gd name="T0" fmla="*/ 7076 w 11969073"/>
              <a:gd name="T1" fmla="*/ 50379 h 524933"/>
              <a:gd name="T2" fmla="*/ 7119 w 11969073"/>
              <a:gd name="T3" fmla="*/ 50379 h 524933"/>
              <a:gd name="T4" fmla="*/ 7119 w 11969073"/>
              <a:gd name="T5" fmla="*/ 1401 h 524933"/>
              <a:gd name="T6" fmla="*/ 58463 w 11969073"/>
              <a:gd name="T7" fmla="*/ 1401 h 524933"/>
              <a:gd name="T8" fmla="*/ 504582 w 11969073"/>
              <a:gd name="T9" fmla="*/ 0 h 524933"/>
              <a:gd name="T10" fmla="*/ 7076 w 11969073"/>
              <a:gd name="T11" fmla="*/ 0 h 524933"/>
              <a:gd name="T12" fmla="*/ 6450 w 11969073"/>
              <a:gd name="T13" fmla="*/ 0 h 524933"/>
              <a:gd name="T14" fmla="*/ 6450 w 11969073"/>
              <a:gd name="T15" fmla="*/ 48683 h 524933"/>
              <a:gd name="T16" fmla="*/ 4522 w 11969073"/>
              <a:gd name="T17" fmla="*/ 48683 h 524933"/>
              <a:gd name="T18" fmla="*/ 4522 w 11969073"/>
              <a:gd name="T19" fmla="*/ 0 h 524933"/>
              <a:gd name="T20" fmla="*/ 0 w 11969073"/>
              <a:gd name="T21" fmla="*/ 0 h 524933"/>
              <a:gd name="T22" fmla="*/ 0 w 11969073"/>
              <a:gd name="T23" fmla="*/ 50379 h 524933"/>
              <a:gd name="T24" fmla="*/ 1426 w 11969073"/>
              <a:gd name="T25" fmla="*/ 50379 h 524933"/>
              <a:gd name="T26" fmla="*/ 1426 w 11969073"/>
              <a:gd name="T27" fmla="*/ 2286 h 524933"/>
              <a:gd name="T28" fmla="*/ 3354 w 11969073"/>
              <a:gd name="T29" fmla="*/ 2286 h 524933"/>
              <a:gd name="T30" fmla="*/ 3354 w 11969073"/>
              <a:gd name="T31" fmla="*/ 50379 h 524933"/>
              <a:gd name="T32" fmla="*/ 7076 w 11969073"/>
              <a:gd name="T33" fmla="*/ 50379 h 524933"/>
              <a:gd name="T34" fmla="*/ 7076 w 11969073"/>
              <a:gd name="T35" fmla="*/ 50379 h 52493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" name="日期占位符 2"/>
          <p:cNvSpPr txBox="1"/>
          <p:nvPr userDrawn="1"/>
        </p:nvSpPr>
        <p:spPr>
          <a:xfrm>
            <a:off x="274869" y="6520260"/>
            <a:ext cx="2844800" cy="311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fld id="{7802F644-B5D5-4BD0-A72D-333945FDC064}" type="datetime1">
              <a:rPr lang="zh-CN" altLang="en-US" sz="1200" smtClean="0"/>
              <a:t>2022/11/28</a:t>
            </a:fld>
            <a:endParaRPr lang="zh-CN" altLang="en-US" sz="1200" dirty="0"/>
          </a:p>
        </p:txBody>
      </p:sp>
      <p:grpSp>
        <p:nvGrpSpPr>
          <p:cNvPr id="16" name="Freeform 5"/>
          <p:cNvGrpSpPr/>
          <p:nvPr userDrawn="1"/>
        </p:nvGrpSpPr>
        <p:grpSpPr bwMode="auto">
          <a:xfrm>
            <a:off x="9480376" y="5949280"/>
            <a:ext cx="2592288" cy="518194"/>
            <a:chOff x="0" y="0"/>
            <a:chExt cx="2684" cy="518"/>
          </a:xfrm>
        </p:grpSpPr>
        <p:pic>
          <p:nvPicPr>
            <p:cNvPr id="17" name="Freeform 5"/>
            <p:cNvPicPr>
              <a:picLocks noEditPoints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6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" y="1"/>
              <a:ext cx="2680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Rectangle 14"/>
          <p:cNvSpPr>
            <a:spLocks noChangeArrowheads="1"/>
          </p:cNvSpPr>
          <p:nvPr userDrawn="1"/>
        </p:nvSpPr>
        <p:spPr bwMode="auto">
          <a:xfrm>
            <a:off x="10921852" y="110599"/>
            <a:ext cx="285402" cy="457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FFFFF"/>
            </a:gs>
          </a:gsLst>
          <a:path path="rect">
            <a:fillToRect t="100000" r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 txBox="1"/>
          <p:nvPr userDrawn="1"/>
        </p:nvSpPr>
        <p:spPr>
          <a:xfrm>
            <a:off x="9984432" y="6409282"/>
            <a:ext cx="1871133" cy="36036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r">
              <a:defRPr/>
            </a:pPr>
            <a:fld id="{5C4CE601-AE5D-49C0-8D2E-A4C2835F2D74}" type="slidenum">
              <a:rPr lang="en-US" altLang="zh-CN" sz="1500" smtClean="0"/>
              <a:t>‹#›</a:t>
            </a:fld>
            <a:endParaRPr lang="en-US" altLang="zh-CN" sz="1500" dirty="0"/>
          </a:p>
        </p:txBody>
      </p:sp>
      <p:sp>
        <p:nvSpPr>
          <p:cNvPr id="14" name="Date Placeholder 3"/>
          <p:cNvSpPr txBox="1"/>
          <p:nvPr userDrawn="1"/>
        </p:nvSpPr>
        <p:spPr>
          <a:xfrm>
            <a:off x="5519936" y="4884540"/>
            <a:ext cx="1631189" cy="332234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>
              <a:defRPr sz="1500" smtClean="0">
                <a:solidFill>
                  <a:srgbClr val="000066"/>
                </a:solidFill>
                <a:latin typeface="+mn-lt"/>
              </a:defRPr>
            </a:lvl1pPr>
          </a:lstStyle>
          <a:p>
            <a:endParaRPr lang="en-US" altLang="zh-CN" sz="2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emf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>
          <a:xfrm>
            <a:off x="0" y="2060848"/>
            <a:ext cx="12192000" cy="2448272"/>
          </a:xfrm>
          <a:prstGeom prst="rect">
            <a:avLst/>
          </a:prstGeom>
          <a:gradFill flip="none" rotWithShape="1">
            <a:gsLst>
              <a:gs pos="63000">
                <a:srgbClr val="000066"/>
              </a:gs>
              <a:gs pos="100000">
                <a:srgbClr val="83A2F9"/>
              </a:gs>
              <a:gs pos="100000">
                <a:srgbClr val="00206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0" y="2420888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电力电子技术 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· 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微软雅黑" panose="020B0503020204020204" pitchFamily="34" charset="-122"/>
                <a:cs typeface="Arial" panose="020B0604020202020204" pitchFamily="34" charset="0"/>
              </a:rPr>
              <a:t>Power Electronics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0" y="3284984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微软雅黑" panose="020B0503020204020204" pitchFamily="34" charset="-122"/>
                <a:cs typeface="+mn-cs"/>
              </a:rPr>
              <a:t>章  缓冲电路</a:t>
            </a:r>
          </a:p>
        </p:txBody>
      </p:sp>
      <p:sp>
        <p:nvSpPr>
          <p:cNvPr id="15" name="日期占位符 2"/>
          <p:cNvSpPr txBox="1"/>
          <p:nvPr/>
        </p:nvSpPr>
        <p:spPr>
          <a:xfrm>
            <a:off x="5332854" y="4869160"/>
            <a:ext cx="1277914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02F644-B5D5-4BD0-A72D-333945FDC064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微软雅黑" panose="020B0503020204020204" pitchFamily="34" charset="-122"/>
                <a:cs typeface="Arial" panose="020B0604020202020204" pitchFamily="34" charset="0"/>
              </a:rPr>
              <a:t>2022/11/28</a:t>
            </a:fld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96600" y="6309320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电路工作模态分析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5</a:t>
            </a: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335915" y="836930"/>
            <a:ext cx="8229600" cy="50053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Wingdings" panose="05000000000000000000" pitchFamily="2" charset="2"/>
              <a:defRPr/>
            </a:pPr>
            <a:r>
              <a:rPr kumimoji="0" lang="en-US" altLang="zh-CN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模态5 [</a:t>
            </a:r>
            <a:r>
              <a:rPr kumimoji="0" lang="zh-CN" altLang="en-US" sz="28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800" i="0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2800" b="1" i="0" u="none" strike="noStrike" cap="none" spc="0" normalizeH="0" baseline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关断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开始下降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结电容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放电，电流为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Lf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kumimoji="0" lang="zh-CN" altLang="en-US" sz="2400" i="0" u="none" strike="noStrike" cap="none" spc="0" normalizeH="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开始下降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开始上升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时刻，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电荷释放完毕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下降到0，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上升到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12" name="矩形 11"/>
          <p:cNvSpPr/>
          <p:nvPr/>
        </p:nvSpPr>
        <p:spPr>
          <a:xfrm>
            <a:off x="3359468" y="908685"/>
            <a:ext cx="36728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管关断电压上升过程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1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" y="4509135"/>
            <a:ext cx="4306570" cy="1670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4" name="Rectangle 3"/>
          <p:cNvSpPr/>
          <p:nvPr/>
        </p:nvSpPr>
        <p:spPr>
          <a:xfrm>
            <a:off x="1775460" y="6062346"/>
            <a:ext cx="17741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开关模态5</a:t>
            </a:r>
          </a:p>
        </p:txBody>
      </p:sp>
      <p:pic>
        <p:nvPicPr>
          <p:cNvPr id="1741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655" y="1988820"/>
            <a:ext cx="5248910" cy="42271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/>
        </p:nvSpPr>
        <p:spPr>
          <a:xfrm>
            <a:off x="9912350" y="1893570"/>
            <a:ext cx="208915" cy="3822065"/>
          </a:xfrm>
          <a:prstGeom prst="rect">
            <a:avLst/>
          </a:prstGeom>
          <a:solidFill>
            <a:srgbClr val="FFFF99">
              <a:alpha val="23921"/>
            </a:srgbClr>
          </a:solidFill>
          <a:ln w="9525">
            <a:noFill/>
          </a:ln>
        </p:spPr>
        <p:txBody>
          <a:bodyPr/>
          <a:lstStyle/>
          <a:p>
            <a:pPr algn="ctr" eaLnBrk="1" hangingPunct="1"/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24470" y="6031865"/>
            <a:ext cx="2505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开关管的主要波形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电路工作模态分析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6</a:t>
            </a: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479425" y="980758"/>
            <a:ext cx="8229600" cy="50053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Wingdings" panose="05000000000000000000" pitchFamily="2" charset="2"/>
              <a:defRPr/>
            </a:pPr>
            <a:r>
              <a:rPr kumimoji="0" lang="en-US" altLang="zh-CN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模态6 [</a:t>
            </a:r>
            <a:r>
              <a:rPr kumimoji="0" lang="zh-CN" altLang="en-US" sz="28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2800" i="0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继续下降，由于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小于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Lf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依然导通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二极管与功率管电流之和为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Lf</a:t>
            </a:r>
            <a:endParaRPr kumimoji="0" lang="zh-CN" altLang="en-US" sz="2400" i="0" u="none" strike="noStrike" cap="none" spc="0" normalizeH="0" baseline="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时刻，</a:t>
            </a:r>
            <a:r>
              <a:rPr kumimoji="0" lang="zh-CN" altLang="en-US" sz="2400" i="1" strike="noStrike" cap="none" spc="0" normalizeH="0" baseline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strike="noStrike" cap="none" spc="0" normalizeH="0" baseline="-25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strike="noStrike" cap="none" spc="0" normalizeH="0" baseline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下降到零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增大到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Lf</a:t>
            </a:r>
            <a:endParaRPr kumimoji="0" lang="zh-CN" altLang="en-US" sz="2400" i="0" u="none" strike="noStrike" cap="none" spc="0" normalizeH="0" baseline="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i="0" u="none" strike="noStrike" cap="none" spc="0" normalizeH="0" baseline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完成关断过程</a:t>
            </a:r>
          </a:p>
        </p:txBody>
      </p:sp>
      <p:sp>
        <p:nvSpPr>
          <p:cNvPr id="10" name="矩形 9"/>
          <p:cNvSpPr/>
          <p:nvPr/>
        </p:nvSpPr>
        <p:spPr>
          <a:xfrm>
            <a:off x="3431223" y="1052830"/>
            <a:ext cx="47396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管电流下降至零，完成关断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6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3789045"/>
            <a:ext cx="5064760" cy="1963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4" name="Rectangle 3"/>
          <p:cNvSpPr/>
          <p:nvPr/>
        </p:nvSpPr>
        <p:spPr>
          <a:xfrm>
            <a:off x="2063750" y="5733416"/>
            <a:ext cx="17741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开关模态6</a:t>
            </a:r>
          </a:p>
        </p:txBody>
      </p:sp>
      <p:pic>
        <p:nvPicPr>
          <p:cNvPr id="1946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670" y="1997075"/>
            <a:ext cx="5058410" cy="4074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/>
        </p:nvSpPr>
        <p:spPr>
          <a:xfrm>
            <a:off x="9984740" y="1917065"/>
            <a:ext cx="118745" cy="3654425"/>
          </a:xfrm>
          <a:prstGeom prst="rect">
            <a:avLst/>
          </a:prstGeom>
          <a:solidFill>
            <a:srgbClr val="FFFF99">
              <a:alpha val="23921"/>
            </a:srgbClr>
          </a:solidFill>
          <a:ln w="9525">
            <a:noFill/>
          </a:ln>
        </p:spPr>
        <p:txBody>
          <a:bodyPr/>
          <a:lstStyle/>
          <a:p>
            <a:pPr algn="ctr" eaLnBrk="1" hangingPunct="1"/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80325" y="5877560"/>
            <a:ext cx="2505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开关管的主要波形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开关管的开通和关断特性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91136" y="836930"/>
            <a:ext cx="7920990" cy="5925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 latinLnBrk="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开关管的开通与关断过程，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ce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存在交叠区，产生开关损耗，包括开通损耗和关断损耗</a:t>
            </a:r>
          </a:p>
          <a:p>
            <a:pPr marL="342900" lvl="0" indent="-342900" latinLnBrk="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每个开关周期内的开关损耗是恒定的，随着开关频率的提高，总的开关损耗也呈比例增大</a:t>
            </a:r>
          </a:p>
          <a:p>
            <a:pPr marL="342900" lvl="0" indent="-342900" latinLnBrk="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开关管开通时，电流上升快，d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/d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很大；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/>
            </a:r>
            <a:b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</a:b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开关管关断时，电压上升很快，d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/d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很大</a:t>
            </a:r>
            <a:endParaRPr lang="zh-CN" altLang="en-US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latinLnBrk="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硬开关方式，会产生很大的电磁干扰</a:t>
            </a:r>
            <a:endParaRPr lang="zh-CN" altLang="en-US" sz="2800" baseline="-25000" dirty="0">
              <a:solidFill>
                <a:srgbClr val="0033CC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1509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695" y="981075"/>
            <a:ext cx="4448175" cy="17106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0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125" y="3717290"/>
            <a:ext cx="4182745" cy="2115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711624" y="1673424"/>
            <a:ext cx="8352928" cy="290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7.1  开关管的开通和关断特性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7.2  </a:t>
            </a:r>
            <a:r>
              <a:rPr lang="zh-CN" altLang="en-US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直流变换器的基本缓冲电路</a:t>
            </a:r>
            <a:endParaRPr lang="en-US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Clr>
                <a:srgbClr val="000099"/>
              </a:buClr>
              <a:buNone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7.3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直流变换器的无损缓冲电路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en-US" altLang="zh-CN" sz="3200" b="1" kern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3413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15480" y="1340768"/>
            <a:ext cx="100811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kern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.2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直流变换器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的基本缓冲电路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800" kern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7.2.1  RCD缓冲电路</a:t>
            </a: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7.2.2  RLD缓冲电路</a:t>
            </a: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关断缓冲电路过程分析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5280" y="908685"/>
            <a:ext cx="1077976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为了减小开关管的关断损耗，可以减小开关管关断时电压电流交叠区的电压大小</a:t>
            </a:r>
            <a:endParaRPr lang="en-US" altLang="zh-CN" sz="28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可通过加入一个缓冲电路以降低开关管两端电压的上升率来实现</a:t>
            </a:r>
            <a:endParaRPr lang="zh-CN" altLang="en-US" sz="28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endParaRPr lang="zh-CN" altLang="en-US" sz="28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41"/>
          <p:cNvGrpSpPr/>
          <p:nvPr/>
        </p:nvGrpSpPr>
        <p:grpSpPr>
          <a:xfrm>
            <a:off x="1271270" y="3027680"/>
            <a:ext cx="3629025" cy="3384486"/>
            <a:chOff x="501" y="794"/>
            <a:chExt cx="2484" cy="4112"/>
          </a:xfrm>
        </p:grpSpPr>
        <p:sp>
          <p:nvSpPr>
            <p:cNvPr id="24604" name="Text Box 3"/>
            <p:cNvSpPr txBox="1"/>
            <p:nvPr/>
          </p:nvSpPr>
          <p:spPr>
            <a:xfrm>
              <a:off x="501" y="841"/>
              <a:ext cx="825" cy="40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i="1" baseline="-250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ce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     0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 baseline="-250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 b="1" i="1" baseline="-25000" dirty="0">
                <a:solidFill>
                  <a:srgbClr val="339933"/>
                </a:solidFill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339933"/>
                  </a:solidFill>
                  <a:latin typeface="Times New Roman" panose="02020603050405020304" pitchFamily="18" charset="0"/>
                </a:rPr>
                <a:t>    0</a:t>
              </a:r>
            </a:p>
            <a:p>
              <a:pPr marL="0" lvl="0" indent="0" eaLnBrk="1" hangingPunct="1">
                <a:lnSpc>
                  <a:spcPct val="150000"/>
                </a:lnSpc>
                <a:spcBef>
                  <a:spcPts val="1200"/>
                </a:spcBef>
                <a:buClrTx/>
                <a:buSzTx/>
                <a:buFontTx/>
                <a:buNone/>
              </a:pPr>
              <a:endParaRPr lang="en-US" altLang="zh-CN" sz="400" b="1" i="1" dirty="0">
                <a:solidFill>
                  <a:srgbClr val="339933"/>
                </a:solidFill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ts val="120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ce</a:t>
              </a:r>
              <a:endParaRPr lang="en-US" altLang="zh-CN" sz="1800" b="1" i="1" baseline="-25000" dirty="0">
                <a:solidFill>
                  <a:schemeClr val="accent2"/>
                </a:solidFill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1800" b="1" i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24605" name="Line 4"/>
            <p:cNvSpPr/>
            <p:nvPr/>
          </p:nvSpPr>
          <p:spPr>
            <a:xfrm>
              <a:off x="1137" y="2984"/>
              <a:ext cx="122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06" name="Line 5"/>
            <p:cNvSpPr/>
            <p:nvPr/>
          </p:nvSpPr>
          <p:spPr>
            <a:xfrm flipV="1">
              <a:off x="1218" y="2251"/>
              <a:ext cx="445" cy="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7" name="Line 6"/>
            <p:cNvSpPr/>
            <p:nvPr/>
          </p:nvSpPr>
          <p:spPr>
            <a:xfrm>
              <a:off x="1563" y="1766"/>
              <a:ext cx="0" cy="1723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4608" name="Line 7"/>
            <p:cNvSpPr/>
            <p:nvPr/>
          </p:nvSpPr>
          <p:spPr>
            <a:xfrm>
              <a:off x="1654" y="1137"/>
              <a:ext cx="0" cy="2109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4609" name="Line 8"/>
            <p:cNvSpPr/>
            <p:nvPr/>
          </p:nvSpPr>
          <p:spPr>
            <a:xfrm>
              <a:off x="1864" y="1144"/>
              <a:ext cx="0" cy="2109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4610" name="Line 9"/>
            <p:cNvSpPr/>
            <p:nvPr/>
          </p:nvSpPr>
          <p:spPr>
            <a:xfrm>
              <a:off x="1864" y="2999"/>
              <a:ext cx="24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1" name="Freeform 10"/>
            <p:cNvSpPr/>
            <p:nvPr/>
          </p:nvSpPr>
          <p:spPr>
            <a:xfrm flipH="1">
              <a:off x="1653" y="897"/>
              <a:ext cx="100" cy="114"/>
            </a:xfrm>
            <a:custGeom>
              <a:avLst/>
              <a:gdLst>
                <a:gd name="txL" fmla="*/ 0 w 182"/>
                <a:gd name="txT" fmla="*/ 0 h 106"/>
                <a:gd name="txR" fmla="*/ 182 w 182"/>
                <a:gd name="txB" fmla="*/ 106 h 106"/>
              </a:gdLst>
              <a:ahLst/>
              <a:cxnLst>
                <a:cxn ang="0">
                  <a:pos x="0" y="61"/>
                </a:cxn>
                <a:cxn ang="0">
                  <a:pos x="1" y="61"/>
                </a:cxn>
                <a:cxn ang="0">
                  <a:pos x="1" y="456"/>
                </a:cxn>
              </a:cxnLst>
              <a:rect l="txL" t="txT" r="txR" b="txB"/>
              <a:pathLst>
                <a:path w="182" h="106">
                  <a:moveTo>
                    <a:pt x="0" y="15"/>
                  </a:moveTo>
                  <a:cubicBezTo>
                    <a:pt x="30" y="7"/>
                    <a:pt x="61" y="0"/>
                    <a:pt x="91" y="15"/>
                  </a:cubicBezTo>
                  <a:cubicBezTo>
                    <a:pt x="121" y="30"/>
                    <a:pt x="167" y="91"/>
                    <a:pt x="182" y="106"/>
                  </a:cubicBez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Line 11"/>
            <p:cNvSpPr/>
            <p:nvPr/>
          </p:nvSpPr>
          <p:spPr>
            <a:xfrm flipH="1" flipV="1">
              <a:off x="1741" y="897"/>
              <a:ext cx="547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3" name="Line 12"/>
            <p:cNvSpPr/>
            <p:nvPr/>
          </p:nvSpPr>
          <p:spPr>
            <a:xfrm flipH="1">
              <a:off x="1563" y="1011"/>
              <a:ext cx="90" cy="679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4" name="Line 13"/>
            <p:cNvSpPr/>
            <p:nvPr/>
          </p:nvSpPr>
          <p:spPr>
            <a:xfrm flipH="1">
              <a:off x="1109" y="1690"/>
              <a:ext cx="456" cy="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5" name="Line 14"/>
            <p:cNvSpPr/>
            <p:nvPr/>
          </p:nvSpPr>
          <p:spPr>
            <a:xfrm>
              <a:off x="1140" y="1759"/>
              <a:ext cx="12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16" name="Line 15"/>
            <p:cNvSpPr/>
            <p:nvPr/>
          </p:nvSpPr>
          <p:spPr>
            <a:xfrm flipH="1" flipV="1">
              <a:off x="1653" y="2251"/>
              <a:ext cx="211" cy="74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7" name="Text Box 16"/>
            <p:cNvSpPr txBox="1"/>
            <p:nvPr/>
          </p:nvSpPr>
          <p:spPr>
            <a:xfrm>
              <a:off x="2383" y="794"/>
              <a:ext cx="602" cy="22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1800" b="1" dirty="0">
                <a:solidFill>
                  <a:srgbClr val="0000CC"/>
                </a:solidFill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0000CC"/>
                  </a:solidFill>
                </a:rPr>
                <a:t>无关断缓冲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1800" b="1" dirty="0">
                <a:solidFill>
                  <a:srgbClr val="0000CC"/>
                </a:solidFill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1800" b="1" dirty="0">
                <a:solidFill>
                  <a:srgbClr val="339933"/>
                </a:solidFill>
              </a:endParaRPr>
            </a:p>
          </p:txBody>
        </p:sp>
        <p:sp>
          <p:nvSpPr>
            <p:cNvPr id="24618" name="Line 17"/>
            <p:cNvSpPr/>
            <p:nvPr/>
          </p:nvSpPr>
          <p:spPr>
            <a:xfrm flipH="1" flipV="1">
              <a:off x="2337" y="890"/>
              <a:ext cx="165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19" name="Line 18"/>
            <p:cNvSpPr/>
            <p:nvPr/>
          </p:nvSpPr>
          <p:spPr>
            <a:xfrm>
              <a:off x="1088" y="4065"/>
              <a:ext cx="146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20" name="Freeform 19"/>
            <p:cNvSpPr/>
            <p:nvPr/>
          </p:nvSpPr>
          <p:spPr>
            <a:xfrm>
              <a:off x="1536" y="3297"/>
              <a:ext cx="283" cy="720"/>
            </a:xfrm>
            <a:custGeom>
              <a:avLst/>
              <a:gdLst>
                <a:gd name="txL" fmla="*/ 0 w 576"/>
                <a:gd name="txT" fmla="*/ 0 h 720"/>
                <a:gd name="txR" fmla="*/ 576 w 576"/>
                <a:gd name="txB" fmla="*/ 720 h 720"/>
              </a:gdLst>
              <a:ahLst/>
              <a:cxnLst>
                <a:cxn ang="0">
                  <a:pos x="0" y="720"/>
                </a:cxn>
                <a:cxn ang="0">
                  <a:pos x="0" y="0"/>
                </a:cxn>
                <a:cxn ang="0">
                  <a:pos x="0" y="720"/>
                </a:cxn>
              </a:cxnLst>
              <a:rect l="txL" t="txT" r="txR" b="txB"/>
              <a:pathLst>
                <a:path w="576" h="720">
                  <a:moveTo>
                    <a:pt x="0" y="720"/>
                  </a:moveTo>
                  <a:cubicBezTo>
                    <a:pt x="96" y="360"/>
                    <a:pt x="192" y="0"/>
                    <a:pt x="288" y="0"/>
                  </a:cubicBezTo>
                  <a:cubicBezTo>
                    <a:pt x="384" y="0"/>
                    <a:pt x="528" y="600"/>
                    <a:pt x="576" y="720"/>
                  </a:cubicBezTo>
                </a:path>
              </a:pathLst>
            </a:custGeom>
            <a:noFill/>
            <a:ln w="28575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1" name="Line 20"/>
            <p:cNvSpPr/>
            <p:nvPr/>
          </p:nvSpPr>
          <p:spPr>
            <a:xfrm>
              <a:off x="1182" y="4017"/>
              <a:ext cx="354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2" name="Line 21"/>
            <p:cNvSpPr/>
            <p:nvPr/>
          </p:nvSpPr>
          <p:spPr>
            <a:xfrm>
              <a:off x="1819" y="4017"/>
              <a:ext cx="35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39371" name="Text Box 43"/>
          <p:cNvSpPr txBox="1"/>
          <p:nvPr/>
        </p:nvSpPr>
        <p:spPr>
          <a:xfrm>
            <a:off x="2319020" y="5925820"/>
            <a:ext cx="184404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关断过程</a:t>
            </a:r>
            <a:endParaRPr lang="zh-CN" altLang="zh-CN" sz="2000" b="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39350" name="Line 22"/>
          <p:cNvSpPr/>
          <p:nvPr/>
        </p:nvSpPr>
        <p:spPr>
          <a:xfrm flipH="1">
            <a:off x="5375910" y="2912110"/>
            <a:ext cx="44450" cy="3500120"/>
          </a:xfrm>
          <a:prstGeom prst="line">
            <a:avLst/>
          </a:prstGeom>
          <a:ln w="38100" cap="flat" cmpd="dbl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7" name="Group 42"/>
          <p:cNvGrpSpPr/>
          <p:nvPr/>
        </p:nvGrpSpPr>
        <p:grpSpPr>
          <a:xfrm>
            <a:off x="6384290" y="2902585"/>
            <a:ext cx="3644265" cy="3264039"/>
            <a:chOff x="3362" y="805"/>
            <a:chExt cx="2398" cy="3564"/>
          </a:xfrm>
        </p:grpSpPr>
        <p:sp>
          <p:nvSpPr>
            <p:cNvPr id="24586" name="Text Box 23"/>
            <p:cNvSpPr txBox="1"/>
            <p:nvPr/>
          </p:nvSpPr>
          <p:spPr>
            <a:xfrm>
              <a:off x="3362" y="1010"/>
              <a:ext cx="825" cy="33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i="1" baseline="-250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ce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     0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 baseline="-25000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 b="1" i="1" baseline="-25000" dirty="0">
                <a:solidFill>
                  <a:srgbClr val="339933"/>
                </a:solidFill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339933"/>
                  </a:solidFill>
                  <a:latin typeface="Times New Roman" panose="02020603050405020304" pitchFamily="18" charset="0"/>
                </a:rPr>
                <a:t>    0</a:t>
              </a:r>
            </a:p>
            <a:p>
              <a:pPr marL="0" lvl="0" indent="0" eaLnBrk="1" hangingPunct="1">
                <a:lnSpc>
                  <a:spcPct val="150000"/>
                </a:lnSpc>
                <a:spcBef>
                  <a:spcPts val="1200"/>
                </a:spcBef>
                <a:buClrTx/>
                <a:buSzTx/>
                <a:buFontTx/>
                <a:buNone/>
              </a:pPr>
              <a:endParaRPr lang="en-US" altLang="zh-CN" sz="400" b="1" i="1" dirty="0">
                <a:solidFill>
                  <a:srgbClr val="339933"/>
                </a:solidFill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lnSpc>
                  <a:spcPct val="150000"/>
                </a:lnSpc>
                <a:spcBef>
                  <a:spcPts val="120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ce</a:t>
              </a:r>
              <a:endParaRPr lang="en-US" altLang="zh-CN" sz="1800" b="1" i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24587" name="Line 24"/>
            <p:cNvSpPr/>
            <p:nvPr/>
          </p:nvSpPr>
          <p:spPr>
            <a:xfrm>
              <a:off x="3912" y="2995"/>
              <a:ext cx="122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88" name="Line 25"/>
            <p:cNvSpPr/>
            <p:nvPr/>
          </p:nvSpPr>
          <p:spPr>
            <a:xfrm flipV="1">
              <a:off x="3993" y="2262"/>
              <a:ext cx="445" cy="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9" name="Line 26"/>
            <p:cNvSpPr/>
            <p:nvPr/>
          </p:nvSpPr>
          <p:spPr>
            <a:xfrm>
              <a:off x="4338" y="1777"/>
              <a:ext cx="0" cy="1723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4590" name="Line 27"/>
            <p:cNvSpPr/>
            <p:nvPr/>
          </p:nvSpPr>
          <p:spPr>
            <a:xfrm>
              <a:off x="4429" y="1148"/>
              <a:ext cx="0" cy="2109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4591" name="Line 28"/>
            <p:cNvSpPr/>
            <p:nvPr/>
          </p:nvSpPr>
          <p:spPr>
            <a:xfrm>
              <a:off x="4639" y="1155"/>
              <a:ext cx="0" cy="2109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4592" name="Line 29"/>
            <p:cNvSpPr/>
            <p:nvPr/>
          </p:nvSpPr>
          <p:spPr>
            <a:xfrm>
              <a:off x="4639" y="3010"/>
              <a:ext cx="245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3" name="Line 30"/>
            <p:cNvSpPr/>
            <p:nvPr/>
          </p:nvSpPr>
          <p:spPr>
            <a:xfrm flipH="1">
              <a:off x="4808" y="908"/>
              <a:ext cx="255" cy="5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4" name="Line 31"/>
            <p:cNvSpPr/>
            <p:nvPr/>
          </p:nvSpPr>
          <p:spPr>
            <a:xfrm flipH="1">
              <a:off x="3841" y="1701"/>
              <a:ext cx="456" cy="1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5" name="Line 32"/>
            <p:cNvSpPr/>
            <p:nvPr/>
          </p:nvSpPr>
          <p:spPr>
            <a:xfrm>
              <a:off x="3915" y="1770"/>
              <a:ext cx="12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6" name="Line 33"/>
            <p:cNvSpPr/>
            <p:nvPr/>
          </p:nvSpPr>
          <p:spPr>
            <a:xfrm flipH="1" flipV="1">
              <a:off x="4428" y="2262"/>
              <a:ext cx="211" cy="748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7" name="Freeform 34"/>
            <p:cNvSpPr/>
            <p:nvPr/>
          </p:nvSpPr>
          <p:spPr>
            <a:xfrm>
              <a:off x="4286" y="901"/>
              <a:ext cx="529" cy="800"/>
            </a:xfrm>
            <a:custGeom>
              <a:avLst/>
              <a:gdLst>
                <a:gd name="txL" fmla="*/ 0 w 544"/>
                <a:gd name="txT" fmla="*/ 0 h 545"/>
                <a:gd name="txR" fmla="*/ 544 w 544"/>
                <a:gd name="txB" fmla="*/ 545 h 545"/>
              </a:gdLst>
              <a:ahLst/>
              <a:cxnLst>
                <a:cxn ang="0">
                  <a:pos x="0" y="1175086"/>
                </a:cxn>
                <a:cxn ang="0">
                  <a:pos x="52" y="1125124"/>
                </a:cxn>
                <a:cxn ang="0">
                  <a:pos x="117" y="979334"/>
                </a:cxn>
                <a:cxn ang="0">
                  <a:pos x="221" y="589933"/>
                </a:cxn>
                <a:cxn ang="0">
                  <a:pos x="311" y="0"/>
                </a:cxn>
              </a:cxnLst>
              <a:rect l="txL" t="txT" r="txR" b="txB"/>
              <a:pathLst>
                <a:path w="544" h="545">
                  <a:moveTo>
                    <a:pt x="0" y="545"/>
                  </a:moveTo>
                  <a:cubicBezTo>
                    <a:pt x="28" y="541"/>
                    <a:pt x="57" y="537"/>
                    <a:pt x="91" y="522"/>
                  </a:cubicBezTo>
                  <a:cubicBezTo>
                    <a:pt x="125" y="507"/>
                    <a:pt x="155" y="495"/>
                    <a:pt x="204" y="454"/>
                  </a:cubicBezTo>
                  <a:cubicBezTo>
                    <a:pt x="253" y="413"/>
                    <a:pt x="328" y="348"/>
                    <a:pt x="385" y="273"/>
                  </a:cubicBezTo>
                  <a:cubicBezTo>
                    <a:pt x="442" y="198"/>
                    <a:pt x="517" y="46"/>
                    <a:pt x="544" y="0"/>
                  </a:cubicBezTo>
                </a:path>
              </a:pathLst>
            </a:custGeom>
            <a:noFill/>
            <a:ln w="28575" cap="flat" cmpd="sng">
              <a:solidFill>
                <a:srgbClr val="008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Text Box 35"/>
            <p:cNvSpPr txBox="1"/>
            <p:nvPr/>
          </p:nvSpPr>
          <p:spPr>
            <a:xfrm>
              <a:off x="5158" y="805"/>
              <a:ext cx="602" cy="16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1800" b="1" dirty="0">
                <a:solidFill>
                  <a:srgbClr val="0000CC"/>
                </a:solidFill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1800" b="1" dirty="0">
                <a:solidFill>
                  <a:srgbClr val="0000CC"/>
                </a:solidFill>
              </a:endParaRP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339933"/>
                  </a:solidFill>
                </a:rPr>
                <a:t>有关断缓冲</a:t>
              </a:r>
            </a:p>
          </p:txBody>
        </p:sp>
        <p:sp>
          <p:nvSpPr>
            <p:cNvPr id="24599" name="Line 36"/>
            <p:cNvSpPr/>
            <p:nvPr/>
          </p:nvSpPr>
          <p:spPr>
            <a:xfrm flipH="1" flipV="1">
              <a:off x="4744" y="1183"/>
              <a:ext cx="391" cy="19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00" name="Line 37"/>
            <p:cNvSpPr/>
            <p:nvPr/>
          </p:nvSpPr>
          <p:spPr>
            <a:xfrm>
              <a:off x="3863" y="4076"/>
              <a:ext cx="146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01" name="Line 38"/>
            <p:cNvSpPr/>
            <p:nvPr/>
          </p:nvSpPr>
          <p:spPr>
            <a:xfrm>
              <a:off x="3957" y="4028"/>
              <a:ext cx="354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2" name="Line 39"/>
            <p:cNvSpPr/>
            <p:nvPr/>
          </p:nvSpPr>
          <p:spPr>
            <a:xfrm>
              <a:off x="4594" y="4028"/>
              <a:ext cx="353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3" name="Freeform 40"/>
            <p:cNvSpPr/>
            <p:nvPr/>
          </p:nvSpPr>
          <p:spPr>
            <a:xfrm>
              <a:off x="4311" y="3884"/>
              <a:ext cx="283" cy="144"/>
            </a:xfrm>
            <a:custGeom>
              <a:avLst/>
              <a:gdLst>
                <a:gd name="txL" fmla="*/ 0 w 576"/>
                <a:gd name="txT" fmla="*/ 0 h 720"/>
                <a:gd name="txR" fmla="*/ 576 w 576"/>
                <a:gd name="txB" fmla="*/ 720 h 72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576" h="720">
                  <a:moveTo>
                    <a:pt x="0" y="720"/>
                  </a:moveTo>
                  <a:cubicBezTo>
                    <a:pt x="96" y="360"/>
                    <a:pt x="192" y="0"/>
                    <a:pt x="288" y="0"/>
                  </a:cubicBezTo>
                  <a:cubicBezTo>
                    <a:pt x="384" y="0"/>
                    <a:pt x="528" y="600"/>
                    <a:pt x="576" y="720"/>
                  </a:cubicBezTo>
                </a:path>
              </a:pathLst>
            </a:custGeom>
            <a:noFill/>
            <a:ln w="28575" cap="flat" cmpd="sng">
              <a:solidFill>
                <a:srgbClr val="008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Text Box 43"/>
          <p:cNvSpPr txBox="1"/>
          <p:nvPr/>
        </p:nvSpPr>
        <p:spPr>
          <a:xfrm>
            <a:off x="7288530" y="6013450"/>
            <a:ext cx="22561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带缓冲的关断过程</a:t>
            </a:r>
            <a:endParaRPr lang="zh-CN" altLang="zh-CN" sz="2000" b="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570" y="260985"/>
            <a:ext cx="6401435" cy="5651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zh-CN" sz="3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直流变换器</a:t>
            </a:r>
            <a:r>
              <a:rPr lang="en-US" altLang="zh-CN" sz="3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关断缓冲电路推导过程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5280" y="692785"/>
            <a:ext cx="1077976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通过并联电容，可降低开关管两端电压变化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在关管截止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电压为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，开关管开通时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直接 被短路，会导致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存在很大电流尖峰</a:t>
            </a:r>
            <a:endParaRPr lang="zh-CN" altLang="en-US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为减小开关管开通时电流尖峰，在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串联电阻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endParaRPr lang="zh-CN" altLang="en-US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但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会削弱 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的作用，使得开关管关断时电压上升速度变快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 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上并联一个二极管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D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，构成RCD缓冲电路</a:t>
            </a:r>
          </a:p>
        </p:txBody>
      </p:sp>
      <p:pic>
        <p:nvPicPr>
          <p:cNvPr id="15053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" y="4509135"/>
            <a:ext cx="3521710" cy="1518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0531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845" y="4509770"/>
            <a:ext cx="3455670" cy="15182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980" y="4293235"/>
            <a:ext cx="3379470" cy="17310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39371" name="Text Box 43"/>
          <p:cNvSpPr txBox="1"/>
          <p:nvPr/>
        </p:nvSpPr>
        <p:spPr>
          <a:xfrm>
            <a:off x="407670" y="5949315"/>
            <a:ext cx="35756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在开关管两端并联缓冲电容C</a:t>
            </a:r>
            <a:r>
              <a:rPr lang="zh-CN" altLang="zh-CN" sz="20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" name="Text Box 43"/>
          <p:cNvSpPr txBox="1"/>
          <p:nvPr/>
        </p:nvSpPr>
        <p:spPr>
          <a:xfrm>
            <a:off x="4584065" y="5949315"/>
            <a:ext cx="30232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给缓冲电容C</a:t>
            </a:r>
            <a:r>
              <a:rPr lang="zh-CN" altLang="zh-CN" sz="20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串联电阻R</a:t>
            </a:r>
            <a:r>
              <a:rPr lang="zh-CN" altLang="zh-CN" sz="20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" name="Text Box 43"/>
          <p:cNvSpPr txBox="1"/>
          <p:nvPr/>
        </p:nvSpPr>
        <p:spPr>
          <a:xfrm>
            <a:off x="8256270" y="5949315"/>
            <a:ext cx="32550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在电阻R</a:t>
            </a:r>
            <a:r>
              <a:rPr lang="zh-CN" altLang="zh-CN" sz="20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上并联二极管D</a:t>
            </a:r>
            <a:r>
              <a:rPr lang="zh-CN" altLang="zh-CN" sz="20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570" y="260985"/>
            <a:ext cx="6337935" cy="5651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直流变换器关断缓冲电路推导过程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51180" y="826135"/>
            <a:ext cx="10779760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>
                <a:srgbClr val="0033CC"/>
              </a:buClr>
              <a:buSzTx/>
            </a:pP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开关管关断时</a:t>
            </a:r>
            <a:endParaRPr lang="zh-CN" altLang="en-US" sz="2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4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导通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电容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直接并联在开关管两端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减缓开关管两端电压的上升率</a:t>
            </a:r>
            <a:endParaRPr lang="zh-CN" altLang="en-US" sz="2400" b="1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551180" y="3357245"/>
            <a:ext cx="10779760" cy="26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>
                <a:srgbClr val="0033CC"/>
              </a:buClr>
              <a:buSzTx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开关管开通时</a:t>
            </a:r>
          </a:p>
          <a:p>
            <a:pPr marL="342900" lvl="0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altLang="en-US" sz="24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关断</a:t>
            </a:r>
          </a:p>
          <a:p>
            <a:pPr marL="342900" lvl="0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电容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通过串联电阻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4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放电</a:t>
            </a:r>
          </a:p>
          <a:p>
            <a:pPr marL="342900" lvl="0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减缓了开关管的电流尖峰</a:t>
            </a:r>
          </a:p>
        </p:txBody>
      </p:sp>
      <p:pic>
        <p:nvPicPr>
          <p:cNvPr id="15155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155" y="2205355"/>
            <a:ext cx="6062980" cy="31045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RCD缓冲电路工作模态分析1</a:t>
            </a: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551180" y="836613"/>
            <a:ext cx="8229600" cy="50053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Wingdings" panose="05000000000000000000" pitchFamily="2" charset="2"/>
              <a:defRPr/>
            </a:pPr>
            <a:r>
              <a:rPr kumimoji="0" lang="en-US" altLang="zh-CN" sz="2800" b="1" i="0" u="none" strike="noStrike" cap="none" spc="0" normalizeH="0" baseline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模态1 [</a:t>
            </a:r>
            <a:r>
              <a:rPr kumimoji="0" lang="zh-CN" altLang="en-US" sz="28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时刻之前]：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截止，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 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电感电流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Lf 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线性下降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功率管电压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endParaRPr kumimoji="0" lang="zh-CN" altLang="en-US" sz="2400" i="0" u="none" strike="noStrike" cap="none" spc="0" normalizeH="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缓冲电容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endParaRPr kumimoji="0" lang="zh-CN" altLang="en-US" sz="2400" i="0" u="none" strike="noStrike" cap="none" spc="0" normalizeH="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二极管电容电压为零</a:t>
            </a:r>
          </a:p>
        </p:txBody>
      </p:sp>
      <p:pic>
        <p:nvPicPr>
          <p:cNvPr id="3072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4077335"/>
            <a:ext cx="3841115" cy="19500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4" name="Rectangle 3"/>
          <p:cNvSpPr/>
          <p:nvPr/>
        </p:nvSpPr>
        <p:spPr>
          <a:xfrm>
            <a:off x="1775460" y="5990591"/>
            <a:ext cx="17741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开关模态1</a:t>
            </a:r>
          </a:p>
        </p:txBody>
      </p:sp>
      <p:pic>
        <p:nvPicPr>
          <p:cNvPr id="30729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155" y="1341120"/>
            <a:ext cx="4908550" cy="45358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664200" y="1341120"/>
            <a:ext cx="575310" cy="4144010"/>
          </a:xfrm>
          <a:prstGeom prst="rect">
            <a:avLst/>
          </a:prstGeom>
          <a:solidFill>
            <a:schemeClr val="tx2">
              <a:lumMod val="40000"/>
              <a:lumOff val="60000"/>
              <a:alpha val="23921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66"/>
              </a:highligh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5520055" y="5841683"/>
            <a:ext cx="45205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加入RCD缓冲电路后开关管的主要波形</a:t>
            </a:r>
          </a:p>
        </p:txBody>
      </p:sp>
      <p:sp>
        <p:nvSpPr>
          <p:cNvPr id="9" name="矩形 8"/>
          <p:cNvSpPr/>
          <p:nvPr/>
        </p:nvSpPr>
        <p:spPr>
          <a:xfrm>
            <a:off x="4458017" y="859885"/>
            <a:ext cx="29616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i="1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altLang="zh-CN" sz="28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管关断稳态过程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电路工作模态分析2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479425" y="908368"/>
            <a:ext cx="8229600" cy="50053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Wingdings" panose="05000000000000000000" pitchFamily="2" charset="2"/>
              <a:defRPr/>
            </a:pPr>
            <a:r>
              <a:rPr kumimoji="0" lang="en-US" altLang="zh-CN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模态2 [</a:t>
            </a:r>
            <a:r>
              <a:rPr kumimoji="0" lang="zh-CN" altLang="en-US" sz="28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800" i="0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开通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，集电极电流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开始上升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小于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Lf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依然导通，二极管电流下降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二极管与功率管电流之和为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Lf</a:t>
            </a:r>
            <a:endParaRPr kumimoji="0" lang="zh-CN" altLang="en-US" sz="2400" i="0" u="none" strike="noStrike" cap="none" spc="0" normalizeH="0" baseline="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仍然为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endParaRPr kumimoji="0" lang="zh-CN" altLang="en-US" sz="2400" i="0" u="none" strike="noStrike" cap="none" spc="0" normalizeH="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时刻，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上升到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Lf</a:t>
            </a:r>
          </a:p>
        </p:txBody>
      </p:sp>
      <p:sp>
        <p:nvSpPr>
          <p:cNvPr id="11" name="矩形 10"/>
          <p:cNvSpPr/>
          <p:nvPr/>
        </p:nvSpPr>
        <p:spPr>
          <a:xfrm>
            <a:off x="3523298" y="980440"/>
            <a:ext cx="480695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管电流上升/</a:t>
            </a:r>
            <a:r>
              <a:rPr kumimoji="0" lang="en-US" altLang="zh-CN" sz="28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电流下降过程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77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0" y="4077335"/>
            <a:ext cx="3999230" cy="20307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4" name="Rectangle 3"/>
          <p:cNvSpPr/>
          <p:nvPr/>
        </p:nvSpPr>
        <p:spPr>
          <a:xfrm>
            <a:off x="1775460" y="6021706"/>
            <a:ext cx="17741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开关模态2</a:t>
            </a:r>
          </a:p>
        </p:txBody>
      </p:sp>
      <p:pic>
        <p:nvPicPr>
          <p:cNvPr id="32777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425" y="1628800"/>
            <a:ext cx="4535805" cy="41916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8314690" y="1705635"/>
            <a:ext cx="109855" cy="3683635"/>
          </a:xfrm>
          <a:prstGeom prst="rect">
            <a:avLst/>
          </a:prstGeom>
          <a:solidFill>
            <a:schemeClr val="tx2">
              <a:lumMod val="40000"/>
              <a:lumOff val="60000"/>
              <a:alpha val="23921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66"/>
              </a:highligh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7392035" y="5661248"/>
            <a:ext cx="45205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加入RCD缓冲电路后开关管的主要波形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概述</a:t>
            </a:r>
          </a:p>
        </p:txBody>
      </p:sp>
      <p:sp>
        <p:nvSpPr>
          <p:cNvPr id="617488" name="Text Box 16"/>
          <p:cNvSpPr txBox="1"/>
          <p:nvPr/>
        </p:nvSpPr>
        <p:spPr>
          <a:xfrm>
            <a:off x="2423478" y="2492375"/>
            <a:ext cx="24479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热应力-损耗</a:t>
            </a:r>
          </a:p>
        </p:txBody>
      </p:sp>
      <p:sp>
        <p:nvSpPr>
          <p:cNvPr id="617489" name="Text Box 17"/>
          <p:cNvSpPr txBox="1"/>
          <p:nvPr/>
        </p:nvSpPr>
        <p:spPr>
          <a:xfrm>
            <a:off x="2423478" y="4796473"/>
            <a:ext cx="24479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电应力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17475" name="AutoShape 3"/>
          <p:cNvSpPr/>
          <p:nvPr/>
        </p:nvSpPr>
        <p:spPr>
          <a:xfrm>
            <a:off x="4368165" y="2362200"/>
            <a:ext cx="215900" cy="697230"/>
          </a:xfrm>
          <a:prstGeom prst="leftBrace">
            <a:avLst>
              <a:gd name="adj1" fmla="val 27818"/>
              <a:gd name="adj2" fmla="val 50000"/>
            </a:avLst>
          </a:pr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/>
          </a:p>
        </p:txBody>
      </p:sp>
      <p:sp>
        <p:nvSpPr>
          <p:cNvPr id="617476" name="AutoShape 4"/>
          <p:cNvSpPr/>
          <p:nvPr/>
        </p:nvSpPr>
        <p:spPr>
          <a:xfrm>
            <a:off x="3576320" y="4421505"/>
            <a:ext cx="188595" cy="1240155"/>
          </a:xfrm>
          <a:prstGeom prst="leftBrace">
            <a:avLst>
              <a:gd name="adj1" fmla="val 44485"/>
              <a:gd name="adj2" fmla="val 50000"/>
            </a:avLst>
          </a:pr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/>
          </a:p>
        </p:txBody>
      </p:sp>
      <p:sp>
        <p:nvSpPr>
          <p:cNvPr id="617490" name="Text Box 18"/>
          <p:cNvSpPr txBox="1"/>
          <p:nvPr/>
        </p:nvSpPr>
        <p:spPr>
          <a:xfrm>
            <a:off x="4944110" y="2204403"/>
            <a:ext cx="24479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导通损耗</a:t>
            </a:r>
            <a:endParaRPr lang="zh-CN" altLang="en-US" sz="2400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7491" name="Text Box 19"/>
          <p:cNvSpPr txBox="1"/>
          <p:nvPr/>
        </p:nvSpPr>
        <p:spPr>
          <a:xfrm>
            <a:off x="4944110" y="2708910"/>
            <a:ext cx="24479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开/关损耗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AutoShape 3"/>
          <p:cNvSpPr/>
          <p:nvPr/>
        </p:nvSpPr>
        <p:spPr>
          <a:xfrm>
            <a:off x="1919605" y="2708910"/>
            <a:ext cx="215900" cy="2317115"/>
          </a:xfrm>
          <a:prstGeom prst="leftBrace">
            <a:avLst>
              <a:gd name="adj1" fmla="val 27818"/>
              <a:gd name="adj2" fmla="val 50000"/>
            </a:avLst>
          </a:pr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/>
          </a:p>
        </p:txBody>
      </p:sp>
      <p:sp>
        <p:nvSpPr>
          <p:cNvPr id="617492" name="Text Box 20"/>
          <p:cNvSpPr txBox="1"/>
          <p:nvPr/>
        </p:nvSpPr>
        <p:spPr>
          <a:xfrm>
            <a:off x="4008120" y="4077335"/>
            <a:ext cx="24479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电压尖峰</a:t>
            </a:r>
          </a:p>
        </p:txBody>
      </p:sp>
      <p:sp>
        <p:nvSpPr>
          <p:cNvPr id="617495" name="Text Box 23"/>
          <p:cNvSpPr txBox="1"/>
          <p:nvPr/>
        </p:nvSpPr>
        <p:spPr>
          <a:xfrm>
            <a:off x="4023995" y="4581525"/>
            <a:ext cx="24479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电流尖峰</a:t>
            </a:r>
          </a:p>
        </p:txBody>
      </p:sp>
      <p:sp>
        <p:nvSpPr>
          <p:cNvPr id="617496" name="Text Box 24"/>
          <p:cNvSpPr txBox="1"/>
          <p:nvPr/>
        </p:nvSpPr>
        <p:spPr>
          <a:xfrm>
            <a:off x="4079558" y="5040948"/>
            <a:ext cx="24479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di/dt, du/d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17497" name="Text Box 25"/>
          <p:cNvSpPr txBox="1"/>
          <p:nvPr/>
        </p:nvSpPr>
        <p:spPr>
          <a:xfrm>
            <a:off x="4023995" y="5515928"/>
            <a:ext cx="24479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(开关瞬间) 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559560" y="1052830"/>
            <a:ext cx="6705600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影响电力电子器件/装置可靠性的因素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电路工作模态分析3</a:t>
            </a: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407670" y="836930"/>
            <a:ext cx="7501255" cy="50057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Wingdings" panose="05000000000000000000" pitchFamily="2" charset="2"/>
              <a:defRPr/>
            </a:pPr>
            <a:r>
              <a:rPr kumimoji="0" lang="en-US" altLang="zh-CN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模态3 [</a:t>
            </a:r>
            <a:r>
              <a:rPr kumimoji="0" lang="zh-CN" altLang="en-US" sz="28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i="0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]：</a:t>
            </a:r>
            <a:endParaRPr kumimoji="0" lang="zh-CN" altLang="en-US" sz="2800" b="1" i="0" u="none" strike="noStrike" cap="none" spc="0" normalizeH="0" baseline="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反向恢复，结电容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被充电，电流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为负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电压上升，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开始下降，</a:t>
            </a:r>
            <a:r>
              <a:rPr kumimoji="0" lang="zh-CN" altLang="en-US" sz="2400" i="1" u="none" strike="noStrike" cap="none" spc="0" normalizeH="0" baseline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-25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i="0" u="none" strike="noStrike" cap="none" spc="0" normalizeH="0" baseline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通过R</a:t>
            </a:r>
            <a:r>
              <a:rPr kumimoji="0" lang="zh-CN" altLang="en-US" sz="2400" i="0" u="none" strike="noStrike" cap="none" spc="0" normalizeH="0" baseline="-25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i="0" u="none" strike="noStrike" cap="none" spc="0" normalizeH="0" baseline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放电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40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Lf 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240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240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 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放电电流)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之后，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反向减小，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DFW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从0至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kumimoji="0" lang="zh-CN" altLang="en-US" sz="2400" i="0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至0</a:t>
            </a:r>
            <a:endParaRPr kumimoji="0" lang="zh-CN" altLang="en-US" sz="2400" i="0" u="none" strike="noStrike" cap="none" spc="0" normalizeH="0" baseline="-25000" dirty="0">
              <a:solidFill>
                <a:srgbClr val="0033CC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时刻，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zh-CN" altLang="en-US" sz="240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完成反向恢复，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完成开通过程</a:t>
            </a:r>
          </a:p>
        </p:txBody>
      </p:sp>
      <p:pic>
        <p:nvPicPr>
          <p:cNvPr id="3482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60" y="4077335"/>
            <a:ext cx="4131310" cy="209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4" name="Rectangle 3"/>
          <p:cNvSpPr/>
          <p:nvPr/>
        </p:nvSpPr>
        <p:spPr>
          <a:xfrm>
            <a:off x="2423795" y="6062346"/>
            <a:ext cx="17741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开关模态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34825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80" y="1700808"/>
            <a:ext cx="4444365" cy="41071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3431858" y="908685"/>
            <a:ext cx="29451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i="0" baseline="-25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反向恢复过程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8472805" y="1700808"/>
            <a:ext cx="328295" cy="3716655"/>
          </a:xfrm>
          <a:prstGeom prst="rect">
            <a:avLst/>
          </a:prstGeom>
          <a:solidFill>
            <a:schemeClr val="tx2">
              <a:lumMod val="40000"/>
              <a:lumOff val="60000"/>
              <a:alpha val="23921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66"/>
              </a:highligh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7536180" y="5671781"/>
            <a:ext cx="45205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加入RCD缓冲电路后开关管的主要波形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电路工作模态分析4</a:t>
            </a: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479425" y="836613"/>
            <a:ext cx="8229600" cy="50053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Wingdings" panose="05000000000000000000" pitchFamily="2" charset="2"/>
              <a:defRPr/>
            </a:pPr>
            <a:r>
              <a:rPr kumimoji="0" lang="en-US" altLang="zh-CN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模态4 [</a:t>
            </a:r>
            <a:r>
              <a:rPr kumimoji="0" lang="zh-CN" altLang="en-US" sz="28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i="0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时刻之后，</a:t>
            </a:r>
            <a:r>
              <a:rPr kumimoji="0" lang="zh-CN" altLang="en-US" sz="2400" b="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关断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继续通过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放电，其电压在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时刻至零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40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Lf 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240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kumimoji="0" lang="zh-CN" altLang="en-US" sz="2400" i="0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(C</a:t>
            </a:r>
            <a:r>
              <a:rPr kumimoji="0" lang="zh-CN" altLang="en-US" sz="2400" i="0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放电电流)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功率管电压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为零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二极管电压为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endParaRPr kumimoji="0" lang="zh-CN" altLang="en-US" sz="2400" i="0" u="none" strike="noStrike" cap="none" spc="0" normalizeH="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滤波电感电压为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endParaRPr kumimoji="0" lang="zh-CN" altLang="en-US" sz="2400" i="0" u="none" strike="noStrike" cap="none" spc="0" normalizeH="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2400" i="0" u="none" strike="noStrike" cap="none" spc="0" normalizeH="0" baseline="-25000" dirty="0">
              <a:solidFill>
                <a:srgbClr val="0066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800" b="1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800" b="1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87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87" y="4021454"/>
            <a:ext cx="3799840" cy="1927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4" name="Rectangle 3"/>
          <p:cNvSpPr/>
          <p:nvPr/>
        </p:nvSpPr>
        <p:spPr>
          <a:xfrm>
            <a:off x="2783632" y="5949315"/>
            <a:ext cx="17741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开关模态4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687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280" y="1584097"/>
            <a:ext cx="4466590" cy="41268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3575368" y="908685"/>
            <a:ext cx="266128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i="0" baseline="-25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继续放电过程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8592185" y="1556792"/>
            <a:ext cx="694055" cy="3755390"/>
          </a:xfrm>
          <a:prstGeom prst="rect">
            <a:avLst/>
          </a:prstGeom>
          <a:solidFill>
            <a:schemeClr val="tx2">
              <a:lumMod val="40000"/>
              <a:lumOff val="60000"/>
              <a:alpha val="23921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66"/>
              </a:highligh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7292975" y="5616665"/>
            <a:ext cx="45205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加入RCD缓冲电路后开关管的主要波形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电路工作模态分析5</a:t>
            </a: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335280" y="826135"/>
            <a:ext cx="8229600" cy="50053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Wingdings" panose="05000000000000000000" pitchFamily="2" charset="2"/>
              <a:defRPr/>
            </a:pPr>
            <a:r>
              <a:rPr kumimoji="0" lang="en-US" altLang="zh-CN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模态5 [</a:t>
            </a:r>
            <a:r>
              <a:rPr kumimoji="0" lang="zh-CN" altLang="en-US" sz="28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800" i="0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时刻之后，缓冲电路停止工作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关断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滤波电感电压为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endParaRPr kumimoji="0" lang="zh-CN" altLang="en-US" sz="2400" i="0" u="none" strike="noStrike" cap="none" spc="0" normalizeH="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功率管电压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为零，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电压为零</a:t>
            </a:r>
            <a:endParaRPr kumimoji="0" lang="zh-CN" altLang="en-US" sz="2400" i="0" u="none" strike="noStrike" cap="none" spc="0" normalizeH="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二极管电压为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10" name="矩形 9"/>
          <p:cNvSpPr/>
          <p:nvPr/>
        </p:nvSpPr>
        <p:spPr>
          <a:xfrm>
            <a:off x="3503613" y="908685"/>
            <a:ext cx="29616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管稳态导通过程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91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4053840"/>
            <a:ext cx="3860165" cy="195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4" name="Rectangle 3"/>
          <p:cNvSpPr/>
          <p:nvPr/>
        </p:nvSpPr>
        <p:spPr>
          <a:xfrm>
            <a:off x="2351470" y="5981701"/>
            <a:ext cx="17741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开关模态5</a:t>
            </a:r>
          </a:p>
        </p:txBody>
      </p:sp>
      <p:pic>
        <p:nvPicPr>
          <p:cNvPr id="38921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005" y="1268760"/>
            <a:ext cx="4666615" cy="4311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688705" y="1302415"/>
            <a:ext cx="1059180" cy="3943985"/>
          </a:xfrm>
          <a:prstGeom prst="rect">
            <a:avLst/>
          </a:prstGeom>
          <a:solidFill>
            <a:schemeClr val="tx2">
              <a:lumMod val="40000"/>
              <a:lumOff val="60000"/>
              <a:alpha val="23921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66"/>
              </a:highligh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6644005" y="5508973"/>
            <a:ext cx="45205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加入RCD缓冲电路后开关管的主要波形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电路工作模态分析6</a:t>
            </a: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335280" y="826135"/>
            <a:ext cx="8229600" cy="50053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Wingdings" panose="05000000000000000000" pitchFamily="2" charset="2"/>
              <a:defRPr/>
            </a:pPr>
            <a:r>
              <a:rPr kumimoji="0" lang="en-US" altLang="zh-CN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模态6 [</a:t>
            </a:r>
            <a:r>
              <a:rPr kumimoji="0" lang="zh-CN" altLang="en-US" sz="28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800" i="0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关断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开始下降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结电容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放电，而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充电，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kumimoji="0" lang="zh-CN" altLang="en-US" sz="2400" i="0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Lf</a:t>
            </a:r>
            <a:endParaRPr kumimoji="0" lang="zh-CN" altLang="en-US" sz="2400" i="0" u="none" strike="noStrike" cap="none" spc="0" normalizeH="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开始下降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-25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i="0" u="none" strike="noStrike" cap="none" spc="0" normalizeH="0" baseline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限制</a:t>
            </a:r>
            <a:r>
              <a:rPr kumimoji="0" lang="zh-CN" altLang="en-US" sz="2400" i="1" u="none" strike="noStrike" cap="none" spc="0" normalizeH="0" baseline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</a:t>
            </a:r>
            <a:r>
              <a:rPr kumimoji="0" lang="zh-CN" altLang="en-US" sz="2400" i="0" u="none" strike="noStrike" cap="none" spc="0" normalizeH="0" baseline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上升，</a:t>
            </a:r>
            <a:r>
              <a:rPr kumimoji="0" lang="zh-CN" altLang="en-US" sz="2400" i="1" u="none" strike="noStrike" cap="none" spc="0" normalizeH="0" baseline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</a:t>
            </a:r>
            <a:r>
              <a:rPr kumimoji="0" lang="zh-CN" altLang="en-US" sz="2400" i="0" u="none" strike="noStrike" cap="none" spc="0" normalizeH="0" baseline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缓慢上升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时刻，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下降至零，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管完成关断过程</a:t>
            </a:r>
          </a:p>
        </p:txBody>
      </p:sp>
      <p:pic>
        <p:nvPicPr>
          <p:cNvPr id="4096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70" y="4149090"/>
            <a:ext cx="3620770" cy="1837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4" name="Rectangle 3"/>
          <p:cNvSpPr/>
          <p:nvPr/>
        </p:nvSpPr>
        <p:spPr>
          <a:xfrm>
            <a:off x="2063750" y="5990591"/>
            <a:ext cx="17741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开关模态6</a:t>
            </a:r>
          </a:p>
        </p:txBody>
      </p:sp>
      <p:pic>
        <p:nvPicPr>
          <p:cNvPr id="40968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35" y="1340768"/>
            <a:ext cx="4667250" cy="4312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3431858" y="908685"/>
            <a:ext cx="22504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管关断过程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10272395" y="1384583"/>
            <a:ext cx="348615" cy="3816350"/>
          </a:xfrm>
          <a:prstGeom prst="rect">
            <a:avLst/>
          </a:prstGeom>
          <a:solidFill>
            <a:schemeClr val="tx2">
              <a:lumMod val="40000"/>
              <a:lumOff val="60000"/>
              <a:alpha val="23921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66"/>
              </a:highligh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7176135" y="5516846"/>
            <a:ext cx="45205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加入RCD缓冲电路后开关管的主要波形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电路工作模态分析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7</a:t>
            </a: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479425" y="836613"/>
            <a:ext cx="8229600" cy="50053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Wingdings" panose="05000000000000000000" pitchFamily="2" charset="2"/>
              <a:defRPr/>
            </a:pPr>
            <a:r>
              <a:rPr kumimoji="0" lang="en-US" altLang="zh-CN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模态7 [</a:t>
            </a:r>
            <a:r>
              <a:rPr kumimoji="0" lang="zh-CN" altLang="en-US" sz="28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800" i="0" u="none" strike="noStrike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继续充电，而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继续放电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时刻，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电压上升到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电压下降到零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Lf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续流，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Lf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 </a:t>
            </a:r>
            <a:endParaRPr kumimoji="0" lang="zh-CN" altLang="en-US" sz="2400" i="0" u="none" strike="noStrike" cap="none" spc="0" normalizeH="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时刻之后，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导通，缓冲电路停止工作</a:t>
            </a:r>
          </a:p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301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15" y="3789045"/>
            <a:ext cx="3779520" cy="19183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4" name="Rectangle 3"/>
          <p:cNvSpPr/>
          <p:nvPr/>
        </p:nvSpPr>
        <p:spPr>
          <a:xfrm>
            <a:off x="2063750" y="5702301"/>
            <a:ext cx="17741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开关模态7</a:t>
            </a:r>
          </a:p>
        </p:txBody>
      </p:sp>
      <p:pic>
        <p:nvPicPr>
          <p:cNvPr id="43017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990" y="1340768"/>
            <a:ext cx="4620895" cy="42697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/>
        </p:nvSpPr>
        <p:spPr>
          <a:xfrm>
            <a:off x="3503613" y="908685"/>
            <a:ext cx="37865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管电压上升到U</a:t>
            </a:r>
            <a:r>
              <a:rPr kumimoji="0" lang="en-US" altLang="zh-CN" sz="2800" i="0" baseline="-25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416540" y="1371883"/>
            <a:ext cx="394335" cy="3829050"/>
          </a:xfrm>
          <a:prstGeom prst="rect">
            <a:avLst/>
          </a:prstGeom>
          <a:solidFill>
            <a:schemeClr val="tx2">
              <a:lumMod val="40000"/>
              <a:lumOff val="60000"/>
              <a:alpha val="23921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66"/>
              </a:highligh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7176135" y="5516846"/>
            <a:ext cx="45205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加入RCD缓冲电路后开关管的主要波形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加入RCD 缓冲电路的工作特性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5280" y="836930"/>
            <a:ext cx="10779760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关断过程中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限制了 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altLang="en-US" sz="28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ce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的上升率，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8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altLang="en-US" sz="28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ce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的交叠区中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zh-CN" altLang="en-US" sz="28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ce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较低，大大减小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关断损耗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开通时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通过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放电，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存在一定开通电流尖峰，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Q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开通损耗有所增加</a:t>
            </a:r>
            <a:endParaRPr lang="zh-CN" altLang="en-US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8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存储能量主要消耗在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zh-CN" altLang="en-US" sz="28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上，RCD缓冲电路是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有损耗</a:t>
            </a:r>
          </a:p>
        </p:txBody>
      </p:sp>
      <p:pic>
        <p:nvPicPr>
          <p:cNvPr id="45062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0" y="4120515"/>
            <a:ext cx="3881755" cy="19646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3" name="矩形 5"/>
          <p:cNvSpPr/>
          <p:nvPr/>
        </p:nvSpPr>
        <p:spPr>
          <a:xfrm>
            <a:off x="1775143" y="5948998"/>
            <a:ext cx="17068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zh-CN" sz="2000" b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未加缓冲电路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058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620" y="4140200"/>
            <a:ext cx="3856990" cy="19253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5"/>
          <p:cNvSpPr/>
          <p:nvPr/>
        </p:nvSpPr>
        <p:spPr>
          <a:xfrm>
            <a:off x="6023928" y="5948998"/>
            <a:ext cx="170688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zh-CN" sz="2000" b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加入缓冲电路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570" y="280035"/>
            <a:ext cx="5997575" cy="5461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关断缓冲电路参数设计</a:t>
            </a:r>
          </a:p>
        </p:txBody>
      </p:sp>
      <p:sp>
        <p:nvSpPr>
          <p:cNvPr id="673794" name="Text Box 2"/>
          <p:cNvSpPr txBox="1">
            <a:spLocks noChangeArrowheads="1"/>
          </p:cNvSpPr>
          <p:nvPr/>
        </p:nvSpPr>
        <p:spPr bwMode="auto">
          <a:xfrm>
            <a:off x="623570" y="981075"/>
            <a:ext cx="10302240" cy="417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50000"/>
              </a:spcAft>
              <a:buClr>
                <a:srgbClr val="0033CC"/>
              </a:buClr>
              <a:buSzTx/>
              <a:buFont typeface="Wingdings" panose="05000000000000000000" pitchFamily="2" charset="2"/>
              <a:defRPr/>
            </a:pPr>
            <a:r>
              <a:rPr kumimoji="0" lang="en-US" altLang="zh-CN" sz="28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电容</a:t>
            </a:r>
            <a:r>
              <a:rPr kumimoji="0" lang="zh-CN" altLang="en-US" sz="28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800" i="0" u="none" strike="noStrike" kern="1200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8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设计：</a:t>
            </a:r>
            <a:endParaRPr kumimoji="0" lang="zh-CN" altLang="en-US" sz="2800" b="1" i="0" u="none" strike="noStrike" kern="1200" cap="none" spc="0" normalizeH="0" baseline="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缓冲电容大，</a:t>
            </a:r>
            <a:r>
              <a:rPr kumimoji="0" lang="zh-CN" altLang="en-US" sz="2400" i="1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kern="1200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上升慢，有助于减小关断损耗</a:t>
            </a:r>
          </a:p>
          <a:p>
            <a:pPr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缓冲电容大，缓冲电容能量损耗大</a:t>
            </a:r>
          </a:p>
          <a:p>
            <a:pPr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应折衷选取，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kern="1200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上升到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kern="1200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的时间为开关管电流下降时间3~5 倍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电容值设计：</a:t>
            </a:r>
            <a:endParaRPr kumimoji="0" lang="zh-CN" altLang="en-US" sz="2400" i="0" u="none" strike="noStrike" kern="1200" cap="none" spc="0" normalizeH="0" baseline="0" dirty="0">
              <a:solidFill>
                <a:srgbClr val="0066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kumimoji="0" lang="zh-CN" altLang="en-US" sz="20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应选等效电感较小的薄膜电容或金属膜电容</a:t>
            </a:r>
          </a:p>
          <a:p>
            <a:pPr marR="0" lvl="0" algn="l" rtl="0" eaLnBrk="0" fontAlgn="base" latinLnBrk="0" hangingPunct="0">
              <a:lnSpc>
                <a:spcPct val="150000"/>
              </a:lnSpc>
              <a:spcBef>
                <a:spcPts val="0"/>
              </a:spcBef>
              <a:buClrTx/>
              <a:buSzPct val="80000"/>
              <a:buFont typeface="Arial" panose="020B0604020202020204" pitchFamily="34" charset="0"/>
              <a:buChar char="•"/>
            </a:pPr>
            <a:r>
              <a:rPr kumimoji="0" lang="zh-CN" altLang="en-US" sz="20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缓冲电容承受的最高电压为</a:t>
            </a:r>
            <a:r>
              <a:rPr kumimoji="0" lang="zh-CN" altLang="en-US" sz="20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000" i="0" u="none" strike="noStrike" kern="1200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kumimoji="0" lang="zh-CN" altLang="en-US" sz="20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，电压定额按照(1.5~2)</a:t>
            </a:r>
            <a:r>
              <a:rPr kumimoji="0" lang="zh-CN" altLang="en-US" sz="20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000" i="0" u="none" strike="noStrike" kern="1200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kumimoji="0" lang="zh-CN" altLang="en-US" sz="20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3140968"/>
            <a:ext cx="3424238" cy="441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3549576"/>
            <a:ext cx="2046288" cy="788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关断缓冲电路参数设计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3794" name="Text Box 2"/>
          <p:cNvSpPr txBox="1">
            <a:spLocks noChangeArrowheads="1"/>
          </p:cNvSpPr>
          <p:nvPr/>
        </p:nvSpPr>
        <p:spPr bwMode="auto">
          <a:xfrm>
            <a:off x="623570" y="981075"/>
            <a:ext cx="10245725" cy="524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50000"/>
              </a:spcAft>
              <a:buClr>
                <a:srgbClr val="0033CC"/>
              </a:buClr>
              <a:buSzTx/>
              <a:buFont typeface="Wingdings" panose="05000000000000000000" pitchFamily="2" charset="2"/>
              <a:defRPr/>
            </a:pPr>
            <a:r>
              <a:rPr kumimoji="0" lang="en-US" altLang="zh-CN" sz="28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电阻</a:t>
            </a:r>
            <a:r>
              <a:rPr kumimoji="0" lang="zh-CN" altLang="en-US" sz="28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800" i="0" u="none" strike="noStrike" kern="1200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8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设计：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开关管导通时，缓冲电容电压应下降到零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zh-CN" altLang="en-US" sz="2400" i="0" u="none" strike="noStrike" kern="1200" cap="none" spc="0" normalizeH="0" baseline="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缓冲电阻最大值为：</a:t>
            </a:r>
            <a:endParaRPr kumimoji="0" lang="zh-CN" altLang="en-US" sz="2400" i="0" u="none" strike="noStrike" kern="1200" cap="none" spc="0" normalizeH="0" baseline="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zh-CN" altLang="en-US" sz="2400" i="0" u="none" strike="noStrike" kern="1200" cap="none" spc="0" normalizeH="0" baseline="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尽量按照最大值选取，以减小开关管开通时电流尖峰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zh-CN" altLang="en-US" sz="2400" i="0" u="none" strike="noStrike" kern="1200" cap="none" spc="0" normalizeH="0" baseline="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缓冲电阻消耗的功率为：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kumimoji="0" lang="zh-CN" altLang="en-US" sz="2400" i="0" u="none" strike="noStrike" kern="1200" cap="none" spc="0" normalizeH="0" baseline="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选择等效电感较小金属膜电阻或者碳膜电阻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存在较大功率消耗，还应选择功率较大电阻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23" y="2205038"/>
            <a:ext cx="1919287" cy="3857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110" y="2205038"/>
            <a:ext cx="1155700" cy="269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903" y="2565400"/>
            <a:ext cx="1735137" cy="754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6565" y="4292918"/>
            <a:ext cx="2376488" cy="727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关断缓冲电路参数设计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3794" name="Text Box 2"/>
          <p:cNvSpPr txBox="1">
            <a:spLocks noChangeArrowheads="1"/>
          </p:cNvSpPr>
          <p:nvPr/>
        </p:nvSpPr>
        <p:spPr bwMode="auto">
          <a:xfrm>
            <a:off x="739140" y="908685"/>
            <a:ext cx="10570210" cy="34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0"/>
              </a:spcBef>
              <a:spcAft>
                <a:spcPct val="50000"/>
              </a:spcAft>
              <a:buClr>
                <a:srgbClr val="0033CC"/>
              </a:buClr>
              <a:buSzTx/>
              <a:buFont typeface="Wingdings" panose="05000000000000000000" pitchFamily="2" charset="2"/>
              <a:defRPr/>
            </a:pPr>
            <a:r>
              <a:rPr kumimoji="0" lang="en-US" altLang="zh-CN" sz="28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缓冲二极管</a:t>
            </a:r>
            <a:r>
              <a:rPr kumimoji="0" lang="zh-CN" altLang="en-US" sz="28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800" i="0" u="none" strike="noStrike" kern="1200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8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设计：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缓冲二极管承受的电压应力为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endParaRPr kumimoji="0" lang="zh-CN" altLang="en-US" sz="2400" i="0" u="none" strike="noStrike" kern="1200" cap="none" spc="0" normalizeH="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如果忽略续流二极管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kern="1200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反向恢复，开关管关断时缓冲二极管流过最大电流近似为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kern="1200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，流过时间约为(3~5)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u="none" strike="noStrike" kern="1200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endParaRPr kumimoji="0" lang="zh-CN" altLang="en-US" sz="2400" i="0" u="none" strike="noStrike" kern="1200" cap="none" spc="0" normalizeH="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缓冲二极管电流有效值：</a:t>
            </a:r>
          </a:p>
          <a:p>
            <a:pPr marR="0" lvl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应选用快恢复二极管，按照其电压应力和电流有效值选取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11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920" y="3212976"/>
            <a:ext cx="3168650" cy="612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1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905" y="4369435"/>
            <a:ext cx="3451860" cy="17506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3" name="图片 12"/>
          <p:cNvPicPr>
            <a:picLocks noChangeAspect="1"/>
          </p:cNvPicPr>
          <p:nvPr/>
        </p:nvPicPr>
        <p:blipFill>
          <a:blip r:embed="rId4"/>
          <a:srcRect b="39638"/>
          <a:stretch>
            <a:fillRect/>
          </a:stretch>
        </p:blipFill>
        <p:spPr>
          <a:xfrm>
            <a:off x="6240145" y="4436428"/>
            <a:ext cx="3098800" cy="1728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8514080" y="4436745"/>
            <a:ext cx="290830" cy="1801495"/>
          </a:xfrm>
          <a:prstGeom prst="rect">
            <a:avLst/>
          </a:prstGeom>
          <a:solidFill>
            <a:schemeClr val="tx2">
              <a:lumMod val="40000"/>
              <a:lumOff val="60000"/>
              <a:alpha val="23921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66"/>
              </a:highligh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另一种RCD缓冲电路设计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0601" name="Text Box 9"/>
          <p:cNvSpPr txBox="1"/>
          <p:nvPr/>
        </p:nvSpPr>
        <p:spPr>
          <a:xfrm>
            <a:off x="695960" y="1125220"/>
            <a:ext cx="10406380" cy="2461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0033CC"/>
              </a:buClr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关断时在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两端等效并联电容延缓电压变化</a:t>
            </a:r>
          </a:p>
          <a:p>
            <a:pPr marL="0" lvl="0" indent="0" eaLnBrk="1" hangingPunct="1">
              <a:spcBef>
                <a:spcPct val="50000"/>
              </a:spcBef>
              <a:buClr>
                <a:srgbClr val="0033CC"/>
              </a:buClr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同时将等效电容放于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两端延缓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管关断电压变化</a:t>
            </a:r>
          </a:p>
          <a:p>
            <a:pPr marL="0" lvl="0" indent="0" eaLnBrk="1" hangingPunct="1">
              <a:spcBef>
                <a:spcPct val="50000"/>
              </a:spcBef>
              <a:buClr>
                <a:srgbClr val="0033CC"/>
              </a:buClr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衍生出第二种RCD缓冲电路</a:t>
            </a:r>
          </a:p>
          <a:p>
            <a:pPr marL="0" lvl="0" indent="0" eaLnBrk="1" hangingPunct="1">
              <a:spcBef>
                <a:spcPct val="50000"/>
              </a:spcBef>
              <a:buClr>
                <a:srgbClr val="0033CC"/>
              </a:buClr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特别注意二极管方向</a:t>
            </a:r>
          </a:p>
        </p:txBody>
      </p:sp>
      <p:pic>
        <p:nvPicPr>
          <p:cNvPr id="52232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3717290"/>
            <a:ext cx="4170045" cy="2134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31" name="Picture 13"/>
          <p:cNvPicPr>
            <a:picLocks noChangeAspect="1"/>
          </p:cNvPicPr>
          <p:nvPr/>
        </p:nvPicPr>
        <p:blipFill>
          <a:blip r:embed="rId3"/>
          <a:srcRect t="3842"/>
          <a:stretch>
            <a:fillRect/>
          </a:stretch>
        </p:blipFill>
        <p:spPr>
          <a:xfrm>
            <a:off x="6096000" y="4293235"/>
            <a:ext cx="3894455" cy="161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50600" name="AutoShape 8"/>
          <p:cNvSpPr/>
          <p:nvPr/>
        </p:nvSpPr>
        <p:spPr>
          <a:xfrm>
            <a:off x="5015548" y="5013008"/>
            <a:ext cx="935037" cy="431800"/>
          </a:xfrm>
          <a:prstGeom prst="rightArrow">
            <a:avLst>
              <a:gd name="adj1" fmla="val 50000"/>
              <a:gd name="adj2" fmla="val 54136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29" y="4193079"/>
            <a:ext cx="527304" cy="820638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4655820" y="3013710"/>
            <a:ext cx="3002915" cy="829945"/>
          </a:xfrm>
          <a:prstGeom prst="cloudCallout">
            <a:avLst>
              <a:gd name="adj1" fmla="val -10162"/>
              <a:gd name="adj2" fmla="val 124185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工作原理？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96000" y="5906135"/>
            <a:ext cx="4089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RCD缓冲电路并联在续流二极管上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7715" y="5906135"/>
            <a:ext cx="4089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RCD缓冲电路并联在开关管上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缓冲电路的作用</a:t>
            </a:r>
          </a:p>
        </p:txBody>
      </p:sp>
      <p:sp>
        <p:nvSpPr>
          <p:cNvPr id="618507" name="Text Box 11"/>
          <p:cNvSpPr txBox="1"/>
          <p:nvPr/>
        </p:nvSpPr>
        <p:spPr>
          <a:xfrm>
            <a:off x="1116013" y="1089025"/>
            <a:ext cx="6818312" cy="30200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45000"/>
              </a:spcBef>
              <a:buClrTx/>
              <a:buSzTx/>
              <a:buFontTx/>
              <a:buNone/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45000"/>
              </a:spcBef>
              <a:buClr>
                <a:srgbClr val="0033CC"/>
              </a:buClr>
              <a:buSzTx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改善开/关过程电压电流变化曲线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45000"/>
              </a:spcBef>
              <a:buClrTx/>
              <a:buSz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                  </a:t>
            </a: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开通/关断损耗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45000"/>
              </a:spcBef>
              <a:buClr>
                <a:srgbClr val="0033CC"/>
              </a:buClr>
              <a:buSzTx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从而改善开关管的</a:t>
            </a:r>
            <a:r>
              <a:rPr lang="zh-CN" altLang="en-US" sz="2800" b="1" dirty="0">
                <a:latin typeface="宋体" panose="02010600030101010101" pitchFamily="2" charset="-122"/>
              </a:rPr>
              <a:t>   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di/dt, du/dt</a:t>
            </a:r>
          </a:p>
          <a:p>
            <a:pPr marL="0" lvl="0" indent="0" eaLnBrk="1" hangingPunct="1">
              <a:spcBef>
                <a:spcPct val="45000"/>
              </a:spcBef>
              <a:buClrTx/>
              <a:buSz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                  </a:t>
            </a: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电流/电压尖锋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618508" name="AutoShape 12"/>
          <p:cNvSpPr/>
          <p:nvPr/>
        </p:nvSpPr>
        <p:spPr>
          <a:xfrm>
            <a:off x="4643438" y="2565400"/>
            <a:ext cx="152400" cy="1219200"/>
          </a:xfrm>
          <a:prstGeom prst="leftBrace">
            <a:avLst>
              <a:gd name="adj1" fmla="val 66666"/>
              <a:gd name="adj2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/>
          </a:p>
        </p:txBody>
      </p:sp>
      <p:sp>
        <p:nvSpPr>
          <p:cNvPr id="618509" name="Rectangle 13"/>
          <p:cNvSpPr/>
          <p:nvPr/>
        </p:nvSpPr>
        <p:spPr>
          <a:xfrm>
            <a:off x="1127443" y="4293235"/>
            <a:ext cx="44640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33CC"/>
              </a:buClr>
              <a:buSzTx/>
            </a:pPr>
            <a:r>
              <a:rPr lang="en-US" altLang="zh-CN" sz="2800" b="1" dirty="0">
                <a:solidFill>
                  <a:srgbClr val="000099"/>
                </a:solidFill>
              </a:rPr>
              <a:t> </a:t>
            </a: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提高变换器的可靠性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另一种RCD缓冲电路工作原理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0601" name="Text Box 9"/>
          <p:cNvSpPr txBox="1">
            <a:spLocks noChangeArrowheads="1"/>
          </p:cNvSpPr>
          <p:nvPr/>
        </p:nvSpPr>
        <p:spPr bwMode="auto">
          <a:xfrm>
            <a:off x="623570" y="980440"/>
            <a:ext cx="11264265" cy="3291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Wingdings" panose="05000000000000000000" pitchFamily="2" charset="2"/>
              <a:defRPr/>
            </a:pPr>
            <a:r>
              <a:rPr kumimoji="0" lang="en-US" altLang="zh-CN" sz="28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</a:t>
            </a:r>
            <a:r>
              <a:rPr kumimoji="0" lang="zh-CN" altLang="en-US" sz="28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8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关断过程：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关断前：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稳态导通，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截止，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kern="1200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电压为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kern="1200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（上正下负）</a:t>
            </a:r>
          </a:p>
          <a:p>
            <a:pPr marL="457200" marR="0" lvl="0" indent="-45720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关断瞬间，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电流下降，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kern="1200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会导通，弥补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电流减小量</a:t>
            </a:r>
          </a:p>
          <a:p>
            <a:pPr marL="457200" marR="0" lvl="0" indent="-45720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kern="1200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作用，续流二极管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kern="1200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电压从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kern="1200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缓慢下降到零，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kern="1200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从零慢慢上升到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kern="1200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，因此减小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关断损耗</a:t>
            </a:r>
          </a:p>
          <a:p>
            <a:pPr marL="457200" marR="0" lvl="0" indent="-45720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注意：当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kern="1200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上电压减小到零时，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方会导通续流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277" name="Picture 13"/>
          <p:cNvPicPr>
            <a:picLocks noChangeAspect="1"/>
          </p:cNvPicPr>
          <p:nvPr/>
        </p:nvPicPr>
        <p:blipFill>
          <a:blip r:embed="rId2"/>
          <a:srcRect t="3842"/>
          <a:stretch>
            <a:fillRect/>
          </a:stretch>
        </p:blipFill>
        <p:spPr>
          <a:xfrm>
            <a:off x="3215640" y="4076700"/>
            <a:ext cx="4968240" cy="2057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另一种RCD缓冲电路工作原理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0601" name="Text Box 9"/>
          <p:cNvSpPr txBox="1">
            <a:spLocks noChangeArrowheads="1"/>
          </p:cNvSpPr>
          <p:nvPr/>
        </p:nvSpPr>
        <p:spPr bwMode="auto">
          <a:xfrm>
            <a:off x="623570" y="981075"/>
            <a:ext cx="11026775" cy="273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Wingdings" panose="05000000000000000000" pitchFamily="2" charset="2"/>
              <a:defRPr/>
            </a:pPr>
            <a:r>
              <a:rPr kumimoji="0" lang="en-US" altLang="zh-CN" sz="28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当开关管</a:t>
            </a:r>
            <a:r>
              <a:rPr kumimoji="0" lang="zh-CN" altLang="en-US" sz="28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kumimoji="0" lang="zh-CN" altLang="en-US" sz="28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导通时：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导通前：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关断，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稳态续流，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上电荷为零</a:t>
            </a:r>
          </a:p>
          <a:p>
            <a:pPr marL="457200" marR="0" lvl="0" indent="-45720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输入电压通过缓冲电阻</a:t>
            </a:r>
            <a:r>
              <a:rPr kumimoji="0" lang="zh-CN" altLang="en-US" sz="240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2400" i="0" u="none" strike="noStrike" kern="1200" cap="none" spc="0" normalizeH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给缓冲电容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u="none" strike="noStrike" kern="1200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充电</a:t>
            </a:r>
          </a:p>
          <a:p>
            <a:pPr marL="457200" marR="0" lvl="0" indent="-45720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电流除了电感电流分量外，还有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kern="1200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的充电电流</a:t>
            </a:r>
          </a:p>
          <a:p>
            <a:pPr marL="457200" marR="0" lvl="0" indent="-45720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u="none" strike="noStrike" kern="1200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电压上升到</a:t>
            </a:r>
            <a:r>
              <a:rPr kumimoji="0" lang="zh-CN" altLang="en-US" sz="2400" i="1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u="none" strike="noStrike" kern="1200" cap="none" spc="0" normalizeH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kumimoji="0" lang="zh-CN" altLang="en-US" sz="2400" i="0" u="none" strike="noStrike" kern="1200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时，充电过程结束</a:t>
            </a:r>
            <a:endParaRPr kumimoji="0" lang="en-US" altLang="zh-CN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325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t="3842"/>
          <a:stretch>
            <a:fillRect/>
          </a:stretch>
        </p:blipFill>
        <p:spPr>
          <a:xfrm>
            <a:off x="2207568" y="3696254"/>
            <a:ext cx="7518663" cy="244827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15480" y="1340768"/>
            <a:ext cx="100811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3200" b="1" kern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.2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直流变换器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的基本缓冲电路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7.2.1  RCD缓冲电路</a:t>
            </a: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</a:pP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7.2.2  RLD缓冲电路</a:t>
            </a: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570" y="295910"/>
            <a:ext cx="6419215" cy="5302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推论：缓冲电路的分析方法和过程</a:t>
            </a:r>
          </a:p>
        </p:txBody>
      </p:sp>
      <p:sp>
        <p:nvSpPr>
          <p:cNvPr id="657410" name="Text Box 2"/>
          <p:cNvSpPr txBox="1"/>
          <p:nvPr/>
        </p:nvSpPr>
        <p:spPr>
          <a:xfrm>
            <a:off x="695960" y="1268730"/>
            <a:ext cx="8208963" cy="13404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Clr>
                <a:srgbClr val="0033CC"/>
              </a:buClr>
              <a:buSzTx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提出问题：关断过程？开通过程？</a:t>
            </a:r>
            <a:endParaRPr lang="zh-CN" altLang="en-US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Clr>
                <a:srgbClr val="0033CC"/>
              </a:buClr>
              <a:buSzTx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解决方案：关断缓冲电路RCD；开通缓冲电路？</a:t>
            </a:r>
          </a:p>
        </p:txBody>
      </p:sp>
      <p:grpSp>
        <p:nvGrpSpPr>
          <p:cNvPr id="5" name="Group 14"/>
          <p:cNvGrpSpPr/>
          <p:nvPr/>
        </p:nvGrpSpPr>
        <p:grpSpPr>
          <a:xfrm>
            <a:off x="1703066" y="3212857"/>
            <a:ext cx="6194425" cy="1160463"/>
            <a:chOff x="702" y="901"/>
            <a:chExt cx="3902" cy="73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58374" name="Text Box 11"/>
            <p:cNvSpPr txBox="1"/>
            <p:nvPr/>
          </p:nvSpPr>
          <p:spPr>
            <a:xfrm>
              <a:off x="702" y="901"/>
              <a:ext cx="3902" cy="731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开通</a:t>
              </a:r>
              <a:r>
                <a:rPr lang="en-US" altLang="zh-CN" sz="2800" dirty="0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lang="zh-CN" altLang="en-US" sz="2800" dirty="0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关断过程的对偶性：</a:t>
              </a:r>
            </a:p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33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关断      开通  ；      电压      电流</a:t>
              </a:r>
            </a:p>
          </p:txBody>
        </p:sp>
        <p:sp>
          <p:nvSpPr>
            <p:cNvPr id="58375" name="Line 12"/>
            <p:cNvSpPr/>
            <p:nvPr/>
          </p:nvSpPr>
          <p:spPr>
            <a:xfrm>
              <a:off x="1270" y="1470"/>
              <a:ext cx="251" cy="0"/>
            </a:xfrm>
            <a:prstGeom prst="line">
              <a:avLst/>
            </a:prstGeom>
            <a:grpFill/>
            <a:ln w="38100" cap="flat" cmpd="dbl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8376" name="Line 13"/>
            <p:cNvSpPr/>
            <p:nvPr/>
          </p:nvSpPr>
          <p:spPr>
            <a:xfrm>
              <a:off x="3354" y="1471"/>
              <a:ext cx="251" cy="0"/>
            </a:xfrm>
            <a:prstGeom prst="line">
              <a:avLst/>
            </a:prstGeom>
            <a:grpFill/>
            <a:ln w="38100" cap="flat" cmpd="dbl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开通缓冲电路设计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6738" name="Text Box 2"/>
          <p:cNvSpPr txBox="1"/>
          <p:nvPr/>
        </p:nvSpPr>
        <p:spPr>
          <a:xfrm>
            <a:off x="839470" y="1101408"/>
            <a:ext cx="7993063" cy="21837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spcBef>
                <a:spcPct val="50000"/>
              </a:spcBef>
              <a:buClr>
                <a:srgbClr val="0033CC"/>
              </a:buClr>
              <a:buSzTx/>
              <a:buFont typeface="Wingdings" panose="05000000000000000000" charset="0"/>
              <a:buChar char="n"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与”关断缓冲”对偶：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>
              <a:spcBef>
                <a:spcPct val="50000"/>
              </a:spcBef>
              <a:buClr>
                <a:srgbClr val="0033CC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目的－－限制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eaLnBrk="1" hangingPunct="1">
              <a:spcBef>
                <a:spcPct val="50000"/>
              </a:spcBef>
              <a:buClr>
                <a:srgbClr val="0033CC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电路－－由串联电感</a:t>
            </a:r>
          </a:p>
          <a:p>
            <a:pPr lvl="0" eaLnBrk="1" hangingPunct="1">
              <a:spcBef>
                <a:spcPct val="50000"/>
              </a:spcBef>
              <a:buClr>
                <a:srgbClr val="0033CC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原理－－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1) </a:t>
            </a:r>
            <a:r>
              <a:rPr lang="en-US" altLang="zh-CN" sz="24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/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限制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en-US" altLang="zh-CN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储能释放</a:t>
            </a:r>
          </a:p>
        </p:txBody>
      </p:sp>
      <p:pic>
        <p:nvPicPr>
          <p:cNvPr id="6144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085" y="3429000"/>
            <a:ext cx="6324600" cy="23488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44" name="Oval 3"/>
          <p:cNvSpPr/>
          <p:nvPr/>
        </p:nvSpPr>
        <p:spPr>
          <a:xfrm>
            <a:off x="4728210" y="3357245"/>
            <a:ext cx="1522095" cy="1308100"/>
          </a:xfrm>
          <a:prstGeom prst="ellipse">
            <a:avLst/>
          </a:prstGeom>
          <a:noFill/>
          <a:ln w="952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7620" y="5805805"/>
            <a:ext cx="1855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RLD缓冲电路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开通缓冲电路设计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246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15" y="3644900"/>
            <a:ext cx="4997450" cy="20472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983615" y="1125220"/>
            <a:ext cx="899477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33CC"/>
              </a:buClr>
              <a:buFont typeface="Wingdings" panose="05000000000000000000" charset="0"/>
              <a:buChar char="n"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缓冲电路工作原理：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latinLnBrk="0">
              <a:lnSpc>
                <a:spcPct val="150000"/>
              </a:lnSpc>
              <a:buClr>
                <a:srgbClr val="0033CC"/>
              </a:buClr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off：稳态时，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=0，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DFW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endParaRPr lang="zh-CN" altLang="en-US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latinLnBrk="0">
              <a:lnSpc>
                <a:spcPct val="150000"/>
              </a:lnSpc>
              <a:buClr>
                <a:srgbClr val="0033CC"/>
              </a:buClr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导通瞬态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，开关转换时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不变，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Lf</a:t>
            </a:r>
            <a:r>
              <a:rPr lang="en-US" altLang="zh-CN" sz="24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DFW</a:t>
            </a:r>
            <a:endParaRPr lang="zh-CN" altLang="en-US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latinLnBrk="0">
              <a:lnSpc>
                <a:spcPct val="150000"/>
              </a:lnSpc>
              <a:buClr>
                <a:srgbClr val="0033CC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  <a:r>
              <a:rPr lang="zh-CN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baseline="-25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的串联限制了ic的增长速度，起到了开通缓冲的作用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开通缓冲电路设计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451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175" y="3573145"/>
            <a:ext cx="5050790" cy="20688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056005" y="1052830"/>
            <a:ext cx="8839200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33CC"/>
              </a:buClr>
              <a:buFont typeface="Wingdings" panose="05000000000000000000" charset="0"/>
              <a:buChar char="n"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缓冲电路工作原理：</a:t>
            </a:r>
          </a:p>
          <a:p>
            <a:pPr marL="342900" indent="-342900" latinLnBrk="0">
              <a:lnSpc>
                <a:spcPct val="150000"/>
              </a:lnSpc>
              <a:buClr>
                <a:srgbClr val="0033CC"/>
              </a:buClr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on:开通稳态时，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</a:t>
            </a:r>
            <a:endParaRPr lang="zh-CN" altLang="en-US" sz="24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latinLnBrk="0">
              <a:lnSpc>
                <a:spcPct val="150000"/>
              </a:lnSpc>
              <a:buClr>
                <a:srgbClr val="0033CC"/>
              </a:buClr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关断瞬态：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经过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4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流通，则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增大</a:t>
            </a:r>
            <a:r>
              <a:rPr lang="zh-CN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关断电压</a:t>
            </a:r>
          </a:p>
          <a:p>
            <a:pPr marL="342900" indent="-342900" latinLnBrk="0">
              <a:lnSpc>
                <a:spcPct val="150000"/>
              </a:lnSpc>
              <a:buClr>
                <a:srgbClr val="0033CC"/>
              </a:buClr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与能量消耗相关，与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4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电流下降时间和附加电压大小有关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711624" y="1673424"/>
            <a:ext cx="8352928" cy="290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7.1  开关管的开通和关断特性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7.2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直流变换器的基本缓冲电路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Clr>
                <a:srgbClr val="000099"/>
              </a:buClr>
              <a:buNone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7.3  </a:t>
            </a:r>
            <a:r>
              <a:rPr lang="zh-CN" altLang="en-US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直流变换器的无损缓冲电路</a:t>
            </a:r>
            <a:endParaRPr lang="en-US" altLang="zh-CN" sz="3200" b="1" kern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en-US" altLang="zh-CN" sz="3200" b="1" kern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49912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15480" y="1340768"/>
            <a:ext cx="100811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7.3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直流变换器的无损缓冲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7.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  无损关断缓冲电路</a:t>
            </a: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</a:pPr>
            <a:r>
              <a:rPr lang="zh-CN" altLang="en-US" sz="2800" kern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7.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.2  无损开通缓冲电路</a:t>
            </a: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无损关断缓冲电路设计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75170" name="Text Box 2"/>
          <p:cNvSpPr txBox="1"/>
          <p:nvPr/>
        </p:nvSpPr>
        <p:spPr>
          <a:xfrm>
            <a:off x="911543" y="1196658"/>
            <a:ext cx="33115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spcBef>
                <a:spcPct val="50000"/>
              </a:spcBef>
              <a:buClr>
                <a:srgbClr val="0033CC"/>
              </a:buClr>
              <a:buSzTx/>
              <a:buFont typeface="Wingdings" panose="05000000000000000000" charset="0"/>
              <a:buChar char="n"/>
            </a:pP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关断缓冲电路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775171" name="Oval 3"/>
          <p:cNvSpPr/>
          <p:nvPr/>
        </p:nvSpPr>
        <p:spPr>
          <a:xfrm>
            <a:off x="3584575" y="2418080"/>
            <a:ext cx="3303513" cy="3017520"/>
          </a:xfrm>
          <a:prstGeom prst="ellipse">
            <a:avLst/>
          </a:prstGeom>
          <a:noFill/>
          <a:ln w="9525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89189D61-8D13-4072-8EE8-45F14ECA2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089369"/>
            <a:ext cx="9118667" cy="26682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711624" y="1673424"/>
            <a:ext cx="8352928" cy="2907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7.1  开关管的开通和关断特性</a:t>
            </a:r>
          </a:p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7.2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直流变换器的基本缓冲电路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Clr>
                <a:srgbClr val="000099"/>
              </a:buClr>
              <a:buNone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7.3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直流变换器的无损缓冲电路</a:t>
            </a:r>
            <a:endParaRPr lang="en-US" altLang="zh-CN" sz="3200" b="1" kern="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en-US" altLang="zh-CN" sz="3200" b="1" kern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8874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无损关断缓冲电路分析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6203" name="Text Box 11"/>
          <p:cNvSpPr txBox="1"/>
          <p:nvPr/>
        </p:nvSpPr>
        <p:spPr>
          <a:xfrm>
            <a:off x="479425" y="981075"/>
            <a:ext cx="10309860" cy="22467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spcBef>
                <a:spcPct val="50000"/>
              </a:spcBef>
              <a:buClr>
                <a:srgbClr val="0033CC"/>
              </a:buClr>
              <a:buSzTx/>
              <a:buFont typeface="Wingdings" panose="05000000000000000000" charset="0"/>
              <a:buChar char="n"/>
            </a:pP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关断、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续流期间：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C1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C2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＝0，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＝0</a:t>
            </a:r>
          </a:p>
          <a:p>
            <a:pPr lvl="0" eaLnBrk="1" hangingPunct="1">
              <a:spcBef>
                <a:spcPct val="50000"/>
              </a:spcBef>
              <a:buClr>
                <a:srgbClr val="0033CC"/>
              </a:buClr>
              <a:buSzTx/>
              <a:buFont typeface="Wingdings" panose="05000000000000000000" charset="0"/>
              <a:buChar char="n"/>
            </a:pP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导通后，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8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8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8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谐振充电，至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C1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C2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28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eaLnBrk="1" hangingPunct="1">
              <a:spcBef>
                <a:spcPct val="50000"/>
              </a:spcBef>
              <a:buClr>
                <a:srgbClr val="0033CC"/>
              </a:buClr>
              <a:buSzTx/>
              <a:buFont typeface="Wingdings" panose="05000000000000000000" charset="0"/>
              <a:buChar char="n"/>
            </a:pP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再次关断时，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分别通过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8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放电，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－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C1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从0开始缓慢上升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A633C359-456E-4EEF-BBA6-DAF98D4FA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46" y="3356992"/>
            <a:ext cx="4608512" cy="1357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BA185AA4-0EF7-4BA8-BECA-BFC8CCDE2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3356992"/>
            <a:ext cx="4608512" cy="13024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AF858D5A-90F2-4039-ACCC-0647E4EEA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4835183"/>
            <a:ext cx="4608512" cy="13024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D11CB010-252E-40DD-B3B8-B1B872988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960" y="4832467"/>
            <a:ext cx="4627735" cy="130788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AD4676B3-4048-4A12-9E67-6E4A22D6E3BA}"/>
              </a:ext>
            </a:extLst>
          </p:cNvPr>
          <p:cNvSpPr/>
          <p:nvPr/>
        </p:nvSpPr>
        <p:spPr>
          <a:xfrm>
            <a:off x="3369640" y="6126943"/>
            <a:ext cx="487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无损关断缓冲电路各开关模态的等效电路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17960D32-4760-4E69-89B3-10CDFE810EC5}"/>
              </a:ext>
            </a:extLst>
          </p:cNvPr>
          <p:cNvSpPr/>
          <p:nvPr/>
        </p:nvSpPr>
        <p:spPr>
          <a:xfrm>
            <a:off x="1991544" y="4599973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时刻之前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67F9A5E6-B00B-4261-B115-333515F2D964}"/>
              </a:ext>
            </a:extLst>
          </p:cNvPr>
          <p:cNvSpPr/>
          <p:nvPr/>
        </p:nvSpPr>
        <p:spPr>
          <a:xfrm>
            <a:off x="8544272" y="4513259"/>
            <a:ext cx="1178528" cy="40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7C42BF39-3501-4BE1-A771-0FB07D211050}"/>
              </a:ext>
            </a:extLst>
          </p:cNvPr>
          <p:cNvSpPr/>
          <p:nvPr/>
        </p:nvSpPr>
        <p:spPr>
          <a:xfrm>
            <a:off x="1922692" y="6073237"/>
            <a:ext cx="1165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C02C064F-9666-4C9D-8680-A79C4091BF1C}"/>
              </a:ext>
            </a:extLst>
          </p:cNvPr>
          <p:cNvSpPr/>
          <p:nvPr/>
        </p:nvSpPr>
        <p:spPr>
          <a:xfrm>
            <a:off x="8560321" y="6053515"/>
            <a:ext cx="1178528" cy="40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无损关断缓冲电路分析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685" name="Text Box 4"/>
          <p:cNvSpPr txBox="1"/>
          <p:nvPr/>
        </p:nvSpPr>
        <p:spPr>
          <a:xfrm>
            <a:off x="911860" y="1052830"/>
            <a:ext cx="9925685" cy="1168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</a:pP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导通后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zh-CN" altLang="en-US" sz="28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谐振充电，至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C1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C2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并保持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</a:pP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关断，电容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80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延缓</a:t>
            </a:r>
            <a:r>
              <a:rPr lang="zh-CN" altLang="en-US" sz="28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管电压变化，起到关断缓冲作用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A6D4AB3D-28CF-44D4-864C-7A761DBA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24" y="2564904"/>
            <a:ext cx="5218288" cy="316835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8B11A8E7-23C6-401F-A9BD-2C0676B95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421" y="3068960"/>
            <a:ext cx="5515490" cy="16139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5E41B887-D465-4CAF-BC4E-E0100A883810}"/>
              </a:ext>
            </a:extLst>
          </p:cNvPr>
          <p:cNvSpPr/>
          <p:nvPr/>
        </p:nvSpPr>
        <p:spPr>
          <a:xfrm>
            <a:off x="6456040" y="4797152"/>
            <a:ext cx="487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无损关断缓冲电路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3151651C-A867-4B37-814D-8F58FB90F330}"/>
              </a:ext>
            </a:extLst>
          </p:cNvPr>
          <p:cNvSpPr/>
          <p:nvPr/>
        </p:nvSpPr>
        <p:spPr>
          <a:xfrm>
            <a:off x="911860" y="5733256"/>
            <a:ext cx="4876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无损关断缓冲电路的主要波形</a:t>
            </a:r>
            <a:endParaRPr lang="zh-CN" altLang="zh-CN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 txBox="1"/>
          <p:nvPr/>
        </p:nvSpPr>
        <p:spPr>
          <a:xfrm>
            <a:off x="580256" y="271860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15480" y="1340768"/>
            <a:ext cx="1008112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30000"/>
              </a:lnSpc>
              <a:buClr>
                <a:srgbClr val="000099"/>
              </a:buClr>
              <a:buNone/>
              <a:defRPr/>
            </a:pPr>
            <a:r>
              <a:rPr lang="en-US" altLang="zh-CN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7.3  </a:t>
            </a:r>
            <a:r>
              <a:rPr lang="zh-CN" altLang="en-US" sz="3200" b="1" kern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直流变换器的无损缓冲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电路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7.</a:t>
            </a:r>
            <a:r>
              <a:rPr lang="en-US" altLang="zh-CN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8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.1  无损关断缓冲电路</a:t>
            </a: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</a:pP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 7.</a:t>
            </a:r>
            <a:r>
              <a:rPr lang="en-US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.2  无损开通缓冲电路</a:t>
            </a: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None/>
              <a:defRPr/>
            </a:pPr>
            <a:r>
              <a:rPr lang="en-US" altLang="zh-CN" sz="2800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21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无损开通缓冲电路设计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9266" name="Text Box 2"/>
          <p:cNvSpPr txBox="1"/>
          <p:nvPr/>
        </p:nvSpPr>
        <p:spPr>
          <a:xfrm>
            <a:off x="623253" y="1125220"/>
            <a:ext cx="84963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spcBef>
                <a:spcPct val="50000"/>
              </a:spcBef>
              <a:buClr>
                <a:srgbClr val="0033CC"/>
              </a:buClr>
              <a:buSzTx/>
              <a:buFont typeface="Wingdings" panose="05000000000000000000" charset="0"/>
              <a:buChar char="n"/>
            </a:pP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原理：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1" hangingPunct="1">
              <a:spcBef>
                <a:spcPct val="50000"/>
              </a:spcBef>
              <a:buClr>
                <a:srgbClr val="0033CC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开通时，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限制 </a:t>
            </a: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上升速度</a:t>
            </a:r>
          </a:p>
          <a:p>
            <a:pPr lvl="0" eaLnBrk="1" hangingPunct="1">
              <a:spcBef>
                <a:spcPct val="50000"/>
              </a:spcBef>
              <a:buClr>
                <a:srgbClr val="0033CC"/>
              </a:buClr>
              <a:buSzTx/>
              <a:buFont typeface="Arial" panose="020B0604020202020204" pitchFamily="34" charset="0"/>
              <a:buChar char="•"/>
            </a:pPr>
            <a:r>
              <a:rPr lang="zh-CN" altLang="en-US" sz="2400" i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关断后，磁元件中的能量送回源端（反激）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721CAC71-C893-48D7-8DA6-027EBAAD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3714227"/>
            <a:ext cx="3528392" cy="20509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47CAFD6C-65C7-40A3-A615-1C8C7D48F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032" y="1109019"/>
            <a:ext cx="4424990" cy="15060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D48C154-0021-4C44-A15F-434D2DE1915F}"/>
              </a:ext>
            </a:extLst>
          </p:cNvPr>
          <p:cNvSpPr/>
          <p:nvPr/>
        </p:nvSpPr>
        <p:spPr>
          <a:xfrm>
            <a:off x="8688288" y="2663363"/>
            <a:ext cx="2236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无损开通缓冲电路</a:t>
            </a:r>
            <a:endParaRPr lang="zh-CN" altLang="en-US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8C623623-46F4-4E87-B822-F6C6FACF17EE}"/>
              </a:ext>
            </a:extLst>
          </p:cNvPr>
          <p:cNvSpPr/>
          <p:nvPr/>
        </p:nvSpPr>
        <p:spPr>
          <a:xfrm>
            <a:off x="8139660" y="5765194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无损开通缓冲电路的主要波形</a:t>
            </a:r>
            <a:endParaRPr lang="zh-CN" altLang="en-US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67E3941C-7F17-4741-919F-730C8BB70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337" y="3075846"/>
            <a:ext cx="3394720" cy="11630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A8AB51A4-5382-4CBB-9F3C-5E6A64AE6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07" y="4552574"/>
            <a:ext cx="3488401" cy="118699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AB571C83-4AAD-40F4-A164-EA2B722E8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04" y="3068960"/>
            <a:ext cx="3488401" cy="11869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0656EFA0-1814-4D59-8890-9C37A80137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1933" y="4623130"/>
            <a:ext cx="3422907" cy="111644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DCE01B90-1ABA-44CE-A277-31CD86923619}"/>
              </a:ext>
            </a:extLst>
          </p:cNvPr>
          <p:cNvSpPr/>
          <p:nvPr/>
        </p:nvSpPr>
        <p:spPr>
          <a:xfrm>
            <a:off x="1436383" y="4253798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时刻之前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1BCC4E3E-C42B-4141-92AD-0A52885A9620}"/>
              </a:ext>
            </a:extLst>
          </p:cNvPr>
          <p:cNvSpPr/>
          <p:nvPr/>
        </p:nvSpPr>
        <p:spPr>
          <a:xfrm>
            <a:off x="5159896" y="4260649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(b) [</a:t>
            </a:r>
            <a:r>
              <a:rPr lang="en-US" altLang="zh-CN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0023925D-A195-49D2-99E6-63A20EE7B339}"/>
              </a:ext>
            </a:extLst>
          </p:cNvPr>
          <p:cNvSpPr/>
          <p:nvPr/>
        </p:nvSpPr>
        <p:spPr>
          <a:xfrm>
            <a:off x="1606301" y="570746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107F4AC2-E75C-4969-A3CC-B6F7294D2D6B}"/>
              </a:ext>
            </a:extLst>
          </p:cNvPr>
          <p:cNvSpPr/>
          <p:nvPr/>
        </p:nvSpPr>
        <p:spPr>
          <a:xfrm>
            <a:off x="5098234" y="5607348"/>
            <a:ext cx="1236236" cy="4033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ACEFB303-92D6-4994-B7B4-BF37F8477959}"/>
              </a:ext>
            </a:extLst>
          </p:cNvPr>
          <p:cNvSpPr/>
          <p:nvPr/>
        </p:nvSpPr>
        <p:spPr>
          <a:xfrm>
            <a:off x="1561551" y="6112614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无损开通缓冲电路各开关模态的等效电路</a:t>
            </a:r>
            <a:endParaRPr lang="zh-CN" altLang="en-US" sz="200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开关管的开通和关断特性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19380" y="765175"/>
            <a:ext cx="10826750" cy="5908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66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开通：当开关管从截止状态变为导通状态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关断：开关管从导通状态变为截止状态</a:t>
            </a:r>
            <a:endParaRPr lang="zh-CN" altLang="en-US" sz="28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直流变换器的工作原理分析，假设开关管是理想器件，开通时间和关断时间均为零</a:t>
            </a:r>
            <a:endParaRPr lang="zh-CN" altLang="en-US" sz="28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开关管开通和关断过程是需要时间的，开通时，开关管的电压和电流都有一个变化过程</a:t>
            </a:r>
            <a:endParaRPr lang="zh-CN" altLang="en-US" sz="28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以BUCK电路，分析开关管的开通和关断特性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45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35" y="4077335"/>
            <a:ext cx="5090795" cy="19602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电路工作模态分析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479425" y="980758"/>
            <a:ext cx="8229600" cy="50053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5B33CC"/>
              </a:buClr>
              <a:buSzPct val="100000"/>
              <a:buFont typeface="Wingdings" panose="05000000000000000000" pitchFamily="2" charset="2"/>
              <a:defRPr/>
            </a:pPr>
            <a:r>
              <a:rPr kumimoji="0" lang="en-US" altLang="zh-CN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模态1 [</a:t>
            </a:r>
            <a:r>
              <a:rPr kumimoji="0" lang="zh-CN" altLang="en-US" sz="28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8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时刻之前]：</a:t>
            </a:r>
            <a:endParaRPr kumimoji="0" lang="zh-CN" altLang="en-US" sz="2800" b="1" i="1" u="none" strike="noStrike" cap="none" spc="0" normalizeH="0" baseline="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kumimoji="0" lang="zh-CN" altLang="en-US" sz="2400" i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截止，</a:t>
            </a:r>
            <a:r>
              <a:rPr kumimoji="0" lang="zh-CN" altLang="en-US" sz="2400" i="1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zh-CN" altLang="en-US" sz="2400" i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导通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电感电流 </a:t>
            </a: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Lf </a:t>
            </a: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线性下降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功率管电压</a:t>
            </a: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</a:t>
            </a: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0" lang="zh-CN" altLang="en-US" sz="2400" i="1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endParaRPr kumimoji="0" lang="zh-CN" altLang="en-US" sz="2400" i="0" baseline="0" dirty="0">
              <a:solidFill>
                <a:srgbClr val="0033CC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二极管电容电压为零</a:t>
            </a:r>
          </a:p>
        </p:txBody>
      </p:sp>
      <p:pic>
        <p:nvPicPr>
          <p:cNvPr id="1229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3645535"/>
            <a:ext cx="5608320" cy="21761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7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55" y="1845310"/>
            <a:ext cx="5405120" cy="4352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4151313" y="1073785"/>
            <a:ext cx="3097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 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管关断稳态过程</a:t>
            </a:r>
          </a:p>
        </p:txBody>
      </p:sp>
      <p:sp>
        <p:nvSpPr>
          <p:cNvPr id="12294" name="Rectangle 3"/>
          <p:cNvSpPr/>
          <p:nvPr/>
        </p:nvSpPr>
        <p:spPr>
          <a:xfrm>
            <a:off x="2351405" y="5799456"/>
            <a:ext cx="17741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开关模态</a:t>
            </a:r>
            <a:r>
              <a:rPr lang="en-US" altLang="zh-CN" sz="20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</a:p>
        </p:txBody>
      </p:sp>
      <p:sp>
        <p:nvSpPr>
          <p:cNvPr id="11" name="矩形 10"/>
          <p:cNvSpPr/>
          <p:nvPr/>
        </p:nvSpPr>
        <p:spPr>
          <a:xfrm>
            <a:off x="6600190" y="1940560"/>
            <a:ext cx="539115" cy="3702685"/>
          </a:xfrm>
          <a:prstGeom prst="rect">
            <a:avLst/>
          </a:prstGeom>
          <a:solidFill>
            <a:srgbClr val="FFFF99">
              <a:alpha val="23921"/>
            </a:srgbClr>
          </a:solidFill>
          <a:ln w="9525">
            <a:noFill/>
          </a:ln>
        </p:spPr>
        <p:txBody>
          <a:bodyPr/>
          <a:lstStyle/>
          <a:p>
            <a:pPr algn="ctr" eaLnBrk="1" hangingPunct="1"/>
            <a:endParaRPr lang="zh-CN" altLang="en-US" sz="3000" dirty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52080" y="5986145"/>
            <a:ext cx="2505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开关管的主要波形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电路工作模态分析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2</a:t>
            </a: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479425" y="980758"/>
            <a:ext cx="8229600" cy="50053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Wingdings" panose="05000000000000000000" pitchFamily="2" charset="2"/>
              <a:defRPr/>
            </a:pPr>
            <a:r>
              <a:rPr kumimoji="0" lang="en-US" altLang="zh-CN" sz="28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模态2 [</a:t>
            </a:r>
            <a:r>
              <a:rPr kumimoji="0" lang="zh-CN" altLang="en-US" sz="28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800" i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8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]：</a:t>
            </a:r>
            <a:endParaRPr kumimoji="0" lang="zh-CN" altLang="en-US" sz="2800" b="1" i="0" u="none" strike="noStrike" cap="none" spc="0" normalizeH="0" baseline="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开通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，集电极电流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开始上升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小于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Lf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依然导通，二极管电流下降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二极管与功率管电流之和为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Lf</a:t>
            </a:r>
            <a:endParaRPr kumimoji="0" lang="zh-CN" altLang="en-US" sz="2400" i="0" u="none" strike="noStrike" cap="none" spc="0" normalizeH="0" baseline="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endParaRPr kumimoji="0" lang="zh-CN" altLang="en-US" sz="2400" i="0" u="none" strike="noStrike" cap="none" spc="0" normalizeH="0" dirty="0">
              <a:solidFill>
                <a:srgbClr val="0033C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i="0" u="none" strike="noStrike" cap="none" spc="0" normalizeH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时刻，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上升到 </a:t>
            </a:r>
            <a:r>
              <a:rPr kumimoji="0" lang="zh-CN" altLang="en-US" sz="2400" i="1" u="none" strike="noStrike" cap="none" spc="0" normalizeH="0" baseline="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Lf</a:t>
            </a:r>
          </a:p>
        </p:txBody>
      </p:sp>
      <p:sp>
        <p:nvSpPr>
          <p:cNvPr id="12" name="矩形 11"/>
          <p:cNvSpPr/>
          <p:nvPr/>
        </p:nvSpPr>
        <p:spPr>
          <a:xfrm>
            <a:off x="3575368" y="1052830"/>
            <a:ext cx="480695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管电流上升/</a:t>
            </a:r>
            <a:r>
              <a:rPr kumimoji="0" lang="en-US" altLang="zh-CN" sz="28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电流下降过程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21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1495" y="4163695"/>
            <a:ext cx="4700270" cy="1822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20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43420" y="2348865"/>
            <a:ext cx="4826000" cy="38868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4" name="Rectangle 3"/>
          <p:cNvSpPr/>
          <p:nvPr/>
        </p:nvSpPr>
        <p:spPr>
          <a:xfrm>
            <a:off x="1994535" y="5955031"/>
            <a:ext cx="17741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开关模态2</a:t>
            </a:r>
          </a:p>
        </p:txBody>
      </p:sp>
      <p:sp>
        <p:nvSpPr>
          <p:cNvPr id="11" name="矩形 10"/>
          <p:cNvSpPr/>
          <p:nvPr/>
        </p:nvSpPr>
        <p:spPr>
          <a:xfrm>
            <a:off x="7939405" y="2421255"/>
            <a:ext cx="114300" cy="3691890"/>
          </a:xfrm>
          <a:prstGeom prst="rect">
            <a:avLst/>
          </a:prstGeom>
          <a:solidFill>
            <a:srgbClr val="FFFF99">
              <a:alpha val="23921"/>
            </a:srgbClr>
          </a:solidFill>
          <a:ln w="9525">
            <a:noFill/>
          </a:ln>
        </p:spPr>
        <p:txBody>
          <a:bodyPr/>
          <a:lstStyle/>
          <a:p>
            <a:pPr algn="ctr" eaLnBrk="1" hangingPunct="1"/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8025" y="6021705"/>
            <a:ext cx="2505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开关管的主要波形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电路工作模态分析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3</a:t>
            </a: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407035" y="826135"/>
            <a:ext cx="6860540" cy="50057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Wingdings" panose="05000000000000000000" pitchFamily="2" charset="2"/>
              <a:defRPr/>
            </a:pPr>
            <a:r>
              <a:rPr kumimoji="0" lang="en-US" altLang="zh-CN" sz="28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模态3 [</a:t>
            </a:r>
            <a:r>
              <a:rPr kumimoji="0" lang="zh-CN" altLang="en-US" sz="28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i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8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]：</a:t>
            </a:r>
            <a:endParaRPr kumimoji="0" lang="zh-CN" altLang="en-US" sz="2800" b="1" i="0" u="none" strike="noStrike" cap="none" spc="0" normalizeH="0" baseline="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反向恢复，电流 </a:t>
            </a: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为负，结电容</a:t>
            </a: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被充电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时刻达到负向最大值，而后开始减小，并在 </a:t>
            </a: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时刻减小到零，</a:t>
            </a: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反向恢复过程结束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i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Lf</a:t>
            </a:r>
            <a:r>
              <a:rPr kumimoji="0" lang="zh-CN" altLang="en-US" sz="2400" i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 </a:t>
            </a: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，开通尖峰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zh-CN" altLang="en-US" sz="2400" i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电压从0上升到</a:t>
            </a: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in，</a:t>
            </a: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</a:t>
            </a: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 </a:t>
            </a: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下降到 0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i="1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时刻，</a:t>
            </a: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完成开通</a:t>
            </a:r>
          </a:p>
        </p:txBody>
      </p:sp>
      <p:sp>
        <p:nvSpPr>
          <p:cNvPr id="5" name="矩形 4"/>
          <p:cNvSpPr/>
          <p:nvPr/>
        </p:nvSpPr>
        <p:spPr>
          <a:xfrm>
            <a:off x="3431223" y="908685"/>
            <a:ext cx="294513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en-US" altLang="zh-CN" sz="2800" i="0" baseline="-25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反向恢复过程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4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6" y="4509120"/>
            <a:ext cx="4229735" cy="1641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4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280" y="2132965"/>
            <a:ext cx="5093970" cy="41033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4" name="Rectangle 3"/>
          <p:cNvSpPr/>
          <p:nvPr/>
        </p:nvSpPr>
        <p:spPr>
          <a:xfrm>
            <a:off x="2786951" y="6119481"/>
            <a:ext cx="17741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开关模态3</a:t>
            </a:r>
          </a:p>
        </p:txBody>
      </p:sp>
      <p:sp>
        <p:nvSpPr>
          <p:cNvPr id="11" name="矩形 10"/>
          <p:cNvSpPr/>
          <p:nvPr/>
        </p:nvSpPr>
        <p:spPr>
          <a:xfrm>
            <a:off x="8400415" y="2061210"/>
            <a:ext cx="354965" cy="3654425"/>
          </a:xfrm>
          <a:prstGeom prst="rect">
            <a:avLst/>
          </a:prstGeom>
          <a:solidFill>
            <a:srgbClr val="FFFF99">
              <a:alpha val="23921"/>
            </a:srgbClr>
          </a:solidFill>
          <a:ln w="9525">
            <a:noFill/>
          </a:ln>
        </p:spPr>
        <p:txBody>
          <a:bodyPr/>
          <a:lstStyle/>
          <a:p>
            <a:pPr algn="ctr" eaLnBrk="1" hangingPunct="1"/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88070" y="6021705"/>
            <a:ext cx="2505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开关管的主要波形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623436" y="261065"/>
            <a:ext cx="6019800" cy="5648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电路工作模态分析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4</a:t>
            </a: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479425" y="980758"/>
            <a:ext cx="8229600" cy="500538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33CC"/>
              </a:buClr>
              <a:buSzPct val="100000"/>
              <a:buFont typeface="Wingdings" panose="05000000000000000000" pitchFamily="2" charset="2"/>
              <a:defRPr/>
            </a:pPr>
            <a:r>
              <a:rPr kumimoji="0" lang="en-US" altLang="zh-CN" sz="28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模态4 [</a:t>
            </a:r>
            <a:r>
              <a:rPr kumimoji="0" lang="zh-CN" altLang="en-US" sz="28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i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8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8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8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]：</a:t>
            </a:r>
            <a:endParaRPr kumimoji="0" lang="zh-CN" altLang="en-US" sz="2800" b="1" i="0" u="none" strike="noStrike" cap="none" spc="0" normalizeH="0" baseline="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i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时刻之后，</a:t>
            </a: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导通，</a:t>
            </a: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FW</a:t>
            </a: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关断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滤波电感电压为</a:t>
            </a: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endParaRPr kumimoji="0" lang="zh-CN" altLang="en-US" sz="2400" i="0" dirty="0">
              <a:solidFill>
                <a:srgbClr val="0033CC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功率管电压</a:t>
            </a: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</a:t>
            </a: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为零</a:t>
            </a:r>
          </a:p>
          <a:p>
            <a:pPr marR="0" lvl="0" algn="l" rtl="0" fontAlgn="base" latinLnBrk="0">
              <a:lnSpc>
                <a:spcPct val="15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400" i="0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二极管电压为</a:t>
            </a:r>
            <a:r>
              <a:rPr kumimoji="0" lang="zh-CN" altLang="en-US" sz="2400" i="1" baseline="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2400" i="0" baseline="-25000" dirty="0">
                <a:solidFill>
                  <a:srgbClr val="0033CC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endParaRPr kumimoji="0" lang="zh-CN" altLang="en-US" sz="2400" i="0" dirty="0">
              <a:solidFill>
                <a:srgbClr val="0033CC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2400" i="0" u="none" strike="noStrike" cap="none" spc="0" normalizeH="0" dirty="0">
              <a:solidFill>
                <a:srgbClr val="0066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2800" b="1" i="0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75685" y="1052830"/>
            <a:ext cx="2949575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稳态导通过程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9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3861435"/>
            <a:ext cx="4182110" cy="16205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4" name="Rectangle 3"/>
          <p:cNvSpPr/>
          <p:nvPr/>
        </p:nvSpPr>
        <p:spPr>
          <a:xfrm>
            <a:off x="1827530" y="5486401"/>
            <a:ext cx="177419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开关模态4</a:t>
            </a:r>
          </a:p>
        </p:txBody>
      </p:sp>
      <p:pic>
        <p:nvPicPr>
          <p:cNvPr id="16392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430" y="1701165"/>
            <a:ext cx="5156835" cy="41535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/>
        </p:nvSpPr>
        <p:spPr>
          <a:xfrm flipH="1">
            <a:off x="7536180" y="1575435"/>
            <a:ext cx="2005965" cy="3654425"/>
          </a:xfrm>
          <a:prstGeom prst="rect">
            <a:avLst/>
          </a:prstGeom>
          <a:solidFill>
            <a:srgbClr val="FFFF99">
              <a:alpha val="23921"/>
            </a:srgbClr>
          </a:solidFill>
          <a:ln w="9525">
            <a:noFill/>
          </a:ln>
        </p:spPr>
        <p:txBody>
          <a:bodyPr/>
          <a:lstStyle/>
          <a:p>
            <a:pPr algn="ctr" eaLnBrk="1" hangingPunct="1"/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36180" y="5733415"/>
            <a:ext cx="2505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开关管的主要波形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870,&quot;width&quot;:740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625,&quot;width&quot;:698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85,&quot;width&quot;:5517.50078740157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noFill/>
        </a:ln>
      </a:spPr>
      <a:bodyPr wrap="none" lIns="0" rIns="0">
        <a:spAutoFit/>
      </a:bodyPr>
      <a:lstStyle>
        <a:defPPr marL="0" lvl="0" indent="0" algn="just" eaLnBrk="1" hangingPunct="1">
          <a:lnSpc>
            <a:spcPct val="120000"/>
          </a:lnSpc>
          <a:spcBef>
            <a:spcPct val="0"/>
          </a:spcBef>
          <a:buClrTx/>
          <a:buSzTx/>
          <a:buFontTx/>
          <a:buNone/>
          <a:defRPr lang="zh-CN" altLang="en-US" sz="2800" dirty="0">
            <a:solidFill>
              <a:srgbClr val="0033CC"/>
            </a:solidFill>
            <a:latin typeface="微软雅黑" panose="020B0503020204020204" pitchFamily="34" charset="-122"/>
            <a:ea typeface="微软雅黑" panose="020B0503020204020204" pitchFamily="34" charset="-122"/>
            <a:cs typeface="Times New Roman" panose="020206030504050203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1_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2640</Words>
  <Application>Microsoft Office PowerPoint</Application>
  <PresentationFormat>宽屏</PresentationFormat>
  <Paragraphs>328</Paragraphs>
  <Slides>43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等线</vt:lpstr>
      <vt:lpstr>等线 Light</vt:lpstr>
      <vt:lpstr>华文中宋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1_Office 主题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NUAA-APSC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Sasuke</dc:creator>
  <cp:lastModifiedBy>chenwu</cp:lastModifiedBy>
  <cp:revision>3333</cp:revision>
  <cp:lastPrinted>2017-04-21T01:14:00Z</cp:lastPrinted>
  <dcterms:created xsi:type="dcterms:W3CDTF">2007-10-24T03:57:00Z</dcterms:created>
  <dcterms:modified xsi:type="dcterms:W3CDTF">2022-11-28T07:35:34Z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500D499FB84442FCB931FCED2D452EF5</vt:lpwstr>
  </property>
  <property fmtid="{D5CDD505-2E9C-101B-9397-08002B2CF9AE}" pid="3" name="KSOProductBuildVer">
    <vt:lpwstr>2052-11.1.0.10700</vt:lpwstr>
  </property>
</Properties>
</file>