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91445" r:id="rId1"/>
    <p:sldMasterId id="2147491448" r:id="rId2"/>
    <p:sldMasterId id="2147491462" r:id="rId3"/>
  </p:sldMasterIdLst>
  <p:notesMasterIdLst>
    <p:notesMasterId r:id="rId31"/>
  </p:notesMasterIdLst>
  <p:handoutMasterIdLst>
    <p:handoutMasterId r:id="rId32"/>
  </p:handoutMasterIdLst>
  <p:sldIdLst>
    <p:sldId id="881" r:id="rId4"/>
    <p:sldId id="882" r:id="rId5"/>
    <p:sldId id="993" r:id="rId6"/>
    <p:sldId id="890" r:id="rId7"/>
    <p:sldId id="990" r:id="rId8"/>
    <p:sldId id="891" r:id="rId9"/>
    <p:sldId id="892" r:id="rId10"/>
    <p:sldId id="991" r:id="rId11"/>
    <p:sldId id="893" r:id="rId12"/>
    <p:sldId id="886" r:id="rId13"/>
    <p:sldId id="894" r:id="rId14"/>
    <p:sldId id="994" r:id="rId15"/>
    <p:sldId id="895" r:id="rId16"/>
    <p:sldId id="896" r:id="rId17"/>
    <p:sldId id="899" r:id="rId18"/>
    <p:sldId id="902" r:id="rId19"/>
    <p:sldId id="903" r:id="rId20"/>
    <p:sldId id="904" r:id="rId21"/>
    <p:sldId id="905" r:id="rId22"/>
    <p:sldId id="907" r:id="rId23"/>
    <p:sldId id="908" r:id="rId24"/>
    <p:sldId id="909" r:id="rId25"/>
    <p:sldId id="901" r:id="rId26"/>
    <p:sldId id="900" r:id="rId27"/>
    <p:sldId id="910" r:id="rId28"/>
    <p:sldId id="911" r:id="rId29"/>
    <p:sldId id="912" r:id="rId30"/>
  </p:sldIdLst>
  <p:sldSz cx="12192000" cy="6858000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91BEFF"/>
    <a:srgbClr val="3A53A0"/>
    <a:srgbClr val="0066FF"/>
    <a:srgbClr val="FFFFFF"/>
    <a:srgbClr val="003399"/>
    <a:srgbClr val="003300"/>
    <a:srgbClr val="006600"/>
    <a:srgbClr val="000066"/>
    <a:srgbClr val="83A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3" autoAdjust="0"/>
    <p:restoredTop sz="94374" autoAdjust="0"/>
  </p:normalViewPr>
  <p:slideViewPr>
    <p:cSldViewPr>
      <p:cViewPr>
        <p:scale>
          <a:sx n="75" d="100"/>
          <a:sy n="75" d="100"/>
        </p:scale>
        <p:origin x="905" y="9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5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228" y="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7A289F8-7442-4F22-839E-464F462EAF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878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" y="746125"/>
            <a:ext cx="662940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115FEBA-4F99-4735-94CC-D9ED55A063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510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31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 txBox="1">
            <a:spLocks/>
          </p:cNvSpPr>
          <p:nvPr userDrawn="1"/>
        </p:nvSpPr>
        <p:spPr>
          <a:xfrm>
            <a:off x="9011840" y="6520260"/>
            <a:ext cx="2844800" cy="31117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fld id="{47629675-7CB7-4BAA-8FDC-211FFE7C9C7A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1643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 txBox="1">
            <a:spLocks/>
          </p:cNvSpPr>
          <p:nvPr userDrawn="1"/>
        </p:nvSpPr>
        <p:spPr>
          <a:xfrm>
            <a:off x="9011840" y="6520260"/>
            <a:ext cx="2844800" cy="31117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fld id="{47629675-7CB7-4BAA-8FDC-211FFE7C9C7A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127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FFFF"/>
            </a:gs>
          </a:gsLst>
          <a:path path="rect">
            <a:fillToRect t="100000" r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9984432" y="6409282"/>
            <a:ext cx="1871133" cy="36036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5C4CE601-AE5D-49C0-8D2E-A4C2835F2D74}" type="slidenum">
              <a:rPr lang="en-US" altLang="zh-CN" sz="1500" smtClean="0"/>
              <a:pPr algn="r">
                <a:defRPr/>
              </a:pPr>
              <a:t>‹#›</a:t>
            </a:fld>
            <a:endParaRPr lang="en-US" altLang="zh-CN" sz="1500" dirty="0"/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5519936" y="4884540"/>
            <a:ext cx="1631189" cy="332234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defRPr sz="1500" smtClean="0">
                <a:solidFill>
                  <a:srgbClr val="000066"/>
                </a:solidFill>
                <a:latin typeface="+mn-lt"/>
              </a:defRPr>
            </a:lvl1pPr>
          </a:lstStyle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9961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1446" r:id="rId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8"/>
          <p:cNvCxnSpPr>
            <a:cxnSpLocks noChangeShapeType="1"/>
          </p:cNvCxnSpPr>
          <p:nvPr userDrawn="1"/>
        </p:nvCxnSpPr>
        <p:spPr bwMode="auto">
          <a:xfrm flipH="1">
            <a:off x="101601" y="6467475"/>
            <a:ext cx="11959167" cy="0"/>
          </a:xfrm>
          <a:prstGeom prst="line">
            <a:avLst/>
          </a:prstGeom>
          <a:noFill/>
          <a:ln w="15875">
            <a:solidFill>
              <a:srgbClr val="28A9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Freeform 5"/>
          <p:cNvGrpSpPr>
            <a:grpSpLocks/>
          </p:cNvGrpSpPr>
          <p:nvPr userDrawn="1"/>
        </p:nvGrpSpPr>
        <p:grpSpPr bwMode="auto">
          <a:xfrm>
            <a:off x="7698151" y="5646737"/>
            <a:ext cx="4254500" cy="820738"/>
            <a:chOff x="0" y="0"/>
            <a:chExt cx="2684" cy="518"/>
          </a:xfrm>
        </p:grpSpPr>
        <p:pic>
          <p:nvPicPr>
            <p:cNvPr id="9" name="Freeform 5"/>
            <p:cNvPicPr>
              <a:picLocks noEditPoints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" y="1"/>
              <a:ext cx="2680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任意多边形 10"/>
          <p:cNvSpPr>
            <a:spLocks/>
          </p:cNvSpPr>
          <p:nvPr userDrawn="1"/>
        </p:nvSpPr>
        <p:spPr bwMode="auto">
          <a:xfrm flipV="1">
            <a:off x="283634" y="371475"/>
            <a:ext cx="11908367" cy="431800"/>
          </a:xfrm>
          <a:custGeom>
            <a:avLst/>
            <a:gdLst>
              <a:gd name="T0" fmla="*/ 7076 w 11969073"/>
              <a:gd name="T1" fmla="*/ 50379 h 524933"/>
              <a:gd name="T2" fmla="*/ 7119 w 11969073"/>
              <a:gd name="T3" fmla="*/ 50379 h 524933"/>
              <a:gd name="T4" fmla="*/ 7119 w 11969073"/>
              <a:gd name="T5" fmla="*/ 1401 h 524933"/>
              <a:gd name="T6" fmla="*/ 58463 w 11969073"/>
              <a:gd name="T7" fmla="*/ 1401 h 524933"/>
              <a:gd name="T8" fmla="*/ 504582 w 11969073"/>
              <a:gd name="T9" fmla="*/ 0 h 524933"/>
              <a:gd name="T10" fmla="*/ 7076 w 11969073"/>
              <a:gd name="T11" fmla="*/ 0 h 524933"/>
              <a:gd name="T12" fmla="*/ 6450 w 11969073"/>
              <a:gd name="T13" fmla="*/ 0 h 524933"/>
              <a:gd name="T14" fmla="*/ 6450 w 11969073"/>
              <a:gd name="T15" fmla="*/ 48683 h 524933"/>
              <a:gd name="T16" fmla="*/ 4522 w 11969073"/>
              <a:gd name="T17" fmla="*/ 48683 h 524933"/>
              <a:gd name="T18" fmla="*/ 4522 w 11969073"/>
              <a:gd name="T19" fmla="*/ 0 h 524933"/>
              <a:gd name="T20" fmla="*/ 0 w 11969073"/>
              <a:gd name="T21" fmla="*/ 0 h 524933"/>
              <a:gd name="T22" fmla="*/ 0 w 11969073"/>
              <a:gd name="T23" fmla="*/ 50379 h 524933"/>
              <a:gd name="T24" fmla="*/ 1426 w 11969073"/>
              <a:gd name="T25" fmla="*/ 50379 h 524933"/>
              <a:gd name="T26" fmla="*/ 1426 w 11969073"/>
              <a:gd name="T27" fmla="*/ 2286 h 524933"/>
              <a:gd name="T28" fmla="*/ 3354 w 11969073"/>
              <a:gd name="T29" fmla="*/ 2286 h 524933"/>
              <a:gd name="T30" fmla="*/ 3354 w 11969073"/>
              <a:gd name="T31" fmla="*/ 50379 h 524933"/>
              <a:gd name="T32" fmla="*/ 7076 w 11969073"/>
              <a:gd name="T33" fmla="*/ 50379 h 524933"/>
              <a:gd name="T34" fmla="*/ 7076 w 11969073"/>
              <a:gd name="T35" fmla="*/ 50379 h 5249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日期占位符 2"/>
          <p:cNvSpPr txBox="1">
            <a:spLocks/>
          </p:cNvSpPr>
          <p:nvPr userDrawn="1"/>
        </p:nvSpPr>
        <p:spPr>
          <a:xfrm>
            <a:off x="274869" y="6520260"/>
            <a:ext cx="2844800" cy="311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fld id="{7802F644-B5D5-4BD0-A72D-333945FDC064}" type="datetime1">
              <a:rPr lang="zh-CN" altLang="en-US" sz="1200" smtClean="0"/>
              <a:pPr lvl="0"/>
              <a:t>2022/12/6</a:t>
            </a:fld>
            <a:endParaRPr lang="zh-CN" altLang="en-US" sz="1200" dirty="0"/>
          </a:p>
        </p:txBody>
      </p:sp>
      <p:grpSp>
        <p:nvGrpSpPr>
          <p:cNvPr id="16" name="Freeform 5"/>
          <p:cNvGrpSpPr>
            <a:grpSpLocks/>
          </p:cNvGrpSpPr>
          <p:nvPr userDrawn="1"/>
        </p:nvGrpSpPr>
        <p:grpSpPr bwMode="auto">
          <a:xfrm>
            <a:off x="9480376" y="5949280"/>
            <a:ext cx="2592288" cy="518194"/>
            <a:chOff x="0" y="0"/>
            <a:chExt cx="2684" cy="518"/>
          </a:xfrm>
        </p:grpSpPr>
        <p:pic>
          <p:nvPicPr>
            <p:cNvPr id="17" name="Freeform 5"/>
            <p:cNvPicPr>
              <a:picLocks noEditPoints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" y="1"/>
              <a:ext cx="2680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58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146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8"/>
          <p:cNvCxnSpPr>
            <a:cxnSpLocks noChangeShapeType="1"/>
          </p:cNvCxnSpPr>
          <p:nvPr userDrawn="1"/>
        </p:nvCxnSpPr>
        <p:spPr bwMode="auto">
          <a:xfrm flipH="1">
            <a:off x="101601" y="6467475"/>
            <a:ext cx="11959167" cy="0"/>
          </a:xfrm>
          <a:prstGeom prst="line">
            <a:avLst/>
          </a:prstGeom>
          <a:noFill/>
          <a:ln w="15875">
            <a:solidFill>
              <a:srgbClr val="28A9D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Freeform 5"/>
          <p:cNvGrpSpPr>
            <a:grpSpLocks/>
          </p:cNvGrpSpPr>
          <p:nvPr userDrawn="1"/>
        </p:nvGrpSpPr>
        <p:grpSpPr bwMode="auto">
          <a:xfrm>
            <a:off x="7698151" y="5646737"/>
            <a:ext cx="4254500" cy="820738"/>
            <a:chOff x="0" y="0"/>
            <a:chExt cx="2684" cy="518"/>
          </a:xfrm>
        </p:grpSpPr>
        <p:pic>
          <p:nvPicPr>
            <p:cNvPr id="9" name="Freeform 5"/>
            <p:cNvPicPr>
              <a:picLocks noEditPoints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" y="1"/>
              <a:ext cx="2680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任意多边形 10"/>
          <p:cNvSpPr>
            <a:spLocks/>
          </p:cNvSpPr>
          <p:nvPr userDrawn="1"/>
        </p:nvSpPr>
        <p:spPr bwMode="auto">
          <a:xfrm flipV="1">
            <a:off x="283634" y="371475"/>
            <a:ext cx="11908367" cy="431800"/>
          </a:xfrm>
          <a:custGeom>
            <a:avLst/>
            <a:gdLst>
              <a:gd name="T0" fmla="*/ 7076 w 11969073"/>
              <a:gd name="T1" fmla="*/ 50379 h 524933"/>
              <a:gd name="T2" fmla="*/ 7119 w 11969073"/>
              <a:gd name="T3" fmla="*/ 50379 h 524933"/>
              <a:gd name="T4" fmla="*/ 7119 w 11969073"/>
              <a:gd name="T5" fmla="*/ 1401 h 524933"/>
              <a:gd name="T6" fmla="*/ 58463 w 11969073"/>
              <a:gd name="T7" fmla="*/ 1401 h 524933"/>
              <a:gd name="T8" fmla="*/ 504582 w 11969073"/>
              <a:gd name="T9" fmla="*/ 0 h 524933"/>
              <a:gd name="T10" fmla="*/ 7076 w 11969073"/>
              <a:gd name="T11" fmla="*/ 0 h 524933"/>
              <a:gd name="T12" fmla="*/ 6450 w 11969073"/>
              <a:gd name="T13" fmla="*/ 0 h 524933"/>
              <a:gd name="T14" fmla="*/ 6450 w 11969073"/>
              <a:gd name="T15" fmla="*/ 48683 h 524933"/>
              <a:gd name="T16" fmla="*/ 4522 w 11969073"/>
              <a:gd name="T17" fmla="*/ 48683 h 524933"/>
              <a:gd name="T18" fmla="*/ 4522 w 11969073"/>
              <a:gd name="T19" fmla="*/ 0 h 524933"/>
              <a:gd name="T20" fmla="*/ 0 w 11969073"/>
              <a:gd name="T21" fmla="*/ 0 h 524933"/>
              <a:gd name="T22" fmla="*/ 0 w 11969073"/>
              <a:gd name="T23" fmla="*/ 50379 h 524933"/>
              <a:gd name="T24" fmla="*/ 1426 w 11969073"/>
              <a:gd name="T25" fmla="*/ 50379 h 524933"/>
              <a:gd name="T26" fmla="*/ 1426 w 11969073"/>
              <a:gd name="T27" fmla="*/ 2286 h 524933"/>
              <a:gd name="T28" fmla="*/ 3354 w 11969073"/>
              <a:gd name="T29" fmla="*/ 2286 h 524933"/>
              <a:gd name="T30" fmla="*/ 3354 w 11969073"/>
              <a:gd name="T31" fmla="*/ 50379 h 524933"/>
              <a:gd name="T32" fmla="*/ 7076 w 11969073"/>
              <a:gd name="T33" fmla="*/ 50379 h 524933"/>
              <a:gd name="T34" fmla="*/ 7076 w 11969073"/>
              <a:gd name="T35" fmla="*/ 50379 h 5249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文本框 30"/>
          <p:cNvSpPr txBox="1">
            <a:spLocks noChangeArrowheads="1"/>
          </p:cNvSpPr>
          <p:nvPr userDrawn="1"/>
        </p:nvSpPr>
        <p:spPr bwMode="auto">
          <a:xfrm>
            <a:off x="2447595" y="6505600"/>
            <a:ext cx="75848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1400" dirty="0">
                <a:solidFill>
                  <a:srgbClr val="3B383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南京航空航天大学</a:t>
            </a:r>
            <a:r>
              <a:rPr lang="en-US" altLang="zh-CN" sz="1400" dirty="0">
                <a:solidFill>
                  <a:srgbClr val="3B383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·</a:t>
            </a:r>
            <a:r>
              <a:rPr lang="zh-CN" altLang="en-US" sz="1400" dirty="0">
                <a:solidFill>
                  <a:srgbClr val="3B3838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电力电子技术课程组</a:t>
            </a:r>
          </a:p>
        </p:txBody>
      </p:sp>
      <p:sp>
        <p:nvSpPr>
          <p:cNvPr id="14" name="日期占位符 2"/>
          <p:cNvSpPr txBox="1">
            <a:spLocks/>
          </p:cNvSpPr>
          <p:nvPr userDrawn="1"/>
        </p:nvSpPr>
        <p:spPr>
          <a:xfrm>
            <a:off x="274869" y="6520260"/>
            <a:ext cx="2844800" cy="311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fld id="{7802F644-B5D5-4BD0-A72D-333945FDC064}" type="datetime1">
              <a:rPr lang="zh-CN" altLang="en-US" sz="1200" smtClean="0"/>
              <a:pPr lvl="0"/>
              <a:t>2022/12/6</a:t>
            </a:fld>
            <a:endParaRPr lang="zh-CN" altLang="en-US" sz="1200" dirty="0"/>
          </a:p>
        </p:txBody>
      </p:sp>
      <p:grpSp>
        <p:nvGrpSpPr>
          <p:cNvPr id="16" name="Freeform 5"/>
          <p:cNvGrpSpPr>
            <a:grpSpLocks/>
          </p:cNvGrpSpPr>
          <p:nvPr userDrawn="1"/>
        </p:nvGrpSpPr>
        <p:grpSpPr bwMode="auto">
          <a:xfrm>
            <a:off x="9480376" y="5949280"/>
            <a:ext cx="2592288" cy="518194"/>
            <a:chOff x="0" y="0"/>
            <a:chExt cx="2684" cy="518"/>
          </a:xfrm>
        </p:grpSpPr>
        <p:pic>
          <p:nvPicPr>
            <p:cNvPr id="17" name="Freeform 5"/>
            <p:cNvPicPr>
              <a:picLocks noEditPoints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" y="1"/>
              <a:ext cx="2680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5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1463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w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wmf"/><Relationship Id="rId4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0" y="2060848"/>
            <a:ext cx="12192000" cy="2448272"/>
          </a:xfrm>
          <a:prstGeom prst="rect">
            <a:avLst/>
          </a:prstGeom>
          <a:gradFill flip="none" rotWithShape="1">
            <a:gsLst>
              <a:gs pos="63000">
                <a:srgbClr val="000066"/>
              </a:gs>
              <a:gs pos="100000">
                <a:srgbClr val="83A2F9"/>
              </a:gs>
              <a:gs pos="100000">
                <a:srgbClr val="00206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2420888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defRPr/>
            </a:pPr>
            <a:r>
              <a:rPr lang="zh-CN" altLang="en-US" sz="3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电力电子技术 </a:t>
            </a:r>
            <a:r>
              <a:rPr lang="en-US" altLang="zh-CN" sz="3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en-US" altLang="zh-CN" sz="35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Power Electronics</a:t>
            </a:r>
            <a:endParaRPr lang="zh-CN" altLang="en-US" sz="35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6989" y="-880"/>
            <a:ext cx="5109091" cy="1384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电气精品教材丛书</a:t>
            </a:r>
            <a:endParaRPr lang="en-US" altLang="zh-CN" sz="24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“十三五”江苏省高等学校重点教材</a:t>
            </a:r>
            <a:endParaRPr lang="en-US" altLang="zh-CN" sz="24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工业和信息化部“十四五”规划教材</a:t>
            </a:r>
            <a:endParaRPr lang="en-US" altLang="zh-CN" sz="24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284984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ts val="600"/>
              </a:spcBef>
              <a:defRPr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软开关直流变换器</a:t>
            </a:r>
            <a:endParaRPr lang="zh-CN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5" name="日期占位符 2"/>
          <p:cNvSpPr txBox="1">
            <a:spLocks/>
          </p:cNvSpPr>
          <p:nvPr/>
        </p:nvSpPr>
        <p:spPr>
          <a:xfrm>
            <a:off x="5332854" y="4869160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7802F644-B5D5-4BD0-A72D-333945FDC064}" type="datetime1"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pPr/>
              <a:t>2022/12/6</a:t>
            </a:fld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4CCC1DF-21DA-447F-BC5A-4D6EBC61AA47}"/>
              </a:ext>
            </a:extLst>
          </p:cNvPr>
          <p:cNvSpPr/>
          <p:nvPr/>
        </p:nvSpPr>
        <p:spPr>
          <a:xfrm>
            <a:off x="11496600" y="630932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4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F5B50E53-99E6-424D-9FB4-F51B622E3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632" y="1700808"/>
            <a:ext cx="662473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25000"/>
              </a:lnSpc>
              <a:buClr>
                <a:srgbClr val="000099"/>
              </a:buClr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8.2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准谐振变换器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.2.1  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谐振开关</a:t>
            </a:r>
            <a:endParaRPr lang="en-US" altLang="zh-CN" sz="2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8.2.2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零电流开关准谐振变换器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8.2.3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零电压开关准谐振变换器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0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谐振开关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D70BCFD6-CB04-434F-BA2A-F11D7F0E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80" y="836712"/>
            <a:ext cx="1656940" cy="96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="" xmlns:a16="http://schemas.microsoft.com/office/drawing/2014/main" id="{21FFFC19-94EF-4520-B2CB-B04A3C69A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075" y="836712"/>
            <a:ext cx="1796013" cy="968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2932D1D8-5135-4CCF-8B5E-5BBD371E5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30" y="2186308"/>
            <a:ext cx="1926434" cy="96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="" xmlns:a16="http://schemas.microsoft.com/office/drawing/2014/main" id="{8F8DEB77-68E1-437D-A1A0-443E0FE61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717" y="2116962"/>
            <a:ext cx="1728192" cy="101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2F712700-258D-40F2-848B-FBE614282D91}"/>
              </a:ext>
            </a:extLst>
          </p:cNvPr>
          <p:cNvCxnSpPr>
            <a:cxnSpLocks/>
          </p:cNvCxnSpPr>
          <p:nvPr/>
        </p:nvCxnSpPr>
        <p:spPr>
          <a:xfrm>
            <a:off x="722745" y="3573016"/>
            <a:ext cx="1058517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6A9376FE-8B6F-4C5C-B198-A88CB1C0D8C5}"/>
              </a:ext>
            </a:extLst>
          </p:cNvPr>
          <p:cNvSpPr/>
          <p:nvPr/>
        </p:nvSpPr>
        <p:spPr>
          <a:xfrm>
            <a:off x="3957012" y="1694152"/>
            <a:ext cx="1261884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 </a:t>
            </a:r>
            <a:r>
              <a:rPr lang="zh-CN" altLang="en-US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两端口型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F52F0423-B350-4ABC-B61A-86CD86F43561}"/>
              </a:ext>
            </a:extLst>
          </p:cNvPr>
          <p:cNvSpPr/>
          <p:nvPr/>
        </p:nvSpPr>
        <p:spPr>
          <a:xfrm>
            <a:off x="1961614" y="1694152"/>
            <a:ext cx="1261884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</a:t>
            </a:r>
            <a:r>
              <a:rPr lang="zh-CN" altLang="en-US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三端口型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595A5CE2-5C80-44F2-AA0B-0C7B01981C5D}"/>
              </a:ext>
            </a:extLst>
          </p:cNvPr>
          <p:cNvSpPr/>
          <p:nvPr/>
        </p:nvSpPr>
        <p:spPr>
          <a:xfrm>
            <a:off x="1957691" y="3039188"/>
            <a:ext cx="1261885" cy="339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</a:t>
            </a:r>
            <a:r>
              <a:rPr lang="zh-CN" altLang="en-US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半波模式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E6502452-807C-4E39-99B9-16C1697AF01A}"/>
              </a:ext>
            </a:extLst>
          </p:cNvPr>
          <p:cNvSpPr/>
          <p:nvPr/>
        </p:nvSpPr>
        <p:spPr>
          <a:xfrm>
            <a:off x="4014634" y="2998355"/>
            <a:ext cx="1261885" cy="339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 </a:t>
            </a:r>
            <a:r>
              <a:rPr lang="zh-CN" altLang="en-US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全波模式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B4C26174-96B5-4AFB-A651-8EFEF4C9B8F1}"/>
              </a:ext>
            </a:extLst>
          </p:cNvPr>
          <p:cNvSpPr txBox="1"/>
          <p:nvPr/>
        </p:nvSpPr>
        <p:spPr>
          <a:xfrm>
            <a:off x="978738" y="1203965"/>
            <a:ext cx="461665" cy="21342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 kern="1600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</a:t>
            </a:r>
            <a:r>
              <a:rPr lang="zh-CN" altLang="en-US" b="1" kern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</a:t>
            </a:r>
            <a:r>
              <a:rPr lang="zh-CN" altLang="en-US" b="1" kern="1600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谐振开关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C93C3311-7E6D-42E5-8799-82002AF88813}"/>
              </a:ext>
            </a:extLst>
          </p:cNvPr>
          <p:cNvSpPr txBox="1"/>
          <p:nvPr/>
        </p:nvSpPr>
        <p:spPr>
          <a:xfrm>
            <a:off x="5863537" y="932053"/>
            <a:ext cx="4415860" cy="24455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谐振电感：</a:t>
            </a:r>
            <a:r>
              <a:rPr lang="zh-CN" altLang="en-US" dirty="0">
                <a:solidFill>
                  <a:srgbClr val="0033CC"/>
                </a:solidFill>
                <a:ea typeface="微软雅黑" panose="020B0503020204020204" pitchFamily="34" charset="-122"/>
              </a:rPr>
              <a:t>限制开通时的电流上升率；</a:t>
            </a:r>
            <a:endParaRPr lang="en-US" altLang="zh-CN" dirty="0">
              <a:solidFill>
                <a:srgbClr val="0033CC"/>
              </a:solidFill>
              <a:ea typeface="微软雅黑" panose="020B0503020204020204" pitchFamily="34" charset="-122"/>
            </a:endParaRP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谐振电容：</a:t>
            </a:r>
            <a:r>
              <a:rPr lang="zh-CN" altLang="en-US" dirty="0">
                <a:solidFill>
                  <a:srgbClr val="0033CC"/>
                </a:solidFill>
                <a:ea typeface="微软雅黑" panose="020B0503020204020204" pitchFamily="34" charset="-122"/>
              </a:rPr>
              <a:t>与电感谐振工作，使电感电流在开关管关断前谐振到零。</a:t>
            </a:r>
            <a:endParaRPr lang="en-US" altLang="zh-CN" dirty="0">
              <a:solidFill>
                <a:srgbClr val="0033CC"/>
              </a:solidFill>
              <a:ea typeface="微软雅黑" panose="020B0503020204020204" pitchFamily="34" charset="-122"/>
            </a:endParaRPr>
          </a:p>
          <a:p>
            <a:pPr>
              <a:lnSpc>
                <a:spcPts val="27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0033CC"/>
                </a:solidFill>
                <a:ea typeface="微软雅黑" panose="020B0503020204020204" pitchFamily="34" charset="-122"/>
              </a:rPr>
              <a:t>根据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端口数可分为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三端口型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两端口型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ts val="27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半波模式：</a:t>
            </a:r>
            <a:r>
              <a:rPr lang="en-US" altLang="zh-CN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单方向导通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全波模式：</a:t>
            </a:r>
            <a:r>
              <a:rPr lang="en-US" altLang="zh-CN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双方</a:t>
            </a:r>
            <a:r>
              <a:rPr lang="zh-CN" altLang="en-US" dirty="0">
                <a:solidFill>
                  <a:srgbClr val="0033CC"/>
                </a:solidFill>
                <a:ea typeface="微软雅黑" panose="020B0503020204020204" pitchFamily="34" charset="-122"/>
              </a:rPr>
              <a:t>向导通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C4FFD44D-3485-4B71-A88E-78E55C51006C}"/>
              </a:ext>
            </a:extLst>
          </p:cNvPr>
          <p:cNvSpPr txBox="1"/>
          <p:nvPr/>
        </p:nvSpPr>
        <p:spPr>
          <a:xfrm>
            <a:off x="983649" y="4078563"/>
            <a:ext cx="461665" cy="1995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algn="ctr">
              <a:defRPr b="1" kern="1600" spc="3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零电压谐振开关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2BF08F28-3F25-441E-AD70-A330CA073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126" y="3676281"/>
            <a:ext cx="1813313" cy="90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="" xmlns:a16="http://schemas.microsoft.com/office/drawing/2014/main" id="{B8858000-3C9E-4E2D-BE41-B3CAAB25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58" y="3716719"/>
            <a:ext cx="1824842" cy="84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="" xmlns:a16="http://schemas.microsoft.com/office/drawing/2014/main" id="{DE561FA0-879C-402A-A268-F3113DFB5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/>
          <a:stretch>
            <a:fillRect/>
          </a:stretch>
        </p:blipFill>
        <p:spPr bwMode="auto">
          <a:xfrm>
            <a:off x="5958126" y="4866731"/>
            <a:ext cx="1889025" cy="116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>
            <a:extLst>
              <a:ext uri="{FF2B5EF4-FFF2-40B4-BE49-F238E27FC236}">
                <a16:creationId xmlns="" xmlns:a16="http://schemas.microsoft.com/office/drawing/2014/main" id="{F7E11860-66A3-4E17-B117-2F76C5A62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"/>
          <a:stretch>
            <a:fillRect/>
          </a:stretch>
        </p:blipFill>
        <p:spPr bwMode="auto">
          <a:xfrm>
            <a:off x="7973851" y="4926469"/>
            <a:ext cx="1969856" cy="105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9F4CE64C-01B9-4AFA-A2D5-F7910B8EDAEE}"/>
              </a:ext>
            </a:extLst>
          </p:cNvPr>
          <p:cNvSpPr txBox="1"/>
          <p:nvPr/>
        </p:nvSpPr>
        <p:spPr>
          <a:xfrm>
            <a:off x="1676429" y="3910994"/>
            <a:ext cx="4411585" cy="244554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谐振电容：</a:t>
            </a:r>
            <a:r>
              <a:rPr lang="zh-CN" altLang="en-US" dirty="0">
                <a:solidFill>
                  <a:srgbClr val="0033CC"/>
                </a:solidFill>
                <a:ea typeface="微软雅黑" panose="020B0503020204020204" pitchFamily="34" charset="-122"/>
              </a:rPr>
              <a:t>限制关断时的电压上升率；</a:t>
            </a:r>
            <a:endParaRPr lang="en-US" altLang="zh-CN" dirty="0">
              <a:solidFill>
                <a:srgbClr val="0033CC"/>
              </a:solidFill>
              <a:ea typeface="微软雅黑" panose="020B0503020204020204" pitchFamily="34" charset="-122"/>
            </a:endParaRP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谐振电感：</a:t>
            </a:r>
            <a:r>
              <a:rPr lang="zh-CN" altLang="en-US" dirty="0">
                <a:solidFill>
                  <a:srgbClr val="0033CC"/>
                </a:solidFill>
                <a:ea typeface="微软雅黑" panose="020B0503020204020204" pitchFamily="34" charset="-122"/>
              </a:rPr>
              <a:t>与电容谐振工作，使电容电压在开关管开通前谐振到零。</a:t>
            </a:r>
            <a:endParaRPr lang="en-US" altLang="zh-CN" dirty="0">
              <a:solidFill>
                <a:srgbClr val="0033CC"/>
              </a:solidFill>
              <a:ea typeface="微软雅黑" panose="020B0503020204020204" pitchFamily="34" charset="-122"/>
            </a:endParaRPr>
          </a:p>
          <a:p>
            <a:pPr>
              <a:lnSpc>
                <a:spcPts val="27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0033CC"/>
                </a:solidFill>
                <a:ea typeface="微软雅黑" panose="020B0503020204020204" pitchFamily="34" charset="-122"/>
              </a:rPr>
              <a:t>根据端口数可分为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两端口型</a:t>
            </a:r>
            <a:r>
              <a:rPr lang="zh-CN" altLang="en-US" dirty="0">
                <a:solidFill>
                  <a:srgbClr val="0033CC"/>
                </a:solidFill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三端口型</a:t>
            </a:r>
            <a:r>
              <a:rPr lang="zh-CN" altLang="en-US" dirty="0">
                <a:solidFill>
                  <a:srgbClr val="0033CC"/>
                </a:solidFill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0033CC"/>
              </a:solidFill>
              <a:ea typeface="微软雅黑" panose="020B0503020204020204" pitchFamily="34" charset="-122"/>
            </a:endParaRPr>
          </a:p>
          <a:p>
            <a:pPr>
              <a:lnSpc>
                <a:spcPts val="27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半波模式：</a:t>
            </a:r>
            <a:r>
              <a:rPr lang="en-US" altLang="zh-CN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单方向导通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全波模式：</a:t>
            </a:r>
            <a:r>
              <a:rPr lang="en-US" altLang="zh-CN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双方</a:t>
            </a:r>
            <a:r>
              <a:rPr lang="zh-CN" altLang="en-US" dirty="0">
                <a:solidFill>
                  <a:srgbClr val="0033CC"/>
                </a:solidFill>
                <a:ea typeface="微软雅黑" panose="020B0503020204020204" pitchFamily="34" charset="-122"/>
              </a:rPr>
              <a:t>向导通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7BE90B43-2023-4B4E-B986-E4AD27388D92}"/>
              </a:ext>
            </a:extLst>
          </p:cNvPr>
          <p:cNvSpPr/>
          <p:nvPr/>
        </p:nvSpPr>
        <p:spPr>
          <a:xfrm>
            <a:off x="8042155" y="4522960"/>
            <a:ext cx="1261884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 </a:t>
            </a:r>
            <a:r>
              <a:rPr lang="zh-CN" altLang="en-US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三端口型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B77A19E7-38BE-4647-90C3-B7DE1FC99A86}"/>
              </a:ext>
            </a:extLst>
          </p:cNvPr>
          <p:cNvSpPr/>
          <p:nvPr/>
        </p:nvSpPr>
        <p:spPr>
          <a:xfrm>
            <a:off x="6046757" y="4522960"/>
            <a:ext cx="1261884" cy="340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</a:t>
            </a:r>
            <a:r>
              <a:rPr lang="zh-CN" altLang="en-US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两端口型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B214CDF5-D95E-4914-B30A-D57C074C71AF}"/>
              </a:ext>
            </a:extLst>
          </p:cNvPr>
          <p:cNvSpPr/>
          <p:nvPr/>
        </p:nvSpPr>
        <p:spPr>
          <a:xfrm>
            <a:off x="6046756" y="5974606"/>
            <a:ext cx="1261885" cy="339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</a:t>
            </a:r>
            <a:r>
              <a:rPr lang="zh-CN" altLang="en-US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半波模式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CEA900C3-6D23-42E0-B2DF-CA457AD16DF0}"/>
              </a:ext>
            </a:extLst>
          </p:cNvPr>
          <p:cNvSpPr/>
          <p:nvPr/>
        </p:nvSpPr>
        <p:spPr>
          <a:xfrm>
            <a:off x="8060013" y="5972222"/>
            <a:ext cx="1261885" cy="339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 </a:t>
            </a:r>
            <a:r>
              <a:rPr lang="zh-CN" altLang="en-US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全波模式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F5B50E53-99E6-424D-9FB4-F51B622E3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632" y="1700808"/>
            <a:ext cx="662473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25000"/>
              </a:lnSpc>
              <a:buClr>
                <a:srgbClr val="000099"/>
              </a:buClr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8.2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准谐振变换器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.2.1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谐振开关</a:t>
            </a:r>
            <a:endParaRPr lang="en-US" altLang="zh-CN" sz="2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8.2.2  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零电流开关准谐振变换器</a:t>
            </a:r>
            <a:endParaRPr lang="en-US" altLang="zh-CN" sz="2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8.2.3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零电压开关准谐振变换器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6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FA7EC754-6636-4D35-92B8-4785F941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"/>
          <a:stretch>
            <a:fillRect/>
          </a:stretch>
        </p:blipFill>
        <p:spPr bwMode="auto">
          <a:xfrm>
            <a:off x="1260635" y="999345"/>
            <a:ext cx="3283345" cy="122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="" xmlns:a16="http://schemas.microsoft.com/office/drawing/2014/main" id="{206434E5-A4E1-4ED1-BD82-D01B22C9F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0"/>
          <a:stretch>
            <a:fillRect/>
          </a:stretch>
        </p:blipFill>
        <p:spPr bwMode="auto">
          <a:xfrm>
            <a:off x="4871864" y="908720"/>
            <a:ext cx="2855570" cy="131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C5D6515D-5488-4D5E-BD79-2105B01F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"/>
          <a:stretch>
            <a:fillRect/>
          </a:stretch>
        </p:blipFill>
        <p:spPr bwMode="auto">
          <a:xfrm>
            <a:off x="8203809" y="948107"/>
            <a:ext cx="3516133" cy="131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="" xmlns:a16="http://schemas.microsoft.com/office/drawing/2014/main" id="{3455BD55-E7AD-4D22-AE3B-A69416A5D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" t="3140" r="1352"/>
          <a:stretch>
            <a:fillRect/>
          </a:stretch>
        </p:blipFill>
        <p:spPr bwMode="auto">
          <a:xfrm>
            <a:off x="1385811" y="2536335"/>
            <a:ext cx="3032991" cy="133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="" xmlns:a16="http://schemas.microsoft.com/office/drawing/2014/main" id="{BD7322C0-3B3F-4C18-8776-8429B01E3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"/>
          <a:stretch>
            <a:fillRect/>
          </a:stretch>
        </p:blipFill>
        <p:spPr bwMode="auto">
          <a:xfrm>
            <a:off x="4533636" y="2571965"/>
            <a:ext cx="3796195" cy="131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="" xmlns:a16="http://schemas.microsoft.com/office/drawing/2014/main" id="{D306890A-7D6B-404A-AA6E-7EB722F4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t="3140" r="1382"/>
          <a:stretch>
            <a:fillRect/>
          </a:stretch>
        </p:blipFill>
        <p:spPr bwMode="auto">
          <a:xfrm>
            <a:off x="8563849" y="2524912"/>
            <a:ext cx="2937892" cy="134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="" xmlns:a16="http://schemas.microsoft.com/office/drawing/2014/main" id="{1A49693F-93D7-4D67-8CF4-B67235B5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"/>
          <a:stretch>
            <a:fillRect/>
          </a:stretch>
        </p:blipFill>
        <p:spPr bwMode="auto">
          <a:xfrm>
            <a:off x="1385811" y="4144225"/>
            <a:ext cx="2932551" cy="191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="" xmlns:a16="http://schemas.microsoft.com/office/drawing/2014/main" id="{C54550E7-09D3-4F95-B495-EDC2D258F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"/>
          <a:stretch>
            <a:fillRect/>
          </a:stretch>
        </p:blipFill>
        <p:spPr bwMode="auto">
          <a:xfrm>
            <a:off x="4897388" y="4177823"/>
            <a:ext cx="2678027" cy="191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0AE2E3E-14DD-4462-9076-1FC2CDC31BA2}"/>
              </a:ext>
            </a:extLst>
          </p:cNvPr>
          <p:cNvSpPr/>
          <p:nvPr/>
        </p:nvSpPr>
        <p:spPr>
          <a:xfrm>
            <a:off x="2395223" y="2205645"/>
            <a:ext cx="808235" cy="336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思源黑体 HW Bold" panose="020B0800000000000000" pitchFamily="34" charset="-122"/>
                <a:cs typeface="Times New Roman" panose="02020603050405020304" pitchFamily="18" charset="0"/>
              </a:rPr>
              <a:t>(a) Buck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思源黑体 HW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456836BB-9BEE-4DE0-B486-05CE54FD7A6F}"/>
              </a:ext>
            </a:extLst>
          </p:cNvPr>
          <p:cNvSpPr/>
          <p:nvPr/>
        </p:nvSpPr>
        <p:spPr>
          <a:xfrm>
            <a:off x="5918482" y="2265068"/>
            <a:ext cx="910827" cy="335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思源黑体 HW Bold" panose="020B0800000000000000" pitchFamily="34" charset="-122"/>
                <a:cs typeface="Times New Roman" panose="02020603050405020304" pitchFamily="18" charset="0"/>
              </a:rPr>
              <a:t>(b) Boost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思源黑体 HW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D3D4051F-D797-4914-8B47-552323B128F6}"/>
              </a:ext>
            </a:extLst>
          </p:cNvPr>
          <p:cNvSpPr/>
          <p:nvPr/>
        </p:nvSpPr>
        <p:spPr>
          <a:xfrm>
            <a:off x="9282042" y="2236809"/>
            <a:ext cx="1359667" cy="335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思源黑体 HW Bold" panose="020B0800000000000000" pitchFamily="34" charset="-122"/>
                <a:cs typeface="Times New Roman" panose="02020603050405020304" pitchFamily="18" charset="0"/>
              </a:rPr>
              <a:t>(c) Buck-Boost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思源黑体 HW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1B9E540D-9E73-4358-9B36-02E684C98CE1}"/>
              </a:ext>
            </a:extLst>
          </p:cNvPr>
          <p:cNvSpPr/>
          <p:nvPr/>
        </p:nvSpPr>
        <p:spPr>
          <a:xfrm>
            <a:off x="2429170" y="3809069"/>
            <a:ext cx="771365" cy="335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思源黑体 HW Bold" panose="020B0800000000000000" pitchFamily="34" charset="-122"/>
                <a:cs typeface="Times New Roman" panose="02020603050405020304" pitchFamily="18" charset="0"/>
              </a:rPr>
              <a:t>(d) Cuk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思源黑体 HW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="" xmlns:a16="http://schemas.microsoft.com/office/drawing/2014/main" id="{703EEA26-686C-4F1F-8DFB-D1E604305760}"/>
              </a:ext>
            </a:extLst>
          </p:cNvPr>
          <p:cNvSpPr/>
          <p:nvPr/>
        </p:nvSpPr>
        <p:spPr>
          <a:xfrm>
            <a:off x="5981935" y="3809069"/>
            <a:ext cx="809837" cy="335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思源黑体 HW Bold" panose="020B0800000000000000" pitchFamily="34" charset="-122"/>
                <a:cs typeface="Times New Roman" panose="02020603050405020304" pitchFamily="18" charset="0"/>
              </a:rPr>
              <a:t>(e) Zeta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思源黑体 HW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33B0F198-CB14-420E-A2F1-EA5A1921ED4F}"/>
              </a:ext>
            </a:extLst>
          </p:cNvPr>
          <p:cNvSpPr/>
          <p:nvPr/>
        </p:nvSpPr>
        <p:spPr>
          <a:xfrm>
            <a:off x="9521961" y="3842667"/>
            <a:ext cx="942887" cy="335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思源黑体 HW Bold" panose="020B0800000000000000" pitchFamily="34" charset="-122"/>
                <a:cs typeface="Times New Roman" panose="02020603050405020304" pitchFamily="18" charset="0"/>
              </a:rPr>
              <a:t>(f) SEPIC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思源黑体 HW Bold" panose="020B08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="" xmlns:a16="http://schemas.microsoft.com/office/drawing/2014/main" id="{AAFF5E6E-1B58-4F7B-A208-FD2FAC58E6A4}"/>
              </a:ext>
            </a:extLst>
          </p:cNvPr>
          <p:cNvSpPr/>
          <p:nvPr/>
        </p:nvSpPr>
        <p:spPr>
          <a:xfrm>
            <a:off x="2234496" y="5995951"/>
            <a:ext cx="1335622" cy="339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(g) </a:t>
            </a:r>
            <a:r>
              <a:rPr lang="zh-CN" altLang="en-US" sz="1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正激变换器</a:t>
            </a:r>
            <a:endParaRPr lang="zh-CN" altLang="zh-CN" sz="1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00817B96-A592-4AAC-ABA2-C91C980E2E24}"/>
              </a:ext>
            </a:extLst>
          </p:cNvPr>
          <p:cNvSpPr/>
          <p:nvPr/>
        </p:nvSpPr>
        <p:spPr>
          <a:xfrm>
            <a:off x="5819382" y="5995951"/>
            <a:ext cx="1350050" cy="339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33CC"/>
                </a:solidFill>
                <a:latin typeface="Times New Roman" panose="02020603050405020304" pitchFamily="18" charset="0"/>
                <a:ea typeface="思源黑体 HW Bold" panose="020B0800000000000000" pitchFamily="34" charset="-122"/>
                <a:cs typeface="Times New Roman" panose="02020603050405020304" pitchFamily="18" charset="0"/>
              </a:rPr>
              <a:t>(h) </a:t>
            </a:r>
            <a:r>
              <a:rPr lang="zh-CN" altLang="en-US" sz="1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反激变换器</a:t>
            </a:r>
            <a:endParaRPr lang="zh-CN" altLang="zh-CN" sz="1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E24BA3DD-8D42-4B62-8029-A77CB4330611}"/>
              </a:ext>
            </a:extLst>
          </p:cNvPr>
          <p:cNvSpPr txBox="1"/>
          <p:nvPr/>
        </p:nvSpPr>
        <p:spPr>
          <a:xfrm>
            <a:off x="642228" y="1344360"/>
            <a:ext cx="461665" cy="2361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algn="ctr">
              <a:defRPr b="1" kern="1600" spc="3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非隔离型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B201069F-1749-4BA1-A04B-6BAE1CB9B5C6}"/>
              </a:ext>
            </a:extLst>
          </p:cNvPr>
          <p:cNvSpPr txBox="1"/>
          <p:nvPr/>
        </p:nvSpPr>
        <p:spPr>
          <a:xfrm>
            <a:off x="638901" y="4588189"/>
            <a:ext cx="461665" cy="1290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eaVert" wrap="square" rtlCol="0">
            <a:spAutoFit/>
          </a:bodyPr>
          <a:lstStyle>
            <a:defPPr>
              <a:defRPr lang="en-US"/>
            </a:defPPr>
            <a:lvl1pPr algn="ctr">
              <a:defRPr b="1" kern="1600" spc="3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隔离型</a:t>
            </a:r>
          </a:p>
        </p:txBody>
      </p:sp>
    </p:spTree>
    <p:extLst>
      <p:ext uri="{BB962C8B-B14F-4D97-AF65-F5344CB8AC3E}">
        <p14:creationId xmlns:p14="http://schemas.microsoft.com/office/powerpoint/2010/main" val="19103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E6575107-8D29-4C16-9BA0-69CB6437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2"/>
          <a:stretch>
            <a:fillRect/>
          </a:stretch>
        </p:blipFill>
        <p:spPr bwMode="auto">
          <a:xfrm>
            <a:off x="978713" y="3837608"/>
            <a:ext cx="5646469" cy="203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="" xmlns:a16="http://schemas.microsoft.com/office/drawing/2014/main" id="{47382378-3037-4138-ACFC-6A37866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 b="1198"/>
          <a:stretch>
            <a:fillRect/>
          </a:stretch>
        </p:blipFill>
        <p:spPr bwMode="auto">
          <a:xfrm>
            <a:off x="7128565" y="980728"/>
            <a:ext cx="4116816" cy="446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4BB52AD4-BE48-475C-96A8-C202EF6D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836712"/>
            <a:ext cx="6264696" cy="279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Buck ZCS QRC 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的工作原理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ts val="4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sz="2000" dirty="0"/>
              <a:t>	</a:t>
            </a:r>
            <a:r>
              <a:rPr lang="zh-CN" altLang="zh-CN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所有开关管、二极管均为</a:t>
            </a:r>
            <a:r>
              <a:rPr lang="zh-CN" altLang="zh-CN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理想器件</a:t>
            </a: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；</a:t>
            </a:r>
            <a:endParaRPr lang="en-US" altLang="zh-CN" sz="2000" dirty="0">
              <a:solidFill>
                <a:srgbClr val="0033CC"/>
              </a:solidFill>
              <a:ea typeface="微软雅黑" panose="020B0503020204020204" pitchFamily="34" charset="-122"/>
            </a:endParaRPr>
          </a:p>
          <a:p>
            <a:pPr lvl="0">
              <a:lnSpc>
                <a:spcPts val="4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所有电感和电容均为</a:t>
            </a:r>
            <a:r>
              <a:rPr lang="zh-CN" altLang="zh-CN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理想元件</a:t>
            </a:r>
            <a:r>
              <a:rPr lang="zh-CN" altLang="zh-CN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；</a:t>
            </a:r>
            <a:endParaRPr lang="en-US" altLang="zh-CN" sz="2000" dirty="0">
              <a:solidFill>
                <a:srgbClr val="0033CC"/>
              </a:solidFill>
              <a:ea typeface="微软雅黑" panose="020B0503020204020204" pitchFamily="34" charset="-122"/>
            </a:endParaRPr>
          </a:p>
          <a:p>
            <a:pPr lvl="0">
              <a:lnSpc>
                <a:spcPts val="4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滤波电感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远大于谐振电感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zh-CN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，即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&gt;&gt; 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zh-CN" altLang="zh-CN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；</a:t>
            </a:r>
            <a:endParaRPr lang="en-US" altLang="zh-CN" sz="2000" dirty="0">
              <a:solidFill>
                <a:srgbClr val="0033CC"/>
              </a:solidFill>
              <a:ea typeface="微软雅黑" panose="020B0503020204020204" pitchFamily="34" charset="-122"/>
            </a:endParaRPr>
          </a:p>
          <a:p>
            <a:pPr lvl="0">
              <a:lnSpc>
                <a:spcPts val="4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	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足够大</a:t>
            </a:r>
            <a:r>
              <a:rPr lang="zh-CN" altLang="zh-CN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，其电流近似等于输出电流</a:t>
            </a: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33CC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0D48D3D7-D7CC-4928-9E89-25BE22E42C65}"/>
              </a:ext>
            </a:extLst>
          </p:cNvPr>
          <p:cNvSpPr/>
          <p:nvPr/>
        </p:nvSpPr>
        <p:spPr>
          <a:xfrm>
            <a:off x="2783632" y="5903514"/>
            <a:ext cx="2688557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Buck ZCS QRC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75FF3D7-98D7-4CBE-8E9C-F5B87A445390}"/>
              </a:ext>
            </a:extLst>
          </p:cNvPr>
          <p:cNvSpPr/>
          <p:nvPr/>
        </p:nvSpPr>
        <p:spPr>
          <a:xfrm>
            <a:off x="7631338" y="5447855"/>
            <a:ext cx="3591048" cy="441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Buck ZCS QRC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的主要波形图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4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="" xmlns:a16="http://schemas.microsoft.com/office/drawing/2014/main" id="{47382378-3037-4138-ACFC-6A37866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 b="1198"/>
          <a:stretch>
            <a:fillRect/>
          </a:stretch>
        </p:blipFill>
        <p:spPr bwMode="auto">
          <a:xfrm>
            <a:off x="7044286" y="896775"/>
            <a:ext cx="4354962" cy="47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4BB52AD4-BE48-475C-96A8-C202EF6D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758597"/>
            <a:ext cx="6264696" cy="355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ts val="4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 [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ts val="3500"/>
              </a:lnSpc>
              <a:spcBef>
                <a:spcPts val="12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 </a:t>
            </a:r>
            <a:r>
              <a:rPr lang="en-US" altLang="zh-CN" sz="20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时刻之前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，开关管处于关断状态，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从二极管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流过；此时，谐振电感电流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Lr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，谐振电容电压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cr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也为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ts val="3500"/>
              </a:lnSpc>
              <a:spcBef>
                <a:spcPts val="12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 </a:t>
            </a:r>
            <a:r>
              <a:rPr lang="en-US" altLang="zh-CN" sz="20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时刻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，开关管开通，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直接加在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上，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的电流从零开始线性上升。由于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限制了电流的上升速度，因此是零电流开通。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0D48D3D7-D7CC-4928-9E89-25BE22E42C65}"/>
              </a:ext>
            </a:extLst>
          </p:cNvPr>
          <p:cNvSpPr/>
          <p:nvPr/>
        </p:nvSpPr>
        <p:spPr>
          <a:xfrm>
            <a:off x="2075688" y="6028825"/>
            <a:ext cx="4185762" cy="441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(a)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全波模式开关模态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1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等效电路图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75FF3D7-98D7-4CBE-8E9C-F5B87A445390}"/>
              </a:ext>
            </a:extLst>
          </p:cNvPr>
          <p:cNvSpPr/>
          <p:nvPr/>
        </p:nvSpPr>
        <p:spPr>
          <a:xfrm>
            <a:off x="7752184" y="5621292"/>
            <a:ext cx="3591048" cy="441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Buck ZCS QRC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的主要波形图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D829BA0-CD3B-4DCD-881F-6100B8BBB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74" y="4020551"/>
            <a:ext cx="4899728" cy="204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1CDA76BD-C930-4866-A342-8AA2DFE51807}"/>
              </a:ext>
            </a:extLst>
          </p:cNvPr>
          <p:cNvSpPr/>
          <p:nvPr/>
        </p:nvSpPr>
        <p:spPr>
          <a:xfrm>
            <a:off x="7661515" y="896774"/>
            <a:ext cx="162677" cy="454844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2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="" xmlns:a16="http://schemas.microsoft.com/office/drawing/2014/main" id="{5017E737-6A02-4329-B4BE-EE6D4611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 b="1198"/>
          <a:stretch>
            <a:fillRect/>
          </a:stretch>
        </p:blipFill>
        <p:spPr bwMode="auto">
          <a:xfrm>
            <a:off x="7044286" y="896775"/>
            <a:ext cx="4354962" cy="47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4BB52AD4-BE48-475C-96A8-C202EF6D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758597"/>
            <a:ext cx="6264696" cy="159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ts val="4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 [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ts val="38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在此开关模态中，谐振电感电流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Lr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和二极管的电流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的表达式分别为：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0D48D3D7-D7CC-4928-9E89-25BE22E42C65}"/>
              </a:ext>
            </a:extLst>
          </p:cNvPr>
          <p:cNvSpPr/>
          <p:nvPr/>
        </p:nvSpPr>
        <p:spPr>
          <a:xfrm>
            <a:off x="2016541" y="6013804"/>
            <a:ext cx="4185762" cy="441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(a)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全波模式开关模态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1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等效电路图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D829BA0-CD3B-4DCD-881F-6100B8BBB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31" y="3731868"/>
            <a:ext cx="5256106" cy="219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DCE7FDF1-D11A-411C-9CF7-6A4D1924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212699"/>
            <a:ext cx="1961863" cy="75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="" xmlns:a16="http://schemas.microsoft.com/office/drawing/2014/main" id="{7AD4AACC-89E6-4190-ACB9-4D17ACC3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3043007"/>
            <a:ext cx="2376264" cy="780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F60C40AF-EB09-403C-A891-967F5574D13D}"/>
              </a:ext>
            </a:extLst>
          </p:cNvPr>
          <p:cNvSpPr/>
          <p:nvPr/>
        </p:nvSpPr>
        <p:spPr>
          <a:xfrm>
            <a:off x="7752184" y="5621292"/>
            <a:ext cx="3591048" cy="441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Buck ZCS QRC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的主要波形图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CD41A56D-66A0-4007-8F41-B5C865C54475}"/>
              </a:ext>
            </a:extLst>
          </p:cNvPr>
          <p:cNvSpPr/>
          <p:nvPr/>
        </p:nvSpPr>
        <p:spPr>
          <a:xfrm>
            <a:off x="7661515" y="896774"/>
            <a:ext cx="162677" cy="454844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30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="" xmlns:a16="http://schemas.microsoft.com/office/drawing/2014/main" id="{EB9404BD-4530-428C-A083-C5997480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 b="1198"/>
          <a:stretch>
            <a:fillRect/>
          </a:stretch>
        </p:blipFill>
        <p:spPr bwMode="auto">
          <a:xfrm>
            <a:off x="7044286" y="896775"/>
            <a:ext cx="4354962" cy="47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4BB52AD4-BE48-475C-96A8-C202EF6D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758597"/>
            <a:ext cx="6264696" cy="159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ts val="4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 [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ts val="38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时刻，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Lr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上升到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，此时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= 0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，二极管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自然关断。开关模态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的持续时间为：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0C1D049C-4385-4EA4-B79F-267FDF3BA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426132"/>
            <a:ext cx="1253930" cy="8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133E29B-4A98-4FA3-BB2D-7E12F7BFBCBE}"/>
              </a:ext>
            </a:extLst>
          </p:cNvPr>
          <p:cNvSpPr/>
          <p:nvPr/>
        </p:nvSpPr>
        <p:spPr>
          <a:xfrm>
            <a:off x="7752184" y="5621292"/>
            <a:ext cx="3591048" cy="441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Buck ZCS QRC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的主要波形图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4E8DD5F-B3AC-46E1-A21E-F179AB701BB9}"/>
              </a:ext>
            </a:extLst>
          </p:cNvPr>
          <p:cNvSpPr/>
          <p:nvPr/>
        </p:nvSpPr>
        <p:spPr>
          <a:xfrm>
            <a:off x="7661515" y="896774"/>
            <a:ext cx="162677" cy="454844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FCEC3C1B-67FB-423C-9B37-4FFEBEA24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31" y="3731868"/>
            <a:ext cx="5256106" cy="219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108F0B16-5F8C-4FD7-BD2E-2944FB0C6E44}"/>
              </a:ext>
            </a:extLst>
          </p:cNvPr>
          <p:cNvSpPr/>
          <p:nvPr/>
        </p:nvSpPr>
        <p:spPr>
          <a:xfrm>
            <a:off x="2016541" y="6013804"/>
            <a:ext cx="4185762" cy="441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(a)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全波模式开关模态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1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等效电路图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80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="" xmlns:a16="http://schemas.microsoft.com/office/drawing/2014/main" id="{47382378-3037-4138-ACFC-6A37866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 b="1198"/>
          <a:stretch>
            <a:fillRect/>
          </a:stretch>
        </p:blipFill>
        <p:spPr bwMode="auto">
          <a:xfrm>
            <a:off x="448045" y="876113"/>
            <a:ext cx="4495827" cy="487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4BB52AD4-BE48-475C-96A8-C202EF6D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880" y="836712"/>
            <a:ext cx="6264696" cy="332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ts val="4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 [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ts val="32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从 </a:t>
            </a:r>
            <a:r>
              <a:rPr lang="en-US" altLang="zh-CN" sz="20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时刻开始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L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开始谐振工作，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L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的电流和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的电压的表达式分别为：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ts val="3200"/>
              </a:lnSpc>
              <a:spcBef>
                <a:spcPts val="600"/>
              </a:spcBef>
              <a:buClrTx/>
              <a:buSzTx/>
              <a:buNone/>
            </a:pP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ts val="3200"/>
              </a:lnSpc>
              <a:spcBef>
                <a:spcPts val="600"/>
              </a:spcBef>
              <a:buClrTx/>
              <a:buSzTx/>
              <a:buNone/>
            </a:pP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ts val="32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式中，               ，为谐振角频率；                  ，为谐振电感和谐振电容的特征阻抗。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0D48D3D7-D7CC-4928-9E89-25BE22E42C65}"/>
              </a:ext>
            </a:extLst>
          </p:cNvPr>
          <p:cNvSpPr/>
          <p:nvPr/>
        </p:nvSpPr>
        <p:spPr>
          <a:xfrm>
            <a:off x="6033706" y="5818567"/>
            <a:ext cx="4229043" cy="441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(b)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全波模式开关模态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2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等效电路图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75FF3D7-98D7-4CBE-8E9C-F5B87A445390}"/>
              </a:ext>
            </a:extLst>
          </p:cNvPr>
          <p:cNvSpPr/>
          <p:nvPr/>
        </p:nvSpPr>
        <p:spPr>
          <a:xfrm>
            <a:off x="1055440" y="5833098"/>
            <a:ext cx="3591048" cy="441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Buck ZCS QRC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的主要波形图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02539834-F426-4AA4-93B5-291A93243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3446"/>
            <a:ext cx="4300399" cy="179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="" xmlns:a16="http://schemas.microsoft.com/office/drawing/2014/main" id="{D0B3423A-CAC1-4B27-B684-1F09C5F5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083" y="2169417"/>
            <a:ext cx="2723861" cy="63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="" xmlns:a16="http://schemas.microsoft.com/office/drawing/2014/main" id="{7AD1E221-F7A5-45F8-8718-819B101AE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10" y="2809343"/>
            <a:ext cx="3011885" cy="35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="" xmlns:a16="http://schemas.microsoft.com/office/drawing/2014/main" id="{84E485CF-B182-457E-A37C-8787BB64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317" y="3251209"/>
            <a:ext cx="1070544" cy="40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="" xmlns:a16="http://schemas.microsoft.com/office/drawing/2014/main" id="{21D0AA1C-A9CC-4132-9BA9-5C0EAE42F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3251209"/>
            <a:ext cx="1070544" cy="40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F27D7B59-1E00-4598-83F5-DDF41BBCAA36}"/>
              </a:ext>
            </a:extLst>
          </p:cNvPr>
          <p:cNvSpPr/>
          <p:nvPr/>
        </p:nvSpPr>
        <p:spPr>
          <a:xfrm>
            <a:off x="1224000" y="915308"/>
            <a:ext cx="936000" cy="4752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43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>
            <a:extLst>
              <a:ext uri="{FF2B5EF4-FFF2-40B4-BE49-F238E27FC236}">
                <a16:creationId xmlns="" xmlns:a16="http://schemas.microsoft.com/office/drawing/2014/main" id="{47382378-3037-4138-ACFC-6A37866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 b="1198"/>
          <a:stretch>
            <a:fillRect/>
          </a:stretch>
        </p:blipFill>
        <p:spPr bwMode="auto">
          <a:xfrm>
            <a:off x="399672" y="1077106"/>
            <a:ext cx="4185465" cy="454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4BB52AD4-BE48-475C-96A8-C202EF6D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880" y="836712"/>
            <a:ext cx="6264696" cy="302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ts val="4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 [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ts val="32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 </a:t>
            </a:r>
            <a:r>
              <a:rPr lang="en-US" altLang="zh-CN" sz="20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1a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时刻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Lr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减小到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，而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cr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达到最大值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ts val="32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0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Lr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继续减小，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开始放电，其电压下降。 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ts val="32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0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1b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时刻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Lr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减小到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，此时反并二极管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导通，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Lr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开始反方向流动。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ts val="32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0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时刻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Lr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再次减小到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。在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1b </a:t>
            </a:r>
            <a:r>
              <a:rPr lang="zh-CN" altLang="en-US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时段，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D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Q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导通，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中的电流为零，这时关断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，则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是零电流关断。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0D48D3D7-D7CC-4928-9E89-25BE22E42C65}"/>
              </a:ext>
            </a:extLst>
          </p:cNvPr>
          <p:cNvSpPr/>
          <p:nvPr/>
        </p:nvSpPr>
        <p:spPr>
          <a:xfrm>
            <a:off x="4897434" y="5446088"/>
            <a:ext cx="2820003" cy="406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(b)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开关模态 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2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等效电路图</a:t>
            </a:r>
            <a:endParaRPr lang="zh-CN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75FF3D7-98D7-4CBE-8E9C-F5B87A445390}"/>
              </a:ext>
            </a:extLst>
          </p:cNvPr>
          <p:cNvSpPr/>
          <p:nvPr/>
        </p:nvSpPr>
        <p:spPr>
          <a:xfrm>
            <a:off x="772260" y="5852866"/>
            <a:ext cx="3591048" cy="441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Buck ZCS QRC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的主要波形图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02539834-F426-4AA4-93B5-291A93243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37" y="3975718"/>
            <a:ext cx="3434031" cy="143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FB2293C-C89E-4395-BD25-890B52E5A4C2}"/>
              </a:ext>
            </a:extLst>
          </p:cNvPr>
          <p:cNvSpPr/>
          <p:nvPr/>
        </p:nvSpPr>
        <p:spPr>
          <a:xfrm>
            <a:off x="8785690" y="5446088"/>
            <a:ext cx="2807179" cy="406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(c)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开关模态 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2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等效电路图</a:t>
            </a:r>
            <a:endParaRPr lang="zh-CN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ABB30C23-F742-42A4-807E-366A8C4B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3975718"/>
            <a:ext cx="3434030" cy="14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箭头: 右 2">
            <a:extLst>
              <a:ext uri="{FF2B5EF4-FFF2-40B4-BE49-F238E27FC236}">
                <a16:creationId xmlns="" xmlns:a16="http://schemas.microsoft.com/office/drawing/2014/main" id="{B88EB164-1D20-4891-A5A7-C5ACC421BFFB}"/>
              </a:ext>
            </a:extLst>
          </p:cNvPr>
          <p:cNvSpPr/>
          <p:nvPr/>
        </p:nvSpPr>
        <p:spPr>
          <a:xfrm>
            <a:off x="8019168" y="4690830"/>
            <a:ext cx="453096" cy="3223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C9DE16F6-DF6F-44A9-A569-DD2906787E03}"/>
              </a:ext>
            </a:extLst>
          </p:cNvPr>
          <p:cNvSpPr/>
          <p:nvPr/>
        </p:nvSpPr>
        <p:spPr>
          <a:xfrm>
            <a:off x="1958915" y="1032564"/>
            <a:ext cx="162209" cy="466008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1373A00D-1559-4E31-8B6A-56A14F26850F}"/>
              </a:ext>
            </a:extLst>
          </p:cNvPr>
          <p:cNvSpPr/>
          <p:nvPr/>
        </p:nvSpPr>
        <p:spPr>
          <a:xfrm>
            <a:off x="2109152" y="1032564"/>
            <a:ext cx="570470" cy="4660082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82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j-cs"/>
              </a:rPr>
              <a:t>目录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华文中宋" pitchFamily="2" charset="-122"/>
              <a:ea typeface="华文中宋" pitchFamily="2" charset="-122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495600" y="1376127"/>
            <a:ext cx="892899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8.1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软开关变换器的分类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.2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准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谐振变换器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.3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零电压转换 </a:t>
            </a: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PWM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变换器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8.4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全桥 </a:t>
            </a: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LLC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谐振变换器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8.5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移相控制零电压开关全桥变换器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1457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="" xmlns:a16="http://schemas.microsoft.com/office/drawing/2014/main" id="{47382378-3037-4138-ACFC-6A37866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 b="1198"/>
          <a:stretch>
            <a:fillRect/>
          </a:stretch>
        </p:blipFill>
        <p:spPr bwMode="auto">
          <a:xfrm>
            <a:off x="501301" y="980728"/>
            <a:ext cx="4194195" cy="4551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4BB52AD4-BE48-475C-96A8-C202EF6D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880" y="836712"/>
            <a:ext cx="6264696" cy="302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ts val="4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 [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ts val="32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时刻，谐振电容电压为：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ts val="3200"/>
              </a:lnSpc>
              <a:spcBef>
                <a:spcPts val="0"/>
              </a:spcBef>
              <a:buClrTx/>
              <a:buSzTx/>
              <a:buNone/>
            </a:pP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ts val="3200"/>
              </a:lnSpc>
              <a:spcBef>
                <a:spcPts val="0"/>
              </a:spcBef>
              <a:buClrTx/>
              <a:buSzTx/>
              <a:buNone/>
            </a:pP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ts val="32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的持续时间为：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ts val="3200"/>
              </a:lnSpc>
              <a:spcBef>
                <a:spcPts val="0"/>
              </a:spcBef>
              <a:buClrTx/>
              <a:buSzTx/>
              <a:buNone/>
            </a:pP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ts val="3200"/>
              </a:lnSpc>
              <a:spcBef>
                <a:spcPts val="0"/>
              </a:spcBef>
              <a:buClrTx/>
              <a:buSzTx/>
              <a:buNone/>
            </a:pP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0D48D3D7-D7CC-4928-9E89-25BE22E42C65}"/>
              </a:ext>
            </a:extLst>
          </p:cNvPr>
          <p:cNvSpPr/>
          <p:nvPr/>
        </p:nvSpPr>
        <p:spPr>
          <a:xfrm>
            <a:off x="4897434" y="5446088"/>
            <a:ext cx="2820003" cy="406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(b)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开关模态 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2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等效电路图</a:t>
            </a:r>
            <a:endParaRPr lang="zh-CN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75FF3D7-98D7-4CBE-8E9C-F5B87A445390}"/>
              </a:ext>
            </a:extLst>
          </p:cNvPr>
          <p:cNvSpPr/>
          <p:nvPr/>
        </p:nvSpPr>
        <p:spPr>
          <a:xfrm>
            <a:off x="994089" y="5557091"/>
            <a:ext cx="3591048" cy="441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Buck ZCS QRC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的主要波形图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="" xmlns:a16="http://schemas.microsoft.com/office/drawing/2014/main" id="{02539834-F426-4AA4-93B5-291A93243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37" y="3975718"/>
            <a:ext cx="3434031" cy="143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FB2293C-C89E-4395-BD25-890B52E5A4C2}"/>
              </a:ext>
            </a:extLst>
          </p:cNvPr>
          <p:cNvSpPr/>
          <p:nvPr/>
        </p:nvSpPr>
        <p:spPr>
          <a:xfrm>
            <a:off x="8785690" y="5446088"/>
            <a:ext cx="2807179" cy="406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(c)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开关模态 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2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等效电路图</a:t>
            </a:r>
            <a:endParaRPr lang="zh-CN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="" xmlns:a16="http://schemas.microsoft.com/office/drawing/2014/main" id="{ABB30C23-F742-42A4-807E-366A8C4B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3975718"/>
            <a:ext cx="3434030" cy="14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箭头: 右 2">
            <a:extLst>
              <a:ext uri="{FF2B5EF4-FFF2-40B4-BE49-F238E27FC236}">
                <a16:creationId xmlns="" xmlns:a16="http://schemas.microsoft.com/office/drawing/2014/main" id="{B88EB164-1D20-4891-A5A7-C5ACC421BFFB}"/>
              </a:ext>
            </a:extLst>
          </p:cNvPr>
          <p:cNvSpPr/>
          <p:nvPr/>
        </p:nvSpPr>
        <p:spPr>
          <a:xfrm>
            <a:off x="8019168" y="4690830"/>
            <a:ext cx="453096" cy="3223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83B0BB5A-E34C-4042-8252-18F76B501F3F}"/>
              </a:ext>
            </a:extLst>
          </p:cNvPr>
          <p:cNvSpPr/>
          <p:nvPr/>
        </p:nvSpPr>
        <p:spPr>
          <a:xfrm>
            <a:off x="1246637" y="1175411"/>
            <a:ext cx="1548000" cy="4212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FE4A1B26-6BD0-46CB-BAC2-4648D3AE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322" y="1798520"/>
            <a:ext cx="2392318" cy="77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="" xmlns:a16="http://schemas.microsoft.com/office/drawing/2014/main" id="{44823D57-6176-4E8F-92C7-86DF9B24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261" y="3141872"/>
            <a:ext cx="2512392" cy="77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65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="" xmlns:a16="http://schemas.microsoft.com/office/drawing/2014/main" id="{47382378-3037-4138-ACFC-6A37866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 b="1198"/>
          <a:stretch>
            <a:fillRect/>
          </a:stretch>
        </p:blipFill>
        <p:spPr bwMode="auto">
          <a:xfrm>
            <a:off x="7262674" y="941814"/>
            <a:ext cx="4223491" cy="45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4BB52AD4-BE48-475C-96A8-C202EF6D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81" y="2914154"/>
            <a:ext cx="6424086" cy="348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ts val="4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 [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ts val="33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在此开关模态中，由于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= 0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，滤波电感电流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全部流过谐振电容，电容放电，其电压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cr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的表达式为：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ts val="3300"/>
              </a:lnSpc>
              <a:spcBef>
                <a:spcPts val="600"/>
              </a:spcBef>
              <a:buClrTx/>
              <a:buSzTx/>
              <a:buNone/>
            </a:pP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ts val="3300"/>
              </a:lnSpc>
              <a:spcBef>
                <a:spcPts val="1200"/>
              </a:spcBef>
              <a:buClrTx/>
              <a:buSzTx/>
              <a:buNone/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 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时刻，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cr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减小到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，二极管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导通。此开关模态的持续时间为：</a:t>
            </a:r>
          </a:p>
          <a:p>
            <a:pPr lvl="0">
              <a:lnSpc>
                <a:spcPts val="3300"/>
              </a:lnSpc>
              <a:spcBef>
                <a:spcPts val="600"/>
              </a:spcBef>
              <a:buClrTx/>
              <a:buSzTx/>
              <a:buNone/>
            </a:pP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0D48D3D7-D7CC-4928-9E89-25BE22E42C65}"/>
              </a:ext>
            </a:extLst>
          </p:cNvPr>
          <p:cNvSpPr/>
          <p:nvPr/>
        </p:nvSpPr>
        <p:spPr>
          <a:xfrm>
            <a:off x="1795430" y="2509195"/>
            <a:ext cx="4185761" cy="441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(d)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全波模式开关模态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3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等效电路图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75FF3D7-98D7-4CBE-8E9C-F5B87A445390}"/>
              </a:ext>
            </a:extLst>
          </p:cNvPr>
          <p:cNvSpPr/>
          <p:nvPr/>
        </p:nvSpPr>
        <p:spPr>
          <a:xfrm>
            <a:off x="7667596" y="5583723"/>
            <a:ext cx="3591048" cy="441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Buck ZCS QRC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的主要波形图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F805F08-5ECF-4E9B-93EE-7A67FD6555E2}"/>
              </a:ext>
            </a:extLst>
          </p:cNvPr>
          <p:cNvSpPr/>
          <p:nvPr/>
        </p:nvSpPr>
        <p:spPr>
          <a:xfrm>
            <a:off x="9543025" y="853772"/>
            <a:ext cx="192758" cy="466965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="" xmlns:a16="http://schemas.microsoft.com/office/drawing/2014/main" id="{DAE4ADB0-8CDD-47AD-AC54-03762425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659" y="759132"/>
            <a:ext cx="3849532" cy="17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="" xmlns:a16="http://schemas.microsoft.com/office/drawing/2014/main" id="{15EC44B3-A3BE-4DB7-98AA-2AC4C6098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605" y="4391873"/>
            <a:ext cx="2472362" cy="6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="" xmlns:a16="http://schemas.microsoft.com/office/drawing/2014/main" id="{226F35F4-748E-4A73-A775-5C41B2908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5752376"/>
            <a:ext cx="1323316" cy="64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010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>
            <a:extLst>
              <a:ext uri="{FF2B5EF4-FFF2-40B4-BE49-F238E27FC236}">
                <a16:creationId xmlns="" xmlns:a16="http://schemas.microsoft.com/office/drawing/2014/main" id="{47382378-3037-4138-ACFC-6A378663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7" b="1198"/>
          <a:stretch>
            <a:fillRect/>
          </a:stretch>
        </p:blipFill>
        <p:spPr bwMode="auto">
          <a:xfrm>
            <a:off x="357130" y="1077106"/>
            <a:ext cx="4574012" cy="496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83B0BB5A-E34C-4042-8252-18F76B501F3F}"/>
              </a:ext>
            </a:extLst>
          </p:cNvPr>
          <p:cNvSpPr/>
          <p:nvPr/>
        </p:nvSpPr>
        <p:spPr>
          <a:xfrm>
            <a:off x="2988000" y="967337"/>
            <a:ext cx="792000" cy="509268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4BB52AD4-BE48-475C-96A8-C202EF6D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896" y="3749970"/>
            <a:ext cx="6949213" cy="194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ts val="4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 [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ts val="32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在此开关模态中，滤波电感电流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经过续流二极管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续流。</a:t>
            </a:r>
          </a:p>
          <a:p>
            <a:pPr lvl="0">
              <a:lnSpc>
                <a:spcPts val="32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 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时刻，零电流开通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，开始下一个开关周期。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ts val="3200"/>
              </a:lnSpc>
              <a:spcBef>
                <a:spcPts val="0"/>
              </a:spcBef>
              <a:buClrTx/>
              <a:buSzTx/>
              <a:buNone/>
            </a:pP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975FF3D7-98D7-4CBE-8E9C-F5B87A445390}"/>
              </a:ext>
            </a:extLst>
          </p:cNvPr>
          <p:cNvSpPr/>
          <p:nvPr/>
        </p:nvSpPr>
        <p:spPr>
          <a:xfrm>
            <a:off x="1111581" y="6060025"/>
            <a:ext cx="3591048" cy="441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Buck ZCS QRC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的主要波形图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0FB2293C-C89E-4395-BD25-890B52E5A4C2}"/>
              </a:ext>
            </a:extLst>
          </p:cNvPr>
          <p:cNvSpPr/>
          <p:nvPr/>
        </p:nvSpPr>
        <p:spPr>
          <a:xfrm>
            <a:off x="6600056" y="3085802"/>
            <a:ext cx="3159840" cy="4414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(e)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开关模态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4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等效电路图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="" xmlns:a16="http://schemas.microsoft.com/office/drawing/2014/main" id="{7A524C0C-19D8-43AC-B2BD-C13D0F32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855594"/>
            <a:ext cx="4850447" cy="224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09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F36CC710-3E7F-4899-823A-2775575E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160" y="923097"/>
            <a:ext cx="9577064" cy="509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               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参数设计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（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</a:t>
            </a:r>
            <a:r>
              <a:rPr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 </a:t>
            </a:r>
            <a:r>
              <a:rPr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的计算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lang="en-US" altLang="zh-CN" sz="2400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ts val="3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的设计取决于它的</a:t>
            </a:r>
            <a:r>
              <a:rPr lang="zh-CN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谐振频率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zh-CN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最大输出电流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omax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要实现开关管的零电流开关，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Lr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必须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在开关管关断前</a:t>
            </a:r>
            <a:r>
              <a:rPr lang="zh-CN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减小到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ts val="3000"/>
              </a:lnSpc>
              <a:spcBef>
                <a:spcPts val="1200"/>
              </a:spcBef>
              <a:buClrTx/>
              <a:buSzTx/>
              <a:buNone/>
            </a:pP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谐振工作时的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电流表达式：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ts val="3000"/>
              </a:lnSpc>
              <a:spcBef>
                <a:spcPts val="600"/>
              </a:spcBef>
              <a:buClrTx/>
              <a:buSzTx/>
              <a:buNone/>
            </a:pPr>
            <a:endParaRPr lang="en-US" altLang="zh-CN" sz="1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ts val="3000"/>
              </a:lnSpc>
              <a:spcBef>
                <a:spcPts val="600"/>
              </a:spcBef>
              <a:buClrTx/>
              <a:buSzTx/>
              <a:buNone/>
            </a:pPr>
            <a:endParaRPr lang="en-US" altLang="zh-CN" sz="1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谐振频率的表达式为：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ts val="3000"/>
              </a:lnSpc>
              <a:spcBef>
                <a:spcPts val="600"/>
              </a:spcBef>
              <a:buClrTx/>
              <a:buSzTx/>
              <a:buNone/>
            </a:pPr>
            <a:endParaRPr lang="en-US" altLang="zh-CN" sz="1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ts val="3000"/>
              </a:lnSpc>
              <a:spcBef>
                <a:spcPts val="18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由此可以计算得到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4BB52AD4-BE48-475C-96A8-C202EF6D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836712"/>
            <a:ext cx="9793088" cy="12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参数设计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 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E9309CDE-C426-4231-84DC-C5BD4744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25" y="3647342"/>
            <a:ext cx="2967495" cy="697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="" xmlns:a16="http://schemas.microsoft.com/office/drawing/2014/main" id="{D6CC1638-9CCA-48F4-8DDE-74AC21812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722" y="4678138"/>
            <a:ext cx="2236443" cy="74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箭头: 右 4">
            <a:extLst>
              <a:ext uri="{FF2B5EF4-FFF2-40B4-BE49-F238E27FC236}">
                <a16:creationId xmlns="" xmlns:a16="http://schemas.microsoft.com/office/drawing/2014/main" id="{9615F269-A9E0-4BA2-B6E0-A01417517402}"/>
              </a:ext>
            </a:extLst>
          </p:cNvPr>
          <p:cNvSpPr/>
          <p:nvPr/>
        </p:nvSpPr>
        <p:spPr>
          <a:xfrm>
            <a:off x="4947413" y="3863367"/>
            <a:ext cx="375207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555125ED-73C4-404B-B13D-0F9AB0E23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13" y="3728333"/>
            <a:ext cx="1611287" cy="40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箭头: 右 16">
            <a:extLst>
              <a:ext uri="{FF2B5EF4-FFF2-40B4-BE49-F238E27FC236}">
                <a16:creationId xmlns="" xmlns:a16="http://schemas.microsoft.com/office/drawing/2014/main" id="{88660A8F-EA70-42A9-9379-FE46216F570A}"/>
              </a:ext>
            </a:extLst>
          </p:cNvPr>
          <p:cNvSpPr/>
          <p:nvPr/>
        </p:nvSpPr>
        <p:spPr>
          <a:xfrm>
            <a:off x="7037078" y="3863367"/>
            <a:ext cx="375207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="" xmlns:a16="http://schemas.microsoft.com/office/drawing/2014/main" id="{B66F51A3-6A90-4104-B17B-7789A0478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60" y="3728334"/>
            <a:ext cx="1814002" cy="405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9B8FCC12-6024-472E-AFF6-046CC7BA9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458" y="3691638"/>
            <a:ext cx="1275959" cy="47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F36CC710-3E7F-4899-823A-2775575E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953314"/>
            <a:ext cx="9289032" cy="491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参数设计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（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）开关管和二极管的电压和电流应力</a:t>
            </a:r>
            <a:endParaRPr lang="en-US" altLang="zh-CN" sz="2400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ts val="4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谐振电感的最大电流为：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将                        代入上式，可得 </a:t>
            </a:r>
            <a:r>
              <a:rPr lang="en-US" altLang="zh-CN" sz="20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Lrmax</a:t>
            </a:r>
            <a:r>
              <a:rPr lang="en-US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&gt; 2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omax</a:t>
            </a:r>
            <a:r>
              <a:rPr lang="zh-CN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。从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谐振电容电压表达式</a:t>
            </a:r>
            <a:r>
              <a:rPr lang="zh-CN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可知，谐振电容的最大电压为</a:t>
            </a:r>
            <a:r>
              <a:rPr lang="en-US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000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crmax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= 2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000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ts val="4000"/>
              </a:lnSpc>
              <a:spcBef>
                <a:spcPts val="3000"/>
              </a:spcBef>
              <a:buNone/>
            </a:pPr>
            <a:r>
              <a:rPr lang="zh-CN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根据上面的分析，可以知道：</a:t>
            </a:r>
          </a:p>
          <a:p>
            <a:pPr marL="342900" lvl="0" indent="-342900" algn="just">
              <a:lnSpc>
                <a:spcPts val="4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开关管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中流过的最大电流为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u="none" strike="noStrike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000" i="1" u="none" strike="noStrike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u="none" strike="noStrike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omax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，它所承受的最大正向电压为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u="none" strike="noStrike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000" u="none" strike="noStrike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  <a:p>
            <a:pPr marL="342900" lvl="0" indent="-342900" algn="just">
              <a:lnSpc>
                <a:spcPts val="4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续流二极管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中所流过的最大电流为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i="1" u="none" strike="noStrike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2000" u="none" strike="noStrike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omax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，所承受的最大反向电压为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u="none" strike="noStrike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000" i="1" u="none" strike="noStrike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altLang="zh-CN" sz="2000" u="none" strike="noStrike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in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4BB52AD4-BE48-475C-96A8-C202EF6D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836712"/>
            <a:ext cx="9793088" cy="12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参数设计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 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9F244345-35F0-4DB1-8F03-EACB6B5C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317570"/>
            <a:ext cx="2736304" cy="42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="" xmlns:a16="http://schemas.microsoft.com/office/drawing/2014/main" id="{EDB1184B-E768-475D-92D5-D7FCB23A2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852936"/>
            <a:ext cx="1668730" cy="419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4BB52AD4-BE48-475C-96A8-C202EF6D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836712"/>
            <a:ext cx="9793088" cy="12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电压传输比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 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F36CC710-3E7F-4899-823A-2775575E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456" y="1484784"/>
            <a:ext cx="9577064" cy="412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该变换器的输入功率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u="none" strike="noStrike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 </a:t>
            </a: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为：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endParaRPr lang="en-US" altLang="zh-CN" sz="18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endParaRPr lang="en-US" altLang="zh-CN" sz="18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endParaRPr lang="en-US" altLang="zh-CN" sz="18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endParaRPr lang="en-US" altLang="zh-CN" sz="18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endParaRPr lang="en-US" altLang="zh-CN" sz="1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又可知：</a:t>
            </a:r>
            <a:endParaRPr lang="en-US" altLang="zh-CN" sz="20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endParaRPr lang="en-US" altLang="zh-CN" sz="20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000"/>
              </a:lnSpc>
              <a:spcBef>
                <a:spcPts val="18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可得：</a:t>
            </a:r>
            <a:endParaRPr lang="zh-CN" altLang="zh-CN" sz="20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="" xmlns:a16="http://schemas.microsoft.com/office/drawing/2014/main" id="{C26302CD-C671-4160-A1A6-DE036F947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14" y="1963283"/>
            <a:ext cx="5414639" cy="202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="" xmlns:a16="http://schemas.microsoft.com/office/drawing/2014/main" id="{4BB11CA1-D046-436C-BFB5-2205E2ED2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83" y="4470373"/>
            <a:ext cx="921930" cy="61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="" xmlns:a16="http://schemas.microsoft.com/office/drawing/2014/main" id="{96CA208F-0E77-4BF3-B1B8-4CC4F1321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271" y="4421101"/>
            <a:ext cx="2303183" cy="7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>
            <a:extLst>
              <a:ext uri="{FF2B5EF4-FFF2-40B4-BE49-F238E27FC236}">
                <a16:creationId xmlns="" xmlns:a16="http://schemas.microsoft.com/office/drawing/2014/main" id="{72485974-CDEE-4193-9C8C-B221F7FA7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5330205"/>
            <a:ext cx="5985089" cy="93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597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4BB52AD4-BE48-475C-96A8-C202EF6D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836712"/>
            <a:ext cx="9793088" cy="12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电压传输比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 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F36CC710-3E7F-4899-823A-2775575E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468" y="2319480"/>
            <a:ext cx="9577064" cy="312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zh-CN" altLang="en-US" sz="2000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忽略变换器的损耗</a:t>
            </a: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，那么变换器的输入功率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u="none" strike="noStrike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 </a:t>
            </a: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与输出功率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u="none" strike="noStrike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相等，即可以得到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u="none" strike="noStrike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 </a:t>
            </a: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。定义电压传输比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γ</a:t>
            </a: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/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，其中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是负载电阻，而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/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，那么由上式可得：</a:t>
            </a:r>
            <a:endParaRPr lang="en-US" altLang="zh-CN" sz="2000" dirty="0">
              <a:solidFill>
                <a:srgbClr val="0033C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endParaRPr lang="en-US" altLang="zh-CN" sz="1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endParaRPr lang="en-US" altLang="zh-CN" sz="1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式中，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000" u="none" strike="noStrike" baseline="-25000" dirty="0" err="1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l-GR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ω</a:t>
            </a:r>
            <a:r>
              <a:rPr lang="en-US" altLang="zh-CN" sz="2000" u="none" strike="noStrike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</a:t>
            </a:r>
            <a:r>
              <a:rPr lang="el-GR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，为谐振频率；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</a:t>
            </a:r>
            <a:r>
              <a:rPr lang="en-US" altLang="zh-CN" sz="2000" u="none" strike="noStrike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u="none" strike="noStrike" baseline="-25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，为开关频率。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利用计算软件，可以计算出当 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2000" i="1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33CC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(0, 1)</a:t>
            </a: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时，上式等号右边中括号内的式子近似等于 </a:t>
            </a:r>
            <a:r>
              <a:rPr lang="en-US" altLang="zh-CN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l-GR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π </a:t>
            </a:r>
            <a:r>
              <a:rPr lang="zh-CN" altLang="en-US" sz="2000" dirty="0">
                <a:solidFill>
                  <a:srgbClr val="00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，这样上式可简化为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221" name="Picture 5">
            <a:extLst>
              <a:ext uri="{FF2B5EF4-FFF2-40B4-BE49-F238E27FC236}">
                <a16:creationId xmlns="" xmlns:a16="http://schemas.microsoft.com/office/drawing/2014/main" id="{72485974-CDEE-4193-9C8C-B221F7FA7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1399841"/>
            <a:ext cx="5985089" cy="93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="" xmlns:a16="http://schemas.microsoft.com/office/drawing/2014/main" id="{4A79A4A0-870D-4A99-B7E0-51CAF482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429000"/>
            <a:ext cx="4392488" cy="784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="" xmlns:a16="http://schemas.microsoft.com/office/drawing/2014/main" id="{CFB56F5D-FB66-4719-8E02-A7D8A49F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5444695"/>
            <a:ext cx="949005" cy="75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166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零电流开关准谐振变换器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4BB52AD4-BE48-475C-96A8-C202EF6D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836712"/>
            <a:ext cx="9793088" cy="12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全波模式与半波模式的比较</a:t>
            </a:r>
            <a:endParaRPr lang="en-US" altLang="zh-CN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/>
              <a:t>  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F36CC710-3E7F-4899-823A-2775575E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788" y="1449668"/>
            <a:ext cx="8275686" cy="431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3300"/>
              </a:lnSpc>
              <a:spcBef>
                <a:spcPts val="120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8.2.1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节提到过，零电流谐振开关有半波模式和全波模式两种。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3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ZCS QRCs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全波模式优于半波模式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，这是因为：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300"/>
              </a:lnSpc>
              <a:spcBef>
                <a:spcPts val="1200"/>
              </a:spcBef>
              <a:buClrTx/>
              <a:buSzTx/>
              <a:buAutoNum type="arabicParenBoth"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半波模式的电压传输比与负载关系较大，而全波模式的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电压变换比基本与负载无关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，这种特性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有利于电路闭环系统的稳定工作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300"/>
              </a:lnSpc>
              <a:spcBef>
                <a:spcPts val="1200"/>
              </a:spcBef>
              <a:buClrTx/>
              <a:buSzTx/>
              <a:buAutoNum type="arabicParenBoth"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在半波模式中，二极管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与开关管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串联，存在通态损耗，使变换器的效率有所降低，而全波模式中二极管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与开关管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反并联，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不存在额外的通态损耗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300"/>
              </a:lnSpc>
              <a:spcBef>
                <a:spcPts val="1200"/>
              </a:spcBef>
              <a:buClrTx/>
              <a:buSzTx/>
              <a:buAutoNum type="arabicParenBoth"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一般商用的功率开关器件中，均集成有反并二极管 </a:t>
            </a:r>
            <a:r>
              <a:rPr lang="en-US" altLang="zh-CN" sz="20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，不用再外接二极管，这样可以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降低成本</a:t>
            </a: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="" xmlns:a16="http://schemas.microsoft.com/office/drawing/2014/main" id="{2D18B587-445D-4B16-9288-C280BD3F9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474" y="1578735"/>
            <a:ext cx="2437833" cy="12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="" xmlns:a16="http://schemas.microsoft.com/office/drawing/2014/main" id="{2AA4D5C7-6885-46A1-85C6-5DE72724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327" y="3576273"/>
            <a:ext cx="2361793" cy="138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FA854687-6F11-48F0-B952-13A851B6CD51}"/>
              </a:ext>
            </a:extLst>
          </p:cNvPr>
          <p:cNvSpPr/>
          <p:nvPr/>
        </p:nvSpPr>
        <p:spPr>
          <a:xfrm>
            <a:off x="9899048" y="2927808"/>
            <a:ext cx="1422185" cy="406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半波模式</a:t>
            </a:r>
            <a:endParaRPr lang="zh-CN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E0F42FC-4476-4FEA-89D2-D14C26AA499E}"/>
              </a:ext>
            </a:extLst>
          </p:cNvPr>
          <p:cNvSpPr/>
          <p:nvPr/>
        </p:nvSpPr>
        <p:spPr>
          <a:xfrm>
            <a:off x="9915720" y="5159301"/>
            <a:ext cx="1435009" cy="406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全波模式</a:t>
            </a:r>
            <a:endParaRPr lang="zh-CN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11624" y="1700808"/>
            <a:ext cx="784887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8.1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软开关变换器的分类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.1.1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硬开关的概念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.1.2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软开关的概念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8.1.3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软开关直流变换器的分类</a:t>
            </a:r>
            <a:endParaRPr lang="en-US" altLang="zh-CN" sz="2800" kern="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0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硬开关的概念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AEB6D59-4420-45DD-82A1-CA386E087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4" b="1648"/>
          <a:stretch>
            <a:fillRect/>
          </a:stretch>
        </p:blipFill>
        <p:spPr bwMode="auto">
          <a:xfrm>
            <a:off x="6456040" y="1340768"/>
            <a:ext cx="4896544" cy="315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EFB082B-A473-464C-8097-30B6EC33AB75}"/>
              </a:ext>
            </a:extLst>
          </p:cNvPr>
          <p:cNvSpPr/>
          <p:nvPr/>
        </p:nvSpPr>
        <p:spPr>
          <a:xfrm>
            <a:off x="7033666" y="4699146"/>
            <a:ext cx="4031873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硬开关时开关管的电压和电流波形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1A29683-49ED-4C7A-B2F0-1C1B40FAD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67" y="1340768"/>
            <a:ext cx="5184576" cy="445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实际开关管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并非理想器件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，开关管的开通和关断需要时间。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开关管开通时，其电流上升很快；开关管关断时，其电压上升很快。这种开关方式为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“硬开关”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，会产生很大的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功率损耗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电磁干扰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00409978-A91B-44CC-A416-3F9C1D847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624" y="1700808"/>
            <a:ext cx="784887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8.1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软开关变换器的分类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.1.1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硬开关的概念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.1.2  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软开关的概念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8.1.3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软开关直流变换器的分类</a:t>
            </a:r>
            <a:endParaRPr lang="en-US" altLang="zh-CN" sz="2800" kern="0" dirty="0">
              <a:solidFill>
                <a:srgbClr val="5B9BD5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3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软开关的概念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EFB082B-A473-464C-8097-30B6EC33AB75}"/>
              </a:ext>
            </a:extLst>
          </p:cNvPr>
          <p:cNvSpPr/>
          <p:nvPr/>
        </p:nvSpPr>
        <p:spPr>
          <a:xfrm>
            <a:off x="827415" y="6021288"/>
            <a:ext cx="4031873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软开关时开关管的电压和电流波形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1A29683-49ED-4C7A-B2F0-1C1B40FAD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689" y="836712"/>
            <a:ext cx="6382895" cy="599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软开关的作用：</a:t>
            </a:r>
            <a:endParaRPr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为了减小开关变换器的体积和重量，必须提高开关频率，</a:t>
            </a:r>
            <a:r>
              <a:rPr lang="zh-CN" altLang="en-US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开关损耗</a:t>
            </a:r>
            <a:r>
              <a:rPr lang="zh-CN" altLang="en-US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也随之增加</a:t>
            </a:r>
            <a:r>
              <a:rPr lang="zh-CN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这不仅降低了</a:t>
            </a:r>
            <a:r>
              <a:rPr lang="zh-CN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变换器效率，</a:t>
            </a:r>
            <a:r>
              <a:rPr lang="zh-CN" altLang="en-US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还导致</a:t>
            </a:r>
            <a:r>
              <a:rPr lang="zh-CN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散热器</a:t>
            </a:r>
            <a:r>
              <a:rPr lang="zh-CN" altLang="en-US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体积重量的增加</a:t>
            </a:r>
            <a:r>
              <a:rPr lang="zh-CN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而软开关能够</a:t>
            </a: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减小开关损耗</a:t>
            </a:r>
            <a:r>
              <a:rPr lang="zh-CN" altLang="en-US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减小开通损耗的方法：</a:t>
            </a:r>
            <a:endParaRPr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  <a:buAutoNum type="arabicParenBoth"/>
            </a:pPr>
            <a:r>
              <a:rPr lang="zh-CN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开关管开通时，限制其电流上升率，使其缓慢上升，这样减小了电流和电压交叠区内电流的大小，</a:t>
            </a:r>
            <a:r>
              <a:rPr lang="zh-CN" altLang="en-US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这就是</a:t>
            </a:r>
            <a:r>
              <a:rPr lang="zh-CN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零电流开通</a:t>
            </a:r>
            <a:r>
              <a:rPr lang="zh-CN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  <a:buAutoNum type="arabicParenBoth"/>
            </a:pPr>
            <a:r>
              <a:rPr lang="zh-CN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开关管开通前，使其电压下降到零，这就是</a:t>
            </a:r>
            <a:r>
              <a:rPr lang="zh-CN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零电压开通</a:t>
            </a:r>
            <a:r>
              <a:rPr lang="zh-CN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减小关断损耗的方法：</a:t>
            </a:r>
            <a:endParaRPr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  <a:buAutoNum type="arabicParenBoth"/>
            </a:pPr>
            <a:r>
              <a:rPr lang="zh-CN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开关管关断前，使电流减小到零，这就是</a:t>
            </a:r>
            <a:r>
              <a:rPr lang="zh-CN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零电流关断</a:t>
            </a:r>
            <a:r>
              <a:rPr lang="zh-CN" altLang="en-US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  <a:buAutoNum type="arabicParenBoth"/>
            </a:pPr>
            <a:r>
              <a:rPr lang="zh-CN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开关管关断时，限制其电压的上升率，使其缓慢上升</a:t>
            </a:r>
            <a:r>
              <a:rPr lang="zh-CN" altLang="en-US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这就是</a:t>
            </a:r>
            <a:r>
              <a:rPr lang="zh-CN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零电压关断</a:t>
            </a:r>
            <a:r>
              <a:rPr lang="zh-CN" altLang="zh-CN" sz="1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AD3274D-BA3F-48DF-B083-8A6F4CB8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4" b="1648"/>
          <a:stretch>
            <a:fillRect/>
          </a:stretch>
        </p:blipFill>
        <p:spPr bwMode="auto">
          <a:xfrm>
            <a:off x="870970" y="845383"/>
            <a:ext cx="3600400" cy="233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="" xmlns:a16="http://schemas.microsoft.com/office/drawing/2014/main" id="{0C8AB801-5CE8-4134-BB56-D891D6A6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4" b="1648"/>
          <a:stretch>
            <a:fillRect/>
          </a:stretch>
        </p:blipFill>
        <p:spPr bwMode="auto">
          <a:xfrm>
            <a:off x="871522" y="3402917"/>
            <a:ext cx="3600401" cy="233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29E1600-EE6A-43BA-8CA2-9B3B10C9D7DA}"/>
              </a:ext>
            </a:extLst>
          </p:cNvPr>
          <p:cNvSpPr/>
          <p:nvPr/>
        </p:nvSpPr>
        <p:spPr>
          <a:xfrm>
            <a:off x="1847528" y="3057374"/>
            <a:ext cx="1491113" cy="371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</a:t>
            </a:r>
            <a:r>
              <a:rPr lang="zh-CN" altLang="en-US" sz="16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零电流开关</a:t>
            </a:r>
            <a:endParaRPr lang="zh-CN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D1EE76AB-06AA-4F93-9F9E-6825AC31C956}"/>
              </a:ext>
            </a:extLst>
          </p:cNvPr>
          <p:cNvSpPr/>
          <p:nvPr/>
        </p:nvSpPr>
        <p:spPr>
          <a:xfrm>
            <a:off x="1847528" y="5623579"/>
            <a:ext cx="1502334" cy="371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 </a:t>
            </a:r>
            <a:r>
              <a:rPr lang="zh-CN" altLang="en-US" sz="16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零电压开关</a:t>
            </a:r>
            <a:endParaRPr lang="zh-CN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软开关的概念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EFB082B-A473-464C-8097-30B6EC33AB75}"/>
              </a:ext>
            </a:extLst>
          </p:cNvPr>
          <p:cNvSpPr/>
          <p:nvPr/>
        </p:nvSpPr>
        <p:spPr>
          <a:xfrm>
            <a:off x="827415" y="6021288"/>
            <a:ext cx="4031873" cy="4417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软开关时开关管的电压和电流波形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1A29683-49ED-4C7A-B2F0-1C1B40FAD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000" y="825752"/>
            <a:ext cx="6696744" cy="599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零电流开关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(ZCS)</a:t>
            </a: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如果开关管是</a:t>
            </a:r>
            <a:r>
              <a:rPr lang="zh-CN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零电流开通，那么一定是零电流关断</a:t>
            </a:r>
            <a:r>
              <a:rPr lang="zh-CN" altLang="zh-CN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开关管开通时，其电流慢慢增加，近似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</a:t>
            </a:r>
            <a:r>
              <a:rPr lang="zh-CN" altLang="zh-CN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零电流开通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r>
              <a:rPr lang="zh-CN" altLang="zh-CN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关断时，需要提前将其电流减小到零，是真正的零电流关断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零电压</a:t>
            </a: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开关 </a:t>
            </a:r>
            <a:r>
              <a:rPr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(ZVS)</a:t>
            </a: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如果开关管是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零电压开通，那么一定是零电压关断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开关管关断时，电压慢慢上升，近似为零电压关断；开通时，其反并二极管已提前导通，将开关管两端电压箝位在零，是真正的零电压开通。</a:t>
            </a: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软开关的概念：</a:t>
            </a:r>
            <a:endParaRPr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开关管如果实现 </a:t>
            </a:r>
            <a:r>
              <a:rPr lang="en-US" altLang="zh-CN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ZCS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，开通时电流缓慢上升，关断时电流为零；实现 </a:t>
            </a:r>
            <a:r>
              <a:rPr lang="en-US" altLang="zh-CN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ZVS 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时，关断时电压缓慢上升，开通时电压为零。开关过程被软化了，称之为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软开关</a:t>
            </a:r>
            <a:r>
              <a:rPr lang="zh-CN" altLang="en-US" sz="1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zh-CN" altLang="zh-CN" sz="1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1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AD3274D-BA3F-48DF-B083-8A6F4CB8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4" b="1648"/>
          <a:stretch>
            <a:fillRect/>
          </a:stretch>
        </p:blipFill>
        <p:spPr bwMode="auto">
          <a:xfrm>
            <a:off x="870970" y="845383"/>
            <a:ext cx="3600400" cy="233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="" xmlns:a16="http://schemas.microsoft.com/office/drawing/2014/main" id="{0C8AB801-5CE8-4134-BB56-D891D6A6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4" b="1648"/>
          <a:stretch>
            <a:fillRect/>
          </a:stretch>
        </p:blipFill>
        <p:spPr bwMode="auto">
          <a:xfrm>
            <a:off x="871522" y="3402917"/>
            <a:ext cx="3600401" cy="2335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729E1600-EE6A-43BA-8CA2-9B3B10C9D7DA}"/>
              </a:ext>
            </a:extLst>
          </p:cNvPr>
          <p:cNvSpPr/>
          <p:nvPr/>
        </p:nvSpPr>
        <p:spPr>
          <a:xfrm>
            <a:off x="1847528" y="3057374"/>
            <a:ext cx="1491113" cy="371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</a:t>
            </a:r>
            <a:r>
              <a:rPr lang="zh-CN" altLang="en-US" sz="16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零电流开关</a:t>
            </a:r>
            <a:endParaRPr lang="zh-CN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D1EE76AB-06AA-4F93-9F9E-6825AC31C956}"/>
              </a:ext>
            </a:extLst>
          </p:cNvPr>
          <p:cNvSpPr/>
          <p:nvPr/>
        </p:nvSpPr>
        <p:spPr>
          <a:xfrm>
            <a:off x="1847528" y="5623579"/>
            <a:ext cx="1502334" cy="3718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 </a:t>
            </a:r>
            <a:r>
              <a:rPr lang="zh-CN" altLang="en-US" sz="16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零电压开关</a:t>
            </a:r>
            <a:endParaRPr lang="zh-CN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3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866B249-C7BC-4672-BF9D-DAC16DB89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624" y="1700808"/>
            <a:ext cx="784887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8.1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软开关变换器的分类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.1.1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硬开关的概念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.1.2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软开关的概念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8.1.3  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软开关直流变换器的分类</a:t>
            </a:r>
            <a:endParaRPr lang="en-US" altLang="zh-CN" sz="2800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5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CC5FD6FF-E411-4869-9A5D-2397CEB6CADD}"/>
              </a:ext>
            </a:extLst>
          </p:cNvPr>
          <p:cNvSpPr txBox="1"/>
          <p:nvPr/>
        </p:nvSpPr>
        <p:spPr>
          <a:xfrm>
            <a:off x="8040216" y="1644182"/>
            <a:ext cx="2966764" cy="419820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(1)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全谐振型变换器</a:t>
            </a:r>
            <a:endParaRPr lang="en-US" altLang="zh-CN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按照谐振元件的个数可进一步分类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a)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二阶谐振变换器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b)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三阶谐振变换器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LLC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谐振变换器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LCC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谐振变换器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c) ……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(2)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移相控制全桥变换器</a:t>
            </a:r>
            <a:endParaRPr lang="en-US" altLang="zh-CN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</a:rPr>
              <a:t>软开关直流变换器的分类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F49B35E-3A89-49DE-9378-3312F6C178BE}"/>
              </a:ext>
            </a:extLst>
          </p:cNvPr>
          <p:cNvSpPr txBox="1"/>
          <p:nvPr/>
        </p:nvSpPr>
        <p:spPr>
          <a:xfrm>
            <a:off x="4223792" y="1644182"/>
            <a:ext cx="3312368" cy="402456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(1)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准谐振和多谐振变换器</a:t>
            </a:r>
            <a:endParaRPr lang="en-US" altLang="zh-CN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(2)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零开关 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PWM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变换器</a:t>
            </a:r>
            <a:endParaRPr lang="en-US" altLang="zh-CN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a) ZCS PWM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变换器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b) ZVS PWM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变换器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(3)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零转换 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PWM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变换器</a:t>
            </a:r>
            <a:endParaRPr lang="en-US" altLang="zh-CN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a)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零电压转换 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PWM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变换器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b)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零电流转换 </a:t>
            </a: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PWM 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变换器</a:t>
            </a: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349199AE-BC33-4F07-97A7-4F2B180693F4}"/>
              </a:ext>
            </a:extLst>
          </p:cNvPr>
          <p:cNvSpPr txBox="1"/>
          <p:nvPr/>
        </p:nvSpPr>
        <p:spPr>
          <a:xfrm>
            <a:off x="781844" y="1644182"/>
            <a:ext cx="2937892" cy="295170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(1)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并联 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RCD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缓冲电路</a:t>
            </a:r>
            <a:endParaRPr lang="en-US" altLang="zh-CN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(2)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串联 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RLD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缓冲电路</a:t>
            </a:r>
            <a:endParaRPr lang="en-US" altLang="zh-CN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※ </a:t>
            </a:r>
            <a:r>
              <a:rPr lang="zh-CN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不会提高变换器效率，甚至会使效率降低。</a:t>
            </a:r>
            <a:r>
              <a:rPr lang="zh-CN" altLang="en-US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只是</a:t>
            </a:r>
            <a:r>
              <a:rPr lang="zh-CN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转移开关损耗</a:t>
            </a:r>
            <a:r>
              <a:rPr lang="zh-CN" altLang="zh-CN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的方法。</a:t>
            </a:r>
            <a:endParaRPr lang="zh-CN" altLang="en-US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E8A8783-AA0B-4FC5-8154-05BAEAAC4E75}"/>
              </a:ext>
            </a:extLst>
          </p:cNvPr>
          <p:cNvSpPr txBox="1"/>
          <p:nvPr/>
        </p:nvSpPr>
        <p:spPr>
          <a:xfrm>
            <a:off x="781844" y="1196752"/>
            <a:ext cx="2937892" cy="5118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有损缓冲电路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14B55BEB-422D-4530-9E1E-6E3844BDEFDF}"/>
              </a:ext>
            </a:extLst>
          </p:cNvPr>
          <p:cNvSpPr txBox="1"/>
          <p:nvPr/>
        </p:nvSpPr>
        <p:spPr>
          <a:xfrm>
            <a:off x="4223792" y="1196752"/>
            <a:ext cx="3312368" cy="5118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单管直流变换器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0FFAEFE8-90C6-4840-84E6-87963DAD2F77}"/>
              </a:ext>
            </a:extLst>
          </p:cNvPr>
          <p:cNvSpPr txBox="1"/>
          <p:nvPr/>
        </p:nvSpPr>
        <p:spPr>
          <a:xfrm>
            <a:off x="8040216" y="1196752"/>
            <a:ext cx="2966764" cy="51180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桥式直流变换器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B60ACFCD-182B-403A-8D49-6E30FFF4205F}"/>
              </a:ext>
            </a:extLst>
          </p:cNvPr>
          <p:cNvSpPr/>
          <p:nvPr/>
        </p:nvSpPr>
        <p:spPr>
          <a:xfrm>
            <a:off x="4223792" y="1196752"/>
            <a:ext cx="3312368" cy="4896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2FA4C72B-EF67-4609-9CBD-59A942555245}"/>
              </a:ext>
            </a:extLst>
          </p:cNvPr>
          <p:cNvSpPr/>
          <p:nvPr/>
        </p:nvSpPr>
        <p:spPr>
          <a:xfrm>
            <a:off x="781844" y="1204250"/>
            <a:ext cx="2937892" cy="48890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4D34FE44-5F0B-4CA9-B857-3B76AC4E69BA}"/>
              </a:ext>
            </a:extLst>
          </p:cNvPr>
          <p:cNvSpPr/>
          <p:nvPr/>
        </p:nvSpPr>
        <p:spPr>
          <a:xfrm>
            <a:off x="8040216" y="1204249"/>
            <a:ext cx="2966764" cy="48890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1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alpha val="2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3297703</TotalTime>
  <Words>2184</Words>
  <Application>Microsoft Office PowerPoint</Application>
  <PresentationFormat>宽屏</PresentationFormat>
  <Paragraphs>239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等线</vt:lpstr>
      <vt:lpstr>黑体</vt:lpstr>
      <vt:lpstr>华文新魏</vt:lpstr>
      <vt:lpstr>华文中宋</vt:lpstr>
      <vt:lpstr>思源黑体 HW Bold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1_默认设计模板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NUAA-APSC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Sasuke</dc:creator>
  <cp:lastModifiedBy>chenwu</cp:lastModifiedBy>
  <cp:revision>3430</cp:revision>
  <cp:lastPrinted>2017-04-21T01:14:35Z</cp:lastPrinted>
  <dcterms:created xsi:type="dcterms:W3CDTF">2007-10-24T03:57:44Z</dcterms:created>
  <dcterms:modified xsi:type="dcterms:W3CDTF">2022-12-06T12:16:53Z</dcterms:modified>
</cp:coreProperties>
</file>