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68" r:id="rId16"/>
  </p:sldIdLst>
  <p:sldSz cx="9144000" cy="6858000" type="letter"/>
  <p:notesSz cx="7053263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27D1-B8EA-4598-B573-86B8C78B58BE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45D0-B22D-426A-A148-C8BDA5C2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2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27D1-B8EA-4598-B573-86B8C78B58BE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45D0-B22D-426A-A148-C8BDA5C2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27D1-B8EA-4598-B573-86B8C78B58BE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45D0-B22D-426A-A148-C8BDA5C2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4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27D1-B8EA-4598-B573-86B8C78B58BE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45D0-B22D-426A-A148-C8BDA5C2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7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27D1-B8EA-4598-B573-86B8C78B58BE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45D0-B22D-426A-A148-C8BDA5C2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5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27D1-B8EA-4598-B573-86B8C78B58BE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45D0-B22D-426A-A148-C8BDA5C2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27D1-B8EA-4598-B573-86B8C78B58BE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45D0-B22D-426A-A148-C8BDA5C2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7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27D1-B8EA-4598-B573-86B8C78B58BE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45D0-B22D-426A-A148-C8BDA5C2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7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27D1-B8EA-4598-B573-86B8C78B58BE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45D0-B22D-426A-A148-C8BDA5C2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8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27D1-B8EA-4598-B573-86B8C78B58BE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45D0-B22D-426A-A148-C8BDA5C2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1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27D1-B8EA-4598-B573-86B8C78B58BE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45D0-B22D-426A-A148-C8BDA5C2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5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727D1-B8EA-4598-B573-86B8C78B58BE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445D0-B22D-426A-A148-C8BDA5C2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5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ardrop 5">
            <a:extLst>
              <a:ext uri="{FF2B5EF4-FFF2-40B4-BE49-F238E27FC236}">
                <a16:creationId xmlns:a16="http://schemas.microsoft.com/office/drawing/2014/main" id="{4B59320F-080D-4B9F-91D0-1D4E5A3C63D6}"/>
              </a:ext>
            </a:extLst>
          </p:cNvPr>
          <p:cNvSpPr/>
          <p:nvPr/>
        </p:nvSpPr>
        <p:spPr>
          <a:xfrm rot="10800000">
            <a:off x="166794" y="2888967"/>
            <a:ext cx="4477391" cy="3816630"/>
          </a:xfrm>
          <a:prstGeom prst="teardrop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0812C76D-C2C3-459B-9348-17DC2789BD8B}"/>
              </a:ext>
            </a:extLst>
          </p:cNvPr>
          <p:cNvSpPr/>
          <p:nvPr/>
        </p:nvSpPr>
        <p:spPr>
          <a:xfrm rot="10800000">
            <a:off x="170807" y="3983538"/>
            <a:ext cx="3198032" cy="2726075"/>
          </a:xfrm>
          <a:prstGeom prst="teardrop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ardrop 3">
            <a:extLst>
              <a:ext uri="{FF2B5EF4-FFF2-40B4-BE49-F238E27FC236}">
                <a16:creationId xmlns:a16="http://schemas.microsoft.com/office/drawing/2014/main" id="{DC4FA3D9-950E-4323-AABC-2FEF7568A91A}"/>
              </a:ext>
            </a:extLst>
          </p:cNvPr>
          <p:cNvSpPr/>
          <p:nvPr/>
        </p:nvSpPr>
        <p:spPr>
          <a:xfrm rot="10800000">
            <a:off x="162792" y="4908156"/>
            <a:ext cx="2118049" cy="1805473"/>
          </a:xfrm>
          <a:prstGeom prst="teardrop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28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0933D7-0FA4-4C7E-B68B-0D20CC362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48" y="1530377"/>
            <a:ext cx="4574644" cy="451093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606FC15-DDE3-4C27-849B-D7F1477ECD71}"/>
              </a:ext>
            </a:extLst>
          </p:cNvPr>
          <p:cNvGrpSpPr/>
          <p:nvPr/>
        </p:nvGrpSpPr>
        <p:grpSpPr>
          <a:xfrm rot="16200000">
            <a:off x="128883" y="5111275"/>
            <a:ext cx="1157432" cy="432695"/>
            <a:chOff x="5589526" y="1816608"/>
            <a:chExt cx="1157432" cy="43269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27BBC6F-6211-4B0A-859F-3795ED166BD4}"/>
                </a:ext>
              </a:extLst>
            </p:cNvPr>
            <p:cNvSpPr txBox="1"/>
            <p:nvPr/>
          </p:nvSpPr>
          <p:spPr>
            <a:xfrm>
              <a:off x="5615492" y="1816608"/>
              <a:ext cx="1089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OPEN SOURCE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5474DB-8CCD-4ADF-9C8C-A1772E10523A}"/>
                </a:ext>
              </a:extLst>
            </p:cNvPr>
            <p:cNvSpPr txBox="1"/>
            <p:nvPr/>
          </p:nvSpPr>
          <p:spPr>
            <a:xfrm>
              <a:off x="5589526" y="1972304"/>
              <a:ext cx="1157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TECHNOLOGIES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6AD3D9F-0324-4470-86FC-C36C9D5AE73B}"/>
              </a:ext>
            </a:extLst>
          </p:cNvPr>
          <p:cNvGrpSpPr/>
          <p:nvPr/>
        </p:nvGrpSpPr>
        <p:grpSpPr>
          <a:xfrm rot="16200000">
            <a:off x="128885" y="2091271"/>
            <a:ext cx="1157432" cy="432693"/>
            <a:chOff x="5589526" y="1816610"/>
            <a:chExt cx="1157432" cy="43269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A21E5B-26FB-429D-AAEA-A11457834523}"/>
                </a:ext>
              </a:extLst>
            </p:cNvPr>
            <p:cNvSpPr txBox="1"/>
            <p:nvPr/>
          </p:nvSpPr>
          <p:spPr>
            <a:xfrm>
              <a:off x="5641942" y="1816610"/>
              <a:ext cx="10361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PROPRIETARY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B13A51-673D-4853-A6CA-8CF266A262ED}"/>
                </a:ext>
              </a:extLst>
            </p:cNvPr>
            <p:cNvSpPr txBox="1"/>
            <p:nvPr/>
          </p:nvSpPr>
          <p:spPr>
            <a:xfrm>
              <a:off x="5589526" y="1972304"/>
              <a:ext cx="1157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TECHNOLOGIES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BF787A-54F7-4C02-9233-20A81BEA6400}"/>
              </a:ext>
            </a:extLst>
          </p:cNvPr>
          <p:cNvCxnSpPr/>
          <p:nvPr/>
        </p:nvCxnSpPr>
        <p:spPr>
          <a:xfrm flipV="1">
            <a:off x="923947" y="1175657"/>
            <a:ext cx="0" cy="4856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FE725F-1AB5-4AEB-83BB-E615751F29D0}"/>
              </a:ext>
            </a:extLst>
          </p:cNvPr>
          <p:cNvCxnSpPr>
            <a:cxnSpLocks/>
          </p:cNvCxnSpPr>
          <p:nvPr/>
        </p:nvCxnSpPr>
        <p:spPr>
          <a:xfrm flipV="1">
            <a:off x="927059" y="6025754"/>
            <a:ext cx="473662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6D8965-08D7-49B6-901C-90D6FC91CA76}"/>
              </a:ext>
            </a:extLst>
          </p:cNvPr>
          <p:cNvGrpSpPr/>
          <p:nvPr/>
        </p:nvGrpSpPr>
        <p:grpSpPr>
          <a:xfrm>
            <a:off x="651904" y="6041307"/>
            <a:ext cx="2039725" cy="432695"/>
            <a:chOff x="5148384" y="1816608"/>
            <a:chExt cx="2039725" cy="43269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DA0DE87-DBA5-496E-A522-B5F56B3331B6}"/>
                </a:ext>
              </a:extLst>
            </p:cNvPr>
            <p:cNvSpPr txBox="1"/>
            <p:nvPr/>
          </p:nvSpPr>
          <p:spPr>
            <a:xfrm>
              <a:off x="5645276" y="1816608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UNMODIFIED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EFB84E-E7F4-40AB-BD29-D9E7FA878B93}"/>
                </a:ext>
              </a:extLst>
            </p:cNvPr>
            <p:cNvSpPr txBox="1"/>
            <p:nvPr/>
          </p:nvSpPr>
          <p:spPr>
            <a:xfrm>
              <a:off x="5148384" y="1972304"/>
              <a:ext cx="2039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GRAMMARS / TRANSFORMS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A8B9C2-055F-4BB2-AD69-C092E54BFFA4}"/>
              </a:ext>
            </a:extLst>
          </p:cNvPr>
          <p:cNvGrpSpPr/>
          <p:nvPr/>
        </p:nvGrpSpPr>
        <p:grpSpPr>
          <a:xfrm>
            <a:off x="3703832" y="6045332"/>
            <a:ext cx="2039725" cy="432695"/>
            <a:chOff x="5148384" y="1816608"/>
            <a:chExt cx="2039725" cy="43269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49A1C6-8A5B-4769-B161-598875608781}"/>
                </a:ext>
              </a:extLst>
            </p:cNvPr>
            <p:cNvSpPr txBox="1"/>
            <p:nvPr/>
          </p:nvSpPr>
          <p:spPr>
            <a:xfrm>
              <a:off x="5325355" y="1816608"/>
              <a:ext cx="16693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EXTENSIVELY MODIFIED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82CD3A-5CFA-4B5E-B0BE-8DE5C9A51ABF}"/>
                </a:ext>
              </a:extLst>
            </p:cNvPr>
            <p:cNvSpPr txBox="1"/>
            <p:nvPr/>
          </p:nvSpPr>
          <p:spPr>
            <a:xfrm>
              <a:off x="5148384" y="1972304"/>
              <a:ext cx="2039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GRAMMARS / TRANSFORMS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841B02B-09B7-4857-86B6-BCB480B7E3BB}"/>
              </a:ext>
            </a:extLst>
          </p:cNvPr>
          <p:cNvSpPr txBox="1"/>
          <p:nvPr/>
        </p:nvSpPr>
        <p:spPr>
          <a:xfrm rot="2967335">
            <a:off x="1371235" y="5234903"/>
            <a:ext cx="161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WORKGROUPS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BAF15D-93BE-4332-BC68-C6BF9137993D}"/>
              </a:ext>
            </a:extLst>
          </p:cNvPr>
          <p:cNvSpPr txBox="1"/>
          <p:nvPr/>
        </p:nvSpPr>
        <p:spPr>
          <a:xfrm rot="2921417">
            <a:off x="2340842" y="4231921"/>
            <a:ext cx="161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DEPARTMENTS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EFDA1D-41D8-484F-A355-964A7E9A6A44}"/>
              </a:ext>
            </a:extLst>
          </p:cNvPr>
          <p:cNvSpPr txBox="1"/>
          <p:nvPr/>
        </p:nvSpPr>
        <p:spPr>
          <a:xfrm rot="2771970">
            <a:off x="3613328" y="3130397"/>
            <a:ext cx="161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ENTERPRISE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BB33CA-8C74-474F-B1D7-1FFF207A41FF}"/>
              </a:ext>
            </a:extLst>
          </p:cNvPr>
          <p:cNvSpPr txBox="1"/>
          <p:nvPr/>
        </p:nvSpPr>
        <p:spPr>
          <a:xfrm>
            <a:off x="860519" y="6358734"/>
            <a:ext cx="1628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AND INFRASTRUCTURE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79FE96-CC97-4B08-B286-F0A867E86880}"/>
              </a:ext>
            </a:extLst>
          </p:cNvPr>
          <p:cNvSpPr txBox="1"/>
          <p:nvPr/>
        </p:nvSpPr>
        <p:spPr>
          <a:xfrm>
            <a:off x="3930722" y="6356724"/>
            <a:ext cx="1628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AND INFRASTRUCTURE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44FC64-DF28-42DD-A126-2A33EB42FD07}"/>
              </a:ext>
            </a:extLst>
          </p:cNvPr>
          <p:cNvSpPr txBox="1"/>
          <p:nvPr/>
        </p:nvSpPr>
        <p:spPr>
          <a:xfrm>
            <a:off x="972538" y="5052461"/>
            <a:ext cx="905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DITA editor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B9F8F9-46D1-41B1-BA85-4E4704ACEABE}"/>
              </a:ext>
            </a:extLst>
          </p:cNvPr>
          <p:cNvSpPr txBox="1"/>
          <p:nvPr/>
        </p:nvSpPr>
        <p:spPr>
          <a:xfrm>
            <a:off x="900501" y="4764036"/>
            <a:ext cx="848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DITA DTDs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27290D-23F4-4DA5-B4E0-F13779693A6C}"/>
              </a:ext>
            </a:extLst>
          </p:cNvPr>
          <p:cNvSpPr txBox="1"/>
          <p:nvPr/>
        </p:nvSpPr>
        <p:spPr>
          <a:xfrm>
            <a:off x="966618" y="5284078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DITA-OT XSLTs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B3D16A-DB98-4564-A505-EA35956E1829}"/>
              </a:ext>
            </a:extLst>
          </p:cNvPr>
          <p:cNvSpPr txBox="1"/>
          <p:nvPr/>
        </p:nvSpPr>
        <p:spPr>
          <a:xfrm>
            <a:off x="991325" y="1689338"/>
            <a:ext cx="867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Interfaces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to Support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1A943B-4D0B-4782-8B83-976CABDE837B}"/>
              </a:ext>
            </a:extLst>
          </p:cNvPr>
          <p:cNvSpPr txBox="1"/>
          <p:nvPr/>
        </p:nvSpPr>
        <p:spPr>
          <a:xfrm>
            <a:off x="1173887" y="5540185"/>
            <a:ext cx="1113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GIT/SVN repos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DDAF3F-8C10-4954-B83B-8BCFDD3C84A2}"/>
              </a:ext>
            </a:extLst>
          </p:cNvPr>
          <p:cNvSpPr txBox="1"/>
          <p:nvPr/>
        </p:nvSpPr>
        <p:spPr>
          <a:xfrm>
            <a:off x="1548444" y="5747855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CI - Jenkins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24FB23-4539-401C-8966-4CC2B6A512B9}"/>
              </a:ext>
            </a:extLst>
          </p:cNvPr>
          <p:cNvSpPr txBox="1"/>
          <p:nvPr/>
        </p:nvSpPr>
        <p:spPr>
          <a:xfrm>
            <a:off x="2427677" y="4748483"/>
            <a:ext cx="1197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Basic doc portal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FF6001-C692-41C4-A44F-2561A63E8F6C}"/>
              </a:ext>
            </a:extLst>
          </p:cNvPr>
          <p:cNvSpPr txBox="1"/>
          <p:nvPr/>
        </p:nvSpPr>
        <p:spPr>
          <a:xfrm>
            <a:off x="964393" y="4053151"/>
            <a:ext cx="1014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No-frills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context help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D79F25-9340-49B8-9D61-26C7473E0976}"/>
              </a:ext>
            </a:extLst>
          </p:cNvPr>
          <p:cNvSpPr txBox="1"/>
          <p:nvPr/>
        </p:nvSpPr>
        <p:spPr>
          <a:xfrm>
            <a:off x="3621723" y="3567089"/>
            <a:ext cx="878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Machine</a:t>
            </a:r>
          </a:p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translation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3CAF2C-5AD3-4739-95A3-BA6A3C99F52B}"/>
              </a:ext>
            </a:extLst>
          </p:cNvPr>
          <p:cNvSpPr txBox="1"/>
          <p:nvPr/>
        </p:nvSpPr>
        <p:spPr>
          <a:xfrm>
            <a:off x="869094" y="3149597"/>
            <a:ext cx="953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Leveraged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API sources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A64228-4685-473B-BCE2-7A1C2783ED05}"/>
              </a:ext>
            </a:extLst>
          </p:cNvPr>
          <p:cNvSpPr txBox="1"/>
          <p:nvPr/>
        </p:nvSpPr>
        <p:spPr>
          <a:xfrm>
            <a:off x="2050497" y="4354132"/>
            <a:ext cx="89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Specialized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metadata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7E4E7B-6D8D-4607-A08F-C648BDD1514E}"/>
              </a:ext>
            </a:extLst>
          </p:cNvPr>
          <p:cNvSpPr txBox="1"/>
          <p:nvPr/>
        </p:nvSpPr>
        <p:spPr>
          <a:xfrm>
            <a:off x="1900744" y="3948361"/>
            <a:ext cx="89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Specialized</a:t>
            </a:r>
          </a:p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elements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C54206-1131-4931-8B28-B69545193170}"/>
              </a:ext>
            </a:extLst>
          </p:cNvPr>
          <p:cNvSpPr txBox="1"/>
          <p:nvPr/>
        </p:nvSpPr>
        <p:spPr>
          <a:xfrm>
            <a:off x="3857490" y="4584686"/>
            <a:ext cx="950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Customized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PDF/HTML5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DCF867-D717-466E-82FA-69354FDA50EB}"/>
              </a:ext>
            </a:extLst>
          </p:cNvPr>
          <p:cNvSpPr txBox="1"/>
          <p:nvPr/>
        </p:nvSpPr>
        <p:spPr>
          <a:xfrm>
            <a:off x="2481601" y="5521744"/>
            <a:ext cx="114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Automated</a:t>
            </a:r>
          </a:p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builds/posting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D3DEB0-3553-433F-BFC0-EA1CA4037D22}"/>
              </a:ext>
            </a:extLst>
          </p:cNvPr>
          <p:cNvSpPr txBox="1"/>
          <p:nvPr/>
        </p:nvSpPr>
        <p:spPr>
          <a:xfrm>
            <a:off x="2643366" y="4983980"/>
            <a:ext cx="114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On-demand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builds/posting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7E5508-AC32-47D0-B72E-DA6A1F3DE9C7}"/>
              </a:ext>
            </a:extLst>
          </p:cNvPr>
          <p:cNvSpPr txBox="1"/>
          <p:nvPr/>
        </p:nvSpPr>
        <p:spPr>
          <a:xfrm>
            <a:off x="2724773" y="3191141"/>
            <a:ext cx="1324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Global doc portal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7C4A6E-9AFA-4C4A-B720-97DCC0DEBC66}"/>
              </a:ext>
            </a:extLst>
          </p:cNvPr>
          <p:cNvSpPr txBox="1"/>
          <p:nvPr/>
        </p:nvSpPr>
        <p:spPr>
          <a:xfrm>
            <a:off x="3882991" y="5540185"/>
            <a:ext cx="1293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Cross-silo/format</a:t>
            </a:r>
          </a:p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builds/posting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B46D3D-C4B1-4615-A079-000850D62F05}"/>
              </a:ext>
            </a:extLst>
          </p:cNvPr>
          <p:cNvSpPr txBox="1"/>
          <p:nvPr/>
        </p:nvSpPr>
        <p:spPr>
          <a:xfrm>
            <a:off x="4231853" y="4990792"/>
            <a:ext cx="1146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Distributed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builds/posting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04CE24-F5A9-4F2C-9F30-8F1FCB20F99B}"/>
              </a:ext>
            </a:extLst>
          </p:cNvPr>
          <p:cNvSpPr txBox="1"/>
          <p:nvPr/>
        </p:nvSpPr>
        <p:spPr>
          <a:xfrm>
            <a:off x="2117399" y="2058991"/>
            <a:ext cx="937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Interfaces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WebCMS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C28F73-B872-4947-A74A-D5F7AC07A06F}"/>
              </a:ext>
            </a:extLst>
          </p:cNvPr>
          <p:cNvSpPr txBox="1"/>
          <p:nvPr/>
        </p:nvSpPr>
        <p:spPr>
          <a:xfrm>
            <a:off x="2188538" y="2658596"/>
            <a:ext cx="806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Metadata</a:t>
            </a:r>
          </a:p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exchange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CC45F2-4BED-4899-9132-8DF5318D3495}"/>
              </a:ext>
            </a:extLst>
          </p:cNvPr>
          <p:cNvSpPr txBox="1"/>
          <p:nvPr/>
        </p:nvSpPr>
        <p:spPr>
          <a:xfrm>
            <a:off x="1169049" y="3596595"/>
            <a:ext cx="1170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DITA-compliant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CCMS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4EB6CA-4978-4365-9655-44BB7DBADC45}"/>
              </a:ext>
            </a:extLst>
          </p:cNvPr>
          <p:cNvSpPr txBox="1"/>
          <p:nvPr/>
        </p:nvSpPr>
        <p:spPr>
          <a:xfrm>
            <a:off x="1118907" y="2412530"/>
            <a:ext cx="838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Enterprise</a:t>
            </a:r>
          </a:p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CCMS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97F52E-59D5-4244-A7E2-13BFC6ACFC9B}"/>
              </a:ext>
            </a:extLst>
          </p:cNvPr>
          <p:cNvSpPr txBox="1"/>
          <p:nvPr/>
        </p:nvSpPr>
        <p:spPr>
          <a:xfrm>
            <a:off x="3742511" y="4174293"/>
            <a:ext cx="1256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Specialized DTDs</a:t>
            </a:r>
          </a:p>
        </p:txBody>
      </p:sp>
    </p:spTree>
    <p:extLst>
      <p:ext uri="{BB962C8B-B14F-4D97-AF65-F5344CB8AC3E}">
        <p14:creationId xmlns:p14="http://schemas.microsoft.com/office/powerpoint/2010/main" val="2990151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0933D7-0FA4-4C7E-B68B-0D20CC362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48" y="1530377"/>
            <a:ext cx="4574644" cy="451093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606FC15-DDE3-4C27-849B-D7F1477ECD71}"/>
              </a:ext>
            </a:extLst>
          </p:cNvPr>
          <p:cNvGrpSpPr/>
          <p:nvPr/>
        </p:nvGrpSpPr>
        <p:grpSpPr>
          <a:xfrm rot="16200000">
            <a:off x="128883" y="5111275"/>
            <a:ext cx="1157432" cy="432695"/>
            <a:chOff x="5589526" y="1816608"/>
            <a:chExt cx="1157432" cy="43269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27BBC6F-6211-4B0A-859F-3795ED166BD4}"/>
                </a:ext>
              </a:extLst>
            </p:cNvPr>
            <p:cNvSpPr txBox="1"/>
            <p:nvPr/>
          </p:nvSpPr>
          <p:spPr>
            <a:xfrm>
              <a:off x="5615492" y="1816608"/>
              <a:ext cx="1089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OPEN SOURCE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5474DB-8CCD-4ADF-9C8C-A1772E10523A}"/>
                </a:ext>
              </a:extLst>
            </p:cNvPr>
            <p:cNvSpPr txBox="1"/>
            <p:nvPr/>
          </p:nvSpPr>
          <p:spPr>
            <a:xfrm>
              <a:off x="5589526" y="1972304"/>
              <a:ext cx="1157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TECHNOLOGIES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6AD3D9F-0324-4470-86FC-C36C9D5AE73B}"/>
              </a:ext>
            </a:extLst>
          </p:cNvPr>
          <p:cNvGrpSpPr/>
          <p:nvPr/>
        </p:nvGrpSpPr>
        <p:grpSpPr>
          <a:xfrm rot="16200000">
            <a:off x="128885" y="2091271"/>
            <a:ext cx="1157432" cy="432693"/>
            <a:chOff x="5589526" y="1816610"/>
            <a:chExt cx="1157432" cy="43269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A21E5B-26FB-429D-AAEA-A11457834523}"/>
                </a:ext>
              </a:extLst>
            </p:cNvPr>
            <p:cNvSpPr txBox="1"/>
            <p:nvPr/>
          </p:nvSpPr>
          <p:spPr>
            <a:xfrm>
              <a:off x="5641942" y="1816610"/>
              <a:ext cx="10361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PROPRIETARY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B13A51-673D-4853-A6CA-8CF266A262ED}"/>
                </a:ext>
              </a:extLst>
            </p:cNvPr>
            <p:cNvSpPr txBox="1"/>
            <p:nvPr/>
          </p:nvSpPr>
          <p:spPr>
            <a:xfrm>
              <a:off x="5589526" y="1972304"/>
              <a:ext cx="1157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TECHNOLOGIES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BF787A-54F7-4C02-9233-20A81BEA6400}"/>
              </a:ext>
            </a:extLst>
          </p:cNvPr>
          <p:cNvCxnSpPr/>
          <p:nvPr/>
        </p:nvCxnSpPr>
        <p:spPr>
          <a:xfrm flipV="1">
            <a:off x="923947" y="1175657"/>
            <a:ext cx="0" cy="4856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FE725F-1AB5-4AEB-83BB-E615751F29D0}"/>
              </a:ext>
            </a:extLst>
          </p:cNvPr>
          <p:cNvCxnSpPr>
            <a:cxnSpLocks/>
          </p:cNvCxnSpPr>
          <p:nvPr/>
        </p:nvCxnSpPr>
        <p:spPr>
          <a:xfrm flipV="1">
            <a:off x="927059" y="6025754"/>
            <a:ext cx="473662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6D8965-08D7-49B6-901C-90D6FC91CA76}"/>
              </a:ext>
            </a:extLst>
          </p:cNvPr>
          <p:cNvGrpSpPr/>
          <p:nvPr/>
        </p:nvGrpSpPr>
        <p:grpSpPr>
          <a:xfrm>
            <a:off x="651904" y="6041307"/>
            <a:ext cx="2039725" cy="432695"/>
            <a:chOff x="5148384" y="1816608"/>
            <a:chExt cx="2039725" cy="43269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DA0DE87-DBA5-496E-A522-B5F56B3331B6}"/>
                </a:ext>
              </a:extLst>
            </p:cNvPr>
            <p:cNvSpPr txBox="1"/>
            <p:nvPr/>
          </p:nvSpPr>
          <p:spPr>
            <a:xfrm>
              <a:off x="5645276" y="1816608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UNMODIFIED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EFB84E-E7F4-40AB-BD29-D9E7FA878B93}"/>
                </a:ext>
              </a:extLst>
            </p:cNvPr>
            <p:cNvSpPr txBox="1"/>
            <p:nvPr/>
          </p:nvSpPr>
          <p:spPr>
            <a:xfrm>
              <a:off x="5148384" y="1972304"/>
              <a:ext cx="2039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GRAMMARS / TRANSFORMS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A8B9C2-055F-4BB2-AD69-C092E54BFFA4}"/>
              </a:ext>
            </a:extLst>
          </p:cNvPr>
          <p:cNvGrpSpPr/>
          <p:nvPr/>
        </p:nvGrpSpPr>
        <p:grpSpPr>
          <a:xfrm>
            <a:off x="3703832" y="6045332"/>
            <a:ext cx="2039725" cy="432695"/>
            <a:chOff x="5148384" y="1816608"/>
            <a:chExt cx="2039725" cy="43269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49A1C6-8A5B-4769-B161-598875608781}"/>
                </a:ext>
              </a:extLst>
            </p:cNvPr>
            <p:cNvSpPr txBox="1"/>
            <p:nvPr/>
          </p:nvSpPr>
          <p:spPr>
            <a:xfrm>
              <a:off x="5325355" y="1816608"/>
              <a:ext cx="16693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EXTENSIVELY MODIFIED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82CD3A-5CFA-4B5E-B0BE-8DE5C9A51ABF}"/>
                </a:ext>
              </a:extLst>
            </p:cNvPr>
            <p:cNvSpPr txBox="1"/>
            <p:nvPr/>
          </p:nvSpPr>
          <p:spPr>
            <a:xfrm>
              <a:off x="5148384" y="1972304"/>
              <a:ext cx="2039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GRAMMARS / TRANSFORMS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841B02B-09B7-4857-86B6-BCB480B7E3BB}"/>
              </a:ext>
            </a:extLst>
          </p:cNvPr>
          <p:cNvSpPr txBox="1"/>
          <p:nvPr/>
        </p:nvSpPr>
        <p:spPr>
          <a:xfrm rot="2967335">
            <a:off x="1371235" y="5234903"/>
            <a:ext cx="161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WORKGROUPS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BAF15D-93BE-4332-BC68-C6BF9137993D}"/>
              </a:ext>
            </a:extLst>
          </p:cNvPr>
          <p:cNvSpPr txBox="1"/>
          <p:nvPr/>
        </p:nvSpPr>
        <p:spPr>
          <a:xfrm rot="2921417">
            <a:off x="2340842" y="4231921"/>
            <a:ext cx="161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DEPARTMENTS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EFDA1D-41D8-484F-A355-964A7E9A6A44}"/>
              </a:ext>
            </a:extLst>
          </p:cNvPr>
          <p:cNvSpPr txBox="1"/>
          <p:nvPr/>
        </p:nvSpPr>
        <p:spPr>
          <a:xfrm rot="2771970">
            <a:off x="3613328" y="3130397"/>
            <a:ext cx="161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ENTERPRISE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BB33CA-8C74-474F-B1D7-1FFF207A41FF}"/>
              </a:ext>
            </a:extLst>
          </p:cNvPr>
          <p:cNvSpPr txBox="1"/>
          <p:nvPr/>
        </p:nvSpPr>
        <p:spPr>
          <a:xfrm>
            <a:off x="860519" y="6358734"/>
            <a:ext cx="1628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AND INFRASTRUCTURE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79FE96-CC97-4B08-B286-F0A867E86880}"/>
              </a:ext>
            </a:extLst>
          </p:cNvPr>
          <p:cNvSpPr txBox="1"/>
          <p:nvPr/>
        </p:nvSpPr>
        <p:spPr>
          <a:xfrm>
            <a:off x="3930722" y="6356724"/>
            <a:ext cx="1628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AND INFRASTRUCTURE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44FC64-DF28-42DD-A126-2A33EB42FD07}"/>
              </a:ext>
            </a:extLst>
          </p:cNvPr>
          <p:cNvSpPr txBox="1"/>
          <p:nvPr/>
        </p:nvSpPr>
        <p:spPr>
          <a:xfrm>
            <a:off x="972538" y="5052461"/>
            <a:ext cx="905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DITA editor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B9F8F9-46D1-41B1-BA85-4E4704ACEABE}"/>
              </a:ext>
            </a:extLst>
          </p:cNvPr>
          <p:cNvSpPr txBox="1"/>
          <p:nvPr/>
        </p:nvSpPr>
        <p:spPr>
          <a:xfrm>
            <a:off x="900501" y="4764036"/>
            <a:ext cx="848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DITA DTDs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27290D-23F4-4DA5-B4E0-F13779693A6C}"/>
              </a:ext>
            </a:extLst>
          </p:cNvPr>
          <p:cNvSpPr txBox="1"/>
          <p:nvPr/>
        </p:nvSpPr>
        <p:spPr>
          <a:xfrm>
            <a:off x="966618" y="5284078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DITA-OT XSLTs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B3D16A-DB98-4564-A505-EA35956E1829}"/>
              </a:ext>
            </a:extLst>
          </p:cNvPr>
          <p:cNvSpPr txBox="1"/>
          <p:nvPr/>
        </p:nvSpPr>
        <p:spPr>
          <a:xfrm>
            <a:off x="991325" y="1689338"/>
            <a:ext cx="867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Interfaces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to Support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1A943B-4D0B-4782-8B83-976CABDE837B}"/>
              </a:ext>
            </a:extLst>
          </p:cNvPr>
          <p:cNvSpPr txBox="1"/>
          <p:nvPr/>
        </p:nvSpPr>
        <p:spPr>
          <a:xfrm>
            <a:off x="1173887" y="5540185"/>
            <a:ext cx="1113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GIT/SVN repos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DDAF3F-8C10-4954-B83B-8BCFDD3C84A2}"/>
              </a:ext>
            </a:extLst>
          </p:cNvPr>
          <p:cNvSpPr txBox="1"/>
          <p:nvPr/>
        </p:nvSpPr>
        <p:spPr>
          <a:xfrm>
            <a:off x="1548444" y="5747855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CI - Jenkins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24FB23-4539-401C-8966-4CC2B6A512B9}"/>
              </a:ext>
            </a:extLst>
          </p:cNvPr>
          <p:cNvSpPr txBox="1"/>
          <p:nvPr/>
        </p:nvSpPr>
        <p:spPr>
          <a:xfrm>
            <a:off x="2427677" y="4748483"/>
            <a:ext cx="1197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Basic doc portal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FF6001-C692-41C4-A44F-2561A63E8F6C}"/>
              </a:ext>
            </a:extLst>
          </p:cNvPr>
          <p:cNvSpPr txBox="1"/>
          <p:nvPr/>
        </p:nvSpPr>
        <p:spPr>
          <a:xfrm>
            <a:off x="964393" y="4053151"/>
            <a:ext cx="1014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No-frills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context help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D79F25-9340-49B8-9D61-26C7473E0976}"/>
              </a:ext>
            </a:extLst>
          </p:cNvPr>
          <p:cNvSpPr txBox="1"/>
          <p:nvPr/>
        </p:nvSpPr>
        <p:spPr>
          <a:xfrm>
            <a:off x="3621723" y="3567089"/>
            <a:ext cx="878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Machine</a:t>
            </a:r>
          </a:p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translation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3CAF2C-5AD3-4739-95A3-BA6A3C99F52B}"/>
              </a:ext>
            </a:extLst>
          </p:cNvPr>
          <p:cNvSpPr txBox="1"/>
          <p:nvPr/>
        </p:nvSpPr>
        <p:spPr>
          <a:xfrm>
            <a:off x="869094" y="3149597"/>
            <a:ext cx="953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Leveraged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API sources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A64228-4685-473B-BCE2-7A1C2783ED05}"/>
              </a:ext>
            </a:extLst>
          </p:cNvPr>
          <p:cNvSpPr txBox="1"/>
          <p:nvPr/>
        </p:nvSpPr>
        <p:spPr>
          <a:xfrm>
            <a:off x="2050497" y="4354132"/>
            <a:ext cx="89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Specialized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metadata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7E4E7B-6D8D-4607-A08F-C648BDD1514E}"/>
              </a:ext>
            </a:extLst>
          </p:cNvPr>
          <p:cNvSpPr txBox="1"/>
          <p:nvPr/>
        </p:nvSpPr>
        <p:spPr>
          <a:xfrm>
            <a:off x="1900744" y="3948361"/>
            <a:ext cx="89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Specialized</a:t>
            </a:r>
          </a:p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elements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C54206-1131-4931-8B28-B69545193170}"/>
              </a:ext>
            </a:extLst>
          </p:cNvPr>
          <p:cNvSpPr txBox="1"/>
          <p:nvPr/>
        </p:nvSpPr>
        <p:spPr>
          <a:xfrm>
            <a:off x="3857490" y="4584686"/>
            <a:ext cx="950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Customized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PDF/HTML5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DCF867-D717-466E-82FA-69354FDA50EB}"/>
              </a:ext>
            </a:extLst>
          </p:cNvPr>
          <p:cNvSpPr txBox="1"/>
          <p:nvPr/>
        </p:nvSpPr>
        <p:spPr>
          <a:xfrm>
            <a:off x="2481601" y="5521744"/>
            <a:ext cx="114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Automated</a:t>
            </a:r>
          </a:p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builds/posting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D3DEB0-3553-433F-BFC0-EA1CA4037D22}"/>
              </a:ext>
            </a:extLst>
          </p:cNvPr>
          <p:cNvSpPr txBox="1"/>
          <p:nvPr/>
        </p:nvSpPr>
        <p:spPr>
          <a:xfrm>
            <a:off x="2643366" y="4983980"/>
            <a:ext cx="114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On-demand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builds/posting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7E5508-AC32-47D0-B72E-DA6A1F3DE9C7}"/>
              </a:ext>
            </a:extLst>
          </p:cNvPr>
          <p:cNvSpPr txBox="1"/>
          <p:nvPr/>
        </p:nvSpPr>
        <p:spPr>
          <a:xfrm>
            <a:off x="2724773" y="3191141"/>
            <a:ext cx="1324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Global doc portal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7C4A6E-9AFA-4C4A-B720-97DCC0DEBC66}"/>
              </a:ext>
            </a:extLst>
          </p:cNvPr>
          <p:cNvSpPr txBox="1"/>
          <p:nvPr/>
        </p:nvSpPr>
        <p:spPr>
          <a:xfrm>
            <a:off x="3882991" y="5540185"/>
            <a:ext cx="1293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Cross-silo/format</a:t>
            </a:r>
          </a:p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builds/posting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B46D3D-C4B1-4615-A079-000850D62F05}"/>
              </a:ext>
            </a:extLst>
          </p:cNvPr>
          <p:cNvSpPr txBox="1"/>
          <p:nvPr/>
        </p:nvSpPr>
        <p:spPr>
          <a:xfrm>
            <a:off x="4231853" y="4990792"/>
            <a:ext cx="1146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Distributed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builds/posting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04CE24-F5A9-4F2C-9F30-8F1FCB20F99B}"/>
              </a:ext>
            </a:extLst>
          </p:cNvPr>
          <p:cNvSpPr txBox="1"/>
          <p:nvPr/>
        </p:nvSpPr>
        <p:spPr>
          <a:xfrm>
            <a:off x="2117399" y="2058991"/>
            <a:ext cx="937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Interfaces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WebCMS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C28F73-B872-4947-A74A-D5F7AC07A06F}"/>
              </a:ext>
            </a:extLst>
          </p:cNvPr>
          <p:cNvSpPr txBox="1"/>
          <p:nvPr/>
        </p:nvSpPr>
        <p:spPr>
          <a:xfrm>
            <a:off x="2188538" y="2658596"/>
            <a:ext cx="806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Metadata</a:t>
            </a:r>
          </a:p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exchange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CC45F2-4BED-4899-9132-8DF5318D3495}"/>
              </a:ext>
            </a:extLst>
          </p:cNvPr>
          <p:cNvSpPr txBox="1"/>
          <p:nvPr/>
        </p:nvSpPr>
        <p:spPr>
          <a:xfrm>
            <a:off x="1169049" y="3596595"/>
            <a:ext cx="1170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DITA-compliant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CCMS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4EB6CA-4978-4365-9655-44BB7DBADC45}"/>
              </a:ext>
            </a:extLst>
          </p:cNvPr>
          <p:cNvSpPr txBox="1"/>
          <p:nvPr/>
        </p:nvSpPr>
        <p:spPr>
          <a:xfrm>
            <a:off x="1118907" y="2412530"/>
            <a:ext cx="838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Enterprise</a:t>
            </a:r>
          </a:p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CCMS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97F52E-59D5-4244-A7E2-13BFC6ACFC9B}"/>
              </a:ext>
            </a:extLst>
          </p:cNvPr>
          <p:cNvSpPr txBox="1"/>
          <p:nvPr/>
        </p:nvSpPr>
        <p:spPr>
          <a:xfrm>
            <a:off x="3742511" y="4174293"/>
            <a:ext cx="1256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Specialized DTDs</a:t>
            </a:r>
          </a:p>
        </p:txBody>
      </p:sp>
    </p:spTree>
    <p:extLst>
      <p:ext uri="{BB962C8B-B14F-4D97-AF65-F5344CB8AC3E}">
        <p14:creationId xmlns:p14="http://schemas.microsoft.com/office/powerpoint/2010/main" val="3491037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0933D7-0FA4-4C7E-B68B-0D20CC362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48" y="1530377"/>
            <a:ext cx="4574644" cy="451093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606FC15-DDE3-4C27-849B-D7F1477ECD71}"/>
              </a:ext>
            </a:extLst>
          </p:cNvPr>
          <p:cNvGrpSpPr/>
          <p:nvPr/>
        </p:nvGrpSpPr>
        <p:grpSpPr>
          <a:xfrm rot="16200000">
            <a:off x="128883" y="5111275"/>
            <a:ext cx="1157432" cy="432695"/>
            <a:chOff x="5589526" y="1816608"/>
            <a:chExt cx="1157432" cy="43269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27BBC6F-6211-4B0A-859F-3795ED166BD4}"/>
                </a:ext>
              </a:extLst>
            </p:cNvPr>
            <p:cNvSpPr txBox="1"/>
            <p:nvPr/>
          </p:nvSpPr>
          <p:spPr>
            <a:xfrm>
              <a:off x="5615492" y="1816608"/>
              <a:ext cx="1089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OPEN SOURCE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5474DB-8CCD-4ADF-9C8C-A1772E10523A}"/>
                </a:ext>
              </a:extLst>
            </p:cNvPr>
            <p:cNvSpPr txBox="1"/>
            <p:nvPr/>
          </p:nvSpPr>
          <p:spPr>
            <a:xfrm>
              <a:off x="5589526" y="1972304"/>
              <a:ext cx="1157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TECHNOLOGIES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6AD3D9F-0324-4470-86FC-C36C9D5AE73B}"/>
              </a:ext>
            </a:extLst>
          </p:cNvPr>
          <p:cNvGrpSpPr/>
          <p:nvPr/>
        </p:nvGrpSpPr>
        <p:grpSpPr>
          <a:xfrm rot="16200000">
            <a:off x="128885" y="2091271"/>
            <a:ext cx="1157432" cy="432693"/>
            <a:chOff x="5589526" y="1816610"/>
            <a:chExt cx="1157432" cy="43269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A21E5B-26FB-429D-AAEA-A11457834523}"/>
                </a:ext>
              </a:extLst>
            </p:cNvPr>
            <p:cNvSpPr txBox="1"/>
            <p:nvPr/>
          </p:nvSpPr>
          <p:spPr>
            <a:xfrm>
              <a:off x="5641942" y="1816610"/>
              <a:ext cx="10361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PROPRIETARY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B13A51-673D-4853-A6CA-8CF266A262ED}"/>
                </a:ext>
              </a:extLst>
            </p:cNvPr>
            <p:cNvSpPr txBox="1"/>
            <p:nvPr/>
          </p:nvSpPr>
          <p:spPr>
            <a:xfrm>
              <a:off x="5589526" y="1972304"/>
              <a:ext cx="1157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TECHNOLOGIES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BF787A-54F7-4C02-9233-20A81BEA6400}"/>
              </a:ext>
            </a:extLst>
          </p:cNvPr>
          <p:cNvCxnSpPr/>
          <p:nvPr/>
        </p:nvCxnSpPr>
        <p:spPr>
          <a:xfrm flipV="1">
            <a:off x="923947" y="1175657"/>
            <a:ext cx="0" cy="4856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FE725F-1AB5-4AEB-83BB-E615751F29D0}"/>
              </a:ext>
            </a:extLst>
          </p:cNvPr>
          <p:cNvCxnSpPr>
            <a:cxnSpLocks/>
          </p:cNvCxnSpPr>
          <p:nvPr/>
        </p:nvCxnSpPr>
        <p:spPr>
          <a:xfrm flipV="1">
            <a:off x="927059" y="6025754"/>
            <a:ext cx="473662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6D8965-08D7-49B6-901C-90D6FC91CA76}"/>
              </a:ext>
            </a:extLst>
          </p:cNvPr>
          <p:cNvGrpSpPr/>
          <p:nvPr/>
        </p:nvGrpSpPr>
        <p:grpSpPr>
          <a:xfrm>
            <a:off x="651904" y="6041307"/>
            <a:ext cx="2039725" cy="432695"/>
            <a:chOff x="5148384" y="1816608"/>
            <a:chExt cx="2039725" cy="43269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DA0DE87-DBA5-496E-A522-B5F56B3331B6}"/>
                </a:ext>
              </a:extLst>
            </p:cNvPr>
            <p:cNvSpPr txBox="1"/>
            <p:nvPr/>
          </p:nvSpPr>
          <p:spPr>
            <a:xfrm>
              <a:off x="5645276" y="1816608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UNMODIFIED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EFB84E-E7F4-40AB-BD29-D9E7FA878B93}"/>
                </a:ext>
              </a:extLst>
            </p:cNvPr>
            <p:cNvSpPr txBox="1"/>
            <p:nvPr/>
          </p:nvSpPr>
          <p:spPr>
            <a:xfrm>
              <a:off x="5148384" y="1972304"/>
              <a:ext cx="2039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GRAMMARS / TRANSFORMS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A8B9C2-055F-4BB2-AD69-C092E54BFFA4}"/>
              </a:ext>
            </a:extLst>
          </p:cNvPr>
          <p:cNvGrpSpPr/>
          <p:nvPr/>
        </p:nvGrpSpPr>
        <p:grpSpPr>
          <a:xfrm>
            <a:off x="3703832" y="6045332"/>
            <a:ext cx="2039725" cy="432695"/>
            <a:chOff x="5148384" y="1816608"/>
            <a:chExt cx="2039725" cy="43269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49A1C6-8A5B-4769-B161-598875608781}"/>
                </a:ext>
              </a:extLst>
            </p:cNvPr>
            <p:cNvSpPr txBox="1"/>
            <p:nvPr/>
          </p:nvSpPr>
          <p:spPr>
            <a:xfrm>
              <a:off x="5325355" y="1816608"/>
              <a:ext cx="16693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EXTENSIVELY MODIFIED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82CD3A-5CFA-4B5E-B0BE-8DE5C9A51ABF}"/>
                </a:ext>
              </a:extLst>
            </p:cNvPr>
            <p:cNvSpPr txBox="1"/>
            <p:nvPr/>
          </p:nvSpPr>
          <p:spPr>
            <a:xfrm>
              <a:off x="5148384" y="1972304"/>
              <a:ext cx="2039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GRAMMARS / TRANSFORMS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841B02B-09B7-4857-86B6-BCB480B7E3BB}"/>
              </a:ext>
            </a:extLst>
          </p:cNvPr>
          <p:cNvSpPr txBox="1"/>
          <p:nvPr/>
        </p:nvSpPr>
        <p:spPr>
          <a:xfrm rot="2967335">
            <a:off x="1371235" y="5234903"/>
            <a:ext cx="161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WORKGROUPS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BAF15D-93BE-4332-BC68-C6BF9137993D}"/>
              </a:ext>
            </a:extLst>
          </p:cNvPr>
          <p:cNvSpPr txBox="1"/>
          <p:nvPr/>
        </p:nvSpPr>
        <p:spPr>
          <a:xfrm rot="2921417">
            <a:off x="2340842" y="4231921"/>
            <a:ext cx="161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DEPARTMENTS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EFDA1D-41D8-484F-A355-964A7E9A6A44}"/>
              </a:ext>
            </a:extLst>
          </p:cNvPr>
          <p:cNvSpPr txBox="1"/>
          <p:nvPr/>
        </p:nvSpPr>
        <p:spPr>
          <a:xfrm rot="2771970">
            <a:off x="3613328" y="3130397"/>
            <a:ext cx="161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ENTERPRISE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BB33CA-8C74-474F-B1D7-1FFF207A41FF}"/>
              </a:ext>
            </a:extLst>
          </p:cNvPr>
          <p:cNvSpPr txBox="1"/>
          <p:nvPr/>
        </p:nvSpPr>
        <p:spPr>
          <a:xfrm>
            <a:off x="860519" y="6358734"/>
            <a:ext cx="1628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AND INFRASTRUCTURE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79FE96-CC97-4B08-B286-F0A867E86880}"/>
              </a:ext>
            </a:extLst>
          </p:cNvPr>
          <p:cNvSpPr txBox="1"/>
          <p:nvPr/>
        </p:nvSpPr>
        <p:spPr>
          <a:xfrm>
            <a:off x="3930722" y="6356724"/>
            <a:ext cx="1628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AND INFRASTRUCTURE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44FC64-DF28-42DD-A126-2A33EB42FD07}"/>
              </a:ext>
            </a:extLst>
          </p:cNvPr>
          <p:cNvSpPr txBox="1"/>
          <p:nvPr/>
        </p:nvSpPr>
        <p:spPr>
          <a:xfrm>
            <a:off x="972538" y="5052461"/>
            <a:ext cx="905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DITA editor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B9F8F9-46D1-41B1-BA85-4E4704ACEABE}"/>
              </a:ext>
            </a:extLst>
          </p:cNvPr>
          <p:cNvSpPr txBox="1"/>
          <p:nvPr/>
        </p:nvSpPr>
        <p:spPr>
          <a:xfrm>
            <a:off x="900501" y="4764036"/>
            <a:ext cx="848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DITA DTDs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27290D-23F4-4DA5-B4E0-F13779693A6C}"/>
              </a:ext>
            </a:extLst>
          </p:cNvPr>
          <p:cNvSpPr txBox="1"/>
          <p:nvPr/>
        </p:nvSpPr>
        <p:spPr>
          <a:xfrm>
            <a:off x="966618" y="5284078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DITA-OT XSLTs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B3D16A-DB98-4564-A505-EA35956E1829}"/>
              </a:ext>
            </a:extLst>
          </p:cNvPr>
          <p:cNvSpPr txBox="1"/>
          <p:nvPr/>
        </p:nvSpPr>
        <p:spPr>
          <a:xfrm>
            <a:off x="991325" y="1689338"/>
            <a:ext cx="867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Interfaces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to Support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1A943B-4D0B-4782-8B83-976CABDE837B}"/>
              </a:ext>
            </a:extLst>
          </p:cNvPr>
          <p:cNvSpPr txBox="1"/>
          <p:nvPr/>
        </p:nvSpPr>
        <p:spPr>
          <a:xfrm>
            <a:off x="1173887" y="5540185"/>
            <a:ext cx="1113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GIT/SVN repos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DDAF3F-8C10-4954-B83B-8BCFDD3C84A2}"/>
              </a:ext>
            </a:extLst>
          </p:cNvPr>
          <p:cNvSpPr txBox="1"/>
          <p:nvPr/>
        </p:nvSpPr>
        <p:spPr>
          <a:xfrm>
            <a:off x="1548444" y="5747855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CI - Jenkins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24FB23-4539-401C-8966-4CC2B6A512B9}"/>
              </a:ext>
            </a:extLst>
          </p:cNvPr>
          <p:cNvSpPr txBox="1"/>
          <p:nvPr/>
        </p:nvSpPr>
        <p:spPr>
          <a:xfrm>
            <a:off x="2427677" y="4748483"/>
            <a:ext cx="1197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Basic doc portal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FF6001-C692-41C4-A44F-2561A63E8F6C}"/>
              </a:ext>
            </a:extLst>
          </p:cNvPr>
          <p:cNvSpPr txBox="1"/>
          <p:nvPr/>
        </p:nvSpPr>
        <p:spPr>
          <a:xfrm>
            <a:off x="964393" y="4053151"/>
            <a:ext cx="1014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No-frills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context help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D79F25-9340-49B8-9D61-26C7473E0976}"/>
              </a:ext>
            </a:extLst>
          </p:cNvPr>
          <p:cNvSpPr txBox="1"/>
          <p:nvPr/>
        </p:nvSpPr>
        <p:spPr>
          <a:xfrm>
            <a:off x="3621723" y="3567089"/>
            <a:ext cx="878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Machine</a:t>
            </a:r>
          </a:p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translation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3CAF2C-5AD3-4739-95A3-BA6A3C99F52B}"/>
              </a:ext>
            </a:extLst>
          </p:cNvPr>
          <p:cNvSpPr txBox="1"/>
          <p:nvPr/>
        </p:nvSpPr>
        <p:spPr>
          <a:xfrm>
            <a:off x="869094" y="3149597"/>
            <a:ext cx="953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Leveraged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API sources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A64228-4685-473B-BCE2-7A1C2783ED05}"/>
              </a:ext>
            </a:extLst>
          </p:cNvPr>
          <p:cNvSpPr txBox="1"/>
          <p:nvPr/>
        </p:nvSpPr>
        <p:spPr>
          <a:xfrm>
            <a:off x="2050497" y="4354132"/>
            <a:ext cx="89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Specialized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metadata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7E4E7B-6D8D-4607-A08F-C648BDD1514E}"/>
              </a:ext>
            </a:extLst>
          </p:cNvPr>
          <p:cNvSpPr txBox="1"/>
          <p:nvPr/>
        </p:nvSpPr>
        <p:spPr>
          <a:xfrm>
            <a:off x="1900744" y="3948361"/>
            <a:ext cx="89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Specialized</a:t>
            </a:r>
          </a:p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elements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C54206-1131-4931-8B28-B69545193170}"/>
              </a:ext>
            </a:extLst>
          </p:cNvPr>
          <p:cNvSpPr txBox="1"/>
          <p:nvPr/>
        </p:nvSpPr>
        <p:spPr>
          <a:xfrm>
            <a:off x="3857490" y="4584686"/>
            <a:ext cx="950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Customized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PDF/HTML5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DCF867-D717-466E-82FA-69354FDA50EB}"/>
              </a:ext>
            </a:extLst>
          </p:cNvPr>
          <p:cNvSpPr txBox="1"/>
          <p:nvPr/>
        </p:nvSpPr>
        <p:spPr>
          <a:xfrm>
            <a:off x="2481601" y="5521744"/>
            <a:ext cx="114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Automated</a:t>
            </a:r>
          </a:p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builds/posting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D3DEB0-3553-433F-BFC0-EA1CA4037D22}"/>
              </a:ext>
            </a:extLst>
          </p:cNvPr>
          <p:cNvSpPr txBox="1"/>
          <p:nvPr/>
        </p:nvSpPr>
        <p:spPr>
          <a:xfrm>
            <a:off x="2643366" y="4983980"/>
            <a:ext cx="114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On-demand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builds/posting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7E5508-AC32-47D0-B72E-DA6A1F3DE9C7}"/>
              </a:ext>
            </a:extLst>
          </p:cNvPr>
          <p:cNvSpPr txBox="1"/>
          <p:nvPr/>
        </p:nvSpPr>
        <p:spPr>
          <a:xfrm>
            <a:off x="2724773" y="3191141"/>
            <a:ext cx="1324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Global doc portal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7C4A6E-9AFA-4C4A-B720-97DCC0DEBC66}"/>
              </a:ext>
            </a:extLst>
          </p:cNvPr>
          <p:cNvSpPr txBox="1"/>
          <p:nvPr/>
        </p:nvSpPr>
        <p:spPr>
          <a:xfrm>
            <a:off x="3882991" y="5540185"/>
            <a:ext cx="1293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Cross-silo/format</a:t>
            </a:r>
          </a:p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builds/posting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B46D3D-C4B1-4615-A079-000850D62F05}"/>
              </a:ext>
            </a:extLst>
          </p:cNvPr>
          <p:cNvSpPr txBox="1"/>
          <p:nvPr/>
        </p:nvSpPr>
        <p:spPr>
          <a:xfrm>
            <a:off x="4231853" y="4990792"/>
            <a:ext cx="1146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Distributed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builds/posting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04CE24-F5A9-4F2C-9F30-8F1FCB20F99B}"/>
              </a:ext>
            </a:extLst>
          </p:cNvPr>
          <p:cNvSpPr txBox="1"/>
          <p:nvPr/>
        </p:nvSpPr>
        <p:spPr>
          <a:xfrm>
            <a:off x="2117399" y="2058991"/>
            <a:ext cx="937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Interfaces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WebCMS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C28F73-B872-4947-A74A-D5F7AC07A06F}"/>
              </a:ext>
            </a:extLst>
          </p:cNvPr>
          <p:cNvSpPr txBox="1"/>
          <p:nvPr/>
        </p:nvSpPr>
        <p:spPr>
          <a:xfrm>
            <a:off x="2188538" y="2658596"/>
            <a:ext cx="806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Metadata</a:t>
            </a:r>
          </a:p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exchange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CC45F2-4BED-4899-9132-8DF5318D3495}"/>
              </a:ext>
            </a:extLst>
          </p:cNvPr>
          <p:cNvSpPr txBox="1"/>
          <p:nvPr/>
        </p:nvSpPr>
        <p:spPr>
          <a:xfrm>
            <a:off x="1169049" y="3596595"/>
            <a:ext cx="1170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DITA-compliant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CCMS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4EB6CA-4978-4365-9655-44BB7DBADC45}"/>
              </a:ext>
            </a:extLst>
          </p:cNvPr>
          <p:cNvSpPr txBox="1"/>
          <p:nvPr/>
        </p:nvSpPr>
        <p:spPr>
          <a:xfrm>
            <a:off x="1118907" y="2412530"/>
            <a:ext cx="838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Enterprise</a:t>
            </a:r>
          </a:p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CCMS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97F52E-59D5-4244-A7E2-13BFC6ACFC9B}"/>
              </a:ext>
            </a:extLst>
          </p:cNvPr>
          <p:cNvSpPr txBox="1"/>
          <p:nvPr/>
        </p:nvSpPr>
        <p:spPr>
          <a:xfrm>
            <a:off x="3742511" y="4174293"/>
            <a:ext cx="1256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Specialized DTDs</a:t>
            </a:r>
          </a:p>
        </p:txBody>
      </p:sp>
    </p:spTree>
    <p:extLst>
      <p:ext uri="{BB962C8B-B14F-4D97-AF65-F5344CB8AC3E}">
        <p14:creationId xmlns:p14="http://schemas.microsoft.com/office/powerpoint/2010/main" val="3796042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33475AC-10E8-4060-A6C1-2A22B1121CBE}"/>
              </a:ext>
            </a:extLst>
          </p:cNvPr>
          <p:cNvCxnSpPr>
            <a:cxnSpLocks/>
          </p:cNvCxnSpPr>
          <p:nvPr/>
        </p:nvCxnSpPr>
        <p:spPr>
          <a:xfrm>
            <a:off x="1446246" y="755780"/>
            <a:ext cx="5952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50316D-43D6-443B-AE2F-65299CFB4C11}"/>
              </a:ext>
            </a:extLst>
          </p:cNvPr>
          <p:cNvCxnSpPr/>
          <p:nvPr/>
        </p:nvCxnSpPr>
        <p:spPr>
          <a:xfrm>
            <a:off x="5850294" y="643812"/>
            <a:ext cx="0" cy="233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158088-C0E4-4870-8528-81201333AC7A}"/>
              </a:ext>
            </a:extLst>
          </p:cNvPr>
          <p:cNvCxnSpPr/>
          <p:nvPr/>
        </p:nvCxnSpPr>
        <p:spPr>
          <a:xfrm>
            <a:off x="7243666" y="634481"/>
            <a:ext cx="0" cy="233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AC98D7-7782-49B8-985F-81CAE8F0447C}"/>
              </a:ext>
            </a:extLst>
          </p:cNvPr>
          <p:cNvCxnSpPr/>
          <p:nvPr/>
        </p:nvCxnSpPr>
        <p:spPr>
          <a:xfrm>
            <a:off x="1449356" y="643812"/>
            <a:ext cx="0" cy="233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6938BD-96CE-42FF-8752-903859B25E80}"/>
              </a:ext>
            </a:extLst>
          </p:cNvPr>
          <p:cNvCxnSpPr/>
          <p:nvPr/>
        </p:nvCxnSpPr>
        <p:spPr>
          <a:xfrm>
            <a:off x="2842727" y="625151"/>
            <a:ext cx="0" cy="233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8EC377-8DA5-456A-9F7F-23B7F86B8C1E}"/>
              </a:ext>
            </a:extLst>
          </p:cNvPr>
          <p:cNvCxnSpPr/>
          <p:nvPr/>
        </p:nvCxnSpPr>
        <p:spPr>
          <a:xfrm>
            <a:off x="4360506" y="643812"/>
            <a:ext cx="0" cy="233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EDF740-24B4-47D2-8D35-7211D67075CE}"/>
              </a:ext>
            </a:extLst>
          </p:cNvPr>
          <p:cNvSpPr txBox="1"/>
          <p:nvPr/>
        </p:nvSpPr>
        <p:spPr>
          <a:xfrm>
            <a:off x="1796143" y="533305"/>
            <a:ext cx="765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PHASE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F64B93-F4CF-41A6-8781-189F15D05DEB}"/>
              </a:ext>
            </a:extLst>
          </p:cNvPr>
          <p:cNvSpPr txBox="1"/>
          <p:nvPr/>
        </p:nvSpPr>
        <p:spPr>
          <a:xfrm>
            <a:off x="1810141" y="634481"/>
            <a:ext cx="75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0070C0"/>
                </a:solidFill>
              </a:rPr>
              <a:t>x</a:t>
            </a:r>
            <a:r>
              <a:rPr lang="en-US" sz="1200" b="1" dirty="0">
                <a:solidFill>
                  <a:srgbClr val="0070C0"/>
                </a:solidFill>
              </a:rPr>
              <a:t> weeks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7D987E-8A71-4F16-BD25-F9C7D9B411D8}"/>
              </a:ext>
            </a:extLst>
          </p:cNvPr>
          <p:cNvSpPr txBox="1"/>
          <p:nvPr/>
        </p:nvSpPr>
        <p:spPr>
          <a:xfrm>
            <a:off x="3254828" y="527082"/>
            <a:ext cx="765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PHASE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DBCEB5-F297-4FCB-9A15-F24EE646FBFF}"/>
              </a:ext>
            </a:extLst>
          </p:cNvPr>
          <p:cNvSpPr txBox="1"/>
          <p:nvPr/>
        </p:nvSpPr>
        <p:spPr>
          <a:xfrm>
            <a:off x="3268826" y="628258"/>
            <a:ext cx="75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 weeks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3A21AC-2DE4-4C55-8430-F7755F4D0F38}"/>
              </a:ext>
            </a:extLst>
          </p:cNvPr>
          <p:cNvSpPr txBox="1"/>
          <p:nvPr/>
        </p:nvSpPr>
        <p:spPr>
          <a:xfrm>
            <a:off x="4788161" y="520860"/>
            <a:ext cx="765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PHASE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3998E8-257E-436C-ACF3-7EBAE818B337}"/>
              </a:ext>
            </a:extLst>
          </p:cNvPr>
          <p:cNvSpPr txBox="1"/>
          <p:nvPr/>
        </p:nvSpPr>
        <p:spPr>
          <a:xfrm>
            <a:off x="4802159" y="622036"/>
            <a:ext cx="75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weeks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126F38-98A6-4A90-9C35-330963C49B9D}"/>
              </a:ext>
            </a:extLst>
          </p:cNvPr>
          <p:cNvSpPr txBox="1"/>
          <p:nvPr/>
        </p:nvSpPr>
        <p:spPr>
          <a:xfrm>
            <a:off x="6302832" y="523968"/>
            <a:ext cx="765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PHASE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77A3D5-7113-4D52-984D-D579D7F4B458}"/>
              </a:ext>
            </a:extLst>
          </p:cNvPr>
          <p:cNvSpPr txBox="1"/>
          <p:nvPr/>
        </p:nvSpPr>
        <p:spPr>
          <a:xfrm>
            <a:off x="6316830" y="625144"/>
            <a:ext cx="75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 weeks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435C45B9-0618-4CFD-908E-36D91FEA2F19}"/>
              </a:ext>
            </a:extLst>
          </p:cNvPr>
          <p:cNvSpPr/>
          <p:nvPr/>
        </p:nvSpPr>
        <p:spPr>
          <a:xfrm>
            <a:off x="752676" y="2079223"/>
            <a:ext cx="1038806" cy="23326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817AE8-AAF4-4DB2-9966-2E515BE583B2}"/>
              </a:ext>
            </a:extLst>
          </p:cNvPr>
          <p:cNvSpPr txBox="1"/>
          <p:nvPr/>
        </p:nvSpPr>
        <p:spPr>
          <a:xfrm>
            <a:off x="957882" y="2035329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PLAN</a:t>
            </a:r>
          </a:p>
        </p:txBody>
      </p:sp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27CE8EE9-AAAA-4B89-BC38-9FA633F5D847}"/>
              </a:ext>
            </a:extLst>
          </p:cNvPr>
          <p:cNvSpPr/>
          <p:nvPr/>
        </p:nvSpPr>
        <p:spPr>
          <a:xfrm>
            <a:off x="1212989" y="2334261"/>
            <a:ext cx="1038806" cy="23326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949433-B6FA-419A-B387-BCEA6D3319CC}"/>
              </a:ext>
            </a:extLst>
          </p:cNvPr>
          <p:cNvSpPr txBox="1"/>
          <p:nvPr/>
        </p:nvSpPr>
        <p:spPr>
          <a:xfrm>
            <a:off x="1418195" y="2290367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C2FF3722-2866-43D3-9FF7-776B29A5E605}"/>
              </a:ext>
            </a:extLst>
          </p:cNvPr>
          <p:cNvSpPr/>
          <p:nvPr/>
        </p:nvSpPr>
        <p:spPr>
          <a:xfrm>
            <a:off x="1579998" y="2589297"/>
            <a:ext cx="1038806" cy="23326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4D6E6A-5891-48FC-9F73-FA4B7C54E7BE}"/>
              </a:ext>
            </a:extLst>
          </p:cNvPr>
          <p:cNvSpPr txBox="1"/>
          <p:nvPr/>
        </p:nvSpPr>
        <p:spPr>
          <a:xfrm>
            <a:off x="1542606" y="2545403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IMPLEMENT</a:t>
            </a:r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38E3A603-B37D-4654-BE3D-CB9112F0F63C}"/>
              </a:ext>
            </a:extLst>
          </p:cNvPr>
          <p:cNvSpPr/>
          <p:nvPr/>
        </p:nvSpPr>
        <p:spPr>
          <a:xfrm>
            <a:off x="1909682" y="2853661"/>
            <a:ext cx="1038806" cy="23326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9F7D60-FCE3-4072-A6B4-A41E11B33390}"/>
              </a:ext>
            </a:extLst>
          </p:cNvPr>
          <p:cNvSpPr txBox="1"/>
          <p:nvPr/>
        </p:nvSpPr>
        <p:spPr>
          <a:xfrm>
            <a:off x="2077567" y="2809767"/>
            <a:ext cx="719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ASSESS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7297353-EE6B-4B21-87A8-CDF9C5E8A416}"/>
              </a:ext>
            </a:extLst>
          </p:cNvPr>
          <p:cNvSpPr txBox="1"/>
          <p:nvPr/>
        </p:nvSpPr>
        <p:spPr>
          <a:xfrm>
            <a:off x="3090987" y="934499"/>
            <a:ext cx="1223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Basic maps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Generic topics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Task topics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Default PDF 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Default HTML5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11E2BEB-0ABE-4C36-889F-F1DBE533C4E6}"/>
              </a:ext>
            </a:extLst>
          </p:cNvPr>
          <p:cNvSpPr txBox="1"/>
          <p:nvPr/>
        </p:nvSpPr>
        <p:spPr>
          <a:xfrm>
            <a:off x="1572643" y="948261"/>
            <a:ext cx="12912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Content audit</a:t>
            </a:r>
          </a:p>
          <a:p>
            <a:r>
              <a:rPr lang="en-US" sz="1200" dirty="0">
                <a:solidFill>
                  <a:srgbClr val="0070C0"/>
                </a:solidFill>
              </a:rPr>
              <a:t>Conversion plan</a:t>
            </a:r>
          </a:p>
          <a:p>
            <a:r>
              <a:rPr lang="en-US" sz="1200" dirty="0">
                <a:solidFill>
                  <a:srgbClr val="0070C0"/>
                </a:solidFill>
              </a:rPr>
              <a:t>SVN/GIT repo</a:t>
            </a:r>
          </a:p>
          <a:p>
            <a:r>
              <a:rPr lang="en-US" sz="1200" dirty="0">
                <a:solidFill>
                  <a:srgbClr val="0070C0"/>
                </a:solidFill>
              </a:rPr>
              <a:t>DITA boot camp</a:t>
            </a:r>
          </a:p>
          <a:p>
            <a:r>
              <a:rPr lang="en-US" sz="1200" dirty="0">
                <a:solidFill>
                  <a:srgbClr val="0070C0"/>
                </a:solidFill>
              </a:rPr>
              <a:t>Automated builds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36D99D8-EF5D-4D65-8DCE-B128B72653A1}"/>
              </a:ext>
            </a:extLst>
          </p:cNvPr>
          <p:cNvSpPr txBox="1"/>
          <p:nvPr/>
        </p:nvSpPr>
        <p:spPr>
          <a:xfrm>
            <a:off x="4559006" y="937609"/>
            <a:ext cx="1306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Branding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Basic keys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Concept topics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Short descriptions HTML5 Help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B5D5D1-5E93-46C5-A84B-D8B7A5455F51}"/>
              </a:ext>
            </a:extLst>
          </p:cNvPr>
          <p:cNvSpPr txBox="1"/>
          <p:nvPr/>
        </p:nvSpPr>
        <p:spPr>
          <a:xfrm>
            <a:off x="6083010" y="931382"/>
            <a:ext cx="1306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Conditions</a:t>
            </a:r>
          </a:p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Metadata</a:t>
            </a:r>
          </a:p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Markdown topics</a:t>
            </a:r>
          </a:p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Content libraries</a:t>
            </a:r>
          </a:p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Branded PDF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6553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33475AC-10E8-4060-A6C1-2A22B1121CBE}"/>
              </a:ext>
            </a:extLst>
          </p:cNvPr>
          <p:cNvCxnSpPr>
            <a:cxnSpLocks/>
          </p:cNvCxnSpPr>
          <p:nvPr/>
        </p:nvCxnSpPr>
        <p:spPr>
          <a:xfrm>
            <a:off x="1446246" y="755780"/>
            <a:ext cx="5952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50316D-43D6-443B-AE2F-65299CFB4C11}"/>
              </a:ext>
            </a:extLst>
          </p:cNvPr>
          <p:cNvCxnSpPr/>
          <p:nvPr/>
        </p:nvCxnSpPr>
        <p:spPr>
          <a:xfrm>
            <a:off x="5850294" y="643812"/>
            <a:ext cx="0" cy="233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158088-C0E4-4870-8528-81201333AC7A}"/>
              </a:ext>
            </a:extLst>
          </p:cNvPr>
          <p:cNvCxnSpPr/>
          <p:nvPr/>
        </p:nvCxnSpPr>
        <p:spPr>
          <a:xfrm>
            <a:off x="7243666" y="634481"/>
            <a:ext cx="0" cy="233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AC98D7-7782-49B8-985F-81CAE8F0447C}"/>
              </a:ext>
            </a:extLst>
          </p:cNvPr>
          <p:cNvCxnSpPr/>
          <p:nvPr/>
        </p:nvCxnSpPr>
        <p:spPr>
          <a:xfrm>
            <a:off x="1449356" y="643812"/>
            <a:ext cx="0" cy="233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6938BD-96CE-42FF-8752-903859B25E80}"/>
              </a:ext>
            </a:extLst>
          </p:cNvPr>
          <p:cNvCxnSpPr/>
          <p:nvPr/>
        </p:nvCxnSpPr>
        <p:spPr>
          <a:xfrm>
            <a:off x="2842727" y="625151"/>
            <a:ext cx="0" cy="233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8EC377-8DA5-456A-9F7F-23B7F86B8C1E}"/>
              </a:ext>
            </a:extLst>
          </p:cNvPr>
          <p:cNvCxnSpPr/>
          <p:nvPr/>
        </p:nvCxnSpPr>
        <p:spPr>
          <a:xfrm>
            <a:off x="4360506" y="643812"/>
            <a:ext cx="0" cy="233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EDF740-24B4-47D2-8D35-7211D67075CE}"/>
              </a:ext>
            </a:extLst>
          </p:cNvPr>
          <p:cNvSpPr txBox="1"/>
          <p:nvPr/>
        </p:nvSpPr>
        <p:spPr>
          <a:xfrm>
            <a:off x="1796143" y="533305"/>
            <a:ext cx="765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PHASE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F64B93-F4CF-41A6-8781-189F15D05DEB}"/>
              </a:ext>
            </a:extLst>
          </p:cNvPr>
          <p:cNvSpPr txBox="1"/>
          <p:nvPr/>
        </p:nvSpPr>
        <p:spPr>
          <a:xfrm>
            <a:off x="1810141" y="634481"/>
            <a:ext cx="75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0070C0"/>
                </a:solidFill>
              </a:rPr>
              <a:t>x</a:t>
            </a:r>
            <a:r>
              <a:rPr lang="en-US" sz="1200" b="1" dirty="0">
                <a:solidFill>
                  <a:srgbClr val="0070C0"/>
                </a:solidFill>
              </a:rPr>
              <a:t> weeks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7D987E-8A71-4F16-BD25-F9C7D9B411D8}"/>
              </a:ext>
            </a:extLst>
          </p:cNvPr>
          <p:cNvSpPr txBox="1"/>
          <p:nvPr/>
        </p:nvSpPr>
        <p:spPr>
          <a:xfrm>
            <a:off x="3254828" y="527082"/>
            <a:ext cx="765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PHASE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DBCEB5-F297-4FCB-9A15-F24EE646FBFF}"/>
              </a:ext>
            </a:extLst>
          </p:cNvPr>
          <p:cNvSpPr txBox="1"/>
          <p:nvPr/>
        </p:nvSpPr>
        <p:spPr>
          <a:xfrm>
            <a:off x="3268826" y="628258"/>
            <a:ext cx="75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 weeks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3A21AC-2DE4-4C55-8430-F7755F4D0F38}"/>
              </a:ext>
            </a:extLst>
          </p:cNvPr>
          <p:cNvSpPr txBox="1"/>
          <p:nvPr/>
        </p:nvSpPr>
        <p:spPr>
          <a:xfrm>
            <a:off x="4788161" y="520860"/>
            <a:ext cx="765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PHASE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3998E8-257E-436C-ACF3-7EBAE818B337}"/>
              </a:ext>
            </a:extLst>
          </p:cNvPr>
          <p:cNvSpPr txBox="1"/>
          <p:nvPr/>
        </p:nvSpPr>
        <p:spPr>
          <a:xfrm>
            <a:off x="4802159" y="622036"/>
            <a:ext cx="75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weeks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126F38-98A6-4A90-9C35-330963C49B9D}"/>
              </a:ext>
            </a:extLst>
          </p:cNvPr>
          <p:cNvSpPr txBox="1"/>
          <p:nvPr/>
        </p:nvSpPr>
        <p:spPr>
          <a:xfrm>
            <a:off x="6302832" y="523968"/>
            <a:ext cx="765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PHASE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77A3D5-7113-4D52-984D-D579D7F4B458}"/>
              </a:ext>
            </a:extLst>
          </p:cNvPr>
          <p:cNvSpPr txBox="1"/>
          <p:nvPr/>
        </p:nvSpPr>
        <p:spPr>
          <a:xfrm>
            <a:off x="6316830" y="625144"/>
            <a:ext cx="75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 weeks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435C45B9-0618-4CFD-908E-36D91FEA2F19}"/>
              </a:ext>
            </a:extLst>
          </p:cNvPr>
          <p:cNvSpPr/>
          <p:nvPr/>
        </p:nvSpPr>
        <p:spPr>
          <a:xfrm>
            <a:off x="752676" y="2079223"/>
            <a:ext cx="1038806" cy="23326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817AE8-AAF4-4DB2-9966-2E515BE583B2}"/>
              </a:ext>
            </a:extLst>
          </p:cNvPr>
          <p:cNvSpPr txBox="1"/>
          <p:nvPr/>
        </p:nvSpPr>
        <p:spPr>
          <a:xfrm>
            <a:off x="957882" y="2035329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PLAN</a:t>
            </a:r>
          </a:p>
        </p:txBody>
      </p:sp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27CE8EE9-AAAA-4B89-BC38-9FA633F5D847}"/>
              </a:ext>
            </a:extLst>
          </p:cNvPr>
          <p:cNvSpPr/>
          <p:nvPr/>
        </p:nvSpPr>
        <p:spPr>
          <a:xfrm>
            <a:off x="1212989" y="2334261"/>
            <a:ext cx="1038806" cy="23326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949433-B6FA-419A-B387-BCEA6D3319CC}"/>
              </a:ext>
            </a:extLst>
          </p:cNvPr>
          <p:cNvSpPr txBox="1"/>
          <p:nvPr/>
        </p:nvSpPr>
        <p:spPr>
          <a:xfrm>
            <a:off x="1418195" y="2290367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C2FF3722-2866-43D3-9FF7-776B29A5E605}"/>
              </a:ext>
            </a:extLst>
          </p:cNvPr>
          <p:cNvSpPr/>
          <p:nvPr/>
        </p:nvSpPr>
        <p:spPr>
          <a:xfrm>
            <a:off x="1579998" y="2589297"/>
            <a:ext cx="1038806" cy="23326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4D6E6A-5891-48FC-9F73-FA4B7C54E7BE}"/>
              </a:ext>
            </a:extLst>
          </p:cNvPr>
          <p:cNvSpPr txBox="1"/>
          <p:nvPr/>
        </p:nvSpPr>
        <p:spPr>
          <a:xfrm>
            <a:off x="1542606" y="2545403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IMPLEMENT</a:t>
            </a:r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38E3A603-B37D-4654-BE3D-CB9112F0F63C}"/>
              </a:ext>
            </a:extLst>
          </p:cNvPr>
          <p:cNvSpPr/>
          <p:nvPr/>
        </p:nvSpPr>
        <p:spPr>
          <a:xfrm>
            <a:off x="1909682" y="2853661"/>
            <a:ext cx="1038806" cy="23326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9F7D60-FCE3-4072-A6B4-A41E11B33390}"/>
              </a:ext>
            </a:extLst>
          </p:cNvPr>
          <p:cNvSpPr txBox="1"/>
          <p:nvPr/>
        </p:nvSpPr>
        <p:spPr>
          <a:xfrm>
            <a:off x="2077567" y="2809767"/>
            <a:ext cx="719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ASSESS</a:t>
            </a: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0033FA24-C1E5-4021-9225-6B6D619AA589}"/>
              </a:ext>
            </a:extLst>
          </p:cNvPr>
          <p:cNvSpPr/>
          <p:nvPr/>
        </p:nvSpPr>
        <p:spPr>
          <a:xfrm>
            <a:off x="2705880" y="2586193"/>
            <a:ext cx="1038806" cy="233267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D70048-E83C-46A8-9B3E-9D5058BD1C0C}"/>
              </a:ext>
            </a:extLst>
          </p:cNvPr>
          <p:cNvSpPr txBox="1"/>
          <p:nvPr/>
        </p:nvSpPr>
        <p:spPr>
          <a:xfrm>
            <a:off x="2911086" y="2542299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PLAN</a:t>
            </a:r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B1FD5D0F-C6A6-4304-805A-AC283E18F9F8}"/>
              </a:ext>
            </a:extLst>
          </p:cNvPr>
          <p:cNvSpPr/>
          <p:nvPr/>
        </p:nvSpPr>
        <p:spPr>
          <a:xfrm>
            <a:off x="3166193" y="2841231"/>
            <a:ext cx="1038806" cy="233267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C79466-ECBC-4ADF-B27A-62BC781AEF24}"/>
              </a:ext>
            </a:extLst>
          </p:cNvPr>
          <p:cNvSpPr txBox="1"/>
          <p:nvPr/>
        </p:nvSpPr>
        <p:spPr>
          <a:xfrm>
            <a:off x="3371399" y="2797337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35" name="Arrow: Pentagon 34">
            <a:extLst>
              <a:ext uri="{FF2B5EF4-FFF2-40B4-BE49-F238E27FC236}">
                <a16:creationId xmlns:a16="http://schemas.microsoft.com/office/drawing/2014/main" id="{4F8DA8AC-4B4D-4687-9C58-917ABE02BD7A}"/>
              </a:ext>
            </a:extLst>
          </p:cNvPr>
          <p:cNvSpPr/>
          <p:nvPr/>
        </p:nvSpPr>
        <p:spPr>
          <a:xfrm>
            <a:off x="3533202" y="3096267"/>
            <a:ext cx="1038806" cy="233267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Pentagon 36">
            <a:extLst>
              <a:ext uri="{FF2B5EF4-FFF2-40B4-BE49-F238E27FC236}">
                <a16:creationId xmlns:a16="http://schemas.microsoft.com/office/drawing/2014/main" id="{9DC819C5-4424-4D5C-8A0E-30928286DDEC}"/>
              </a:ext>
            </a:extLst>
          </p:cNvPr>
          <p:cNvSpPr/>
          <p:nvPr/>
        </p:nvSpPr>
        <p:spPr>
          <a:xfrm>
            <a:off x="3862886" y="3360631"/>
            <a:ext cx="1038806" cy="233267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FFC071-C972-49E9-A9CC-C969487234B4}"/>
              </a:ext>
            </a:extLst>
          </p:cNvPr>
          <p:cNvSpPr txBox="1"/>
          <p:nvPr/>
        </p:nvSpPr>
        <p:spPr>
          <a:xfrm>
            <a:off x="4030771" y="3316737"/>
            <a:ext cx="719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ASSESS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087D03-4B15-45F7-BA63-FA6692AAA20F}"/>
              </a:ext>
            </a:extLst>
          </p:cNvPr>
          <p:cNvSpPr txBox="1"/>
          <p:nvPr/>
        </p:nvSpPr>
        <p:spPr>
          <a:xfrm>
            <a:off x="3482603" y="3048477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IMPLEMENT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7297353-EE6B-4B21-87A8-CDF9C5E8A416}"/>
              </a:ext>
            </a:extLst>
          </p:cNvPr>
          <p:cNvSpPr txBox="1"/>
          <p:nvPr/>
        </p:nvSpPr>
        <p:spPr>
          <a:xfrm>
            <a:off x="3090987" y="934499"/>
            <a:ext cx="1223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Basic maps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Generic topics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Task topics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Default PDF 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Default HTML5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11E2BEB-0ABE-4C36-889F-F1DBE533C4E6}"/>
              </a:ext>
            </a:extLst>
          </p:cNvPr>
          <p:cNvSpPr txBox="1"/>
          <p:nvPr/>
        </p:nvSpPr>
        <p:spPr>
          <a:xfrm>
            <a:off x="1572643" y="948261"/>
            <a:ext cx="12912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Content audit</a:t>
            </a:r>
          </a:p>
          <a:p>
            <a:r>
              <a:rPr lang="en-US" sz="1200" dirty="0">
                <a:solidFill>
                  <a:srgbClr val="0070C0"/>
                </a:solidFill>
              </a:rPr>
              <a:t>Conversion plan</a:t>
            </a:r>
          </a:p>
          <a:p>
            <a:r>
              <a:rPr lang="en-US" sz="1200" dirty="0">
                <a:solidFill>
                  <a:srgbClr val="0070C0"/>
                </a:solidFill>
              </a:rPr>
              <a:t>SVN/GIT repo</a:t>
            </a:r>
          </a:p>
          <a:p>
            <a:r>
              <a:rPr lang="en-US" sz="1200" dirty="0">
                <a:solidFill>
                  <a:srgbClr val="0070C0"/>
                </a:solidFill>
              </a:rPr>
              <a:t>DITA boot camp</a:t>
            </a:r>
          </a:p>
          <a:p>
            <a:r>
              <a:rPr lang="en-US" sz="1200" dirty="0">
                <a:solidFill>
                  <a:srgbClr val="0070C0"/>
                </a:solidFill>
              </a:rPr>
              <a:t>Automated builds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36D99D8-EF5D-4D65-8DCE-B128B72653A1}"/>
              </a:ext>
            </a:extLst>
          </p:cNvPr>
          <p:cNvSpPr txBox="1"/>
          <p:nvPr/>
        </p:nvSpPr>
        <p:spPr>
          <a:xfrm>
            <a:off x="4559006" y="937609"/>
            <a:ext cx="1306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Branding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Basic keys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Concept topics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Short descriptions HTML5 Help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B5D5D1-5E93-46C5-A84B-D8B7A5455F51}"/>
              </a:ext>
            </a:extLst>
          </p:cNvPr>
          <p:cNvSpPr txBox="1"/>
          <p:nvPr/>
        </p:nvSpPr>
        <p:spPr>
          <a:xfrm>
            <a:off x="6083010" y="931382"/>
            <a:ext cx="1306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Conditions</a:t>
            </a:r>
          </a:p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Metadata</a:t>
            </a:r>
          </a:p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Markdown topics</a:t>
            </a:r>
          </a:p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Content libraries</a:t>
            </a:r>
          </a:p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Branded PDF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68719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33475AC-10E8-4060-A6C1-2A22B1121CBE}"/>
              </a:ext>
            </a:extLst>
          </p:cNvPr>
          <p:cNvCxnSpPr>
            <a:cxnSpLocks/>
          </p:cNvCxnSpPr>
          <p:nvPr/>
        </p:nvCxnSpPr>
        <p:spPr>
          <a:xfrm>
            <a:off x="1446246" y="755780"/>
            <a:ext cx="5952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50316D-43D6-443B-AE2F-65299CFB4C11}"/>
              </a:ext>
            </a:extLst>
          </p:cNvPr>
          <p:cNvCxnSpPr/>
          <p:nvPr/>
        </p:nvCxnSpPr>
        <p:spPr>
          <a:xfrm>
            <a:off x="5850294" y="643812"/>
            <a:ext cx="0" cy="233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158088-C0E4-4870-8528-81201333AC7A}"/>
              </a:ext>
            </a:extLst>
          </p:cNvPr>
          <p:cNvCxnSpPr/>
          <p:nvPr/>
        </p:nvCxnSpPr>
        <p:spPr>
          <a:xfrm>
            <a:off x="7243666" y="634481"/>
            <a:ext cx="0" cy="233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AC98D7-7782-49B8-985F-81CAE8F0447C}"/>
              </a:ext>
            </a:extLst>
          </p:cNvPr>
          <p:cNvCxnSpPr/>
          <p:nvPr/>
        </p:nvCxnSpPr>
        <p:spPr>
          <a:xfrm>
            <a:off x="1449356" y="643812"/>
            <a:ext cx="0" cy="233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6938BD-96CE-42FF-8752-903859B25E80}"/>
              </a:ext>
            </a:extLst>
          </p:cNvPr>
          <p:cNvCxnSpPr/>
          <p:nvPr/>
        </p:nvCxnSpPr>
        <p:spPr>
          <a:xfrm>
            <a:off x="2842727" y="625151"/>
            <a:ext cx="0" cy="233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8EC377-8DA5-456A-9F7F-23B7F86B8C1E}"/>
              </a:ext>
            </a:extLst>
          </p:cNvPr>
          <p:cNvCxnSpPr/>
          <p:nvPr/>
        </p:nvCxnSpPr>
        <p:spPr>
          <a:xfrm>
            <a:off x="4360506" y="643812"/>
            <a:ext cx="0" cy="233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EDF740-24B4-47D2-8D35-7211D67075CE}"/>
              </a:ext>
            </a:extLst>
          </p:cNvPr>
          <p:cNvSpPr txBox="1"/>
          <p:nvPr/>
        </p:nvSpPr>
        <p:spPr>
          <a:xfrm>
            <a:off x="1796143" y="533305"/>
            <a:ext cx="765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PHASE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F64B93-F4CF-41A6-8781-189F15D05DEB}"/>
              </a:ext>
            </a:extLst>
          </p:cNvPr>
          <p:cNvSpPr txBox="1"/>
          <p:nvPr/>
        </p:nvSpPr>
        <p:spPr>
          <a:xfrm>
            <a:off x="1810141" y="634481"/>
            <a:ext cx="75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0070C0"/>
                </a:solidFill>
              </a:rPr>
              <a:t>x</a:t>
            </a:r>
            <a:r>
              <a:rPr lang="en-US" sz="1200" b="1" dirty="0">
                <a:solidFill>
                  <a:srgbClr val="0070C0"/>
                </a:solidFill>
              </a:rPr>
              <a:t> weeks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7D987E-8A71-4F16-BD25-F9C7D9B411D8}"/>
              </a:ext>
            </a:extLst>
          </p:cNvPr>
          <p:cNvSpPr txBox="1"/>
          <p:nvPr/>
        </p:nvSpPr>
        <p:spPr>
          <a:xfrm>
            <a:off x="3254828" y="527082"/>
            <a:ext cx="765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PHASE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DBCEB5-F297-4FCB-9A15-F24EE646FBFF}"/>
              </a:ext>
            </a:extLst>
          </p:cNvPr>
          <p:cNvSpPr txBox="1"/>
          <p:nvPr/>
        </p:nvSpPr>
        <p:spPr>
          <a:xfrm>
            <a:off x="3268826" y="628258"/>
            <a:ext cx="75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 weeks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3A21AC-2DE4-4C55-8430-F7755F4D0F38}"/>
              </a:ext>
            </a:extLst>
          </p:cNvPr>
          <p:cNvSpPr txBox="1"/>
          <p:nvPr/>
        </p:nvSpPr>
        <p:spPr>
          <a:xfrm>
            <a:off x="4788161" y="520860"/>
            <a:ext cx="765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PHASE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3998E8-257E-436C-ACF3-7EBAE818B337}"/>
              </a:ext>
            </a:extLst>
          </p:cNvPr>
          <p:cNvSpPr txBox="1"/>
          <p:nvPr/>
        </p:nvSpPr>
        <p:spPr>
          <a:xfrm>
            <a:off x="4802159" y="622036"/>
            <a:ext cx="75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weeks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126F38-98A6-4A90-9C35-330963C49B9D}"/>
              </a:ext>
            </a:extLst>
          </p:cNvPr>
          <p:cNvSpPr txBox="1"/>
          <p:nvPr/>
        </p:nvSpPr>
        <p:spPr>
          <a:xfrm>
            <a:off x="6302832" y="523968"/>
            <a:ext cx="765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PHASE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77A3D5-7113-4D52-984D-D579D7F4B458}"/>
              </a:ext>
            </a:extLst>
          </p:cNvPr>
          <p:cNvSpPr txBox="1"/>
          <p:nvPr/>
        </p:nvSpPr>
        <p:spPr>
          <a:xfrm>
            <a:off x="6316830" y="625144"/>
            <a:ext cx="75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 weeks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435C45B9-0618-4CFD-908E-36D91FEA2F19}"/>
              </a:ext>
            </a:extLst>
          </p:cNvPr>
          <p:cNvSpPr/>
          <p:nvPr/>
        </p:nvSpPr>
        <p:spPr>
          <a:xfrm>
            <a:off x="752676" y="2079223"/>
            <a:ext cx="1038806" cy="23326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817AE8-AAF4-4DB2-9966-2E515BE583B2}"/>
              </a:ext>
            </a:extLst>
          </p:cNvPr>
          <p:cNvSpPr txBox="1"/>
          <p:nvPr/>
        </p:nvSpPr>
        <p:spPr>
          <a:xfrm>
            <a:off x="957882" y="2035329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PLAN</a:t>
            </a:r>
          </a:p>
        </p:txBody>
      </p:sp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27CE8EE9-AAAA-4B89-BC38-9FA633F5D847}"/>
              </a:ext>
            </a:extLst>
          </p:cNvPr>
          <p:cNvSpPr/>
          <p:nvPr/>
        </p:nvSpPr>
        <p:spPr>
          <a:xfrm>
            <a:off x="1212989" y="2334261"/>
            <a:ext cx="1038806" cy="23326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949433-B6FA-419A-B387-BCEA6D3319CC}"/>
              </a:ext>
            </a:extLst>
          </p:cNvPr>
          <p:cNvSpPr txBox="1"/>
          <p:nvPr/>
        </p:nvSpPr>
        <p:spPr>
          <a:xfrm>
            <a:off x="1418195" y="2290367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C2FF3722-2866-43D3-9FF7-776B29A5E605}"/>
              </a:ext>
            </a:extLst>
          </p:cNvPr>
          <p:cNvSpPr/>
          <p:nvPr/>
        </p:nvSpPr>
        <p:spPr>
          <a:xfrm>
            <a:off x="1579998" y="2589297"/>
            <a:ext cx="1038806" cy="23326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4D6E6A-5891-48FC-9F73-FA4B7C54E7BE}"/>
              </a:ext>
            </a:extLst>
          </p:cNvPr>
          <p:cNvSpPr txBox="1"/>
          <p:nvPr/>
        </p:nvSpPr>
        <p:spPr>
          <a:xfrm>
            <a:off x="1542606" y="2545403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IMPLEMENT</a:t>
            </a:r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38E3A603-B37D-4654-BE3D-CB9112F0F63C}"/>
              </a:ext>
            </a:extLst>
          </p:cNvPr>
          <p:cNvSpPr/>
          <p:nvPr/>
        </p:nvSpPr>
        <p:spPr>
          <a:xfrm>
            <a:off x="1909682" y="2853661"/>
            <a:ext cx="1038806" cy="23326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9F7D60-FCE3-4072-A6B4-A41E11B33390}"/>
              </a:ext>
            </a:extLst>
          </p:cNvPr>
          <p:cNvSpPr txBox="1"/>
          <p:nvPr/>
        </p:nvSpPr>
        <p:spPr>
          <a:xfrm>
            <a:off x="2077567" y="2809767"/>
            <a:ext cx="719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ASSESS</a:t>
            </a: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0033FA24-C1E5-4021-9225-6B6D619AA589}"/>
              </a:ext>
            </a:extLst>
          </p:cNvPr>
          <p:cNvSpPr/>
          <p:nvPr/>
        </p:nvSpPr>
        <p:spPr>
          <a:xfrm>
            <a:off x="2705880" y="2586193"/>
            <a:ext cx="1038806" cy="233267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D70048-E83C-46A8-9B3E-9D5058BD1C0C}"/>
              </a:ext>
            </a:extLst>
          </p:cNvPr>
          <p:cNvSpPr txBox="1"/>
          <p:nvPr/>
        </p:nvSpPr>
        <p:spPr>
          <a:xfrm>
            <a:off x="2911086" y="2542299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PLAN</a:t>
            </a:r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B1FD5D0F-C6A6-4304-805A-AC283E18F9F8}"/>
              </a:ext>
            </a:extLst>
          </p:cNvPr>
          <p:cNvSpPr/>
          <p:nvPr/>
        </p:nvSpPr>
        <p:spPr>
          <a:xfrm>
            <a:off x="3166193" y="2841231"/>
            <a:ext cx="1038806" cy="233267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C79466-ECBC-4ADF-B27A-62BC781AEF24}"/>
              </a:ext>
            </a:extLst>
          </p:cNvPr>
          <p:cNvSpPr txBox="1"/>
          <p:nvPr/>
        </p:nvSpPr>
        <p:spPr>
          <a:xfrm>
            <a:off x="3371399" y="2797337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35" name="Arrow: Pentagon 34">
            <a:extLst>
              <a:ext uri="{FF2B5EF4-FFF2-40B4-BE49-F238E27FC236}">
                <a16:creationId xmlns:a16="http://schemas.microsoft.com/office/drawing/2014/main" id="{4F8DA8AC-4B4D-4687-9C58-917ABE02BD7A}"/>
              </a:ext>
            </a:extLst>
          </p:cNvPr>
          <p:cNvSpPr/>
          <p:nvPr/>
        </p:nvSpPr>
        <p:spPr>
          <a:xfrm>
            <a:off x="3533202" y="3096267"/>
            <a:ext cx="1038806" cy="233267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Pentagon 36">
            <a:extLst>
              <a:ext uri="{FF2B5EF4-FFF2-40B4-BE49-F238E27FC236}">
                <a16:creationId xmlns:a16="http://schemas.microsoft.com/office/drawing/2014/main" id="{9DC819C5-4424-4D5C-8A0E-30928286DDEC}"/>
              </a:ext>
            </a:extLst>
          </p:cNvPr>
          <p:cNvSpPr/>
          <p:nvPr/>
        </p:nvSpPr>
        <p:spPr>
          <a:xfrm>
            <a:off x="3862886" y="3360631"/>
            <a:ext cx="1038806" cy="233267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FFC071-C972-49E9-A9CC-C969487234B4}"/>
              </a:ext>
            </a:extLst>
          </p:cNvPr>
          <p:cNvSpPr txBox="1"/>
          <p:nvPr/>
        </p:nvSpPr>
        <p:spPr>
          <a:xfrm>
            <a:off x="4030771" y="3316737"/>
            <a:ext cx="719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ASSESS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087D03-4B15-45F7-BA63-FA6692AAA20F}"/>
              </a:ext>
            </a:extLst>
          </p:cNvPr>
          <p:cNvSpPr txBox="1"/>
          <p:nvPr/>
        </p:nvSpPr>
        <p:spPr>
          <a:xfrm>
            <a:off x="3482603" y="3048477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IMPLEMENT</a:t>
            </a:r>
          </a:p>
        </p:txBody>
      </p:sp>
      <p:sp>
        <p:nvSpPr>
          <p:cNvPr id="40" name="Arrow: Pentagon 39">
            <a:extLst>
              <a:ext uri="{FF2B5EF4-FFF2-40B4-BE49-F238E27FC236}">
                <a16:creationId xmlns:a16="http://schemas.microsoft.com/office/drawing/2014/main" id="{637F7821-4F73-4248-970D-08D9CC68DE7D}"/>
              </a:ext>
            </a:extLst>
          </p:cNvPr>
          <p:cNvSpPr/>
          <p:nvPr/>
        </p:nvSpPr>
        <p:spPr>
          <a:xfrm>
            <a:off x="4640427" y="3074499"/>
            <a:ext cx="1038806" cy="233267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8F0B9F-2563-4DCD-AA81-D629E6B6EDAB}"/>
              </a:ext>
            </a:extLst>
          </p:cNvPr>
          <p:cNvSpPr txBox="1"/>
          <p:nvPr/>
        </p:nvSpPr>
        <p:spPr>
          <a:xfrm>
            <a:off x="4845633" y="3030605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PLAN</a:t>
            </a:r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C7C4EC4A-0A1A-45ED-9DF9-5048C6C11A6D}"/>
              </a:ext>
            </a:extLst>
          </p:cNvPr>
          <p:cNvSpPr/>
          <p:nvPr/>
        </p:nvSpPr>
        <p:spPr>
          <a:xfrm>
            <a:off x="4914124" y="3329537"/>
            <a:ext cx="1038806" cy="233267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4A18BB-F61B-4204-B4B4-ABD385259293}"/>
              </a:ext>
            </a:extLst>
          </p:cNvPr>
          <p:cNvSpPr txBox="1"/>
          <p:nvPr/>
        </p:nvSpPr>
        <p:spPr>
          <a:xfrm>
            <a:off x="5119330" y="3285643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44" name="Arrow: Pentagon 43">
            <a:extLst>
              <a:ext uri="{FF2B5EF4-FFF2-40B4-BE49-F238E27FC236}">
                <a16:creationId xmlns:a16="http://schemas.microsoft.com/office/drawing/2014/main" id="{1B978757-6B68-40BD-AA5E-E111F98A0B7D}"/>
              </a:ext>
            </a:extLst>
          </p:cNvPr>
          <p:cNvSpPr/>
          <p:nvPr/>
        </p:nvSpPr>
        <p:spPr>
          <a:xfrm>
            <a:off x="5103849" y="3584573"/>
            <a:ext cx="1038806" cy="233267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Pentagon 44">
            <a:extLst>
              <a:ext uri="{FF2B5EF4-FFF2-40B4-BE49-F238E27FC236}">
                <a16:creationId xmlns:a16="http://schemas.microsoft.com/office/drawing/2014/main" id="{E6857990-6C89-4E43-B61F-B4385B20E63B}"/>
              </a:ext>
            </a:extLst>
          </p:cNvPr>
          <p:cNvSpPr/>
          <p:nvPr/>
        </p:nvSpPr>
        <p:spPr>
          <a:xfrm>
            <a:off x="5302901" y="3848937"/>
            <a:ext cx="1038806" cy="233267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D8ED79-1B5E-4CD2-83A3-1269A47C32BF}"/>
              </a:ext>
            </a:extLst>
          </p:cNvPr>
          <p:cNvSpPr txBox="1"/>
          <p:nvPr/>
        </p:nvSpPr>
        <p:spPr>
          <a:xfrm>
            <a:off x="5470786" y="3805043"/>
            <a:ext cx="719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ASSESS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659CB8-B0A2-458A-8D40-98E48AACAE03}"/>
              </a:ext>
            </a:extLst>
          </p:cNvPr>
          <p:cNvSpPr txBox="1"/>
          <p:nvPr/>
        </p:nvSpPr>
        <p:spPr>
          <a:xfrm>
            <a:off x="5063351" y="3546895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IMPLEMENT</a:t>
            </a:r>
          </a:p>
        </p:txBody>
      </p:sp>
      <p:sp>
        <p:nvSpPr>
          <p:cNvPr id="49" name="Arrow: Pentagon 48">
            <a:extLst>
              <a:ext uri="{FF2B5EF4-FFF2-40B4-BE49-F238E27FC236}">
                <a16:creationId xmlns:a16="http://schemas.microsoft.com/office/drawing/2014/main" id="{50DC280E-BB31-4D76-ABAE-494B3A303E1F}"/>
              </a:ext>
            </a:extLst>
          </p:cNvPr>
          <p:cNvSpPr/>
          <p:nvPr/>
        </p:nvSpPr>
        <p:spPr>
          <a:xfrm>
            <a:off x="6173760" y="3572137"/>
            <a:ext cx="1038806" cy="233267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25C260-160B-4A87-9F59-0373222DF340}"/>
              </a:ext>
            </a:extLst>
          </p:cNvPr>
          <p:cNvSpPr txBox="1"/>
          <p:nvPr/>
        </p:nvSpPr>
        <p:spPr>
          <a:xfrm>
            <a:off x="6378966" y="352824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PLAN</a:t>
            </a:r>
          </a:p>
        </p:txBody>
      </p:sp>
      <p:sp>
        <p:nvSpPr>
          <p:cNvPr id="51" name="Arrow: Pentagon 50">
            <a:extLst>
              <a:ext uri="{FF2B5EF4-FFF2-40B4-BE49-F238E27FC236}">
                <a16:creationId xmlns:a16="http://schemas.microsoft.com/office/drawing/2014/main" id="{104FAEBB-E2A1-45EC-BF58-647C76DDBEA2}"/>
              </a:ext>
            </a:extLst>
          </p:cNvPr>
          <p:cNvSpPr/>
          <p:nvPr/>
        </p:nvSpPr>
        <p:spPr>
          <a:xfrm>
            <a:off x="6354147" y="3827175"/>
            <a:ext cx="1038806" cy="233267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F58365-D5A5-4AE1-98A4-99BB49E63120}"/>
              </a:ext>
            </a:extLst>
          </p:cNvPr>
          <p:cNvSpPr txBox="1"/>
          <p:nvPr/>
        </p:nvSpPr>
        <p:spPr>
          <a:xfrm>
            <a:off x="6559353" y="3783281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53" name="Arrow: Pentagon 52">
            <a:extLst>
              <a:ext uri="{FF2B5EF4-FFF2-40B4-BE49-F238E27FC236}">
                <a16:creationId xmlns:a16="http://schemas.microsoft.com/office/drawing/2014/main" id="{8E903F8E-D591-481A-A1AC-109750466158}"/>
              </a:ext>
            </a:extLst>
          </p:cNvPr>
          <p:cNvSpPr/>
          <p:nvPr/>
        </p:nvSpPr>
        <p:spPr>
          <a:xfrm>
            <a:off x="6506553" y="4082211"/>
            <a:ext cx="1038806" cy="233267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Pentagon 53">
            <a:extLst>
              <a:ext uri="{FF2B5EF4-FFF2-40B4-BE49-F238E27FC236}">
                <a16:creationId xmlns:a16="http://schemas.microsoft.com/office/drawing/2014/main" id="{0255BE47-7F6F-4C82-AF8E-3C8B5D1E3D17}"/>
              </a:ext>
            </a:extLst>
          </p:cNvPr>
          <p:cNvSpPr/>
          <p:nvPr/>
        </p:nvSpPr>
        <p:spPr>
          <a:xfrm>
            <a:off x="6761586" y="4346575"/>
            <a:ext cx="1038806" cy="233267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26E22F-F67F-43F7-91B4-7B6B1B9D0169}"/>
              </a:ext>
            </a:extLst>
          </p:cNvPr>
          <p:cNvSpPr txBox="1"/>
          <p:nvPr/>
        </p:nvSpPr>
        <p:spPr>
          <a:xfrm>
            <a:off x="6929471" y="4302681"/>
            <a:ext cx="719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ASSESS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EBC8F5D-4748-4738-92A9-2E51F707552F}"/>
              </a:ext>
            </a:extLst>
          </p:cNvPr>
          <p:cNvSpPr txBox="1"/>
          <p:nvPr/>
        </p:nvSpPr>
        <p:spPr>
          <a:xfrm>
            <a:off x="6455299" y="4044955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IMPLEMENT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7297353-EE6B-4B21-87A8-CDF9C5E8A416}"/>
              </a:ext>
            </a:extLst>
          </p:cNvPr>
          <p:cNvSpPr txBox="1"/>
          <p:nvPr/>
        </p:nvSpPr>
        <p:spPr>
          <a:xfrm>
            <a:off x="3090987" y="934499"/>
            <a:ext cx="1223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Basic maps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Generic topics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Task topics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Default PDF 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Default HTML5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11E2BEB-0ABE-4C36-889F-F1DBE533C4E6}"/>
              </a:ext>
            </a:extLst>
          </p:cNvPr>
          <p:cNvSpPr txBox="1"/>
          <p:nvPr/>
        </p:nvSpPr>
        <p:spPr>
          <a:xfrm>
            <a:off x="1572643" y="948261"/>
            <a:ext cx="12912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Content audit</a:t>
            </a:r>
          </a:p>
          <a:p>
            <a:r>
              <a:rPr lang="en-US" sz="1200" dirty="0">
                <a:solidFill>
                  <a:srgbClr val="0070C0"/>
                </a:solidFill>
              </a:rPr>
              <a:t>Conversion plan</a:t>
            </a:r>
          </a:p>
          <a:p>
            <a:r>
              <a:rPr lang="en-US" sz="1200" dirty="0">
                <a:solidFill>
                  <a:srgbClr val="0070C0"/>
                </a:solidFill>
              </a:rPr>
              <a:t>SVN/GIT repo</a:t>
            </a:r>
          </a:p>
          <a:p>
            <a:r>
              <a:rPr lang="en-US" sz="1200" dirty="0">
                <a:solidFill>
                  <a:srgbClr val="0070C0"/>
                </a:solidFill>
              </a:rPr>
              <a:t>DITA boot camp</a:t>
            </a:r>
          </a:p>
          <a:p>
            <a:r>
              <a:rPr lang="en-US" sz="1200" dirty="0">
                <a:solidFill>
                  <a:srgbClr val="0070C0"/>
                </a:solidFill>
              </a:rPr>
              <a:t>Automated builds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36D99D8-EF5D-4D65-8DCE-B128B72653A1}"/>
              </a:ext>
            </a:extLst>
          </p:cNvPr>
          <p:cNvSpPr txBox="1"/>
          <p:nvPr/>
        </p:nvSpPr>
        <p:spPr>
          <a:xfrm>
            <a:off x="4559006" y="937609"/>
            <a:ext cx="1306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Branding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Basic keys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Concept topics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Short descriptions HTML5 Help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B5D5D1-5E93-46C5-A84B-D8B7A5455F51}"/>
              </a:ext>
            </a:extLst>
          </p:cNvPr>
          <p:cNvSpPr txBox="1"/>
          <p:nvPr/>
        </p:nvSpPr>
        <p:spPr>
          <a:xfrm>
            <a:off x="6083010" y="931382"/>
            <a:ext cx="1306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Conditions</a:t>
            </a:r>
          </a:p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Metadata</a:t>
            </a:r>
          </a:p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Markdown topics</a:t>
            </a:r>
          </a:p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Content libraries</a:t>
            </a:r>
          </a:p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Branded PDF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2506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FF4BD3-047E-4AD7-8FB5-2D5FD2A97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9288" y="950095"/>
            <a:ext cx="8797064" cy="86627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A925AE-E1B0-4534-805F-ACB1B5759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5691" y="2460586"/>
            <a:ext cx="5731506" cy="5644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6B98008-389F-4393-8A28-28D195B0D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706" y="3806559"/>
            <a:ext cx="3018786" cy="297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22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0933D7-0FA4-4C7E-B68B-0D20CC362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48" y="1530377"/>
            <a:ext cx="4574644" cy="451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3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0933D7-0FA4-4C7E-B68B-0D20CC362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48" y="1530377"/>
            <a:ext cx="4574644" cy="451093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606FC15-DDE3-4C27-849B-D7F1477ECD71}"/>
              </a:ext>
            </a:extLst>
          </p:cNvPr>
          <p:cNvGrpSpPr/>
          <p:nvPr/>
        </p:nvGrpSpPr>
        <p:grpSpPr>
          <a:xfrm rot="16200000">
            <a:off x="128883" y="5111275"/>
            <a:ext cx="1157432" cy="432695"/>
            <a:chOff x="5589526" y="1816608"/>
            <a:chExt cx="1157432" cy="43269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27BBC6F-6211-4B0A-859F-3795ED166BD4}"/>
                </a:ext>
              </a:extLst>
            </p:cNvPr>
            <p:cNvSpPr txBox="1"/>
            <p:nvPr/>
          </p:nvSpPr>
          <p:spPr>
            <a:xfrm>
              <a:off x="5615492" y="1816608"/>
              <a:ext cx="1089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OPEN SOURCE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5474DB-8CCD-4ADF-9C8C-A1772E10523A}"/>
                </a:ext>
              </a:extLst>
            </p:cNvPr>
            <p:cNvSpPr txBox="1"/>
            <p:nvPr/>
          </p:nvSpPr>
          <p:spPr>
            <a:xfrm>
              <a:off x="5589526" y="1972304"/>
              <a:ext cx="1157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TECHNOLOGIES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6AD3D9F-0324-4470-86FC-C36C9D5AE73B}"/>
              </a:ext>
            </a:extLst>
          </p:cNvPr>
          <p:cNvGrpSpPr/>
          <p:nvPr/>
        </p:nvGrpSpPr>
        <p:grpSpPr>
          <a:xfrm rot="16200000">
            <a:off x="128885" y="2091271"/>
            <a:ext cx="1157432" cy="432693"/>
            <a:chOff x="5589526" y="1816610"/>
            <a:chExt cx="1157432" cy="43269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A21E5B-26FB-429D-AAEA-A11457834523}"/>
                </a:ext>
              </a:extLst>
            </p:cNvPr>
            <p:cNvSpPr txBox="1"/>
            <p:nvPr/>
          </p:nvSpPr>
          <p:spPr>
            <a:xfrm>
              <a:off x="5641942" y="1816610"/>
              <a:ext cx="10361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PROPRIETARY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B13A51-673D-4853-A6CA-8CF266A262ED}"/>
                </a:ext>
              </a:extLst>
            </p:cNvPr>
            <p:cNvSpPr txBox="1"/>
            <p:nvPr/>
          </p:nvSpPr>
          <p:spPr>
            <a:xfrm>
              <a:off x="5589526" y="1972304"/>
              <a:ext cx="1157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TECHNOLOGIES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BF787A-54F7-4C02-9233-20A81BEA6400}"/>
              </a:ext>
            </a:extLst>
          </p:cNvPr>
          <p:cNvCxnSpPr/>
          <p:nvPr/>
        </p:nvCxnSpPr>
        <p:spPr>
          <a:xfrm flipV="1">
            <a:off x="923947" y="1175657"/>
            <a:ext cx="0" cy="4856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FE725F-1AB5-4AEB-83BB-E615751F29D0}"/>
              </a:ext>
            </a:extLst>
          </p:cNvPr>
          <p:cNvCxnSpPr>
            <a:cxnSpLocks/>
          </p:cNvCxnSpPr>
          <p:nvPr/>
        </p:nvCxnSpPr>
        <p:spPr>
          <a:xfrm flipV="1">
            <a:off x="927059" y="6025754"/>
            <a:ext cx="473662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6D8965-08D7-49B6-901C-90D6FC91CA76}"/>
              </a:ext>
            </a:extLst>
          </p:cNvPr>
          <p:cNvGrpSpPr/>
          <p:nvPr/>
        </p:nvGrpSpPr>
        <p:grpSpPr>
          <a:xfrm>
            <a:off x="651904" y="6041307"/>
            <a:ext cx="2039725" cy="432695"/>
            <a:chOff x="5148384" y="1816608"/>
            <a:chExt cx="2039725" cy="43269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DA0DE87-DBA5-496E-A522-B5F56B3331B6}"/>
                </a:ext>
              </a:extLst>
            </p:cNvPr>
            <p:cNvSpPr txBox="1"/>
            <p:nvPr/>
          </p:nvSpPr>
          <p:spPr>
            <a:xfrm>
              <a:off x="5645276" y="1816608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UNMODIFIED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EFB84E-E7F4-40AB-BD29-D9E7FA878B93}"/>
                </a:ext>
              </a:extLst>
            </p:cNvPr>
            <p:cNvSpPr txBox="1"/>
            <p:nvPr/>
          </p:nvSpPr>
          <p:spPr>
            <a:xfrm>
              <a:off x="5148384" y="1972304"/>
              <a:ext cx="2039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GRAMMARS / TRANSFORMS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A8B9C2-055F-4BB2-AD69-C092E54BFFA4}"/>
              </a:ext>
            </a:extLst>
          </p:cNvPr>
          <p:cNvGrpSpPr/>
          <p:nvPr/>
        </p:nvGrpSpPr>
        <p:grpSpPr>
          <a:xfrm>
            <a:off x="3703832" y="6045332"/>
            <a:ext cx="2039725" cy="432695"/>
            <a:chOff x="5148384" y="1816608"/>
            <a:chExt cx="2039725" cy="43269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49A1C6-8A5B-4769-B161-598875608781}"/>
                </a:ext>
              </a:extLst>
            </p:cNvPr>
            <p:cNvSpPr txBox="1"/>
            <p:nvPr/>
          </p:nvSpPr>
          <p:spPr>
            <a:xfrm>
              <a:off x="5325355" y="1816608"/>
              <a:ext cx="16693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EXTENSIVELY MODIFIED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82CD3A-5CFA-4B5E-B0BE-8DE5C9A51ABF}"/>
                </a:ext>
              </a:extLst>
            </p:cNvPr>
            <p:cNvSpPr txBox="1"/>
            <p:nvPr/>
          </p:nvSpPr>
          <p:spPr>
            <a:xfrm>
              <a:off x="5148384" y="1972304"/>
              <a:ext cx="2039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GRAMMARS / TRANSFORMS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326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0933D7-0FA4-4C7E-B68B-0D20CC362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48" y="1530377"/>
            <a:ext cx="4574644" cy="451093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606FC15-DDE3-4C27-849B-D7F1477ECD71}"/>
              </a:ext>
            </a:extLst>
          </p:cNvPr>
          <p:cNvGrpSpPr/>
          <p:nvPr/>
        </p:nvGrpSpPr>
        <p:grpSpPr>
          <a:xfrm rot="16200000">
            <a:off x="128883" y="5111275"/>
            <a:ext cx="1157432" cy="432695"/>
            <a:chOff x="5589526" y="1816608"/>
            <a:chExt cx="1157432" cy="43269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27BBC6F-6211-4B0A-859F-3795ED166BD4}"/>
                </a:ext>
              </a:extLst>
            </p:cNvPr>
            <p:cNvSpPr txBox="1"/>
            <p:nvPr/>
          </p:nvSpPr>
          <p:spPr>
            <a:xfrm>
              <a:off x="5615492" y="1816608"/>
              <a:ext cx="1089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OPEN SOURCE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5474DB-8CCD-4ADF-9C8C-A1772E10523A}"/>
                </a:ext>
              </a:extLst>
            </p:cNvPr>
            <p:cNvSpPr txBox="1"/>
            <p:nvPr/>
          </p:nvSpPr>
          <p:spPr>
            <a:xfrm>
              <a:off x="5589526" y="1972304"/>
              <a:ext cx="1157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TECHNOLOGIES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6AD3D9F-0324-4470-86FC-C36C9D5AE73B}"/>
              </a:ext>
            </a:extLst>
          </p:cNvPr>
          <p:cNvGrpSpPr/>
          <p:nvPr/>
        </p:nvGrpSpPr>
        <p:grpSpPr>
          <a:xfrm rot="16200000">
            <a:off x="128885" y="2091271"/>
            <a:ext cx="1157432" cy="432693"/>
            <a:chOff x="5589526" y="1816610"/>
            <a:chExt cx="1157432" cy="43269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A21E5B-26FB-429D-AAEA-A11457834523}"/>
                </a:ext>
              </a:extLst>
            </p:cNvPr>
            <p:cNvSpPr txBox="1"/>
            <p:nvPr/>
          </p:nvSpPr>
          <p:spPr>
            <a:xfrm>
              <a:off x="5641942" y="1816610"/>
              <a:ext cx="10361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PROPRIETARY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B13A51-673D-4853-A6CA-8CF266A262ED}"/>
                </a:ext>
              </a:extLst>
            </p:cNvPr>
            <p:cNvSpPr txBox="1"/>
            <p:nvPr/>
          </p:nvSpPr>
          <p:spPr>
            <a:xfrm>
              <a:off x="5589526" y="1972304"/>
              <a:ext cx="1157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TECHNOLOGIES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BF787A-54F7-4C02-9233-20A81BEA6400}"/>
              </a:ext>
            </a:extLst>
          </p:cNvPr>
          <p:cNvCxnSpPr/>
          <p:nvPr/>
        </p:nvCxnSpPr>
        <p:spPr>
          <a:xfrm flipV="1">
            <a:off x="923947" y="1175657"/>
            <a:ext cx="0" cy="4856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FE725F-1AB5-4AEB-83BB-E615751F29D0}"/>
              </a:ext>
            </a:extLst>
          </p:cNvPr>
          <p:cNvCxnSpPr>
            <a:cxnSpLocks/>
          </p:cNvCxnSpPr>
          <p:nvPr/>
        </p:nvCxnSpPr>
        <p:spPr>
          <a:xfrm flipV="1">
            <a:off x="927059" y="6025754"/>
            <a:ext cx="473662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6D8965-08D7-49B6-901C-90D6FC91CA76}"/>
              </a:ext>
            </a:extLst>
          </p:cNvPr>
          <p:cNvGrpSpPr/>
          <p:nvPr/>
        </p:nvGrpSpPr>
        <p:grpSpPr>
          <a:xfrm>
            <a:off x="651904" y="6041307"/>
            <a:ext cx="2039725" cy="432695"/>
            <a:chOff x="5148384" y="1816608"/>
            <a:chExt cx="2039725" cy="43269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DA0DE87-DBA5-496E-A522-B5F56B3331B6}"/>
                </a:ext>
              </a:extLst>
            </p:cNvPr>
            <p:cNvSpPr txBox="1"/>
            <p:nvPr/>
          </p:nvSpPr>
          <p:spPr>
            <a:xfrm>
              <a:off x="5645276" y="1816608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UNMODIFIED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EFB84E-E7F4-40AB-BD29-D9E7FA878B93}"/>
                </a:ext>
              </a:extLst>
            </p:cNvPr>
            <p:cNvSpPr txBox="1"/>
            <p:nvPr/>
          </p:nvSpPr>
          <p:spPr>
            <a:xfrm>
              <a:off x="5148384" y="1972304"/>
              <a:ext cx="2039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GRAMMARS / TRANSFORMS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A8B9C2-055F-4BB2-AD69-C092E54BFFA4}"/>
              </a:ext>
            </a:extLst>
          </p:cNvPr>
          <p:cNvGrpSpPr/>
          <p:nvPr/>
        </p:nvGrpSpPr>
        <p:grpSpPr>
          <a:xfrm>
            <a:off x="3703832" y="6045332"/>
            <a:ext cx="2039725" cy="432695"/>
            <a:chOff x="5148384" y="1816608"/>
            <a:chExt cx="2039725" cy="43269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49A1C6-8A5B-4769-B161-598875608781}"/>
                </a:ext>
              </a:extLst>
            </p:cNvPr>
            <p:cNvSpPr txBox="1"/>
            <p:nvPr/>
          </p:nvSpPr>
          <p:spPr>
            <a:xfrm>
              <a:off x="5325355" y="1816608"/>
              <a:ext cx="16693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EXTENSIVELY MODIFIED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82CD3A-5CFA-4B5E-B0BE-8DE5C9A51ABF}"/>
                </a:ext>
              </a:extLst>
            </p:cNvPr>
            <p:cNvSpPr txBox="1"/>
            <p:nvPr/>
          </p:nvSpPr>
          <p:spPr>
            <a:xfrm>
              <a:off x="5148384" y="1972304"/>
              <a:ext cx="2039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GRAMMARS / TRANSFORMS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841B02B-09B7-4857-86B6-BCB480B7E3BB}"/>
              </a:ext>
            </a:extLst>
          </p:cNvPr>
          <p:cNvSpPr txBox="1"/>
          <p:nvPr/>
        </p:nvSpPr>
        <p:spPr>
          <a:xfrm rot="3084756">
            <a:off x="1306022" y="5187562"/>
            <a:ext cx="161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WORKGROUPS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BAF15D-93BE-4332-BC68-C6BF9137993D}"/>
              </a:ext>
            </a:extLst>
          </p:cNvPr>
          <p:cNvSpPr txBox="1"/>
          <p:nvPr/>
        </p:nvSpPr>
        <p:spPr>
          <a:xfrm rot="2921417">
            <a:off x="2340842" y="4231921"/>
            <a:ext cx="161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DEPARTMENTS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EFDA1D-41D8-484F-A355-964A7E9A6A44}"/>
              </a:ext>
            </a:extLst>
          </p:cNvPr>
          <p:cNvSpPr txBox="1"/>
          <p:nvPr/>
        </p:nvSpPr>
        <p:spPr>
          <a:xfrm rot="2771970">
            <a:off x="3613328" y="3130397"/>
            <a:ext cx="161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ENTERPRISE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BB33CA-8C74-474F-B1D7-1FFF207A41FF}"/>
              </a:ext>
            </a:extLst>
          </p:cNvPr>
          <p:cNvSpPr txBox="1"/>
          <p:nvPr/>
        </p:nvSpPr>
        <p:spPr>
          <a:xfrm>
            <a:off x="860519" y="6358734"/>
            <a:ext cx="1628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AND INFRASTRUCTURE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79FE96-CC97-4B08-B286-F0A867E86880}"/>
              </a:ext>
            </a:extLst>
          </p:cNvPr>
          <p:cNvSpPr txBox="1"/>
          <p:nvPr/>
        </p:nvSpPr>
        <p:spPr>
          <a:xfrm>
            <a:off x="3930722" y="6356724"/>
            <a:ext cx="1628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AND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277967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0933D7-0FA4-4C7E-B68B-0D20CC362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48" y="1530377"/>
            <a:ext cx="4574644" cy="451093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606FC15-DDE3-4C27-849B-D7F1477ECD71}"/>
              </a:ext>
            </a:extLst>
          </p:cNvPr>
          <p:cNvGrpSpPr/>
          <p:nvPr/>
        </p:nvGrpSpPr>
        <p:grpSpPr>
          <a:xfrm rot="16200000">
            <a:off x="128883" y="5111275"/>
            <a:ext cx="1157432" cy="432695"/>
            <a:chOff x="5589526" y="1816608"/>
            <a:chExt cx="1157432" cy="43269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27BBC6F-6211-4B0A-859F-3795ED166BD4}"/>
                </a:ext>
              </a:extLst>
            </p:cNvPr>
            <p:cNvSpPr txBox="1"/>
            <p:nvPr/>
          </p:nvSpPr>
          <p:spPr>
            <a:xfrm>
              <a:off x="5615492" y="1816608"/>
              <a:ext cx="1089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OPEN SOURCE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5474DB-8CCD-4ADF-9C8C-A1772E10523A}"/>
                </a:ext>
              </a:extLst>
            </p:cNvPr>
            <p:cNvSpPr txBox="1"/>
            <p:nvPr/>
          </p:nvSpPr>
          <p:spPr>
            <a:xfrm>
              <a:off x="5589526" y="1972304"/>
              <a:ext cx="1157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TECHNOLOGIES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6AD3D9F-0324-4470-86FC-C36C9D5AE73B}"/>
              </a:ext>
            </a:extLst>
          </p:cNvPr>
          <p:cNvGrpSpPr/>
          <p:nvPr/>
        </p:nvGrpSpPr>
        <p:grpSpPr>
          <a:xfrm rot="16200000">
            <a:off x="128885" y="2091271"/>
            <a:ext cx="1157432" cy="432693"/>
            <a:chOff x="5589526" y="1816610"/>
            <a:chExt cx="1157432" cy="43269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A21E5B-26FB-429D-AAEA-A11457834523}"/>
                </a:ext>
              </a:extLst>
            </p:cNvPr>
            <p:cNvSpPr txBox="1"/>
            <p:nvPr/>
          </p:nvSpPr>
          <p:spPr>
            <a:xfrm>
              <a:off x="5641942" y="1816610"/>
              <a:ext cx="10361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PROPRIETARY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B13A51-673D-4853-A6CA-8CF266A262ED}"/>
                </a:ext>
              </a:extLst>
            </p:cNvPr>
            <p:cNvSpPr txBox="1"/>
            <p:nvPr/>
          </p:nvSpPr>
          <p:spPr>
            <a:xfrm>
              <a:off x="5589526" y="1972304"/>
              <a:ext cx="1157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TECHNOLOGIES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BF787A-54F7-4C02-9233-20A81BEA6400}"/>
              </a:ext>
            </a:extLst>
          </p:cNvPr>
          <p:cNvCxnSpPr/>
          <p:nvPr/>
        </p:nvCxnSpPr>
        <p:spPr>
          <a:xfrm flipV="1">
            <a:off x="923947" y="1175657"/>
            <a:ext cx="0" cy="4856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FE725F-1AB5-4AEB-83BB-E615751F29D0}"/>
              </a:ext>
            </a:extLst>
          </p:cNvPr>
          <p:cNvCxnSpPr>
            <a:cxnSpLocks/>
          </p:cNvCxnSpPr>
          <p:nvPr/>
        </p:nvCxnSpPr>
        <p:spPr>
          <a:xfrm flipV="1">
            <a:off x="927059" y="6025754"/>
            <a:ext cx="473662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6D8965-08D7-49B6-901C-90D6FC91CA76}"/>
              </a:ext>
            </a:extLst>
          </p:cNvPr>
          <p:cNvGrpSpPr/>
          <p:nvPr/>
        </p:nvGrpSpPr>
        <p:grpSpPr>
          <a:xfrm>
            <a:off x="651904" y="6041307"/>
            <a:ext cx="2039725" cy="432695"/>
            <a:chOff x="5148384" y="1816608"/>
            <a:chExt cx="2039725" cy="43269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DA0DE87-DBA5-496E-A522-B5F56B3331B6}"/>
                </a:ext>
              </a:extLst>
            </p:cNvPr>
            <p:cNvSpPr txBox="1"/>
            <p:nvPr/>
          </p:nvSpPr>
          <p:spPr>
            <a:xfrm>
              <a:off x="5645276" y="1816608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UNMODIFIED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EFB84E-E7F4-40AB-BD29-D9E7FA878B93}"/>
                </a:ext>
              </a:extLst>
            </p:cNvPr>
            <p:cNvSpPr txBox="1"/>
            <p:nvPr/>
          </p:nvSpPr>
          <p:spPr>
            <a:xfrm>
              <a:off x="5148384" y="1972304"/>
              <a:ext cx="2039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GRAMMARS / TRANSFORMS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A8B9C2-055F-4BB2-AD69-C092E54BFFA4}"/>
              </a:ext>
            </a:extLst>
          </p:cNvPr>
          <p:cNvGrpSpPr/>
          <p:nvPr/>
        </p:nvGrpSpPr>
        <p:grpSpPr>
          <a:xfrm>
            <a:off x="3703832" y="6045332"/>
            <a:ext cx="2039725" cy="432695"/>
            <a:chOff x="5148384" y="1816608"/>
            <a:chExt cx="2039725" cy="43269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49A1C6-8A5B-4769-B161-598875608781}"/>
                </a:ext>
              </a:extLst>
            </p:cNvPr>
            <p:cNvSpPr txBox="1"/>
            <p:nvPr/>
          </p:nvSpPr>
          <p:spPr>
            <a:xfrm>
              <a:off x="5325355" y="1816608"/>
              <a:ext cx="16693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EXTENSIVELY MODIFIED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82CD3A-5CFA-4B5E-B0BE-8DE5C9A51ABF}"/>
                </a:ext>
              </a:extLst>
            </p:cNvPr>
            <p:cNvSpPr txBox="1"/>
            <p:nvPr/>
          </p:nvSpPr>
          <p:spPr>
            <a:xfrm>
              <a:off x="5148384" y="1972304"/>
              <a:ext cx="2039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GRAMMARS / TRANSFORMS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841B02B-09B7-4857-86B6-BCB480B7E3BB}"/>
              </a:ext>
            </a:extLst>
          </p:cNvPr>
          <p:cNvSpPr txBox="1"/>
          <p:nvPr/>
        </p:nvSpPr>
        <p:spPr>
          <a:xfrm rot="3084756">
            <a:off x="1306022" y="5187562"/>
            <a:ext cx="161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WORKGROUPS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BAF15D-93BE-4332-BC68-C6BF9137993D}"/>
              </a:ext>
            </a:extLst>
          </p:cNvPr>
          <p:cNvSpPr txBox="1"/>
          <p:nvPr/>
        </p:nvSpPr>
        <p:spPr>
          <a:xfrm rot="2921417">
            <a:off x="2340842" y="4231921"/>
            <a:ext cx="161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DEPARTMENTS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EFDA1D-41D8-484F-A355-964A7E9A6A44}"/>
              </a:ext>
            </a:extLst>
          </p:cNvPr>
          <p:cNvSpPr txBox="1"/>
          <p:nvPr/>
        </p:nvSpPr>
        <p:spPr>
          <a:xfrm rot="2771970">
            <a:off x="3613328" y="3130397"/>
            <a:ext cx="161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ENTERPRISE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BB33CA-8C74-474F-B1D7-1FFF207A41FF}"/>
              </a:ext>
            </a:extLst>
          </p:cNvPr>
          <p:cNvSpPr txBox="1"/>
          <p:nvPr/>
        </p:nvSpPr>
        <p:spPr>
          <a:xfrm>
            <a:off x="860519" y="6358734"/>
            <a:ext cx="1628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AND INFRASTRUCTURE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79FE96-CC97-4B08-B286-F0A867E86880}"/>
              </a:ext>
            </a:extLst>
          </p:cNvPr>
          <p:cNvSpPr txBox="1"/>
          <p:nvPr/>
        </p:nvSpPr>
        <p:spPr>
          <a:xfrm>
            <a:off x="3930722" y="6356724"/>
            <a:ext cx="1628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AND INFRASTRUCTURE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44FC64-DF28-42DD-A126-2A33EB42FD07}"/>
              </a:ext>
            </a:extLst>
          </p:cNvPr>
          <p:cNvSpPr txBox="1"/>
          <p:nvPr/>
        </p:nvSpPr>
        <p:spPr>
          <a:xfrm>
            <a:off x="888131" y="4851281"/>
            <a:ext cx="905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DITA editor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B9F8F9-46D1-41B1-BA85-4E4704ACEABE}"/>
              </a:ext>
            </a:extLst>
          </p:cNvPr>
          <p:cNvSpPr txBox="1"/>
          <p:nvPr/>
        </p:nvSpPr>
        <p:spPr>
          <a:xfrm>
            <a:off x="1056612" y="5058865"/>
            <a:ext cx="848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DITA DTDs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27290D-23F4-4DA5-B4E0-F13779693A6C}"/>
              </a:ext>
            </a:extLst>
          </p:cNvPr>
          <p:cNvSpPr txBox="1"/>
          <p:nvPr/>
        </p:nvSpPr>
        <p:spPr>
          <a:xfrm>
            <a:off x="966618" y="5303128"/>
            <a:ext cx="1028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DITA-OT XSLT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B3D16A-DB98-4564-A505-EA35956E1829}"/>
              </a:ext>
            </a:extLst>
          </p:cNvPr>
          <p:cNvSpPr txBox="1"/>
          <p:nvPr/>
        </p:nvSpPr>
        <p:spPr>
          <a:xfrm>
            <a:off x="6970710" y="5629340"/>
            <a:ext cx="1113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GIT/SVN repos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1A943B-4D0B-4782-8B83-976CABDE837B}"/>
              </a:ext>
            </a:extLst>
          </p:cNvPr>
          <p:cNvSpPr txBox="1"/>
          <p:nvPr/>
        </p:nvSpPr>
        <p:spPr>
          <a:xfrm>
            <a:off x="1173887" y="5540185"/>
            <a:ext cx="1113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GIT/SVN repos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DDAF3F-8C10-4954-B83B-8BCFDD3C84A2}"/>
              </a:ext>
            </a:extLst>
          </p:cNvPr>
          <p:cNvSpPr txBox="1"/>
          <p:nvPr/>
        </p:nvSpPr>
        <p:spPr>
          <a:xfrm>
            <a:off x="1548444" y="5747855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CI - Jenkins</a:t>
            </a:r>
          </a:p>
        </p:txBody>
      </p:sp>
    </p:spTree>
    <p:extLst>
      <p:ext uri="{BB962C8B-B14F-4D97-AF65-F5344CB8AC3E}">
        <p14:creationId xmlns:p14="http://schemas.microsoft.com/office/powerpoint/2010/main" val="350036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0933D7-0FA4-4C7E-B68B-0D20CC362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48" y="1530377"/>
            <a:ext cx="4574644" cy="451093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606FC15-DDE3-4C27-849B-D7F1477ECD71}"/>
              </a:ext>
            </a:extLst>
          </p:cNvPr>
          <p:cNvGrpSpPr/>
          <p:nvPr/>
        </p:nvGrpSpPr>
        <p:grpSpPr>
          <a:xfrm rot="16200000">
            <a:off x="128883" y="5111275"/>
            <a:ext cx="1157432" cy="432695"/>
            <a:chOff x="5589526" y="1816608"/>
            <a:chExt cx="1157432" cy="43269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27BBC6F-6211-4B0A-859F-3795ED166BD4}"/>
                </a:ext>
              </a:extLst>
            </p:cNvPr>
            <p:cNvSpPr txBox="1"/>
            <p:nvPr/>
          </p:nvSpPr>
          <p:spPr>
            <a:xfrm>
              <a:off x="5615492" y="1816608"/>
              <a:ext cx="1089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OPEN SOURCE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5474DB-8CCD-4ADF-9C8C-A1772E10523A}"/>
                </a:ext>
              </a:extLst>
            </p:cNvPr>
            <p:cNvSpPr txBox="1"/>
            <p:nvPr/>
          </p:nvSpPr>
          <p:spPr>
            <a:xfrm>
              <a:off x="5589526" y="1972304"/>
              <a:ext cx="1157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TECHNOLOGIES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6AD3D9F-0324-4470-86FC-C36C9D5AE73B}"/>
              </a:ext>
            </a:extLst>
          </p:cNvPr>
          <p:cNvGrpSpPr/>
          <p:nvPr/>
        </p:nvGrpSpPr>
        <p:grpSpPr>
          <a:xfrm rot="16200000">
            <a:off x="128885" y="2091271"/>
            <a:ext cx="1157432" cy="432693"/>
            <a:chOff x="5589526" y="1816610"/>
            <a:chExt cx="1157432" cy="43269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A21E5B-26FB-429D-AAEA-A11457834523}"/>
                </a:ext>
              </a:extLst>
            </p:cNvPr>
            <p:cNvSpPr txBox="1"/>
            <p:nvPr/>
          </p:nvSpPr>
          <p:spPr>
            <a:xfrm>
              <a:off x="5641942" y="1816610"/>
              <a:ext cx="10361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PROPRIETARY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B13A51-673D-4853-A6CA-8CF266A262ED}"/>
                </a:ext>
              </a:extLst>
            </p:cNvPr>
            <p:cNvSpPr txBox="1"/>
            <p:nvPr/>
          </p:nvSpPr>
          <p:spPr>
            <a:xfrm>
              <a:off x="5589526" y="1972304"/>
              <a:ext cx="1157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TECHNOLOGIES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BF787A-54F7-4C02-9233-20A81BEA6400}"/>
              </a:ext>
            </a:extLst>
          </p:cNvPr>
          <p:cNvCxnSpPr/>
          <p:nvPr/>
        </p:nvCxnSpPr>
        <p:spPr>
          <a:xfrm flipV="1">
            <a:off x="923947" y="1175657"/>
            <a:ext cx="0" cy="4856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FE725F-1AB5-4AEB-83BB-E615751F29D0}"/>
              </a:ext>
            </a:extLst>
          </p:cNvPr>
          <p:cNvCxnSpPr>
            <a:cxnSpLocks/>
          </p:cNvCxnSpPr>
          <p:nvPr/>
        </p:nvCxnSpPr>
        <p:spPr>
          <a:xfrm flipV="1">
            <a:off x="927059" y="6025754"/>
            <a:ext cx="473662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6D8965-08D7-49B6-901C-90D6FC91CA76}"/>
              </a:ext>
            </a:extLst>
          </p:cNvPr>
          <p:cNvGrpSpPr/>
          <p:nvPr/>
        </p:nvGrpSpPr>
        <p:grpSpPr>
          <a:xfrm>
            <a:off x="651904" y="6041307"/>
            <a:ext cx="2039725" cy="432695"/>
            <a:chOff x="5148384" y="1816608"/>
            <a:chExt cx="2039725" cy="43269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DA0DE87-DBA5-496E-A522-B5F56B3331B6}"/>
                </a:ext>
              </a:extLst>
            </p:cNvPr>
            <p:cNvSpPr txBox="1"/>
            <p:nvPr/>
          </p:nvSpPr>
          <p:spPr>
            <a:xfrm>
              <a:off x="5645276" y="1816608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UNMODIFIED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EFB84E-E7F4-40AB-BD29-D9E7FA878B93}"/>
                </a:ext>
              </a:extLst>
            </p:cNvPr>
            <p:cNvSpPr txBox="1"/>
            <p:nvPr/>
          </p:nvSpPr>
          <p:spPr>
            <a:xfrm>
              <a:off x="5148384" y="1972304"/>
              <a:ext cx="2039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GRAMMARS / TRANSFORMS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A8B9C2-055F-4BB2-AD69-C092E54BFFA4}"/>
              </a:ext>
            </a:extLst>
          </p:cNvPr>
          <p:cNvGrpSpPr/>
          <p:nvPr/>
        </p:nvGrpSpPr>
        <p:grpSpPr>
          <a:xfrm>
            <a:off x="3703832" y="6045332"/>
            <a:ext cx="2039725" cy="432695"/>
            <a:chOff x="5148384" y="1816608"/>
            <a:chExt cx="2039725" cy="43269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49A1C6-8A5B-4769-B161-598875608781}"/>
                </a:ext>
              </a:extLst>
            </p:cNvPr>
            <p:cNvSpPr txBox="1"/>
            <p:nvPr/>
          </p:nvSpPr>
          <p:spPr>
            <a:xfrm>
              <a:off x="5325355" y="1816608"/>
              <a:ext cx="16693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EXTENSIVELY MODIFIED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82CD3A-5CFA-4B5E-B0BE-8DE5C9A51ABF}"/>
                </a:ext>
              </a:extLst>
            </p:cNvPr>
            <p:cNvSpPr txBox="1"/>
            <p:nvPr/>
          </p:nvSpPr>
          <p:spPr>
            <a:xfrm>
              <a:off x="5148384" y="1972304"/>
              <a:ext cx="2039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GRAMMARS / TRANSFORMS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841B02B-09B7-4857-86B6-BCB480B7E3BB}"/>
              </a:ext>
            </a:extLst>
          </p:cNvPr>
          <p:cNvSpPr txBox="1"/>
          <p:nvPr/>
        </p:nvSpPr>
        <p:spPr>
          <a:xfrm rot="3084756">
            <a:off x="1306022" y="5187562"/>
            <a:ext cx="161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WORKGROUPS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BAF15D-93BE-4332-BC68-C6BF9137993D}"/>
              </a:ext>
            </a:extLst>
          </p:cNvPr>
          <p:cNvSpPr txBox="1"/>
          <p:nvPr/>
        </p:nvSpPr>
        <p:spPr>
          <a:xfrm rot="2921417">
            <a:off x="2340842" y="4231921"/>
            <a:ext cx="161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DEPARTMENTS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EFDA1D-41D8-484F-A355-964A7E9A6A44}"/>
              </a:ext>
            </a:extLst>
          </p:cNvPr>
          <p:cNvSpPr txBox="1"/>
          <p:nvPr/>
        </p:nvSpPr>
        <p:spPr>
          <a:xfrm rot="2771970">
            <a:off x="3613328" y="3130397"/>
            <a:ext cx="161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ENTERPRISE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BB33CA-8C74-474F-B1D7-1FFF207A41FF}"/>
              </a:ext>
            </a:extLst>
          </p:cNvPr>
          <p:cNvSpPr txBox="1"/>
          <p:nvPr/>
        </p:nvSpPr>
        <p:spPr>
          <a:xfrm>
            <a:off x="860519" y="6358734"/>
            <a:ext cx="1628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AND INFRASTRUCTURE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79FE96-CC97-4B08-B286-F0A867E86880}"/>
              </a:ext>
            </a:extLst>
          </p:cNvPr>
          <p:cNvSpPr txBox="1"/>
          <p:nvPr/>
        </p:nvSpPr>
        <p:spPr>
          <a:xfrm>
            <a:off x="3930722" y="6356724"/>
            <a:ext cx="1628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AND INFRASTRUCTURE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44FC64-DF28-42DD-A126-2A33EB42FD07}"/>
              </a:ext>
            </a:extLst>
          </p:cNvPr>
          <p:cNvSpPr txBox="1"/>
          <p:nvPr/>
        </p:nvSpPr>
        <p:spPr>
          <a:xfrm>
            <a:off x="888131" y="4851281"/>
            <a:ext cx="905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DITA editor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B9F8F9-46D1-41B1-BA85-4E4704ACEABE}"/>
              </a:ext>
            </a:extLst>
          </p:cNvPr>
          <p:cNvSpPr txBox="1"/>
          <p:nvPr/>
        </p:nvSpPr>
        <p:spPr>
          <a:xfrm>
            <a:off x="1056612" y="5058865"/>
            <a:ext cx="848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DITA DTDs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27290D-23F4-4DA5-B4E0-F13779693A6C}"/>
              </a:ext>
            </a:extLst>
          </p:cNvPr>
          <p:cNvSpPr txBox="1"/>
          <p:nvPr/>
        </p:nvSpPr>
        <p:spPr>
          <a:xfrm>
            <a:off x="966618" y="5303128"/>
            <a:ext cx="1028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DITA-OT XSLT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B3D16A-DB98-4564-A505-EA35956E1829}"/>
              </a:ext>
            </a:extLst>
          </p:cNvPr>
          <p:cNvSpPr txBox="1"/>
          <p:nvPr/>
        </p:nvSpPr>
        <p:spPr>
          <a:xfrm>
            <a:off x="6000327" y="189593"/>
            <a:ext cx="1531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Interfaces to Support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1A943B-4D0B-4782-8B83-976CABDE837B}"/>
              </a:ext>
            </a:extLst>
          </p:cNvPr>
          <p:cNvSpPr txBox="1"/>
          <p:nvPr/>
        </p:nvSpPr>
        <p:spPr>
          <a:xfrm>
            <a:off x="1173887" y="5540185"/>
            <a:ext cx="1113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GIT/SVN repos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DDAF3F-8C10-4954-B83B-8BCFDD3C84A2}"/>
              </a:ext>
            </a:extLst>
          </p:cNvPr>
          <p:cNvSpPr txBox="1"/>
          <p:nvPr/>
        </p:nvSpPr>
        <p:spPr>
          <a:xfrm>
            <a:off x="1548444" y="5747855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CI - Jenkins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24FB23-4539-401C-8966-4CC2B6A512B9}"/>
              </a:ext>
            </a:extLst>
          </p:cNvPr>
          <p:cNvSpPr txBox="1"/>
          <p:nvPr/>
        </p:nvSpPr>
        <p:spPr>
          <a:xfrm>
            <a:off x="2361002" y="4710383"/>
            <a:ext cx="1197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Basic doc portal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FF6001-C692-41C4-A44F-2561A63E8F6C}"/>
              </a:ext>
            </a:extLst>
          </p:cNvPr>
          <p:cNvSpPr txBox="1"/>
          <p:nvPr/>
        </p:nvSpPr>
        <p:spPr>
          <a:xfrm>
            <a:off x="890091" y="4024850"/>
            <a:ext cx="1014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No-frills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context help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D79F25-9340-49B8-9D61-26C7473E0976}"/>
              </a:ext>
            </a:extLst>
          </p:cNvPr>
          <p:cNvSpPr txBox="1"/>
          <p:nvPr/>
        </p:nvSpPr>
        <p:spPr>
          <a:xfrm>
            <a:off x="6838409" y="2203724"/>
            <a:ext cx="1524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No-frills context help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3CAF2C-5AD3-4739-95A3-BA6A3C99F52B}"/>
              </a:ext>
            </a:extLst>
          </p:cNvPr>
          <p:cNvSpPr txBox="1"/>
          <p:nvPr/>
        </p:nvSpPr>
        <p:spPr>
          <a:xfrm>
            <a:off x="915670" y="3176998"/>
            <a:ext cx="953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Leveraged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API sources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A64228-4685-473B-BCE2-7A1C2783ED05}"/>
              </a:ext>
            </a:extLst>
          </p:cNvPr>
          <p:cNvSpPr txBox="1"/>
          <p:nvPr/>
        </p:nvSpPr>
        <p:spPr>
          <a:xfrm>
            <a:off x="1943493" y="4147230"/>
            <a:ext cx="89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Specialized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metadata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7E4E7B-6D8D-4607-A08F-C648BDD1514E}"/>
              </a:ext>
            </a:extLst>
          </p:cNvPr>
          <p:cNvSpPr txBox="1"/>
          <p:nvPr/>
        </p:nvSpPr>
        <p:spPr>
          <a:xfrm>
            <a:off x="1598926" y="3625734"/>
            <a:ext cx="89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Specialized</a:t>
            </a:r>
          </a:p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elements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C54206-1131-4931-8B28-B69545193170}"/>
              </a:ext>
            </a:extLst>
          </p:cNvPr>
          <p:cNvSpPr txBox="1"/>
          <p:nvPr/>
        </p:nvSpPr>
        <p:spPr>
          <a:xfrm>
            <a:off x="7319353" y="4460019"/>
            <a:ext cx="950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Customized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PDF/HTML5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DCF867-D717-466E-82FA-69354FDA50EB}"/>
              </a:ext>
            </a:extLst>
          </p:cNvPr>
          <p:cNvSpPr txBox="1"/>
          <p:nvPr/>
        </p:nvSpPr>
        <p:spPr>
          <a:xfrm>
            <a:off x="2481601" y="5521744"/>
            <a:ext cx="114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Automated</a:t>
            </a:r>
          </a:p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builds/posting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D3DEB0-3553-433F-BFC0-EA1CA4037D22}"/>
              </a:ext>
            </a:extLst>
          </p:cNvPr>
          <p:cNvSpPr txBox="1"/>
          <p:nvPr/>
        </p:nvSpPr>
        <p:spPr>
          <a:xfrm>
            <a:off x="2643366" y="4983980"/>
            <a:ext cx="114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On-demand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builds/posting</a:t>
            </a:r>
          </a:p>
        </p:txBody>
      </p:sp>
    </p:spTree>
    <p:extLst>
      <p:ext uri="{BB962C8B-B14F-4D97-AF65-F5344CB8AC3E}">
        <p14:creationId xmlns:p14="http://schemas.microsoft.com/office/powerpoint/2010/main" val="340439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0933D7-0FA4-4C7E-B68B-0D20CC362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48" y="1530377"/>
            <a:ext cx="4574644" cy="451093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BF787A-54F7-4C02-9233-20A81BEA6400}"/>
              </a:ext>
            </a:extLst>
          </p:cNvPr>
          <p:cNvCxnSpPr/>
          <p:nvPr/>
        </p:nvCxnSpPr>
        <p:spPr>
          <a:xfrm flipV="1">
            <a:off x="923947" y="1175657"/>
            <a:ext cx="0" cy="4856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FE725F-1AB5-4AEB-83BB-E615751F29D0}"/>
              </a:ext>
            </a:extLst>
          </p:cNvPr>
          <p:cNvCxnSpPr>
            <a:cxnSpLocks/>
          </p:cNvCxnSpPr>
          <p:nvPr/>
        </p:nvCxnSpPr>
        <p:spPr>
          <a:xfrm flipV="1">
            <a:off x="927059" y="6025754"/>
            <a:ext cx="473662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41B02B-09B7-4857-86B6-BCB480B7E3BB}"/>
              </a:ext>
            </a:extLst>
          </p:cNvPr>
          <p:cNvSpPr txBox="1"/>
          <p:nvPr/>
        </p:nvSpPr>
        <p:spPr>
          <a:xfrm rot="2967335">
            <a:off x="1371235" y="5234903"/>
            <a:ext cx="161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WORKGROUPS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BAF15D-93BE-4332-BC68-C6BF9137993D}"/>
              </a:ext>
            </a:extLst>
          </p:cNvPr>
          <p:cNvSpPr txBox="1"/>
          <p:nvPr/>
        </p:nvSpPr>
        <p:spPr>
          <a:xfrm rot="2921417">
            <a:off x="2340842" y="4231921"/>
            <a:ext cx="161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DEPARTMENTS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EFDA1D-41D8-484F-A355-964A7E9A6A44}"/>
              </a:ext>
            </a:extLst>
          </p:cNvPr>
          <p:cNvSpPr txBox="1"/>
          <p:nvPr/>
        </p:nvSpPr>
        <p:spPr>
          <a:xfrm rot="2771970">
            <a:off x="3613328" y="3130397"/>
            <a:ext cx="161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ENTERPRISE</a:t>
            </a:r>
          </a:p>
        </p:txBody>
      </p:sp>
    </p:spTree>
    <p:extLst>
      <p:ext uri="{BB962C8B-B14F-4D97-AF65-F5344CB8AC3E}">
        <p14:creationId xmlns:p14="http://schemas.microsoft.com/office/powerpoint/2010/main" val="2858520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0933D7-0FA4-4C7E-B68B-0D20CC362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48" y="1530377"/>
            <a:ext cx="4574644" cy="451093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606FC15-DDE3-4C27-849B-D7F1477ECD71}"/>
              </a:ext>
            </a:extLst>
          </p:cNvPr>
          <p:cNvGrpSpPr/>
          <p:nvPr/>
        </p:nvGrpSpPr>
        <p:grpSpPr>
          <a:xfrm rot="16200000">
            <a:off x="128883" y="5111275"/>
            <a:ext cx="1157432" cy="432695"/>
            <a:chOff x="5589526" y="1816608"/>
            <a:chExt cx="1157432" cy="43269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27BBC6F-6211-4B0A-859F-3795ED166BD4}"/>
                </a:ext>
              </a:extLst>
            </p:cNvPr>
            <p:cNvSpPr txBox="1"/>
            <p:nvPr/>
          </p:nvSpPr>
          <p:spPr>
            <a:xfrm>
              <a:off x="5615492" y="1816608"/>
              <a:ext cx="1089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OPEN SOURCE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5474DB-8CCD-4ADF-9C8C-A1772E10523A}"/>
                </a:ext>
              </a:extLst>
            </p:cNvPr>
            <p:cNvSpPr txBox="1"/>
            <p:nvPr/>
          </p:nvSpPr>
          <p:spPr>
            <a:xfrm>
              <a:off x="5589526" y="1972304"/>
              <a:ext cx="1157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TECHNOLOGIES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6AD3D9F-0324-4470-86FC-C36C9D5AE73B}"/>
              </a:ext>
            </a:extLst>
          </p:cNvPr>
          <p:cNvGrpSpPr/>
          <p:nvPr/>
        </p:nvGrpSpPr>
        <p:grpSpPr>
          <a:xfrm rot="16200000">
            <a:off x="128885" y="2091271"/>
            <a:ext cx="1157432" cy="432693"/>
            <a:chOff x="5589526" y="1816610"/>
            <a:chExt cx="1157432" cy="43269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A21E5B-26FB-429D-AAEA-A11457834523}"/>
                </a:ext>
              </a:extLst>
            </p:cNvPr>
            <p:cNvSpPr txBox="1"/>
            <p:nvPr/>
          </p:nvSpPr>
          <p:spPr>
            <a:xfrm>
              <a:off x="5641942" y="1816610"/>
              <a:ext cx="10361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PROPRIETARY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B13A51-673D-4853-A6CA-8CF266A262ED}"/>
                </a:ext>
              </a:extLst>
            </p:cNvPr>
            <p:cNvSpPr txBox="1"/>
            <p:nvPr/>
          </p:nvSpPr>
          <p:spPr>
            <a:xfrm>
              <a:off x="5589526" y="1972304"/>
              <a:ext cx="1157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TECHNOLOGIES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BF787A-54F7-4C02-9233-20A81BEA6400}"/>
              </a:ext>
            </a:extLst>
          </p:cNvPr>
          <p:cNvCxnSpPr/>
          <p:nvPr/>
        </p:nvCxnSpPr>
        <p:spPr>
          <a:xfrm flipV="1">
            <a:off x="923947" y="1175657"/>
            <a:ext cx="0" cy="4856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FE725F-1AB5-4AEB-83BB-E615751F29D0}"/>
              </a:ext>
            </a:extLst>
          </p:cNvPr>
          <p:cNvCxnSpPr>
            <a:cxnSpLocks/>
          </p:cNvCxnSpPr>
          <p:nvPr/>
        </p:nvCxnSpPr>
        <p:spPr>
          <a:xfrm flipV="1">
            <a:off x="927059" y="6025754"/>
            <a:ext cx="473662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6D8965-08D7-49B6-901C-90D6FC91CA76}"/>
              </a:ext>
            </a:extLst>
          </p:cNvPr>
          <p:cNvGrpSpPr/>
          <p:nvPr/>
        </p:nvGrpSpPr>
        <p:grpSpPr>
          <a:xfrm>
            <a:off x="651904" y="6041307"/>
            <a:ext cx="2039725" cy="432695"/>
            <a:chOff x="5148384" y="1816608"/>
            <a:chExt cx="2039725" cy="43269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DA0DE87-DBA5-496E-A522-B5F56B3331B6}"/>
                </a:ext>
              </a:extLst>
            </p:cNvPr>
            <p:cNvSpPr txBox="1"/>
            <p:nvPr/>
          </p:nvSpPr>
          <p:spPr>
            <a:xfrm>
              <a:off x="5645276" y="1816608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UNMODIFIED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EFB84E-E7F4-40AB-BD29-D9E7FA878B93}"/>
                </a:ext>
              </a:extLst>
            </p:cNvPr>
            <p:cNvSpPr txBox="1"/>
            <p:nvPr/>
          </p:nvSpPr>
          <p:spPr>
            <a:xfrm>
              <a:off x="5148384" y="1972304"/>
              <a:ext cx="2039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GRAMMARS / TRANSFORMS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A8B9C2-055F-4BB2-AD69-C092E54BFFA4}"/>
              </a:ext>
            </a:extLst>
          </p:cNvPr>
          <p:cNvGrpSpPr/>
          <p:nvPr/>
        </p:nvGrpSpPr>
        <p:grpSpPr>
          <a:xfrm>
            <a:off x="3703832" y="6045332"/>
            <a:ext cx="2039725" cy="432695"/>
            <a:chOff x="5148384" y="1816608"/>
            <a:chExt cx="2039725" cy="43269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49A1C6-8A5B-4769-B161-598875608781}"/>
                </a:ext>
              </a:extLst>
            </p:cNvPr>
            <p:cNvSpPr txBox="1"/>
            <p:nvPr/>
          </p:nvSpPr>
          <p:spPr>
            <a:xfrm>
              <a:off x="5325355" y="1816608"/>
              <a:ext cx="16693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EXTENSIVELY MODIFIED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82CD3A-5CFA-4B5E-B0BE-8DE5C9A51ABF}"/>
                </a:ext>
              </a:extLst>
            </p:cNvPr>
            <p:cNvSpPr txBox="1"/>
            <p:nvPr/>
          </p:nvSpPr>
          <p:spPr>
            <a:xfrm>
              <a:off x="5148384" y="1972304"/>
              <a:ext cx="2039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GRAMMARS / TRANSFORMS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841B02B-09B7-4857-86B6-BCB480B7E3BB}"/>
              </a:ext>
            </a:extLst>
          </p:cNvPr>
          <p:cNvSpPr txBox="1"/>
          <p:nvPr/>
        </p:nvSpPr>
        <p:spPr>
          <a:xfrm rot="2967335">
            <a:off x="1371235" y="5234903"/>
            <a:ext cx="161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WORKGROUPS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BAF15D-93BE-4332-BC68-C6BF9137993D}"/>
              </a:ext>
            </a:extLst>
          </p:cNvPr>
          <p:cNvSpPr txBox="1"/>
          <p:nvPr/>
        </p:nvSpPr>
        <p:spPr>
          <a:xfrm rot="2921417">
            <a:off x="2340842" y="4231921"/>
            <a:ext cx="161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DEPARTMENTS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EFDA1D-41D8-484F-A355-964A7E9A6A44}"/>
              </a:ext>
            </a:extLst>
          </p:cNvPr>
          <p:cNvSpPr txBox="1"/>
          <p:nvPr/>
        </p:nvSpPr>
        <p:spPr>
          <a:xfrm rot="2771970">
            <a:off x="3613328" y="3130397"/>
            <a:ext cx="161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ENTERPRISE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BB33CA-8C74-474F-B1D7-1FFF207A41FF}"/>
              </a:ext>
            </a:extLst>
          </p:cNvPr>
          <p:cNvSpPr txBox="1"/>
          <p:nvPr/>
        </p:nvSpPr>
        <p:spPr>
          <a:xfrm>
            <a:off x="860519" y="6358734"/>
            <a:ext cx="1628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AND INFRASTRUCTURE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79FE96-CC97-4B08-B286-F0A867E86880}"/>
              </a:ext>
            </a:extLst>
          </p:cNvPr>
          <p:cNvSpPr txBox="1"/>
          <p:nvPr/>
        </p:nvSpPr>
        <p:spPr>
          <a:xfrm>
            <a:off x="3930722" y="6356724"/>
            <a:ext cx="1628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AND INFRASTRUCTURE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44FC64-DF28-42DD-A126-2A33EB42FD07}"/>
              </a:ext>
            </a:extLst>
          </p:cNvPr>
          <p:cNvSpPr txBox="1"/>
          <p:nvPr/>
        </p:nvSpPr>
        <p:spPr>
          <a:xfrm>
            <a:off x="972538" y="5052461"/>
            <a:ext cx="905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DITA editor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B9F8F9-46D1-41B1-BA85-4E4704ACEABE}"/>
              </a:ext>
            </a:extLst>
          </p:cNvPr>
          <p:cNvSpPr txBox="1"/>
          <p:nvPr/>
        </p:nvSpPr>
        <p:spPr>
          <a:xfrm>
            <a:off x="900501" y="4764036"/>
            <a:ext cx="848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DITA DTDs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27290D-23F4-4DA5-B4E0-F13779693A6C}"/>
              </a:ext>
            </a:extLst>
          </p:cNvPr>
          <p:cNvSpPr txBox="1"/>
          <p:nvPr/>
        </p:nvSpPr>
        <p:spPr>
          <a:xfrm>
            <a:off x="966618" y="5284078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DITA-OT XSLTs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B3D16A-DB98-4564-A505-EA35956E1829}"/>
              </a:ext>
            </a:extLst>
          </p:cNvPr>
          <p:cNvSpPr txBox="1"/>
          <p:nvPr/>
        </p:nvSpPr>
        <p:spPr>
          <a:xfrm>
            <a:off x="991325" y="1689338"/>
            <a:ext cx="867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Interfaces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to Support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1A943B-4D0B-4782-8B83-976CABDE837B}"/>
              </a:ext>
            </a:extLst>
          </p:cNvPr>
          <p:cNvSpPr txBox="1"/>
          <p:nvPr/>
        </p:nvSpPr>
        <p:spPr>
          <a:xfrm>
            <a:off x="1173887" y="5540185"/>
            <a:ext cx="1113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GIT/SVN repos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DDAF3F-8C10-4954-B83B-8BCFDD3C84A2}"/>
              </a:ext>
            </a:extLst>
          </p:cNvPr>
          <p:cNvSpPr txBox="1"/>
          <p:nvPr/>
        </p:nvSpPr>
        <p:spPr>
          <a:xfrm>
            <a:off x="1548444" y="5747855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CI - Jenkins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24FB23-4539-401C-8966-4CC2B6A512B9}"/>
              </a:ext>
            </a:extLst>
          </p:cNvPr>
          <p:cNvSpPr txBox="1"/>
          <p:nvPr/>
        </p:nvSpPr>
        <p:spPr>
          <a:xfrm>
            <a:off x="2427677" y="4748483"/>
            <a:ext cx="1197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Basic doc portal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FF6001-C692-41C4-A44F-2561A63E8F6C}"/>
              </a:ext>
            </a:extLst>
          </p:cNvPr>
          <p:cNvSpPr txBox="1"/>
          <p:nvPr/>
        </p:nvSpPr>
        <p:spPr>
          <a:xfrm>
            <a:off x="964393" y="4053151"/>
            <a:ext cx="1014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No-frills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context help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D79F25-9340-49B8-9D61-26C7473E0976}"/>
              </a:ext>
            </a:extLst>
          </p:cNvPr>
          <p:cNvSpPr txBox="1"/>
          <p:nvPr/>
        </p:nvSpPr>
        <p:spPr>
          <a:xfrm>
            <a:off x="3621723" y="3567089"/>
            <a:ext cx="878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Machine</a:t>
            </a:r>
          </a:p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translation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3CAF2C-5AD3-4739-95A3-BA6A3C99F52B}"/>
              </a:ext>
            </a:extLst>
          </p:cNvPr>
          <p:cNvSpPr txBox="1"/>
          <p:nvPr/>
        </p:nvSpPr>
        <p:spPr>
          <a:xfrm>
            <a:off x="869094" y="3149597"/>
            <a:ext cx="953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Leveraged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API sources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A64228-4685-473B-BCE2-7A1C2783ED05}"/>
              </a:ext>
            </a:extLst>
          </p:cNvPr>
          <p:cNvSpPr txBox="1"/>
          <p:nvPr/>
        </p:nvSpPr>
        <p:spPr>
          <a:xfrm>
            <a:off x="2050497" y="4354132"/>
            <a:ext cx="89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Specialized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metadata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7E4E7B-6D8D-4607-A08F-C648BDD1514E}"/>
              </a:ext>
            </a:extLst>
          </p:cNvPr>
          <p:cNvSpPr txBox="1"/>
          <p:nvPr/>
        </p:nvSpPr>
        <p:spPr>
          <a:xfrm>
            <a:off x="1900744" y="3948361"/>
            <a:ext cx="89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Specialized</a:t>
            </a:r>
          </a:p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elements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C54206-1131-4931-8B28-B69545193170}"/>
              </a:ext>
            </a:extLst>
          </p:cNvPr>
          <p:cNvSpPr txBox="1"/>
          <p:nvPr/>
        </p:nvSpPr>
        <p:spPr>
          <a:xfrm>
            <a:off x="3857490" y="4584686"/>
            <a:ext cx="950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Customized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PDF/HTML5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DCF867-D717-466E-82FA-69354FDA50EB}"/>
              </a:ext>
            </a:extLst>
          </p:cNvPr>
          <p:cNvSpPr txBox="1"/>
          <p:nvPr/>
        </p:nvSpPr>
        <p:spPr>
          <a:xfrm>
            <a:off x="2481601" y="5521744"/>
            <a:ext cx="114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Automated</a:t>
            </a:r>
          </a:p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builds/posting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D3DEB0-3553-433F-BFC0-EA1CA4037D22}"/>
              </a:ext>
            </a:extLst>
          </p:cNvPr>
          <p:cNvSpPr txBox="1"/>
          <p:nvPr/>
        </p:nvSpPr>
        <p:spPr>
          <a:xfrm>
            <a:off x="2643366" y="4983980"/>
            <a:ext cx="114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On-demand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builds/posting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7E5508-AC32-47D0-B72E-DA6A1F3DE9C7}"/>
              </a:ext>
            </a:extLst>
          </p:cNvPr>
          <p:cNvSpPr txBox="1"/>
          <p:nvPr/>
        </p:nvSpPr>
        <p:spPr>
          <a:xfrm>
            <a:off x="2724773" y="3191141"/>
            <a:ext cx="1324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Global doc portal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7C4A6E-9AFA-4C4A-B720-97DCC0DEBC66}"/>
              </a:ext>
            </a:extLst>
          </p:cNvPr>
          <p:cNvSpPr txBox="1"/>
          <p:nvPr/>
        </p:nvSpPr>
        <p:spPr>
          <a:xfrm>
            <a:off x="3882991" y="5540185"/>
            <a:ext cx="1293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Cross-silo/format</a:t>
            </a:r>
          </a:p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builds/posting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B46D3D-C4B1-4615-A079-000850D62F05}"/>
              </a:ext>
            </a:extLst>
          </p:cNvPr>
          <p:cNvSpPr txBox="1"/>
          <p:nvPr/>
        </p:nvSpPr>
        <p:spPr>
          <a:xfrm>
            <a:off x="4231853" y="4990792"/>
            <a:ext cx="1146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Distributed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builds/posting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04CE24-F5A9-4F2C-9F30-8F1FCB20F99B}"/>
              </a:ext>
            </a:extLst>
          </p:cNvPr>
          <p:cNvSpPr txBox="1"/>
          <p:nvPr/>
        </p:nvSpPr>
        <p:spPr>
          <a:xfrm>
            <a:off x="2117399" y="2058991"/>
            <a:ext cx="937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Interfaces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WebCMS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C28F73-B872-4947-A74A-D5F7AC07A06F}"/>
              </a:ext>
            </a:extLst>
          </p:cNvPr>
          <p:cNvSpPr txBox="1"/>
          <p:nvPr/>
        </p:nvSpPr>
        <p:spPr>
          <a:xfrm>
            <a:off x="2188538" y="2658596"/>
            <a:ext cx="806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Metadata</a:t>
            </a:r>
          </a:p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exchange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CC45F2-4BED-4899-9132-8DF5318D3495}"/>
              </a:ext>
            </a:extLst>
          </p:cNvPr>
          <p:cNvSpPr txBox="1"/>
          <p:nvPr/>
        </p:nvSpPr>
        <p:spPr>
          <a:xfrm>
            <a:off x="1169049" y="3596595"/>
            <a:ext cx="1170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DITA-compliant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CCMS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4EB6CA-4978-4365-9655-44BB7DBADC45}"/>
              </a:ext>
            </a:extLst>
          </p:cNvPr>
          <p:cNvSpPr txBox="1"/>
          <p:nvPr/>
        </p:nvSpPr>
        <p:spPr>
          <a:xfrm>
            <a:off x="1118907" y="2412530"/>
            <a:ext cx="838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Enterprise</a:t>
            </a:r>
          </a:p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CCMS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97F52E-59D5-4244-A7E2-13BFC6ACFC9B}"/>
              </a:ext>
            </a:extLst>
          </p:cNvPr>
          <p:cNvSpPr txBox="1"/>
          <p:nvPr/>
        </p:nvSpPr>
        <p:spPr>
          <a:xfrm>
            <a:off x="3742511" y="4174293"/>
            <a:ext cx="1256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Specialized DTDs</a:t>
            </a:r>
          </a:p>
        </p:txBody>
      </p:sp>
    </p:spTree>
    <p:extLst>
      <p:ext uri="{BB962C8B-B14F-4D97-AF65-F5344CB8AC3E}">
        <p14:creationId xmlns:p14="http://schemas.microsoft.com/office/powerpoint/2010/main" val="2434893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</TotalTime>
  <Words>602</Words>
  <Application>Microsoft Office PowerPoint</Application>
  <PresentationFormat>Letter Paper (8.5x11 in)</PresentationFormat>
  <Paragraphs>350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Stanley Doherty</dc:creator>
  <cp:lastModifiedBy>Stanley Doherty</cp:lastModifiedBy>
  <cp:revision>17</cp:revision>
  <cp:lastPrinted>2018-11-09T17:10:03Z</cp:lastPrinted>
  <dcterms:created xsi:type="dcterms:W3CDTF">2018-11-09T16:40:07Z</dcterms:created>
  <dcterms:modified xsi:type="dcterms:W3CDTF">2018-11-09T23:01:01Z</dcterms:modified>
</cp:coreProperties>
</file>