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E5C1C6-FD98-4B20-AD24-0923B5844276}">
  <a:tblStyle styleId="{52E5C1C6-FD98-4B20-AD24-0923B58442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e0d5daf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e0d5daf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c54d629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c54d629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c54d6298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c54d6298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c54d6298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c54d6298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c54d6298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c54d6298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b60859f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b60859f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c54d6298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c54d6298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7d4de48c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77d4de48c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03f486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003f486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b0d45b5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b0d45b5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b60859f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b60859f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b0b2c50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b0b2c50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c54d6298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c54d6298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b0b2c50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b0b2c50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b60859f6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b60859f6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c54d6298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c54d6298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fficial logo of the Special Interest Group on the Design of Communication"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99750" y="3646175"/>
            <a:ext cx="3744251" cy="1497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des created by members of the ACM SIGDOC Committee on Structured Authoring and Content Management"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75" y="3974150"/>
            <a:ext cx="5271451" cy="8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fficial logo of the Special Interest Group on the Design of Communication" id="59" name="Google Shape;5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fficial logo of the Special Interest Group on the Design of Communication" id="62" name="Google Shape;6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fficial logo of the Special Interest Group on the Design of Communication"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fficial logo of the Special Interest Group on the Design of Communication"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fficial logo of the Special Interest Group on the Design of Communication"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fficial logo of the Special Interest Group on the Design of Communication"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fficial logo of the Special Interest Group on the Design of Communication"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fficial logo of the Special Interest Group on the Design of Communication"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fficial logo of the Special Interest Group on the Design of Communication" id="50" name="Google Shape;5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fficial logo of the Special Interest Group on the Design of Communication" id="54" name="Google Shape;5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Official logo of the Special Interest Group on the Design of Communication"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hyperlink" Target="https://schema.org/Book" TargetMode="External"/><Relationship Id="rId5" Type="http://schemas.openxmlformats.org/officeDocument/2006/relationships/hyperlink" Target="https://schema.org/Boo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hyperlink" Target="http://nasa-form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igdoc.acm.org/structuredauthoring/" TargetMode="External"/><Relationship Id="rId4" Type="http://schemas.openxmlformats.org/officeDocument/2006/relationships/hyperlink" Target="mailto:sjdoherty.acm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hyperlink" Target="http://nasa-form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icial logo of the Special Interest Group on the Design of Communication"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50" y="3646175"/>
            <a:ext cx="3744251" cy="14973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structured content?</a:t>
            </a:r>
            <a:endParaRPr/>
          </a:p>
        </p:txBody>
      </p:sp>
      <p:pic>
        <p:nvPicPr>
          <p:cNvPr descr="Slides created by members of the ACM SIGDOC Committee on Structured Authoring and Content Management"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475" y="3974150"/>
            <a:ext cx="5271451" cy="8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ormal structured content</a:t>
            </a:r>
            <a:endParaRPr/>
          </a:p>
        </p:txBody>
      </p:sp>
      <p:pic>
        <p:nvPicPr>
          <p:cNvPr descr="Official logo of the Special Interest Group on the Design of Communication"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348850" y="1017725"/>
            <a:ext cx="840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o</a:t>
            </a:r>
            <a:r>
              <a:rPr lang="en"/>
              <a:t>rganizations need to have </a:t>
            </a:r>
            <a:r>
              <a:rPr i="1" lang="en"/>
              <a:t>every</a:t>
            </a:r>
            <a:r>
              <a:rPr lang="en"/>
              <a:t> document </a:t>
            </a:r>
            <a:r>
              <a:rPr lang="en"/>
              <a:t>comply</a:t>
            </a:r>
            <a:r>
              <a:rPr lang="en"/>
              <a:t> with a content model, they rely on strict document </a:t>
            </a:r>
            <a:r>
              <a:rPr lang="en"/>
              <a:t>definitions</a:t>
            </a:r>
            <a:r>
              <a:rPr lang="en"/>
              <a:t> and validating parsers.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2"/>
          <p:cNvCxnSpPr/>
          <p:nvPr/>
        </p:nvCxnSpPr>
        <p:spPr>
          <a:xfrm>
            <a:off x="329550" y="988675"/>
            <a:ext cx="83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6" name="Google Shape;176;p22"/>
          <p:cNvGraphicFramePr/>
          <p:nvPr/>
        </p:nvGraphicFramePr>
        <p:xfrm>
          <a:off x="437125" y="179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{52E5C1C6-FD98-4B20-AD24-0923B5844276}</a:tableStyleId>
              </a:tblPr>
              <a:tblGrid>
                <a:gridCol w="1915650"/>
                <a:gridCol w="6333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 definitions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Specify the order, containment, and values required for content elements in an instance of an XML DITA document type. </a:t>
                      </a:r>
                      <a:r>
                        <a:rPr lang="en"/>
                        <a:t>In</a:t>
                      </a:r>
                      <a:r>
                        <a:rPr lang="en"/>
                        <a:t> a DITA task topic, for example, you do not see separate &lt;section&gt; elements as you might in a concept or reference topic. These document </a:t>
                      </a:r>
                      <a:r>
                        <a:rPr lang="en"/>
                        <a:t>definitions</a:t>
                      </a:r>
                      <a:r>
                        <a:rPr lang="en"/>
                        <a:t> come in </a:t>
                      </a:r>
                      <a:r>
                        <a:rPr lang="en"/>
                        <a:t>forms: XML (DTDs), databases (database table definitions), and JSON (schema files). When we create a piece of formal structured </a:t>
                      </a:r>
                      <a:r>
                        <a:rPr lang="en"/>
                        <a:t>content</a:t>
                      </a:r>
                      <a:r>
                        <a:rPr lang="en"/>
                        <a:t>, we first </a:t>
                      </a:r>
                      <a:r>
                        <a:rPr lang="en"/>
                        <a:t>choose</a:t>
                      </a:r>
                      <a:r>
                        <a:rPr lang="en"/>
                        <a:t> its document </a:t>
                      </a:r>
                      <a:r>
                        <a:rPr lang="en"/>
                        <a:t>definition</a:t>
                      </a:r>
                      <a:r>
                        <a:rPr lang="en"/>
                        <a:t>.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Validating parsers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Evaluate whether a </a:t>
                      </a:r>
                      <a:r>
                        <a:rPr lang="en"/>
                        <a:t>particular</a:t>
                      </a:r>
                      <a:r>
                        <a:rPr lang="en"/>
                        <a:t> instance of a document or database table conforms </a:t>
                      </a:r>
                      <a:r>
                        <a:rPr i="1" lang="en"/>
                        <a:t>exactly</a:t>
                      </a:r>
                      <a:r>
                        <a:rPr lang="en"/>
                        <a:t> to the document </a:t>
                      </a:r>
                      <a:r>
                        <a:rPr lang="en"/>
                        <a:t>definition</a:t>
                      </a:r>
                      <a:r>
                        <a:rPr lang="en"/>
                        <a:t> that you select when you </a:t>
                      </a:r>
                      <a:r>
                        <a:rPr lang="en"/>
                        <a:t>create</a:t>
                      </a:r>
                      <a:r>
                        <a:rPr lang="en"/>
                        <a:t> it. </a:t>
                      </a:r>
                      <a:r>
                        <a:rPr lang="en"/>
                        <a:t>If I use the </a:t>
                      </a: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schema.org</a:t>
                      </a:r>
                      <a:r>
                        <a:rPr lang="en"/>
                        <a:t> document definition for a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JSON book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description</a:t>
                      </a:r>
                      <a:r>
                        <a:rPr lang="en"/>
                        <a:t>, the </a:t>
                      </a:r>
                      <a:r>
                        <a:rPr lang="en"/>
                        <a:t>validating</a:t>
                      </a:r>
                      <a:r>
                        <a:rPr lang="en"/>
                        <a:t> parser compares the JSON document on my </a:t>
                      </a:r>
                      <a:r>
                        <a:rPr lang="en"/>
                        <a:t>desktop</a:t>
                      </a:r>
                      <a:r>
                        <a:rPr lang="en"/>
                        <a:t> to the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 </a:t>
                      </a:r>
                      <a:r>
                        <a:rPr lang="en"/>
                        <a:t>definition</a:t>
                      </a:r>
                      <a:r>
                        <a:rPr lang="en"/>
                        <a:t> stored on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schema.org</a:t>
                      </a:r>
                      <a:r>
                        <a:rPr lang="en"/>
                        <a:t>. If my </a:t>
                      </a:r>
                      <a:br>
                        <a:rPr lang="en"/>
                      </a:br>
                      <a:r>
                        <a:rPr lang="en"/>
                        <a:t>document and the document definition match 100%,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my </a:t>
                      </a:r>
                      <a:r>
                        <a:rPr lang="en"/>
                        <a:t>document</a:t>
                      </a:r>
                      <a:r>
                        <a:rPr lang="en"/>
                        <a:t> is </a:t>
                      </a:r>
                      <a:r>
                        <a:rPr b="1" lang="en"/>
                        <a:t>valid</a:t>
                      </a:r>
                      <a:r>
                        <a:rPr lang="en"/>
                        <a:t>. Otherwise it is </a:t>
                      </a:r>
                      <a:r>
                        <a:rPr b="1" lang="en"/>
                        <a:t>invalid</a:t>
                      </a:r>
                      <a:r>
                        <a:rPr lang="en"/>
                        <a:t>.</a:t>
                      </a:r>
                      <a:r>
                        <a:rPr lang="en"/>
                        <a:t>  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structured content</a:t>
            </a:r>
            <a:endParaRPr/>
          </a:p>
        </p:txBody>
      </p:sp>
      <p:pic>
        <p:nvPicPr>
          <p:cNvPr descr="Official logo of the Special Interest Group on the Design of Communication"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348850" y="1017725"/>
            <a:ext cx="84072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Let's walk through a typical workflow for a software documentation project using formal structured authoring.</a:t>
            </a:r>
            <a:endParaRPr/>
          </a:p>
        </p:txBody>
      </p:sp>
      <p:cxnSp>
        <p:nvCxnSpPr>
          <p:cNvPr id="184" name="Google Shape;184;p23"/>
          <p:cNvCxnSpPr/>
          <p:nvPr/>
        </p:nvCxnSpPr>
        <p:spPr>
          <a:xfrm>
            <a:off x="329550" y="988675"/>
            <a:ext cx="83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3"/>
          <p:cNvSpPr txBox="1"/>
          <p:nvPr/>
        </p:nvSpPr>
        <p:spPr>
          <a:xfrm>
            <a:off x="434975" y="1762675"/>
            <a:ext cx="86259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Information architects</a:t>
            </a:r>
            <a:r>
              <a:rPr lang="en" sz="1600">
                <a:solidFill>
                  <a:schemeClr val="dk1"/>
                </a:solidFill>
              </a:rPr>
              <a:t> in a company create a content model and a collection of supporting document </a:t>
            </a:r>
            <a:r>
              <a:rPr lang="en" sz="1600">
                <a:solidFill>
                  <a:schemeClr val="dk1"/>
                </a:solidFill>
              </a:rPr>
              <a:t>definitions</a:t>
            </a:r>
            <a:r>
              <a:rPr lang="en" sz="1600">
                <a:solidFill>
                  <a:schemeClr val="dk1"/>
                </a:solidFill>
              </a:rPr>
              <a:t> for the </a:t>
            </a:r>
            <a:r>
              <a:rPr lang="en" sz="1600">
                <a:solidFill>
                  <a:schemeClr val="dk1"/>
                </a:solidFill>
              </a:rPr>
              <a:t>content</a:t>
            </a:r>
            <a:r>
              <a:rPr lang="en" sz="1600">
                <a:solidFill>
                  <a:schemeClr val="dk1"/>
                </a:solidFill>
              </a:rPr>
              <a:t> that needs to be </a:t>
            </a:r>
            <a:r>
              <a:rPr lang="en" sz="1600">
                <a:solidFill>
                  <a:schemeClr val="dk1"/>
                </a:solidFill>
              </a:rPr>
              <a:t>delivered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Authors</a:t>
            </a:r>
            <a:r>
              <a:rPr lang="en" sz="1600">
                <a:solidFill>
                  <a:schemeClr val="dk1"/>
                </a:solidFill>
              </a:rPr>
              <a:t> download these document </a:t>
            </a:r>
            <a:r>
              <a:rPr lang="en" sz="1600">
                <a:solidFill>
                  <a:schemeClr val="dk1"/>
                </a:solidFill>
              </a:rPr>
              <a:t>definitions</a:t>
            </a:r>
            <a:r>
              <a:rPr lang="en" sz="1600">
                <a:solidFill>
                  <a:schemeClr val="dk1"/>
                </a:solidFill>
              </a:rPr>
              <a:t> into </a:t>
            </a:r>
            <a:r>
              <a:rPr lang="en" sz="1600">
                <a:solidFill>
                  <a:schemeClr val="dk1"/>
                </a:solidFill>
              </a:rPr>
              <a:t>their editor/author software application.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-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our-task.dtd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our-map.dtd, our-concept.dtd, our-faq.dtd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As they develop new topics, </a:t>
            </a:r>
            <a:r>
              <a:rPr b="1" lang="en" sz="1600">
                <a:solidFill>
                  <a:schemeClr val="dk1"/>
                </a:solidFill>
              </a:rPr>
              <a:t>authors</a:t>
            </a:r>
            <a:r>
              <a:rPr lang="en" sz="1600">
                <a:solidFill>
                  <a:schemeClr val="dk1"/>
                </a:solidFill>
              </a:rPr>
              <a:t> choose </a:t>
            </a:r>
            <a:r>
              <a:rPr b="1" lang="en" sz="1600">
                <a:solidFill>
                  <a:schemeClr val="dk1"/>
                </a:solidFill>
              </a:rPr>
              <a:t>File - New</a:t>
            </a:r>
            <a:r>
              <a:rPr lang="en" sz="1600">
                <a:solidFill>
                  <a:schemeClr val="dk1"/>
                </a:solidFill>
              </a:rPr>
              <a:t> and specify a particular DTD.  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1141775" y="3830775"/>
            <a:ext cx="101012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989375" y="3983175"/>
            <a:ext cx="101012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1014025" y="3916300"/>
            <a:ext cx="92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DocumentDefinitions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2463750" y="3418475"/>
            <a:ext cx="1010100" cy="169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3251550" y="3498700"/>
            <a:ext cx="634662" cy="26519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3188625" y="3418475"/>
            <a:ext cx="76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Document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3251550" y="3879700"/>
            <a:ext cx="634662" cy="26519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3188625" y="3799475"/>
            <a:ext cx="76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Document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3251550" y="4336900"/>
            <a:ext cx="634662" cy="26519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3188625" y="4256675"/>
            <a:ext cx="76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Document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251550" y="4794100"/>
            <a:ext cx="634662" cy="26519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3188625" y="4713875"/>
            <a:ext cx="76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Document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2539950" y="3133600"/>
            <a:ext cx="92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Authoring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2463750" y="3547925"/>
            <a:ext cx="927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XML DITA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XML Docbook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Databases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JSON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JSON-LD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1286100" y="3741575"/>
            <a:ext cx="8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Style Guide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201" name="Google Shape;201;p23"/>
          <p:cNvCxnSpPr/>
          <p:nvPr/>
        </p:nvCxnSpPr>
        <p:spPr>
          <a:xfrm flipH="1" rot="10800000">
            <a:off x="1717175" y="4201825"/>
            <a:ext cx="8415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3"/>
          <p:cNvSpPr txBox="1"/>
          <p:nvPr/>
        </p:nvSpPr>
        <p:spPr>
          <a:xfrm>
            <a:off x="1151400" y="3522850"/>
            <a:ext cx="92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Designing 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structured content</a:t>
            </a:r>
            <a:endParaRPr/>
          </a:p>
        </p:txBody>
      </p:sp>
      <p:pic>
        <p:nvPicPr>
          <p:cNvPr descr="Official logo of the Special Interest Group on the Design of Communication"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4"/>
          <p:cNvCxnSpPr/>
          <p:nvPr/>
        </p:nvCxnSpPr>
        <p:spPr>
          <a:xfrm>
            <a:off x="329550" y="988675"/>
            <a:ext cx="83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4"/>
          <p:cNvSpPr txBox="1"/>
          <p:nvPr/>
        </p:nvSpPr>
        <p:spPr>
          <a:xfrm>
            <a:off x="434975" y="1076875"/>
            <a:ext cx="87090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4"/>
            </a:pPr>
            <a:r>
              <a:rPr lang="en" sz="1600">
                <a:solidFill>
                  <a:schemeClr val="dk1"/>
                </a:solidFill>
              </a:rPr>
              <a:t>As the authors add elements and text to the new topic, the </a:t>
            </a:r>
            <a:r>
              <a:rPr b="1" lang="en" sz="1600">
                <a:solidFill>
                  <a:schemeClr val="dk1"/>
                </a:solidFill>
              </a:rPr>
              <a:t>validating parser</a:t>
            </a:r>
            <a:r>
              <a:rPr lang="en" sz="1600">
                <a:solidFill>
                  <a:schemeClr val="dk1"/>
                </a:solidFill>
              </a:rPr>
              <a:t> built into an  </a:t>
            </a:r>
            <a:r>
              <a:rPr lang="en" sz="1600">
                <a:solidFill>
                  <a:schemeClr val="dk1"/>
                </a:solidFill>
              </a:rPr>
              <a:t>XML</a:t>
            </a:r>
            <a:r>
              <a:rPr lang="en" sz="1600">
                <a:solidFill>
                  <a:schemeClr val="dk1"/>
                </a:solidFill>
              </a:rPr>
              <a:t> or JSON editor compares what is in the new topic to its corresponding DTD. If an author creates an instance of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our-faq.dtd</a:t>
            </a:r>
            <a:r>
              <a:rPr lang="en" sz="1600">
                <a:solidFill>
                  <a:schemeClr val="dk1"/>
                </a:solidFill>
              </a:rPr>
              <a:t> and attempts to insert an element that is not supported by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our-faq.dtd</a:t>
            </a:r>
            <a:r>
              <a:rPr lang="en" sz="1600">
                <a:solidFill>
                  <a:schemeClr val="dk1"/>
                </a:solidFill>
              </a:rPr>
              <a:t>, the parser generates a validation error.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4"/>
            </a:pPr>
            <a:r>
              <a:rPr b="1" lang="en" sz="1600">
                <a:solidFill>
                  <a:schemeClr val="dk1"/>
                </a:solidFill>
              </a:rPr>
              <a:t>Authors</a:t>
            </a:r>
            <a:r>
              <a:rPr lang="en" sz="1600">
                <a:solidFill>
                  <a:schemeClr val="dk1"/>
                </a:solidFill>
              </a:rPr>
              <a:t> check their valid topics into GitHub or into a content </a:t>
            </a:r>
            <a:r>
              <a:rPr lang="en" sz="1600">
                <a:solidFill>
                  <a:schemeClr val="dk1"/>
                </a:solidFill>
              </a:rPr>
              <a:t>management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system</a:t>
            </a:r>
            <a:r>
              <a:rPr lang="en" sz="1600">
                <a:solidFill>
                  <a:schemeClr val="dk1"/>
                </a:solidFill>
              </a:rPr>
              <a:t>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4"/>
            </a:pPr>
            <a:r>
              <a:rPr b="1" lang="en" sz="1600">
                <a:solidFill>
                  <a:schemeClr val="dk1"/>
                </a:solidFill>
              </a:rPr>
              <a:t>Build </a:t>
            </a:r>
            <a:r>
              <a:rPr b="1" lang="en" sz="1600">
                <a:solidFill>
                  <a:schemeClr val="dk1"/>
                </a:solidFill>
              </a:rPr>
              <a:t>systems</a:t>
            </a:r>
            <a:r>
              <a:rPr lang="en" sz="1600">
                <a:solidFill>
                  <a:schemeClr val="dk1"/>
                </a:solidFill>
              </a:rPr>
              <a:t> collect all the files, re-validate them, and publish them. 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211" name="Google Shape;211;p24"/>
          <p:cNvCxnSpPr/>
          <p:nvPr/>
        </p:nvCxnSpPr>
        <p:spPr>
          <a:xfrm>
            <a:off x="3858600" y="3280350"/>
            <a:ext cx="1594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4"/>
          <p:cNvCxnSpPr/>
          <p:nvPr/>
        </p:nvCxnSpPr>
        <p:spPr>
          <a:xfrm>
            <a:off x="3858600" y="3661350"/>
            <a:ext cx="1594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4"/>
          <p:cNvCxnSpPr/>
          <p:nvPr/>
        </p:nvCxnSpPr>
        <p:spPr>
          <a:xfrm>
            <a:off x="3858600" y="4118550"/>
            <a:ext cx="1594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4"/>
          <p:cNvCxnSpPr/>
          <p:nvPr/>
        </p:nvCxnSpPr>
        <p:spPr>
          <a:xfrm>
            <a:off x="3858600" y="4575750"/>
            <a:ext cx="1594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4"/>
          <p:cNvSpPr/>
          <p:nvPr/>
        </p:nvSpPr>
        <p:spPr>
          <a:xfrm>
            <a:off x="1141775" y="3525975"/>
            <a:ext cx="101012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4224450" y="3198100"/>
            <a:ext cx="760500" cy="143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989375" y="3678375"/>
            <a:ext cx="101012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1014025" y="3611500"/>
            <a:ext cx="92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DocumentDefinitions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2463750" y="3113675"/>
            <a:ext cx="1010100" cy="169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3251550" y="3193900"/>
            <a:ext cx="634662" cy="26519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3188625" y="3113675"/>
            <a:ext cx="76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Document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3251550" y="3574900"/>
            <a:ext cx="634662" cy="26519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3188625" y="3494675"/>
            <a:ext cx="76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Document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3251550" y="4032100"/>
            <a:ext cx="634662" cy="26519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3188625" y="3951875"/>
            <a:ext cx="76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Document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3251550" y="4489300"/>
            <a:ext cx="634662" cy="26519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3188625" y="4409075"/>
            <a:ext cx="76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Document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2539950" y="2828800"/>
            <a:ext cx="92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Authoring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2463750" y="3243125"/>
            <a:ext cx="927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XML DITA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XML Docbook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Databases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JSON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JSON-LD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4140150" y="2905000"/>
            <a:ext cx="10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Reviewing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4280350" y="3306700"/>
            <a:ext cx="681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Acrolinx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Validating   parsers 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Human editors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1286100" y="3436775"/>
            <a:ext cx="8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Style Guide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233" name="Google Shape;233;p24"/>
          <p:cNvCxnSpPr/>
          <p:nvPr/>
        </p:nvCxnSpPr>
        <p:spPr>
          <a:xfrm flipH="1" rot="10800000">
            <a:off x="1717175" y="3897025"/>
            <a:ext cx="8415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4"/>
          <p:cNvSpPr txBox="1"/>
          <p:nvPr/>
        </p:nvSpPr>
        <p:spPr>
          <a:xfrm>
            <a:off x="1151400" y="3218050"/>
            <a:ext cx="92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Designing 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5358600" y="2905000"/>
            <a:ext cx="10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Publishing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5483400" y="3171750"/>
            <a:ext cx="760500" cy="143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5586150" y="3280350"/>
            <a:ext cx="634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HTML5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PDF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AI LLM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Support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ormal structured content - sample markup </a:t>
            </a:r>
            <a:endParaRPr/>
          </a:p>
        </p:txBody>
      </p:sp>
      <p:pic>
        <p:nvPicPr>
          <p:cNvPr descr="Official logo of the Special Interest Group on the Design of Communication"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348850" y="1017725"/>
            <a:ext cx="86208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1826"/>
              <a:t>This XML DITA 1.3 topic was created from the </a:t>
            </a:r>
            <a:r>
              <a:rPr lang="en" sz="1626">
                <a:latin typeface="Courier New"/>
                <a:ea typeface="Courier New"/>
                <a:cs typeface="Courier New"/>
                <a:sym typeface="Courier New"/>
              </a:rPr>
              <a:t>concept.dtd</a:t>
            </a:r>
            <a:r>
              <a:rPr lang="en" sz="1826"/>
              <a:t> </a:t>
            </a:r>
            <a:r>
              <a:rPr lang="en" sz="1826"/>
              <a:t>document</a:t>
            </a:r>
            <a:r>
              <a:rPr lang="en" sz="1826"/>
              <a:t> </a:t>
            </a:r>
            <a:r>
              <a:rPr lang="en" sz="1826"/>
              <a:t>definition</a:t>
            </a:r>
            <a:r>
              <a:rPr lang="en" sz="1826"/>
              <a:t>. </a:t>
            </a:r>
            <a:endParaRPr sz="1155"/>
          </a:p>
        </p:txBody>
      </p:sp>
      <p:cxnSp>
        <p:nvCxnSpPr>
          <p:cNvPr id="245" name="Google Shape;245;p25"/>
          <p:cNvCxnSpPr/>
          <p:nvPr/>
        </p:nvCxnSpPr>
        <p:spPr>
          <a:xfrm>
            <a:off x="329550" y="988675"/>
            <a:ext cx="83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5"/>
          <p:cNvSpPr txBox="1"/>
          <p:nvPr/>
        </p:nvSpPr>
        <p:spPr>
          <a:xfrm>
            <a:off x="517450" y="1391600"/>
            <a:ext cx="8520600" cy="2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&lt;?xml version="1.0" encoding="UTF-8"?&gt;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concept PUBLIC "-//OASIS//DTD DITA Concept//EN"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"concept.dtd"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&lt;concept&gt;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Astronaut training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&lt;conbody&gt;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&lt;p&gt;To become an astronaut, you'll need a thorough background 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in engineering and years of flight experience. &lt;/p&gt;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&lt;p&gt;See &lt;xref href="</a:t>
            </a:r>
            <a:r>
              <a:rPr lang="en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http://nasa-forms.html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 scope="external"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format="html"&gt;NASA application&lt;/xref&gt; for more information.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&lt;/conbody&gt;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&lt;/concept&gt;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517450" y="3770300"/>
            <a:ext cx="8407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820"/>
              <a:t>When a validating parser reads line-2, it compares everything in this topic to the rules in the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concept.dtd</a:t>
            </a:r>
            <a:r>
              <a:rPr lang="en" sz="1820"/>
              <a:t> document definition. Any</a:t>
            </a:r>
            <a:br>
              <a:rPr lang="en" sz="1820"/>
            </a:br>
            <a:r>
              <a:rPr lang="en" sz="1820"/>
              <a:t>deviations</a:t>
            </a:r>
            <a:r>
              <a:rPr lang="en" sz="1820"/>
              <a:t> in this document from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concept.dtd</a:t>
            </a:r>
            <a:r>
              <a:rPr lang="en" sz="1820"/>
              <a:t> cause the</a:t>
            </a:r>
            <a:br>
              <a:rPr lang="en" sz="1820"/>
            </a:br>
            <a:r>
              <a:rPr lang="en" sz="1820"/>
              <a:t>parser to report this topic as invalid. It will not build. </a:t>
            </a:r>
            <a:endParaRPr sz="18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 Learning Resources </a:t>
            </a:r>
            <a:endParaRPr/>
          </a:p>
        </p:txBody>
      </p:sp>
      <p:pic>
        <p:nvPicPr>
          <p:cNvPr descr="Official logo of the Special Interest Group on the Design of Communication" id="253" name="Google Shape;2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348850" y="1017725"/>
            <a:ext cx="840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Oxygen Editor Quickstart - </a:t>
            </a:r>
            <a:r>
              <a:rPr lang="en"/>
              <a:t>Creating, Assembling, and Building a DITA Publication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Oxygen Editor Quickstart - Configuring Layout and Preferences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Heretto CCMS Quickstart - </a:t>
            </a:r>
            <a:r>
              <a:rPr lang="en"/>
              <a:t>Creating, Assembling, and Building a DITA Publication</a:t>
            </a:r>
            <a:r>
              <a:rPr lang="en"/>
              <a:t>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DITA Quickstart (MacOS) - Creating, Assembling, and Building a DITA Publication with a Text Editor and the DITA Open T</a:t>
            </a:r>
            <a:r>
              <a:rPr lang="en"/>
              <a:t>oolkit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DITA Quickstart (Windows) - Creating, Assembling, and Building a DITA Publication with a Text Editor and the DITA Open Toolkit</a:t>
            </a:r>
            <a:endParaRPr/>
          </a:p>
        </p:txBody>
      </p:sp>
      <p:cxnSp>
        <p:nvCxnSpPr>
          <p:cNvPr id="255" name="Google Shape;255;p26"/>
          <p:cNvCxnSpPr/>
          <p:nvPr/>
        </p:nvCxnSpPr>
        <p:spPr>
          <a:xfrm>
            <a:off x="329550" y="988675"/>
            <a:ext cx="83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descr="Official logo of the Special Interest Group on the Design of Communication"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348850" y="1017725"/>
            <a:ext cx="840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Gaining </a:t>
            </a:r>
            <a:r>
              <a:rPr lang="en"/>
              <a:t>familiarity with multiple flavors of formal and informal structured content has many benefits: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allows you to develop a more comprehensive portfolio of writing samples.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reduces the amount of training that you would need in joining a team working in structured content. This matters to hiring managers.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you with some insight into converting content between tools and architectures.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a sophisticated vocabulary of concepts to discuss in interviews.   </a:t>
            </a:r>
            <a:endParaRPr/>
          </a:p>
        </p:txBody>
      </p:sp>
      <p:cxnSp>
        <p:nvCxnSpPr>
          <p:cNvPr id="263" name="Google Shape;263;p27"/>
          <p:cNvCxnSpPr/>
          <p:nvPr/>
        </p:nvCxnSpPr>
        <p:spPr>
          <a:xfrm>
            <a:off x="329550" y="988675"/>
            <a:ext cx="83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69" name="Google Shape;26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91"/>
              <a:t>See the </a:t>
            </a:r>
            <a:r>
              <a:rPr lang="en" sz="1491" u="sng">
                <a:solidFill>
                  <a:schemeClr val="hlink"/>
                </a:solidFill>
                <a:hlinkClick r:id="rId3"/>
              </a:rPr>
              <a:t>Committee on Structured Authoring and Content Management </a:t>
            </a:r>
            <a:r>
              <a:rPr lang="en" sz="1491"/>
              <a:t>page of the ACM SIGDOC website to </a:t>
            </a:r>
            <a:r>
              <a:rPr lang="en" sz="1491"/>
              <a:t>learn more about committee activities, available resources, and volunteer opportunities.</a:t>
            </a:r>
            <a:endParaRPr sz="149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91"/>
              <a:t>Contact Committee Chair Stan Doherty at </a:t>
            </a:r>
            <a:r>
              <a:rPr lang="en" sz="1491" u="sng">
                <a:solidFill>
                  <a:schemeClr val="hlink"/>
                </a:solidFill>
                <a:hlinkClick r:id="rId4"/>
              </a:rPr>
              <a:t>sjdoherty.acm@gmail.com</a:t>
            </a:r>
            <a:r>
              <a:rPr lang="en" sz="1491"/>
              <a:t> </a:t>
            </a:r>
            <a:r>
              <a:rPr lang="en" sz="1491"/>
              <a:t>to gain access to a directory of potential guest speakers and to sample DITA documentation sets. These resources will soon be available on the SIGDOC website.</a:t>
            </a:r>
            <a:endParaRPr sz="149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Guidepost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000075"/>
            <a:ext cx="23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Purpose</a:t>
            </a:r>
            <a:endParaRPr/>
          </a:p>
        </p:txBody>
      </p:sp>
      <p:pic>
        <p:nvPicPr>
          <p:cNvPr descr="Official logo of the Special Interest Group on the Design of Communication"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55500" y="1000075"/>
            <a:ext cx="6076800" cy="10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This resource introduces </a:t>
            </a:r>
            <a:r>
              <a:rPr lang="en" sz="2133"/>
              <a:t>structured</a:t>
            </a:r>
            <a:r>
              <a:rPr lang="en" sz="2133"/>
              <a:t> </a:t>
            </a:r>
            <a:r>
              <a:rPr lang="en" sz="2133"/>
              <a:t>content and </a:t>
            </a:r>
            <a:r>
              <a:rPr lang="en" sz="2133"/>
              <a:t>the various ways that you can work with it.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4"/>
          <p:cNvCxnSpPr/>
          <p:nvPr/>
        </p:nvCxnSpPr>
        <p:spPr>
          <a:xfrm>
            <a:off x="329550" y="988675"/>
            <a:ext cx="83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0100" y="1864275"/>
            <a:ext cx="2395500" cy="1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755500" y="1864275"/>
            <a:ext cx="6076800" cy="23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Differentiate content from formatting.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unstructured content.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informal structured content.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</a:t>
            </a:r>
            <a:r>
              <a:rPr lang="en"/>
              <a:t> formal structured </a:t>
            </a:r>
            <a:r>
              <a:rPr lang="en"/>
              <a:t>content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additional learning resources.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ontent, context, </a:t>
            </a:r>
            <a:r>
              <a:rPr lang="en"/>
              <a:t>and formatting</a:t>
            </a:r>
            <a:endParaRPr/>
          </a:p>
        </p:txBody>
      </p:sp>
      <p:pic>
        <p:nvPicPr>
          <p:cNvPr descr="Official logo of the Special Interest Group on the Design of Communication"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48850" y="1017725"/>
            <a:ext cx="87120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write a document for a particular class or project, we just want to capture the content. We format (style) it as we go – headings, lists, and fonts. The </a:t>
            </a:r>
            <a:r>
              <a:rPr lang="en"/>
              <a:t>formatting</a:t>
            </a:r>
            <a:r>
              <a:rPr lang="en"/>
              <a:t> supports the delivery of that content in one context.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HTML markup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The French Revolution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espoused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&lt;b&gt;Liberté&lt;/b&gt;, &lt;b&gt;Egalité&lt;/b&gt;, and &lt;b&gt;Fraternité&lt;/b&gt;.&lt;/p&gt;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 gets formatted into . .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The French Revolution espoused </a:t>
            </a:r>
            <a:r>
              <a:rPr b="1" lang="en" sz="1400"/>
              <a:t>Liberté</a:t>
            </a:r>
            <a:r>
              <a:rPr lang="en" sz="1400"/>
              <a:t>, </a:t>
            </a:r>
            <a:r>
              <a:rPr b="1" lang="en" sz="1400"/>
              <a:t>Egalité</a:t>
            </a:r>
            <a:r>
              <a:rPr lang="en" sz="1400"/>
              <a:t>, and </a:t>
            </a:r>
            <a:r>
              <a:rPr b="1" lang="en" sz="1400"/>
              <a:t>Fraternité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 is a 1:1 </a:t>
            </a:r>
            <a:r>
              <a:rPr lang="en"/>
              <a:t>relationship</a:t>
            </a:r>
            <a:r>
              <a:rPr lang="en"/>
              <a:t> between the content markup (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&lt;b&gt;Liberté&lt;/b&gt;</a:t>
            </a:r>
            <a:r>
              <a:rPr lang="en"/>
              <a:t>) and its output formatting (</a:t>
            </a:r>
            <a:r>
              <a:rPr b="1" lang="en" sz="1400"/>
              <a:t>Liberté</a:t>
            </a:r>
            <a:r>
              <a:rPr lang="en"/>
              <a:t>). </a:t>
            </a:r>
            <a:endParaRPr/>
          </a:p>
        </p:txBody>
      </p:sp>
      <p:cxnSp>
        <p:nvCxnSpPr>
          <p:cNvPr id="88" name="Google Shape;88;p15"/>
          <p:cNvCxnSpPr/>
          <p:nvPr/>
        </p:nvCxnSpPr>
        <p:spPr>
          <a:xfrm>
            <a:off x="329550" y="988675"/>
            <a:ext cx="83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Content, context, and formatting</a:t>
            </a:r>
            <a:endParaRPr/>
          </a:p>
        </p:txBody>
      </p:sp>
      <p:pic>
        <p:nvPicPr>
          <p:cNvPr descr="Official logo of the Special Interest Group on the Design of Communication"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48850" y="1017725"/>
            <a:ext cx="8407200" cy="3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want to use the same content in multiple contexts, each with a different presentation format or behavior? Consider more descriptive </a:t>
            </a:r>
            <a:r>
              <a:rPr lang="en"/>
              <a:t>markup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markup …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&lt;p&gt;The French Revolution espoused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&lt;gloss&gt;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Liberté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&lt;/gloss&gt;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&lt;gloss&gt;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Egalité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&lt;/gloss&gt;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and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&lt;gloss&gt;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Fraternité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&lt;/gloss&gt;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.&lt;/p&gt;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… can still produce . . . </a:t>
            </a:r>
            <a:r>
              <a:rPr lang="en" sz="1400"/>
              <a:t>The French Revolution espoused </a:t>
            </a:r>
            <a:r>
              <a:rPr b="1" lang="en" sz="1400"/>
              <a:t>Liberté</a:t>
            </a:r>
            <a:r>
              <a:rPr lang="en" sz="1400"/>
              <a:t>, </a:t>
            </a:r>
            <a:r>
              <a:rPr b="1" lang="en" sz="1400"/>
              <a:t>Egalité</a:t>
            </a:r>
            <a:r>
              <a:rPr lang="en" sz="1400"/>
              <a:t>, and </a:t>
            </a:r>
            <a:r>
              <a:rPr b="1" lang="en" sz="1400"/>
              <a:t>Fraternité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the more descriptive element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&lt;gloss&gt;</a:t>
            </a:r>
            <a:r>
              <a:rPr lang="en"/>
              <a:t> can also be transformed for multiple outputs (contexts) – pop-up glossary links, index entries, or input for AI prompts.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we decouple content from its immediate context and formatting, we can transform it and reuse it in many ways. It becomes "intelligent."</a:t>
            </a:r>
            <a:endParaRPr/>
          </a:p>
        </p:txBody>
      </p:sp>
      <p:cxnSp>
        <p:nvCxnSpPr>
          <p:cNvPr id="96" name="Google Shape;96;p16"/>
          <p:cNvCxnSpPr/>
          <p:nvPr/>
        </p:nvCxnSpPr>
        <p:spPr>
          <a:xfrm>
            <a:off x="329550" y="988675"/>
            <a:ext cx="83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Unstructured content </a:t>
            </a:r>
            <a:endParaRPr/>
          </a:p>
        </p:txBody>
      </p:sp>
      <p:pic>
        <p:nvPicPr>
          <p:cNvPr descr="Official logo of the Special Interest Group on the Design of Communication"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48850" y="1017725"/>
            <a:ext cx="840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vast majority of all content is unstructured:</a:t>
            </a:r>
            <a:endParaRPr strike="sngStrike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papers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reports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posts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these documents, the sequence of elements such as headings, lists, and </a:t>
            </a:r>
            <a:r>
              <a:rPr lang="en"/>
              <a:t>paragraphs</a:t>
            </a:r>
            <a:r>
              <a:rPr lang="en"/>
              <a:t> flows from the meaning that you want to convey – not from some separate </a:t>
            </a:r>
            <a:r>
              <a:rPr lang="en"/>
              <a:t>template</a:t>
            </a:r>
            <a:r>
              <a:rPr lang="en"/>
              <a:t>. Each unstructured </a:t>
            </a:r>
            <a:r>
              <a:rPr lang="en"/>
              <a:t>content</a:t>
            </a:r>
            <a:r>
              <a:rPr lang="en"/>
              <a:t> document is unique, a </a:t>
            </a:r>
            <a:r>
              <a:rPr lang="en"/>
              <a:t>special</a:t>
            </a:r>
            <a:r>
              <a:rPr lang="en"/>
              <a:t> </a:t>
            </a:r>
            <a:r>
              <a:rPr lang="en"/>
              <a:t>snowflake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do not need </a:t>
            </a:r>
            <a:r>
              <a:rPr lang="en"/>
              <a:t>consistency</a:t>
            </a:r>
            <a:r>
              <a:rPr lang="en"/>
              <a:t> or flexibility in reusing content in </a:t>
            </a:r>
            <a:r>
              <a:rPr lang="en"/>
              <a:t>multiple</a:t>
            </a:r>
            <a:r>
              <a:rPr lang="en"/>
              <a:t> contexts, unstructured content will do the job. </a:t>
            </a:r>
            <a:endParaRPr/>
          </a:p>
        </p:txBody>
      </p:sp>
      <p:cxnSp>
        <p:nvCxnSpPr>
          <p:cNvPr id="104" name="Google Shape;104;p17"/>
          <p:cNvCxnSpPr/>
          <p:nvPr/>
        </p:nvCxnSpPr>
        <p:spPr>
          <a:xfrm>
            <a:off x="329550" y="988675"/>
            <a:ext cx="83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Unstructured content - sample markup </a:t>
            </a:r>
            <a:endParaRPr/>
          </a:p>
        </p:txBody>
      </p:sp>
      <p:pic>
        <p:nvPicPr>
          <p:cNvPr descr="Official logo of the Special Interest Group on the Design of Communication"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48850" y="1017725"/>
            <a:ext cx="84072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following HTML file is not derived from a template. It is </a:t>
            </a:r>
            <a:r>
              <a:rPr lang="en"/>
              <a:t>freeform</a:t>
            </a:r>
            <a:r>
              <a:rPr lang="en"/>
              <a:t>.  </a:t>
            </a:r>
            <a:endParaRPr/>
          </a:p>
        </p:txBody>
      </p:sp>
      <p:cxnSp>
        <p:nvCxnSpPr>
          <p:cNvPr id="112" name="Google Shape;112;p18"/>
          <p:cNvCxnSpPr/>
          <p:nvPr/>
        </p:nvCxnSpPr>
        <p:spPr>
          <a:xfrm>
            <a:off x="329550" y="988675"/>
            <a:ext cx="83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 txBox="1"/>
          <p:nvPr/>
        </p:nvSpPr>
        <p:spPr>
          <a:xfrm>
            <a:off x="517450" y="1391600"/>
            <a:ext cx="70917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&lt;h3&gt;Requirements&lt;/h3&gt;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&lt;p&gt;There are many requirements to be an astronaut.&lt;/p&gt;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&lt;h2&gt;Astronaut training&lt;/h2&gt;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&lt;p&gt;There are many requirements to be an astronaut.&lt;/p&gt;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517450" y="4151300"/>
            <a:ext cx="84072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820"/>
              <a:t>HTML web browsers reading this file are permissive and </a:t>
            </a:r>
            <a:br>
              <a:rPr lang="en" sz="1820"/>
            </a:br>
            <a:r>
              <a:rPr lang="en" sz="1820"/>
              <a:t>would not care that an &lt;h3&gt; precedes an &lt;h2&gt; heading.</a:t>
            </a:r>
            <a:endParaRPr sz="18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content - in general</a:t>
            </a:r>
            <a:endParaRPr/>
          </a:p>
        </p:txBody>
      </p:sp>
      <p:pic>
        <p:nvPicPr>
          <p:cNvPr descr="Official logo of the Special Interest Group on the Design of Communication"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48850" y="1017725"/>
            <a:ext cx="840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/>
              <a:t>Organizations turn to structured content when they need to produce many thousands or millions of documents that are consistent or valid. For example: 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 companies want to produce documents with consistent formatting and navigation to support a </a:t>
            </a:r>
            <a:r>
              <a:rPr lang="en"/>
              <a:t>positive</a:t>
            </a:r>
            <a:r>
              <a:rPr lang="en"/>
              <a:t> </a:t>
            </a:r>
            <a:r>
              <a:rPr lang="en"/>
              <a:t>customer</a:t>
            </a:r>
            <a:r>
              <a:rPr lang="en"/>
              <a:t> experience. 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Regulated medical companies need valid data to support </a:t>
            </a:r>
            <a:r>
              <a:rPr lang="en"/>
              <a:t>analysis.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/>
              <a:t>To produce structured content, you need to have a clear picture of the building blocks of content that you want and how you want to organize them . . . </a:t>
            </a:r>
            <a:r>
              <a:rPr i="1" lang="en"/>
              <a:t>before</a:t>
            </a:r>
            <a:r>
              <a:rPr lang="en"/>
              <a:t> you create a thousand instances. It all starts with a clear content model.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/>
              <a:t>Templates, schema, and document type definitions are </a:t>
            </a:r>
            <a:br>
              <a:rPr lang="en"/>
            </a:br>
            <a:r>
              <a:rPr lang="en"/>
              <a:t>your new friends. </a:t>
            </a:r>
            <a:endParaRPr/>
          </a:p>
        </p:txBody>
      </p:sp>
      <p:cxnSp>
        <p:nvCxnSpPr>
          <p:cNvPr id="122" name="Google Shape;122;p19"/>
          <p:cNvCxnSpPr/>
          <p:nvPr/>
        </p:nvCxnSpPr>
        <p:spPr>
          <a:xfrm>
            <a:off x="329550" y="988675"/>
            <a:ext cx="83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Informal s</a:t>
            </a:r>
            <a:r>
              <a:rPr lang="en"/>
              <a:t>tructured content</a:t>
            </a:r>
            <a:endParaRPr/>
          </a:p>
        </p:txBody>
      </p:sp>
      <p:pic>
        <p:nvPicPr>
          <p:cNvPr descr="Official logo of the Special Interest Group on the Design of Communication"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48850" y="1017725"/>
            <a:ext cx="8657100" cy="21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Organizations can achieve serious consistency in their topics/pages if they deploy: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Content templates</a:t>
            </a:r>
            <a:r>
              <a:rPr lang="en"/>
              <a:t> for each author - specifying desired content building blocks, usage, and assembly best practices.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Automated checkers</a:t>
            </a:r>
            <a:r>
              <a:rPr lang="en"/>
              <a:t> - content profiling tools that have rules for evaluating the compliance of any one document to content templates and standards.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Human editors</a:t>
            </a:r>
            <a:r>
              <a:rPr lang="en"/>
              <a:t> - spot </a:t>
            </a:r>
            <a:r>
              <a:rPr lang="en"/>
              <a:t>checking</a:t>
            </a:r>
            <a:r>
              <a:rPr lang="en"/>
              <a:t> </a:t>
            </a:r>
            <a:r>
              <a:rPr lang="en"/>
              <a:t>markup</a:t>
            </a:r>
            <a:r>
              <a:rPr lang="en"/>
              <a:t> and usage issues. </a:t>
            </a:r>
            <a:endParaRPr/>
          </a:p>
        </p:txBody>
      </p:sp>
      <p:cxnSp>
        <p:nvCxnSpPr>
          <p:cNvPr id="130" name="Google Shape;130;p20"/>
          <p:cNvCxnSpPr/>
          <p:nvPr/>
        </p:nvCxnSpPr>
        <p:spPr>
          <a:xfrm>
            <a:off x="329550" y="988675"/>
            <a:ext cx="83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3630000" y="3585150"/>
            <a:ext cx="1594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3630000" y="3966150"/>
            <a:ext cx="1594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/>
          <p:nvPr/>
        </p:nvCxnSpPr>
        <p:spPr>
          <a:xfrm>
            <a:off x="3630000" y="4423350"/>
            <a:ext cx="1594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3630000" y="4880550"/>
            <a:ext cx="1594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0"/>
          <p:cNvSpPr/>
          <p:nvPr/>
        </p:nvSpPr>
        <p:spPr>
          <a:xfrm>
            <a:off x="913175" y="3830775"/>
            <a:ext cx="101012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3995850" y="3502900"/>
            <a:ext cx="760500" cy="143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60775" y="3983175"/>
            <a:ext cx="1010124" cy="57272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785425" y="3916300"/>
            <a:ext cx="92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Content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Templates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2235150" y="3418475"/>
            <a:ext cx="1010100" cy="169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3022950" y="3498700"/>
            <a:ext cx="634662" cy="26519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2960025" y="3418475"/>
            <a:ext cx="76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Document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3022950" y="3879700"/>
            <a:ext cx="634662" cy="26519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2960025" y="3799475"/>
            <a:ext cx="76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Document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44" name="Google Shape;144;p20"/>
          <p:cNvSpPr/>
          <p:nvPr/>
        </p:nvSpPr>
        <p:spPr>
          <a:xfrm>
            <a:off x="3022950" y="4336900"/>
            <a:ext cx="634662" cy="26519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2960025" y="4256675"/>
            <a:ext cx="76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Document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3022950" y="4794100"/>
            <a:ext cx="634662" cy="26519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960025" y="4713875"/>
            <a:ext cx="76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Document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311350" y="3133600"/>
            <a:ext cx="92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Authoring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911550" y="3209800"/>
            <a:ext cx="10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Reviewing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4098600" y="3459100"/>
            <a:ext cx="634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Acrolinx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Lint tools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Vale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Human editors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057500" y="3741575"/>
            <a:ext cx="8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Style Guide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 flipH="1" rot="10800000">
            <a:off x="1488575" y="4201825"/>
            <a:ext cx="8415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0"/>
          <p:cNvSpPr txBox="1"/>
          <p:nvPr/>
        </p:nvSpPr>
        <p:spPr>
          <a:xfrm>
            <a:off x="922800" y="3522850"/>
            <a:ext cx="92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Designing 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5130000" y="3209800"/>
            <a:ext cx="10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Publishing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5254800" y="3476550"/>
            <a:ext cx="760500" cy="143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5357550" y="3585150"/>
            <a:ext cx="634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HTML5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PDF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AI LLM</a:t>
            </a:r>
            <a:br>
              <a:rPr lang="en" sz="900">
                <a:solidFill>
                  <a:schemeClr val="dk1"/>
                </a:solidFill>
              </a:rPr>
            </a:b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Support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316538" y="3477538"/>
            <a:ext cx="1075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MS Word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HTML Editor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Markdown Editor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Confluence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VS Code</a:t>
            </a:r>
            <a:r>
              <a:rPr lang="en" sz="900">
                <a:solidFill>
                  <a:schemeClr val="dk1"/>
                </a:solidFill>
              </a:rPr>
              <a:t> Editor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Informal structured content </a:t>
            </a:r>
            <a:r>
              <a:rPr lang="en"/>
              <a:t>- sample markup </a:t>
            </a:r>
            <a:endParaRPr/>
          </a:p>
        </p:txBody>
      </p:sp>
      <p:pic>
        <p:nvPicPr>
          <p:cNvPr descr="Official logo of the Special Interest Group on the Design of Communication"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550" y="3971550"/>
            <a:ext cx="2735427" cy="109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48850" y="1017725"/>
            <a:ext cx="86208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1826"/>
              <a:t>The following Markdown file was created from a </a:t>
            </a:r>
            <a:r>
              <a:rPr lang="en" sz="1826"/>
              <a:t>content</a:t>
            </a:r>
            <a:r>
              <a:rPr lang="en" sz="1826"/>
              <a:t> template.</a:t>
            </a:r>
            <a:endParaRPr sz="1155"/>
          </a:p>
        </p:txBody>
      </p:sp>
      <p:cxnSp>
        <p:nvCxnSpPr>
          <p:cNvPr id="165" name="Google Shape;165;p21"/>
          <p:cNvCxnSpPr/>
          <p:nvPr/>
        </p:nvCxnSpPr>
        <p:spPr>
          <a:xfrm>
            <a:off x="329550" y="988675"/>
            <a:ext cx="83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1"/>
          <p:cNvSpPr txBox="1"/>
          <p:nvPr/>
        </p:nvSpPr>
        <p:spPr>
          <a:xfrm>
            <a:off x="517450" y="1391600"/>
            <a:ext cx="7091700" cy="2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&lt;!-- Created from our-concept.md v2.2 template. —&gt;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Astronaut training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 become an astronaut, you'll need a thorough background in engineering and years of flight experience.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## Astronaut requirements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Masters in Engineering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700-800 hours of certified flight time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See [NASA application](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http://nasa-forms.html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for information.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517450" y="3770300"/>
            <a:ext cx="84072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en" sz="1820"/>
              <a:t>If we ask automated software for reviewing to review this file, it reads the </a:t>
            </a:r>
            <a:br>
              <a:rPr lang="en" sz="1820"/>
            </a:br>
            <a:r>
              <a:rPr lang="en" sz="1820"/>
              <a:t>declaration on line-1 about the </a:t>
            </a:r>
            <a:r>
              <a:rPr lang="en" sz="1620">
                <a:latin typeface="Courier New"/>
                <a:ea typeface="Courier New"/>
                <a:cs typeface="Courier New"/>
                <a:sym typeface="Courier New"/>
              </a:rPr>
              <a:t>our-concept.md</a:t>
            </a:r>
            <a:r>
              <a:rPr lang="en" sz="1820"/>
              <a:t> template </a:t>
            </a:r>
            <a:br>
              <a:rPr lang="en" sz="1820"/>
            </a:br>
            <a:r>
              <a:rPr lang="en" sz="1820"/>
              <a:t>and begins checking this file for </a:t>
            </a:r>
            <a:r>
              <a:rPr lang="en" sz="1820"/>
              <a:t>compliance</a:t>
            </a:r>
            <a:r>
              <a:rPr lang="en" sz="1820"/>
              <a:t> with that</a:t>
            </a:r>
            <a:br>
              <a:rPr lang="en" sz="1820"/>
            </a:br>
            <a:r>
              <a:rPr lang="en" sz="1820"/>
              <a:t>template and any other usage rules that we require. </a:t>
            </a:r>
            <a:endParaRPr sz="18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