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Economica"/>
      <p:regular r:id="rId21"/>
      <p:bold r:id="rId22"/>
      <p:italic r:id="rId23"/>
      <p:boldItalic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800">
                <a:solidFill>
                  <a:schemeClr val="dk2"/>
                </a:solidFill>
              </a:rPr>
              <a:t>Locker Automation System</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Golden Phoenicks</a:t>
            </a:r>
            <a:r>
              <a:rPr lang="en" sz="2400"/>
              <a:t> </a:t>
            </a:r>
            <a:r>
              <a:rPr lang="en" sz="2400">
                <a:solidFill>
                  <a:srgbClr val="545454"/>
                </a:solidFill>
                <a:highlight>
                  <a:srgbClr val="FFFFFF"/>
                </a:highlight>
              </a:rPr>
              <a:t>™ </a:t>
            </a:r>
            <a:r>
              <a:rPr lang="en"/>
              <a:t>CENG355 Capstone Project</a:t>
            </a:r>
            <a:endParaRPr/>
          </a:p>
        </p:txBody>
      </p:sp>
      <p:sp>
        <p:nvSpPr>
          <p:cNvPr id="64" name="Shape 64"/>
          <p:cNvSpPr txBox="1"/>
          <p:nvPr/>
        </p:nvSpPr>
        <p:spPr>
          <a:xfrm>
            <a:off x="4755225" y="3116575"/>
            <a:ext cx="666600" cy="32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Chapter 6: Collision   </a:t>
            </a:r>
            <a:r>
              <a:rPr lang="en" sz="1400"/>
              <a:t>Continued...</a:t>
            </a:r>
            <a:endParaRPr sz="1400"/>
          </a:p>
        </p:txBody>
      </p:sp>
      <p:sp>
        <p:nvSpPr>
          <p:cNvPr id="122" name="Shape 1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chemeClr val="dk1"/>
              </a:buClr>
              <a:buSzPts val="1100"/>
              <a:buFont typeface="Arial"/>
              <a:buNone/>
            </a:pPr>
            <a:r>
              <a:rPr lang="en"/>
              <a:t>Below is a diagram that illustrates how the 3 interact.</a:t>
            </a:r>
            <a:endParaRPr/>
          </a:p>
        </p:txBody>
      </p:sp>
      <p:pic>
        <p:nvPicPr>
          <p:cNvPr id="123" name="Shape 123"/>
          <p:cNvPicPr preferRelativeResize="0"/>
          <p:nvPr/>
        </p:nvPicPr>
        <p:blipFill>
          <a:blip r:embed="rId3">
            <a:alphaModFix/>
          </a:blip>
          <a:stretch>
            <a:fillRect/>
          </a:stretch>
        </p:blipFill>
        <p:spPr>
          <a:xfrm>
            <a:off x="401500" y="2051688"/>
            <a:ext cx="1360325" cy="2418374"/>
          </a:xfrm>
          <a:prstGeom prst="rect">
            <a:avLst/>
          </a:prstGeom>
          <a:noFill/>
          <a:ln>
            <a:noFill/>
          </a:ln>
        </p:spPr>
      </p:pic>
      <p:cxnSp>
        <p:nvCxnSpPr>
          <p:cNvPr id="124" name="Shape 124"/>
          <p:cNvCxnSpPr/>
          <p:nvPr/>
        </p:nvCxnSpPr>
        <p:spPr>
          <a:xfrm>
            <a:off x="1889750" y="3182725"/>
            <a:ext cx="1399500" cy="0"/>
          </a:xfrm>
          <a:prstGeom prst="straightConnector1">
            <a:avLst/>
          </a:prstGeom>
          <a:noFill/>
          <a:ln cap="flat" cmpd="sng" w="28575">
            <a:solidFill>
              <a:srgbClr val="000000"/>
            </a:solidFill>
            <a:prstDash val="solid"/>
            <a:round/>
            <a:headEnd len="med" w="med" type="none"/>
            <a:tailEnd len="med" w="med" type="triangle"/>
          </a:ln>
        </p:spPr>
      </p:cxnSp>
      <p:pic>
        <p:nvPicPr>
          <p:cNvPr id="125" name="Shape 125"/>
          <p:cNvPicPr preferRelativeResize="0"/>
          <p:nvPr/>
        </p:nvPicPr>
        <p:blipFill>
          <a:blip r:embed="rId4">
            <a:alphaModFix/>
          </a:blip>
          <a:stretch>
            <a:fillRect/>
          </a:stretch>
        </p:blipFill>
        <p:spPr>
          <a:xfrm>
            <a:off x="3289250" y="2202350"/>
            <a:ext cx="1960748" cy="1960752"/>
          </a:xfrm>
          <a:prstGeom prst="rect">
            <a:avLst/>
          </a:prstGeom>
          <a:noFill/>
          <a:ln>
            <a:noFill/>
          </a:ln>
        </p:spPr>
      </p:pic>
      <p:cxnSp>
        <p:nvCxnSpPr>
          <p:cNvPr id="126" name="Shape 126"/>
          <p:cNvCxnSpPr/>
          <p:nvPr/>
        </p:nvCxnSpPr>
        <p:spPr>
          <a:xfrm>
            <a:off x="5250000" y="3093926"/>
            <a:ext cx="924000" cy="0"/>
          </a:xfrm>
          <a:prstGeom prst="straightConnector1">
            <a:avLst/>
          </a:prstGeom>
          <a:noFill/>
          <a:ln cap="flat" cmpd="sng" w="28575">
            <a:solidFill>
              <a:srgbClr val="000000"/>
            </a:solidFill>
            <a:prstDash val="solid"/>
            <a:round/>
            <a:headEnd len="med" w="med" type="none"/>
            <a:tailEnd len="med" w="med" type="triangle"/>
          </a:ln>
        </p:spPr>
      </p:cxnSp>
      <p:cxnSp>
        <p:nvCxnSpPr>
          <p:cNvPr id="127" name="Shape 127"/>
          <p:cNvCxnSpPr/>
          <p:nvPr/>
        </p:nvCxnSpPr>
        <p:spPr>
          <a:xfrm rot="10800000">
            <a:off x="5250075" y="3289276"/>
            <a:ext cx="924000" cy="0"/>
          </a:xfrm>
          <a:prstGeom prst="straightConnector1">
            <a:avLst/>
          </a:prstGeom>
          <a:noFill/>
          <a:ln cap="flat" cmpd="sng" w="28575">
            <a:solidFill>
              <a:srgbClr val="000000"/>
            </a:solidFill>
            <a:prstDash val="solid"/>
            <a:round/>
            <a:headEnd len="med" w="med" type="none"/>
            <a:tailEnd len="med" w="med" type="triangle"/>
          </a:ln>
        </p:spPr>
      </p:cxnSp>
      <p:pic>
        <p:nvPicPr>
          <p:cNvPr id="128" name="Shape 128"/>
          <p:cNvPicPr preferRelativeResize="0"/>
          <p:nvPr/>
        </p:nvPicPr>
        <p:blipFill>
          <a:blip r:embed="rId5">
            <a:alphaModFix/>
          </a:blip>
          <a:stretch>
            <a:fillRect/>
          </a:stretch>
        </p:blipFill>
        <p:spPr>
          <a:xfrm>
            <a:off x="6174074" y="2513887"/>
            <a:ext cx="2819951" cy="1661526"/>
          </a:xfrm>
          <a:prstGeom prst="rect">
            <a:avLst/>
          </a:prstGeom>
          <a:noFill/>
          <a:ln>
            <a:noFill/>
          </a:ln>
        </p:spPr>
      </p:pic>
      <p:cxnSp>
        <p:nvCxnSpPr>
          <p:cNvPr id="129" name="Shape 129"/>
          <p:cNvCxnSpPr/>
          <p:nvPr/>
        </p:nvCxnSpPr>
        <p:spPr>
          <a:xfrm rot="10800000">
            <a:off x="1889750" y="3344650"/>
            <a:ext cx="1399500" cy="0"/>
          </a:xfrm>
          <a:prstGeom prst="straightConnector1">
            <a:avLst/>
          </a:prstGeom>
          <a:noFill/>
          <a:ln cap="flat" cmpd="sng" w="28575">
            <a:solidFill>
              <a:srgbClr val="000000"/>
            </a:solidFill>
            <a:prstDash val="solid"/>
            <a:round/>
            <a:headEnd len="med" w="med" type="none"/>
            <a:tailEnd len="med" w="med" type="triangle"/>
          </a:ln>
        </p:spPr>
      </p:cxnSp>
      <p:sp>
        <p:nvSpPr>
          <p:cNvPr id="130" name="Shape 130"/>
          <p:cNvSpPr txBox="1"/>
          <p:nvPr/>
        </p:nvSpPr>
        <p:spPr>
          <a:xfrm>
            <a:off x="6345725" y="4301825"/>
            <a:ext cx="2459400" cy="28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Raspberry Pi (Python)</a:t>
            </a:r>
            <a:endParaRPr/>
          </a:p>
        </p:txBody>
      </p:sp>
      <p:sp>
        <p:nvSpPr>
          <p:cNvPr id="131" name="Shape 131"/>
          <p:cNvSpPr txBox="1"/>
          <p:nvPr/>
        </p:nvSpPr>
        <p:spPr>
          <a:xfrm>
            <a:off x="3434200" y="4127825"/>
            <a:ext cx="4912800" cy="62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MySQL Database + PHP</a:t>
            </a:r>
            <a:endParaRPr/>
          </a:p>
        </p:txBody>
      </p:sp>
      <p:sp>
        <p:nvSpPr>
          <p:cNvPr id="132" name="Shape 132"/>
          <p:cNvSpPr txBox="1"/>
          <p:nvPr/>
        </p:nvSpPr>
        <p:spPr>
          <a:xfrm>
            <a:off x="254675" y="4515000"/>
            <a:ext cx="4912800" cy="6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Android Application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6</a:t>
            </a:r>
            <a:r>
              <a:rPr lang="en" sz="3000"/>
              <a:t>.5</a:t>
            </a:r>
            <a:r>
              <a:rPr lang="en"/>
              <a:t>:  On Cloud 9...</a:t>
            </a:r>
            <a:endParaRPr/>
          </a:p>
        </p:txBody>
      </p:sp>
      <p:pic>
        <p:nvPicPr>
          <p:cNvPr id="138" name="Shape 138"/>
          <p:cNvPicPr preferRelativeResize="0"/>
          <p:nvPr/>
        </p:nvPicPr>
        <p:blipFill>
          <a:blip r:embed="rId3">
            <a:alphaModFix/>
          </a:blip>
          <a:stretch>
            <a:fillRect/>
          </a:stretch>
        </p:blipFill>
        <p:spPr>
          <a:xfrm>
            <a:off x="6016825" y="1956800"/>
            <a:ext cx="3043174" cy="3043174"/>
          </a:xfrm>
          <a:prstGeom prst="rect">
            <a:avLst/>
          </a:prstGeom>
          <a:noFill/>
          <a:ln>
            <a:noFill/>
          </a:ln>
        </p:spPr>
      </p:pic>
      <p:sp>
        <p:nvSpPr>
          <p:cNvPr id="139" name="Shape 139"/>
          <p:cNvSpPr/>
          <p:nvPr/>
        </p:nvSpPr>
        <p:spPr>
          <a:xfrm>
            <a:off x="266550" y="1072475"/>
            <a:ext cx="5666400" cy="407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0" name="Shape 140"/>
          <p:cNvPicPr preferRelativeResize="0"/>
          <p:nvPr/>
        </p:nvPicPr>
        <p:blipFill>
          <a:blip r:embed="rId4">
            <a:alphaModFix/>
          </a:blip>
          <a:stretch>
            <a:fillRect/>
          </a:stretch>
        </p:blipFill>
        <p:spPr>
          <a:xfrm>
            <a:off x="350574" y="1147225"/>
            <a:ext cx="5499799" cy="3852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7: Protection.</a:t>
            </a:r>
            <a:endParaRPr/>
          </a:p>
        </p:txBody>
      </p:sp>
      <p:sp>
        <p:nvSpPr>
          <p:cNvPr id="146" name="Shape 1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Laser cut designs</a:t>
            </a:r>
            <a:endParaRPr/>
          </a:p>
        </p:txBody>
      </p:sp>
      <p:pic>
        <p:nvPicPr>
          <p:cNvPr id="147" name="Shape 147"/>
          <p:cNvPicPr preferRelativeResize="0"/>
          <p:nvPr/>
        </p:nvPicPr>
        <p:blipFill>
          <a:blip r:embed="rId3">
            <a:alphaModFix/>
          </a:blip>
          <a:stretch>
            <a:fillRect/>
          </a:stretch>
        </p:blipFill>
        <p:spPr>
          <a:xfrm>
            <a:off x="6590800" y="315925"/>
            <a:ext cx="2332150" cy="4349650"/>
          </a:xfrm>
          <a:prstGeom prst="rect">
            <a:avLst/>
          </a:prstGeom>
          <a:noFill/>
          <a:ln>
            <a:noFill/>
          </a:ln>
        </p:spPr>
      </p:pic>
      <p:pic>
        <p:nvPicPr>
          <p:cNvPr id="148" name="Shape 148"/>
          <p:cNvPicPr preferRelativeResize="0"/>
          <p:nvPr/>
        </p:nvPicPr>
        <p:blipFill>
          <a:blip r:embed="rId4">
            <a:alphaModFix/>
          </a:blip>
          <a:stretch>
            <a:fillRect/>
          </a:stretch>
        </p:blipFill>
        <p:spPr>
          <a:xfrm>
            <a:off x="311701" y="1864925"/>
            <a:ext cx="4870526" cy="280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8: It’s Show Time</a:t>
            </a:r>
            <a:endParaRPr/>
          </a:p>
        </p:txBody>
      </p:sp>
      <p:pic>
        <p:nvPicPr>
          <p:cNvPr id="154" name="Shape 154"/>
          <p:cNvPicPr preferRelativeResize="0"/>
          <p:nvPr/>
        </p:nvPicPr>
        <p:blipFill>
          <a:blip r:embed="rId3">
            <a:alphaModFix/>
          </a:blip>
          <a:stretch>
            <a:fillRect/>
          </a:stretch>
        </p:blipFill>
        <p:spPr>
          <a:xfrm>
            <a:off x="2573863" y="1100300"/>
            <a:ext cx="3996274" cy="3996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9</a:t>
            </a:r>
            <a:r>
              <a:rPr lang="en"/>
              <a:t>: A Look Into the Past</a:t>
            </a:r>
            <a:endParaRPr/>
          </a:p>
        </p:txBody>
      </p:sp>
      <p:sp>
        <p:nvSpPr>
          <p:cNvPr id="160" name="Shape 160"/>
          <p:cNvSpPr txBox="1"/>
          <p:nvPr>
            <p:ph idx="1" type="body"/>
          </p:nvPr>
        </p:nvSpPr>
        <p:spPr>
          <a:xfrm>
            <a:off x="311700" y="1225225"/>
            <a:ext cx="35115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Electronic Circuits and Hardware</a:t>
            </a:r>
            <a:endParaRPr sz="1200"/>
          </a:p>
          <a:p>
            <a:pPr indent="-304800" lvl="0" marL="457200" rtl="0">
              <a:spcBef>
                <a:spcPts val="1600"/>
              </a:spcBef>
              <a:spcAft>
                <a:spcPts val="0"/>
              </a:spcAft>
              <a:buSzPts val="1200"/>
              <a:buChar char="-"/>
            </a:pPr>
            <a:r>
              <a:rPr lang="en" sz="1200"/>
              <a:t>TECH101</a:t>
            </a:r>
            <a:endParaRPr sz="1200"/>
          </a:p>
          <a:p>
            <a:pPr indent="-304800" lvl="0" marL="457200" rtl="0">
              <a:spcBef>
                <a:spcPts val="0"/>
              </a:spcBef>
              <a:spcAft>
                <a:spcPts val="0"/>
              </a:spcAft>
              <a:buSzPts val="1200"/>
              <a:buChar char="-"/>
            </a:pPr>
            <a:r>
              <a:rPr lang="en" sz="1200"/>
              <a:t>TECH150</a:t>
            </a:r>
            <a:endParaRPr sz="1200"/>
          </a:p>
          <a:p>
            <a:pPr indent="-304800" lvl="0" marL="457200" rtl="0">
              <a:spcBef>
                <a:spcPts val="0"/>
              </a:spcBef>
              <a:spcAft>
                <a:spcPts val="0"/>
              </a:spcAft>
              <a:buSzPts val="1200"/>
              <a:buChar char="-"/>
            </a:pPr>
            <a:r>
              <a:rPr lang="en" sz="1200"/>
              <a:t>CENG215</a:t>
            </a:r>
            <a:endParaRPr sz="1200"/>
          </a:p>
          <a:p>
            <a:pPr indent="-304800" lvl="0" marL="457200" rtl="0">
              <a:spcBef>
                <a:spcPts val="0"/>
              </a:spcBef>
              <a:spcAft>
                <a:spcPts val="0"/>
              </a:spcAft>
              <a:buSzPts val="1200"/>
              <a:buChar char="-"/>
            </a:pPr>
            <a:r>
              <a:rPr lang="en" sz="1200"/>
              <a:t>CENG252</a:t>
            </a:r>
            <a:endParaRPr sz="1200"/>
          </a:p>
          <a:p>
            <a:pPr indent="-304800" lvl="0" marL="457200" rtl="0">
              <a:spcBef>
                <a:spcPts val="0"/>
              </a:spcBef>
              <a:spcAft>
                <a:spcPts val="0"/>
              </a:spcAft>
              <a:buSzPts val="1200"/>
              <a:buChar char="-"/>
            </a:pPr>
            <a:r>
              <a:rPr lang="en" sz="1200"/>
              <a:t>CENG317</a:t>
            </a:r>
            <a:endParaRPr sz="1200"/>
          </a:p>
          <a:p>
            <a:pPr indent="0" lvl="0" marL="0" rtl="0">
              <a:spcBef>
                <a:spcPts val="1600"/>
              </a:spcBef>
              <a:spcAft>
                <a:spcPts val="0"/>
              </a:spcAft>
              <a:buNone/>
            </a:pPr>
            <a:r>
              <a:rPr lang="en" sz="1200"/>
              <a:t>Programming and Java Development</a:t>
            </a:r>
            <a:endParaRPr sz="1200"/>
          </a:p>
          <a:p>
            <a:pPr indent="-304800" lvl="0" marL="457200" rtl="0">
              <a:spcBef>
                <a:spcPts val="1600"/>
              </a:spcBef>
              <a:spcAft>
                <a:spcPts val="0"/>
              </a:spcAft>
              <a:buSzPts val="1200"/>
              <a:buChar char="-"/>
            </a:pPr>
            <a:r>
              <a:rPr lang="en" sz="1200"/>
              <a:t>TECH104</a:t>
            </a:r>
            <a:endParaRPr sz="1200"/>
          </a:p>
          <a:p>
            <a:pPr indent="-304800" lvl="0" marL="457200" rtl="0">
              <a:spcBef>
                <a:spcPts val="0"/>
              </a:spcBef>
              <a:spcAft>
                <a:spcPts val="0"/>
              </a:spcAft>
              <a:buSzPts val="1200"/>
              <a:buChar char="-"/>
            </a:pPr>
            <a:r>
              <a:rPr lang="en" sz="1200"/>
              <a:t>TECH153</a:t>
            </a:r>
            <a:endParaRPr sz="1200"/>
          </a:p>
          <a:p>
            <a:pPr indent="-304800" lvl="0" marL="457200" rtl="0">
              <a:spcBef>
                <a:spcPts val="0"/>
              </a:spcBef>
              <a:spcAft>
                <a:spcPts val="0"/>
              </a:spcAft>
              <a:buSzPts val="1200"/>
              <a:buChar char="-"/>
            </a:pPr>
            <a:r>
              <a:rPr lang="en" sz="1200"/>
              <a:t>CENG212</a:t>
            </a:r>
            <a:endParaRPr sz="1200"/>
          </a:p>
          <a:p>
            <a:pPr indent="-304800" lvl="0" marL="457200" rtl="0">
              <a:spcBef>
                <a:spcPts val="0"/>
              </a:spcBef>
              <a:spcAft>
                <a:spcPts val="0"/>
              </a:spcAft>
              <a:buSzPts val="1200"/>
              <a:buChar char="-"/>
            </a:pPr>
            <a:r>
              <a:rPr lang="en" sz="1200"/>
              <a:t>CENG318 </a:t>
            </a:r>
            <a:endParaRPr sz="1200"/>
          </a:p>
        </p:txBody>
      </p:sp>
      <p:sp>
        <p:nvSpPr>
          <p:cNvPr id="161" name="Shape 161"/>
          <p:cNvSpPr txBox="1"/>
          <p:nvPr/>
        </p:nvSpPr>
        <p:spPr>
          <a:xfrm>
            <a:off x="5531300" y="1402225"/>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1"/>
                </a:solidFill>
                <a:latin typeface="Open Sans"/>
                <a:ea typeface="Open Sans"/>
                <a:cs typeface="Open Sans"/>
                <a:sym typeface="Open Sans"/>
              </a:rPr>
              <a:t>Database Handling and Script Commands</a:t>
            </a:r>
            <a:endParaRPr sz="1200">
              <a:solidFill>
                <a:schemeClr val="dk1"/>
              </a:solidFill>
              <a:latin typeface="Open Sans"/>
              <a:ea typeface="Open Sans"/>
              <a:cs typeface="Open Sans"/>
              <a:sym typeface="Open Sans"/>
            </a:endParaRPr>
          </a:p>
          <a:p>
            <a:pPr indent="-304800" lvl="0" marL="457200" rtl="0">
              <a:lnSpc>
                <a:spcPct val="115000"/>
              </a:lnSpc>
              <a:spcBef>
                <a:spcPts val="16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CENG254</a:t>
            </a:r>
            <a:endParaRPr sz="1200">
              <a:solidFill>
                <a:schemeClr val="dk1"/>
              </a:solidFill>
              <a:latin typeface="Open Sans"/>
              <a:ea typeface="Open Sans"/>
              <a:cs typeface="Open Sans"/>
              <a:sym typeface="Open Sans"/>
            </a:endParaRPr>
          </a:p>
          <a:p>
            <a:pPr indent="-304800" lvl="0" marL="457200"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CENG256</a:t>
            </a:r>
            <a:endParaRPr sz="1200">
              <a:solidFill>
                <a:schemeClr val="dk1"/>
              </a:solidFill>
              <a:latin typeface="Open Sans"/>
              <a:ea typeface="Open Sans"/>
              <a:cs typeface="Open Sans"/>
              <a:sym typeface="Open Sans"/>
            </a:endParaRPr>
          </a:p>
          <a:p>
            <a:pPr indent="-304800" lvl="0" marL="457200"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CENG200</a:t>
            </a:r>
            <a:endParaRPr sz="1200">
              <a:solidFill>
                <a:schemeClr val="dk1"/>
              </a:solidFill>
              <a:latin typeface="Open Sans"/>
              <a:ea typeface="Open Sans"/>
              <a:cs typeface="Open Sans"/>
              <a:sym typeface="Open Sans"/>
            </a:endParaRPr>
          </a:p>
          <a:p>
            <a:pPr indent="-304800" lvl="0" marL="457200"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CENG320</a:t>
            </a:r>
            <a:endParaRPr sz="12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10: A Dream to Come</a:t>
            </a:r>
            <a:endParaRPr/>
          </a:p>
        </p:txBody>
      </p:sp>
      <p:sp>
        <p:nvSpPr>
          <p:cNvPr id="167" name="Shape 1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future, if we were to commercialize the devices, we would need to make the following modifications:</a:t>
            </a:r>
            <a:endParaRPr/>
          </a:p>
          <a:p>
            <a:pPr indent="-342900" lvl="0" marL="457200">
              <a:spcBef>
                <a:spcPts val="1600"/>
              </a:spcBef>
              <a:spcAft>
                <a:spcPts val="0"/>
              </a:spcAft>
              <a:buSzPts val="1800"/>
              <a:buChar char="-"/>
            </a:pPr>
            <a:r>
              <a:rPr lang="en"/>
              <a:t>Modify the register new account feature to create temporary dummy product names tied to their account</a:t>
            </a:r>
            <a:endParaRPr/>
          </a:p>
          <a:p>
            <a:pPr indent="-342900" lvl="0" marL="457200">
              <a:spcBef>
                <a:spcPts val="0"/>
              </a:spcBef>
              <a:spcAft>
                <a:spcPts val="0"/>
              </a:spcAft>
              <a:buSzPts val="1800"/>
              <a:buChar char="-"/>
            </a:pPr>
            <a:r>
              <a:rPr lang="en"/>
              <a:t>Fix minor bugs in the Android application</a:t>
            </a:r>
            <a:endParaRPr/>
          </a:p>
          <a:p>
            <a:pPr indent="-342900" lvl="0" marL="457200" rtl="0">
              <a:spcBef>
                <a:spcPts val="0"/>
              </a:spcBef>
              <a:spcAft>
                <a:spcPts val="0"/>
              </a:spcAft>
              <a:buSzPts val="1800"/>
              <a:buChar char="-"/>
            </a:pPr>
            <a:r>
              <a:rPr lang="en"/>
              <a:t>Pair a product with its product code </a:t>
            </a:r>
            <a:endParaRPr/>
          </a:p>
          <a:p>
            <a:pPr indent="-342900" lvl="0" marL="457200" rtl="0">
              <a:spcBef>
                <a:spcPts val="0"/>
              </a:spcBef>
              <a:spcAft>
                <a:spcPts val="0"/>
              </a:spcAft>
              <a:buSzPts val="1800"/>
              <a:buChar char="-"/>
            </a:pPr>
            <a:r>
              <a:rPr lang="en"/>
              <a:t>Cable management</a:t>
            </a:r>
            <a:endParaRPr/>
          </a:p>
          <a:p>
            <a:pPr indent="0" lvl="0" marL="0" rt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311700" y="11729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Fini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1: Humble Beginnings</a:t>
            </a:r>
            <a:endParaRPr/>
          </a:p>
        </p:txBody>
      </p:sp>
      <p:sp>
        <p:nvSpPr>
          <p:cNvPr id="70" name="Shape 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200">
                <a:latin typeface="Lato"/>
                <a:ea typeface="Lato"/>
                <a:cs typeface="Lato"/>
                <a:sym typeface="Lato"/>
              </a:rPr>
              <a:t>The problem solved by this project is ease of access to a locker. Access to lockers can be difficult for student with many items to carry, or those with disabilities. Currently almost all lockers are manually operated and therefore not accessible by anyone with a severe physical disability..</a:t>
            </a:r>
            <a:endParaRPr sz="1200">
              <a:latin typeface="Lato"/>
              <a:ea typeface="Lato"/>
              <a:cs typeface="Lato"/>
              <a:sym typeface="Lato"/>
            </a:endParaRPr>
          </a:p>
          <a:p>
            <a:pPr indent="0" lvl="0" marL="0" rtl="0">
              <a:lnSpc>
                <a:spcPct val="200000"/>
              </a:lnSpc>
              <a:spcBef>
                <a:spcPts val="0"/>
              </a:spcBef>
              <a:spcAft>
                <a:spcPts val="0"/>
              </a:spcAft>
              <a:buNone/>
            </a:pPr>
            <a:r>
              <a:t/>
            </a:r>
            <a:endParaRPr sz="1200">
              <a:latin typeface="Lato"/>
              <a:ea typeface="Lato"/>
              <a:cs typeface="Lato"/>
              <a:sym typeface="Lato"/>
            </a:endParaRPr>
          </a:p>
          <a:p>
            <a:pPr indent="0" lvl="0" marL="0" rtl="0">
              <a:lnSpc>
                <a:spcPct val="200000"/>
              </a:lnSpc>
              <a:spcBef>
                <a:spcPts val="0"/>
              </a:spcBef>
              <a:spcAft>
                <a:spcPts val="0"/>
              </a:spcAft>
              <a:buNone/>
            </a:pPr>
            <a:r>
              <a:rPr lang="en" sz="1200">
                <a:latin typeface="Lato"/>
                <a:ea typeface="Lato"/>
                <a:cs typeface="Lato"/>
                <a:sym typeface="Lato"/>
              </a:rPr>
              <a:t>Hopefully, if the project is a success, future students could then have the ability to access their locker from any given location from their secure application downloadable from google play.</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2: “A Box of Scraps”</a:t>
            </a:r>
            <a:endParaRPr/>
          </a:p>
        </p:txBody>
      </p:sp>
      <p:sp>
        <p:nvSpPr>
          <p:cNvPr id="76" name="Shape 76"/>
          <p:cNvSpPr txBox="1"/>
          <p:nvPr>
            <p:ph idx="1" type="body"/>
          </p:nvPr>
        </p:nvSpPr>
        <p:spPr>
          <a:xfrm>
            <a:off x="311700" y="1054850"/>
            <a:ext cx="8520600" cy="3524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Raspberry Pi 3B</a:t>
            </a:r>
            <a:endParaRPr/>
          </a:p>
          <a:p>
            <a:pPr indent="-342900" lvl="0" marL="457200" rtl="0">
              <a:spcBef>
                <a:spcPts val="0"/>
              </a:spcBef>
              <a:spcAft>
                <a:spcPts val="0"/>
              </a:spcAft>
              <a:buSzPts val="1800"/>
              <a:buChar char="●"/>
            </a:pPr>
            <a:r>
              <a:rPr lang="en"/>
              <a:t>Talentcell 12V 3000mAh Lithium Ion Battery Pack</a:t>
            </a:r>
            <a:endParaRPr/>
          </a:p>
          <a:p>
            <a:pPr indent="-342900" lvl="0" marL="457200" rtl="0">
              <a:spcBef>
                <a:spcPts val="0"/>
              </a:spcBef>
              <a:spcAft>
                <a:spcPts val="0"/>
              </a:spcAft>
              <a:buSzPts val="1800"/>
              <a:buChar char="●"/>
            </a:pPr>
            <a:r>
              <a:rPr lang="en"/>
              <a:t>Adafruit 12VDC Lock-Style Solenoid</a:t>
            </a:r>
            <a:endParaRPr/>
          </a:p>
          <a:p>
            <a:pPr indent="-342900" lvl="0" marL="457200" rtl="0">
              <a:spcBef>
                <a:spcPts val="0"/>
              </a:spcBef>
              <a:spcAft>
                <a:spcPts val="0"/>
              </a:spcAft>
              <a:buSzPts val="1800"/>
              <a:buChar char="●"/>
            </a:pPr>
            <a:r>
              <a:rPr lang="en"/>
              <a:t>Globe Motors 12V DC Gear Motor</a:t>
            </a:r>
            <a:endParaRPr/>
          </a:p>
          <a:p>
            <a:pPr indent="-342900" lvl="0" marL="457200" rtl="0">
              <a:spcBef>
                <a:spcPts val="0"/>
              </a:spcBef>
              <a:spcAft>
                <a:spcPts val="0"/>
              </a:spcAft>
              <a:buSzPts val="1800"/>
              <a:buChar char="●"/>
            </a:pPr>
            <a:r>
              <a:rPr lang="en"/>
              <a:t>Hitachi HD44780 16x2 LCD Display</a:t>
            </a:r>
            <a:endParaRPr/>
          </a:p>
          <a:p>
            <a:pPr indent="-342900" lvl="0" marL="457200" rtl="0">
              <a:spcBef>
                <a:spcPts val="0"/>
              </a:spcBef>
              <a:spcAft>
                <a:spcPts val="0"/>
              </a:spcAft>
              <a:buSzPts val="1800"/>
              <a:buChar char="●"/>
            </a:pPr>
            <a:r>
              <a:rPr lang="en"/>
              <a:t>Custom GoldenPhoenicks Control PCB</a:t>
            </a:r>
            <a:endParaRPr/>
          </a:p>
          <a:p>
            <a:pPr indent="-342900" lvl="0" marL="457200" rtl="0">
              <a:spcBef>
                <a:spcPts val="0"/>
              </a:spcBef>
              <a:spcAft>
                <a:spcPts val="0"/>
              </a:spcAft>
              <a:buSzPts val="1800"/>
              <a:buChar char="●"/>
            </a:pPr>
            <a:r>
              <a:rPr lang="en"/>
              <a:t>Dual Channel L9110 H-Bridge Motor Driver Board</a:t>
            </a:r>
            <a:endParaRPr/>
          </a:p>
          <a:p>
            <a:pPr indent="-342900" lvl="0" marL="457200" rtl="0">
              <a:spcBef>
                <a:spcPts val="0"/>
              </a:spcBef>
              <a:spcAft>
                <a:spcPts val="0"/>
              </a:spcAft>
              <a:buSzPts val="1800"/>
              <a:buChar char="●"/>
            </a:pPr>
            <a:r>
              <a:rPr lang="en"/>
              <a:t>Iron Rod</a:t>
            </a:r>
            <a:endParaRPr/>
          </a:p>
          <a:p>
            <a:pPr indent="-342900" lvl="0" marL="457200" rtl="0">
              <a:spcBef>
                <a:spcPts val="0"/>
              </a:spcBef>
              <a:spcAft>
                <a:spcPts val="0"/>
              </a:spcAft>
              <a:buSzPts val="1800"/>
              <a:buChar char="●"/>
            </a:pPr>
            <a:r>
              <a:rPr lang="en"/>
              <a:t>Wires + Cables </a:t>
            </a:r>
            <a:endParaRPr/>
          </a:p>
          <a:p>
            <a:pPr indent="-342900" lvl="0" marL="457200" rtl="0">
              <a:spcBef>
                <a:spcPts val="0"/>
              </a:spcBef>
              <a:spcAft>
                <a:spcPts val="0"/>
              </a:spcAft>
              <a:buSzPts val="1800"/>
              <a:buChar char="●"/>
            </a:pPr>
            <a:r>
              <a:rPr lang="en"/>
              <a:t>Acrylic (Optional)</a:t>
            </a:r>
            <a:endParaRPr/>
          </a:p>
          <a:p>
            <a:pPr indent="-342900" lvl="0" marL="457200" rtl="0">
              <a:spcBef>
                <a:spcPts val="0"/>
              </a:spcBef>
              <a:spcAft>
                <a:spcPts val="0"/>
              </a:spcAft>
              <a:buSzPts val="1800"/>
              <a:buChar char="●"/>
            </a:pPr>
            <a:r>
              <a:rPr lang="en"/>
              <a:t>Magnets (Optional)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3: Money Talks</a:t>
            </a:r>
            <a:endParaRPr/>
          </a:p>
        </p:txBody>
      </p:sp>
      <p:sp>
        <p:nvSpPr>
          <p:cNvPr id="82" name="Shape 82"/>
          <p:cNvSpPr txBox="1"/>
          <p:nvPr/>
        </p:nvSpPr>
        <p:spPr>
          <a:xfrm>
            <a:off x="311700" y="1105225"/>
            <a:ext cx="4327500" cy="379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Raspberry Pi 3B - $90</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Talentcell 12V 3000mAh Lithium Ion Battery Pack- $ 38.99</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Adafruit 12VDC Lock-Style Solenoid- $11</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Globe Motors 12V DC Gear Motor - $14</a:t>
            </a:r>
            <a:endParaRPr sz="1200">
              <a:solidFill>
                <a:schemeClr val="dk1"/>
              </a:solidFill>
              <a:latin typeface="Open Sans"/>
              <a:ea typeface="Open Sans"/>
              <a:cs typeface="Open Sans"/>
              <a:sym typeface="Open Sans"/>
            </a:endParaRPr>
          </a:p>
          <a:p>
            <a:pPr indent="0" lvl="0" marL="0" rtl="0">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Hitachi HD44780 16x2 LCD Display - $5</a:t>
            </a:r>
            <a:endParaRPr sz="1200">
              <a:solidFill>
                <a:schemeClr val="dk1"/>
              </a:solidFill>
              <a:latin typeface="Open Sans"/>
              <a:ea typeface="Open Sans"/>
              <a:cs typeface="Open Sans"/>
              <a:sym typeface="Open Sans"/>
            </a:endParaRPr>
          </a:p>
          <a:p>
            <a:pPr indent="0" lvl="0" marL="0" rtl="0">
              <a:spcBef>
                <a:spcPts val="1600"/>
              </a:spcBef>
              <a:spcAft>
                <a:spcPts val="0"/>
              </a:spcAft>
              <a:buNone/>
            </a:pPr>
            <a:r>
              <a:rPr lang="en" sz="1200">
                <a:solidFill>
                  <a:schemeClr val="dk1"/>
                </a:solidFill>
                <a:latin typeface="Open Sans"/>
                <a:ea typeface="Open Sans"/>
                <a:cs typeface="Open Sans"/>
                <a:sym typeface="Open Sans"/>
              </a:rPr>
              <a:t>Dual Channel L9110 H-Bridge Motor Driver Board $6</a:t>
            </a:r>
            <a:endParaRPr sz="1200">
              <a:solidFill>
                <a:schemeClr val="dk1"/>
              </a:solidFill>
              <a:latin typeface="Open Sans"/>
              <a:ea typeface="Open Sans"/>
              <a:cs typeface="Open Sans"/>
              <a:sym typeface="Open Sans"/>
            </a:endParaRPr>
          </a:p>
          <a:p>
            <a:pPr indent="0" lvl="0" marL="0" rtl="0">
              <a:spcBef>
                <a:spcPts val="1600"/>
              </a:spcBef>
              <a:spcAft>
                <a:spcPts val="0"/>
              </a:spcAft>
              <a:buNone/>
            </a:pPr>
            <a:r>
              <a:rPr lang="en" sz="1200">
                <a:solidFill>
                  <a:schemeClr val="dk1"/>
                </a:solidFill>
                <a:latin typeface="Open Sans"/>
                <a:ea typeface="Open Sans"/>
                <a:cs typeface="Open Sans"/>
                <a:sym typeface="Open Sans"/>
              </a:rPr>
              <a:t>Wires + Cables  ~ $30</a:t>
            </a:r>
            <a:endParaRPr sz="1200">
              <a:solidFill>
                <a:schemeClr val="dk1"/>
              </a:solidFill>
              <a:latin typeface="Open Sans"/>
              <a:ea typeface="Open Sans"/>
              <a:cs typeface="Open Sans"/>
              <a:sym typeface="Open Sans"/>
            </a:endParaRPr>
          </a:p>
          <a:p>
            <a:pPr indent="0" lvl="0" marL="0" rtl="0">
              <a:spcBef>
                <a:spcPts val="1600"/>
              </a:spcBef>
              <a:spcAft>
                <a:spcPts val="1600"/>
              </a:spcAft>
              <a:buClr>
                <a:schemeClr val="dk1"/>
              </a:buClr>
              <a:buSzPts val="1100"/>
              <a:buFont typeface="Arial"/>
              <a:buNone/>
            </a:pPr>
            <a:r>
              <a:rPr lang="en" sz="1200">
                <a:solidFill>
                  <a:schemeClr val="dk1"/>
                </a:solidFill>
                <a:latin typeface="Open Sans"/>
                <a:ea typeface="Open Sans"/>
                <a:cs typeface="Open Sans"/>
                <a:sym typeface="Open Sans"/>
              </a:rPr>
              <a:t>Headers + pins - $30</a:t>
            </a:r>
            <a:endParaRPr sz="1200">
              <a:solidFill>
                <a:schemeClr val="dk1"/>
              </a:solidFill>
              <a:latin typeface="Open Sans"/>
              <a:ea typeface="Open Sans"/>
              <a:cs typeface="Open Sans"/>
              <a:sym typeface="Open Sans"/>
            </a:endParaRPr>
          </a:p>
        </p:txBody>
      </p:sp>
      <p:sp>
        <p:nvSpPr>
          <p:cNvPr id="83" name="Shape 83"/>
          <p:cNvSpPr txBox="1"/>
          <p:nvPr/>
        </p:nvSpPr>
        <p:spPr>
          <a:xfrm>
            <a:off x="6661525" y="0"/>
            <a:ext cx="2482500" cy="37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Results fetched from Amazon.ca (CAD)</a:t>
            </a:r>
            <a:endParaRPr sz="1000"/>
          </a:p>
          <a:p>
            <a:pPr indent="0" lvl="0" marL="0">
              <a:spcBef>
                <a:spcPts val="0"/>
              </a:spcBef>
              <a:spcAft>
                <a:spcPts val="0"/>
              </a:spcAft>
              <a:buNone/>
            </a:pPr>
            <a:r>
              <a:rPr lang="en" sz="1000"/>
              <a:t>and A1 Electronics.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1037200"/>
            <a:ext cx="8520600" cy="3542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Arial"/>
                <a:ea typeface="Arial"/>
                <a:cs typeface="Arial"/>
                <a:sym typeface="Arial"/>
              </a:rPr>
              <a:t>Weeks 1-4: Documentation</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5: Integration brainstorming</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6: PCB design and code integration begins</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7: PCB redesign</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8: PCB redesign (again)</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Week 9 and 10: Documentation</a:t>
            </a:r>
            <a:endParaRPr sz="1400">
              <a:solidFill>
                <a:srgbClr val="000000"/>
              </a:solidFill>
              <a:latin typeface="Arial"/>
              <a:ea typeface="Arial"/>
              <a:cs typeface="Arial"/>
              <a:sym typeface="Arial"/>
            </a:endParaRPr>
          </a:p>
          <a:p>
            <a:pPr indent="0" lvl="0" marL="0">
              <a:spcBef>
                <a:spcPts val="1600"/>
              </a:spcBef>
              <a:spcAft>
                <a:spcPts val="1600"/>
              </a:spcAft>
              <a:buNone/>
            </a:pPr>
            <a:r>
              <a:rPr lang="en" sz="1400">
                <a:solidFill>
                  <a:srgbClr val="000000"/>
                </a:solidFill>
                <a:latin typeface="Arial"/>
                <a:ea typeface="Arial"/>
                <a:cs typeface="Arial"/>
                <a:sym typeface="Arial"/>
              </a:rPr>
              <a:t>Week 11: Full hardware prototype integrated into locker (toolkit for the purposes of prototype)</a:t>
            </a:r>
            <a:endParaRPr sz="1400">
              <a:solidFill>
                <a:srgbClr val="000000"/>
              </a:solidFill>
              <a:latin typeface="Arial"/>
              <a:ea typeface="Arial"/>
              <a:cs typeface="Arial"/>
              <a:sym typeface="Arial"/>
            </a:endParaRPr>
          </a:p>
        </p:txBody>
      </p:sp>
      <p:sp>
        <p:nvSpPr>
          <p:cNvPr id="89" name="Shape 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4: The Flow of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5: Reduce Reuse Recycle</a:t>
            </a:r>
            <a:endParaRPr/>
          </a:p>
        </p:txBody>
      </p:sp>
      <p:sp>
        <p:nvSpPr>
          <p:cNvPr id="95" name="Shape 95"/>
          <p:cNvSpPr txBox="1"/>
          <p:nvPr>
            <p:ph idx="1" type="body"/>
          </p:nvPr>
        </p:nvSpPr>
        <p:spPr>
          <a:xfrm>
            <a:off x="311700" y="1085750"/>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application made to meet the requirements of CENG318 remain largely unchanged in functionality and aesthetic.</a:t>
            </a:r>
            <a:endParaRPr/>
          </a:p>
          <a:p>
            <a:pPr indent="0" lvl="0" marL="0">
              <a:spcBef>
                <a:spcPts val="1600"/>
              </a:spcBef>
              <a:spcAft>
                <a:spcPts val="1600"/>
              </a:spcAft>
              <a:buNone/>
            </a:pPr>
            <a:r>
              <a:rPr lang="en"/>
              <a:t>To provide a simpler user experience, the separate activities for Door, Lock and Display have all been merged and placed on the Main Activity upon logging </a:t>
            </a:r>
            <a:r>
              <a:rPr lang="en"/>
              <a:t>in. </a:t>
            </a:r>
            <a:endParaRPr/>
          </a:p>
        </p:txBody>
      </p:sp>
      <p:pic>
        <p:nvPicPr>
          <p:cNvPr id="96" name="Shape 96"/>
          <p:cNvPicPr preferRelativeResize="0"/>
          <p:nvPr/>
        </p:nvPicPr>
        <p:blipFill>
          <a:blip r:embed="rId3">
            <a:alphaModFix/>
          </a:blip>
          <a:stretch>
            <a:fillRect/>
          </a:stretch>
        </p:blipFill>
        <p:spPr>
          <a:xfrm>
            <a:off x="2355325" y="2703150"/>
            <a:ext cx="1312424" cy="2333198"/>
          </a:xfrm>
          <a:prstGeom prst="rect">
            <a:avLst/>
          </a:prstGeom>
          <a:noFill/>
          <a:ln>
            <a:noFill/>
          </a:ln>
        </p:spPr>
      </p:pic>
      <p:cxnSp>
        <p:nvCxnSpPr>
          <p:cNvPr id="97" name="Shape 97"/>
          <p:cNvCxnSpPr/>
          <p:nvPr/>
        </p:nvCxnSpPr>
        <p:spPr>
          <a:xfrm>
            <a:off x="3844075" y="3867000"/>
            <a:ext cx="966600" cy="9300"/>
          </a:xfrm>
          <a:prstGeom prst="straightConnector1">
            <a:avLst/>
          </a:prstGeom>
          <a:noFill/>
          <a:ln cap="flat" cmpd="sng" w="9525">
            <a:solidFill>
              <a:schemeClr val="dk2"/>
            </a:solidFill>
            <a:prstDash val="solid"/>
            <a:round/>
            <a:headEnd len="med" w="med" type="none"/>
            <a:tailEnd len="med" w="med" type="triangle"/>
          </a:ln>
        </p:spPr>
      </p:cxnSp>
      <p:pic>
        <p:nvPicPr>
          <p:cNvPr id="98" name="Shape 98"/>
          <p:cNvPicPr preferRelativeResize="0"/>
          <p:nvPr/>
        </p:nvPicPr>
        <p:blipFill>
          <a:blip r:embed="rId4">
            <a:alphaModFix/>
          </a:blip>
          <a:stretch>
            <a:fillRect/>
          </a:stretch>
        </p:blipFill>
        <p:spPr>
          <a:xfrm>
            <a:off x="4863000" y="2703138"/>
            <a:ext cx="1360325" cy="2418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5, continued...</a:t>
            </a:r>
            <a:endParaRPr/>
          </a:p>
        </p:txBody>
      </p:sp>
      <p:sp>
        <p:nvSpPr>
          <p:cNvPr id="104" name="Shape 1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only change made was the removal of the Solenoid Driver Board which came to be as a result of fully integrating our Solenoid Lock with the driver board </a:t>
            </a:r>
            <a:r>
              <a:rPr lang="en"/>
              <a:t>that powered the DC Motor project from last year.</a:t>
            </a:r>
            <a:endParaRPr/>
          </a:p>
          <a:p>
            <a:pPr indent="0" lvl="0" marL="0">
              <a:spcBef>
                <a:spcPts val="1600"/>
              </a:spcBef>
              <a:spcAft>
                <a:spcPts val="1600"/>
              </a:spcAft>
              <a:buNone/>
            </a:pPr>
            <a:r>
              <a:rPr lang="en"/>
              <a:t>Otherwise, no changes in hardware were made. Due to the transistor driver board encountering technical issues however, a new one of the same make and model was ordered.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6: Collision</a:t>
            </a:r>
            <a:endParaRPr/>
          </a:p>
        </p:txBody>
      </p:sp>
      <p:pic>
        <p:nvPicPr>
          <p:cNvPr id="110" name="Shape 110"/>
          <p:cNvPicPr preferRelativeResize="0"/>
          <p:nvPr/>
        </p:nvPicPr>
        <p:blipFill>
          <a:blip r:embed="rId3">
            <a:alphaModFix/>
          </a:blip>
          <a:stretch>
            <a:fillRect/>
          </a:stretch>
        </p:blipFill>
        <p:spPr>
          <a:xfrm>
            <a:off x="311700" y="1637800"/>
            <a:ext cx="3110525" cy="315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Chapter 6: Collision   </a:t>
            </a:r>
            <a:r>
              <a:rPr lang="en" sz="1400"/>
              <a:t>Continued...</a:t>
            </a:r>
            <a:endParaRPr sz="1400"/>
          </a:p>
        </p:txBody>
      </p:sp>
      <p:sp>
        <p:nvSpPr>
          <p:cNvPr id="116" name="Shape 1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To allow the full integration with the existing Android application and MySQL Database, a new PHP script was written that returns the product statuses which is then called by a Python script in the Raspberry Pi itself. Using this data, the Python script calls the necessary functions based on the functions already written for CENG317’s demonstration.</a:t>
            </a:r>
            <a:endParaRPr/>
          </a:p>
          <a:p>
            <a:pPr indent="0" lvl="0" marL="0">
              <a:spcBef>
                <a:spcPts val="1600"/>
              </a:spcBef>
              <a:spcAft>
                <a:spcPts val="16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