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" panose="020B0604020202020204"/>
      <p:regular r:id="rId12"/>
      <p: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332d39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332d39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e332d39f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328169" y="6237312"/>
            <a:ext cx="439241" cy="439240"/>
            <a:chOff x="186858" y="6096003"/>
            <a:chExt cx="580550" cy="580549"/>
          </a:xfrm>
        </p:grpSpPr>
        <p:sp>
          <p:nvSpPr>
            <p:cNvPr id="25" name="Google Shape;25;p2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9204176" y="310766"/>
            <a:ext cx="2987824" cy="1152102"/>
          </a:xfrm>
          <a:prstGeom prst="rect">
            <a:avLst/>
          </a:prstGeom>
          <a:solidFill>
            <a:srgbClr val="171C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0" y="0"/>
            <a:ext cx="10284296" cy="115210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9204176" y="1152102"/>
            <a:ext cx="1080120" cy="310766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947463" y="620688"/>
            <a:ext cx="7832777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1947463" y="3076"/>
            <a:ext cx="7832777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>
            <a:spLocks noGrp="1"/>
          </p:cNvSpPr>
          <p:nvPr>
            <p:ph type="pic" idx="2"/>
          </p:nvPr>
        </p:nvSpPr>
        <p:spPr>
          <a:xfrm>
            <a:off x="10693827" y="505298"/>
            <a:ext cx="1136439" cy="763038"/>
          </a:xfrm>
          <a:prstGeom prst="rect">
            <a:avLst/>
          </a:prstGeom>
          <a:solidFill>
            <a:schemeClr val="lt1">
              <a:alpha val="29803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96" y="229538"/>
            <a:ext cx="1622504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slide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328169" y="6237312"/>
            <a:ext cx="439241" cy="439240"/>
            <a:chOff x="186858" y="6096003"/>
            <a:chExt cx="580550" cy="580549"/>
          </a:xfrm>
        </p:grpSpPr>
        <p:sp>
          <p:nvSpPr>
            <p:cNvPr id="39" name="Google Shape;39;p3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" name="Google Shape;41;p3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0"/>
            <a:ext cx="12192000" cy="1152144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947463" y="620688"/>
            <a:ext cx="963493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47463" y="3078"/>
            <a:ext cx="9634939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96" y="229538"/>
            <a:ext cx="1622504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/>
          <p:nvPr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bg>
      <p:bgPr>
        <a:solidFill>
          <a:srgbClr val="222A3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50" name="Google Shape;50;p4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F2F2F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F2F2F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4"/>
          <p:cNvSpPr txBox="1"/>
          <p:nvPr/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4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0"/>
            <a:ext cx="12192000" cy="11521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"/>
          </p:nvPr>
        </p:nvSpPr>
        <p:spPr>
          <a:xfrm>
            <a:off x="2079898" y="713675"/>
            <a:ext cx="803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None/>
              <a:defRPr sz="1800" cap="none">
                <a:solidFill>
                  <a:srgbClr val="222A3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1947463" y="3078"/>
            <a:ext cx="9634939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Open Sans"/>
              <a:buNone/>
              <a:defRPr cap="none">
                <a:solidFill>
                  <a:srgbClr val="222A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96" y="229538"/>
            <a:ext cx="1627773" cy="45114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/>
          <p:nvPr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 i="0" u="none" strike="noStrike" cap="small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035579" y="3529970"/>
            <a:ext cx="504056" cy="504056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035579" y="2117982"/>
            <a:ext cx="504056" cy="504056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-1035579" y="1411988"/>
            <a:ext cx="504056" cy="504056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-1035579" y="705994"/>
            <a:ext cx="504056" cy="504056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-1035579" y="6353944"/>
            <a:ext cx="504056" cy="504056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-1035579" y="4941958"/>
            <a:ext cx="504056" cy="504056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-1035579" y="4235964"/>
            <a:ext cx="504056" cy="504056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1035579" y="0"/>
            <a:ext cx="504056" cy="504056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-1035579" y="2823976"/>
            <a:ext cx="504056" cy="504056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-1035579" y="5647952"/>
            <a:ext cx="504056" cy="504056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-101" y="-15375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 dirty="0"/>
              <a:t>GEO PROFILING OF ROUTES</a:t>
            </a:r>
            <a:endParaRPr dirty="0"/>
          </a:p>
        </p:txBody>
      </p:sp>
      <p:sp>
        <p:nvSpPr>
          <p:cNvPr id="67" name="Google Shape;67;p5"/>
          <p:cNvSpPr/>
          <p:nvPr/>
        </p:nvSpPr>
        <p:spPr>
          <a:xfrm>
            <a:off x="6425783" y="3091711"/>
            <a:ext cx="242316" cy="363474"/>
          </a:xfrm>
          <a:custGeom>
            <a:avLst/>
            <a:gdLst/>
            <a:ahLst/>
            <a:cxnLst/>
            <a:rect l="l" t="t" r="r" b="b"/>
            <a:pathLst>
              <a:path w="288471" h="432707" extrusionOk="0">
                <a:moveTo>
                  <a:pt x="144235" y="0"/>
                </a:moveTo>
                <a:cubicBezTo>
                  <a:pt x="184051" y="0"/>
                  <a:pt x="218043" y="14086"/>
                  <a:pt x="246214" y="42256"/>
                </a:cubicBezTo>
                <a:cubicBezTo>
                  <a:pt x="274385" y="70428"/>
                  <a:pt x="288471" y="104420"/>
                  <a:pt x="288471" y="144236"/>
                </a:cubicBezTo>
                <a:cubicBezTo>
                  <a:pt x="288471" y="164707"/>
                  <a:pt x="285372" y="181515"/>
                  <a:pt x="279175" y="194662"/>
                </a:cubicBezTo>
                <a:lnTo>
                  <a:pt x="176632" y="412706"/>
                </a:lnTo>
                <a:cubicBezTo>
                  <a:pt x="173628" y="418903"/>
                  <a:pt x="169167" y="423786"/>
                  <a:pt x="163251" y="427355"/>
                </a:cubicBezTo>
                <a:cubicBezTo>
                  <a:pt x="157335" y="430923"/>
                  <a:pt x="150996" y="432707"/>
                  <a:pt x="144235" y="432707"/>
                </a:cubicBezTo>
                <a:cubicBezTo>
                  <a:pt x="137475" y="432707"/>
                  <a:pt x="131136" y="430923"/>
                  <a:pt x="125220" y="427355"/>
                </a:cubicBezTo>
                <a:cubicBezTo>
                  <a:pt x="119304" y="423786"/>
                  <a:pt x="114938" y="418903"/>
                  <a:pt x="112120" y="412706"/>
                </a:cubicBezTo>
                <a:lnTo>
                  <a:pt x="9297" y="194662"/>
                </a:lnTo>
                <a:cubicBezTo>
                  <a:pt x="3099" y="181515"/>
                  <a:pt x="0" y="164707"/>
                  <a:pt x="0" y="144236"/>
                </a:cubicBezTo>
                <a:cubicBezTo>
                  <a:pt x="0" y="104420"/>
                  <a:pt x="14085" y="70428"/>
                  <a:pt x="42256" y="42256"/>
                </a:cubicBezTo>
                <a:cubicBezTo>
                  <a:pt x="70427" y="14086"/>
                  <a:pt x="104421" y="0"/>
                  <a:pt x="144235" y="0"/>
                </a:cubicBezTo>
                <a:close/>
                <a:moveTo>
                  <a:pt x="144235" y="72118"/>
                </a:moveTo>
                <a:cubicBezTo>
                  <a:pt x="124328" y="72118"/>
                  <a:pt x="107331" y="79161"/>
                  <a:pt x="93246" y="93246"/>
                </a:cubicBezTo>
                <a:cubicBezTo>
                  <a:pt x="79160" y="107332"/>
                  <a:pt x="72117" y="124328"/>
                  <a:pt x="72117" y="144236"/>
                </a:cubicBezTo>
                <a:cubicBezTo>
                  <a:pt x="72117" y="164143"/>
                  <a:pt x="79160" y="181140"/>
                  <a:pt x="93246" y="195225"/>
                </a:cubicBezTo>
                <a:cubicBezTo>
                  <a:pt x="107331" y="209311"/>
                  <a:pt x="124328" y="216353"/>
                  <a:pt x="144235" y="216353"/>
                </a:cubicBezTo>
                <a:cubicBezTo>
                  <a:pt x="164143" y="216353"/>
                  <a:pt x="181139" y="209311"/>
                  <a:pt x="195225" y="195225"/>
                </a:cubicBezTo>
                <a:cubicBezTo>
                  <a:pt x="209310" y="181140"/>
                  <a:pt x="216353" y="164143"/>
                  <a:pt x="216353" y="144236"/>
                </a:cubicBezTo>
                <a:cubicBezTo>
                  <a:pt x="216353" y="124328"/>
                  <a:pt x="209310" y="107332"/>
                  <a:pt x="195225" y="93246"/>
                </a:cubicBezTo>
                <a:cubicBezTo>
                  <a:pt x="181139" y="79161"/>
                  <a:pt x="164143" y="72118"/>
                  <a:pt x="144235" y="72118"/>
                </a:cubicBezTo>
                <a:close/>
              </a:path>
            </a:pathLst>
          </a:custGeom>
          <a:solidFill>
            <a:srgbClr val="205A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7247349" y="2215839"/>
            <a:ext cx="214342" cy="49776"/>
          </a:xfrm>
          <a:custGeom>
            <a:avLst/>
            <a:gdLst/>
            <a:ahLst/>
            <a:cxnLst/>
            <a:rect l="l" t="t" r="r" b="b"/>
            <a:pathLst>
              <a:path w="842" h="200" extrusionOk="0">
                <a:moveTo>
                  <a:pt x="834" y="164"/>
                </a:moveTo>
                <a:lnTo>
                  <a:pt x="823" y="142"/>
                </a:lnTo>
                <a:lnTo>
                  <a:pt x="803" y="112"/>
                </a:lnTo>
                <a:lnTo>
                  <a:pt x="779" y="81"/>
                </a:lnTo>
                <a:lnTo>
                  <a:pt x="742" y="50"/>
                </a:lnTo>
                <a:lnTo>
                  <a:pt x="723" y="35"/>
                </a:lnTo>
                <a:lnTo>
                  <a:pt x="701" y="22"/>
                </a:lnTo>
                <a:lnTo>
                  <a:pt x="688" y="17"/>
                </a:lnTo>
                <a:lnTo>
                  <a:pt x="683" y="15"/>
                </a:lnTo>
                <a:lnTo>
                  <a:pt x="680" y="13"/>
                </a:lnTo>
                <a:lnTo>
                  <a:pt x="676" y="12"/>
                </a:lnTo>
                <a:lnTo>
                  <a:pt x="662" y="7"/>
                </a:lnTo>
                <a:lnTo>
                  <a:pt x="648" y="4"/>
                </a:lnTo>
                <a:lnTo>
                  <a:pt x="619" y="0"/>
                </a:lnTo>
                <a:lnTo>
                  <a:pt x="562" y="7"/>
                </a:lnTo>
                <a:lnTo>
                  <a:pt x="538" y="15"/>
                </a:lnTo>
                <a:lnTo>
                  <a:pt x="491" y="31"/>
                </a:lnTo>
                <a:lnTo>
                  <a:pt x="453" y="52"/>
                </a:lnTo>
                <a:lnTo>
                  <a:pt x="435" y="63"/>
                </a:lnTo>
                <a:lnTo>
                  <a:pt x="421" y="72"/>
                </a:lnTo>
                <a:lnTo>
                  <a:pt x="407" y="63"/>
                </a:lnTo>
                <a:lnTo>
                  <a:pt x="390" y="52"/>
                </a:lnTo>
                <a:lnTo>
                  <a:pt x="352" y="31"/>
                </a:lnTo>
                <a:lnTo>
                  <a:pt x="306" y="15"/>
                </a:lnTo>
                <a:lnTo>
                  <a:pt x="280" y="7"/>
                </a:lnTo>
                <a:lnTo>
                  <a:pt x="224" y="0"/>
                </a:lnTo>
                <a:lnTo>
                  <a:pt x="195" y="4"/>
                </a:lnTo>
                <a:lnTo>
                  <a:pt x="181" y="7"/>
                </a:lnTo>
                <a:lnTo>
                  <a:pt x="167" y="12"/>
                </a:lnTo>
                <a:lnTo>
                  <a:pt x="163" y="13"/>
                </a:lnTo>
                <a:lnTo>
                  <a:pt x="160" y="15"/>
                </a:lnTo>
                <a:lnTo>
                  <a:pt x="154" y="17"/>
                </a:lnTo>
                <a:lnTo>
                  <a:pt x="142" y="22"/>
                </a:lnTo>
                <a:lnTo>
                  <a:pt x="120" y="35"/>
                </a:lnTo>
                <a:lnTo>
                  <a:pt x="99" y="50"/>
                </a:lnTo>
                <a:lnTo>
                  <a:pt x="64" y="81"/>
                </a:lnTo>
                <a:lnTo>
                  <a:pt x="40" y="112"/>
                </a:lnTo>
                <a:lnTo>
                  <a:pt x="20" y="142"/>
                </a:lnTo>
                <a:lnTo>
                  <a:pt x="9" y="164"/>
                </a:lnTo>
                <a:lnTo>
                  <a:pt x="1" y="181"/>
                </a:lnTo>
                <a:lnTo>
                  <a:pt x="0" y="183"/>
                </a:lnTo>
                <a:lnTo>
                  <a:pt x="2" y="181"/>
                </a:lnTo>
                <a:lnTo>
                  <a:pt x="13" y="166"/>
                </a:lnTo>
                <a:lnTo>
                  <a:pt x="28" y="148"/>
                </a:lnTo>
                <a:lnTo>
                  <a:pt x="54" y="125"/>
                </a:lnTo>
                <a:lnTo>
                  <a:pt x="83" y="103"/>
                </a:lnTo>
                <a:lnTo>
                  <a:pt x="120" y="83"/>
                </a:lnTo>
                <a:lnTo>
                  <a:pt x="140" y="76"/>
                </a:lnTo>
                <a:lnTo>
                  <a:pt x="160" y="69"/>
                </a:lnTo>
                <a:lnTo>
                  <a:pt x="171" y="68"/>
                </a:lnTo>
                <a:lnTo>
                  <a:pt x="176" y="66"/>
                </a:lnTo>
                <a:lnTo>
                  <a:pt x="180" y="65"/>
                </a:lnTo>
                <a:lnTo>
                  <a:pt x="180" y="65"/>
                </a:lnTo>
                <a:lnTo>
                  <a:pt x="181" y="65"/>
                </a:lnTo>
                <a:lnTo>
                  <a:pt x="190" y="65"/>
                </a:lnTo>
                <a:lnTo>
                  <a:pt x="201" y="65"/>
                </a:lnTo>
                <a:lnTo>
                  <a:pt x="219" y="66"/>
                </a:lnTo>
                <a:lnTo>
                  <a:pt x="256" y="79"/>
                </a:lnTo>
                <a:lnTo>
                  <a:pt x="273" y="90"/>
                </a:lnTo>
                <a:lnTo>
                  <a:pt x="306" y="111"/>
                </a:lnTo>
                <a:lnTo>
                  <a:pt x="331" y="133"/>
                </a:lnTo>
                <a:lnTo>
                  <a:pt x="354" y="155"/>
                </a:lnTo>
                <a:lnTo>
                  <a:pt x="368" y="171"/>
                </a:lnTo>
                <a:lnTo>
                  <a:pt x="373" y="178"/>
                </a:lnTo>
                <a:lnTo>
                  <a:pt x="377" y="182"/>
                </a:lnTo>
                <a:lnTo>
                  <a:pt x="378" y="184"/>
                </a:lnTo>
                <a:lnTo>
                  <a:pt x="379" y="186"/>
                </a:lnTo>
                <a:lnTo>
                  <a:pt x="379" y="186"/>
                </a:lnTo>
                <a:lnTo>
                  <a:pt x="390" y="192"/>
                </a:lnTo>
                <a:lnTo>
                  <a:pt x="411" y="200"/>
                </a:lnTo>
                <a:lnTo>
                  <a:pt x="433" y="200"/>
                </a:lnTo>
                <a:lnTo>
                  <a:pt x="453" y="192"/>
                </a:lnTo>
                <a:lnTo>
                  <a:pt x="462" y="186"/>
                </a:lnTo>
                <a:lnTo>
                  <a:pt x="464" y="186"/>
                </a:lnTo>
                <a:lnTo>
                  <a:pt x="464" y="184"/>
                </a:lnTo>
                <a:lnTo>
                  <a:pt x="466" y="182"/>
                </a:lnTo>
                <a:lnTo>
                  <a:pt x="470" y="178"/>
                </a:lnTo>
                <a:lnTo>
                  <a:pt x="475" y="171"/>
                </a:lnTo>
                <a:lnTo>
                  <a:pt x="490" y="155"/>
                </a:lnTo>
                <a:lnTo>
                  <a:pt x="512" y="133"/>
                </a:lnTo>
                <a:lnTo>
                  <a:pt x="538" y="111"/>
                </a:lnTo>
                <a:lnTo>
                  <a:pt x="570" y="90"/>
                </a:lnTo>
                <a:lnTo>
                  <a:pt x="587" y="79"/>
                </a:lnTo>
                <a:lnTo>
                  <a:pt x="623" y="66"/>
                </a:lnTo>
                <a:lnTo>
                  <a:pt x="643" y="65"/>
                </a:lnTo>
                <a:lnTo>
                  <a:pt x="652" y="65"/>
                </a:lnTo>
                <a:lnTo>
                  <a:pt x="662" y="65"/>
                </a:lnTo>
                <a:lnTo>
                  <a:pt x="663" y="65"/>
                </a:lnTo>
                <a:lnTo>
                  <a:pt x="663" y="65"/>
                </a:lnTo>
                <a:lnTo>
                  <a:pt x="666" y="66"/>
                </a:lnTo>
                <a:lnTo>
                  <a:pt x="672" y="68"/>
                </a:lnTo>
                <a:lnTo>
                  <a:pt x="683" y="69"/>
                </a:lnTo>
                <a:lnTo>
                  <a:pt x="703" y="76"/>
                </a:lnTo>
                <a:lnTo>
                  <a:pt x="723" y="83"/>
                </a:lnTo>
                <a:lnTo>
                  <a:pt x="759" y="103"/>
                </a:lnTo>
                <a:lnTo>
                  <a:pt x="789" y="125"/>
                </a:lnTo>
                <a:lnTo>
                  <a:pt x="814" y="148"/>
                </a:lnTo>
                <a:lnTo>
                  <a:pt x="829" y="166"/>
                </a:lnTo>
                <a:lnTo>
                  <a:pt x="841" y="181"/>
                </a:lnTo>
                <a:lnTo>
                  <a:pt x="842" y="183"/>
                </a:lnTo>
                <a:lnTo>
                  <a:pt x="841" y="181"/>
                </a:lnTo>
                <a:lnTo>
                  <a:pt x="834" y="164"/>
                </a:lnTo>
                <a:close/>
              </a:path>
            </a:pathLst>
          </a:custGeom>
          <a:solidFill>
            <a:srgbClr val="6B5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7230103" y="3879152"/>
            <a:ext cx="449867" cy="224133"/>
          </a:xfrm>
          <a:custGeom>
            <a:avLst/>
            <a:gdLst/>
            <a:ahLst/>
            <a:cxnLst/>
            <a:rect l="l" t="t" r="r" b="b"/>
            <a:pathLst>
              <a:path w="1122" h="558" extrusionOk="0">
                <a:moveTo>
                  <a:pt x="964" y="124"/>
                </a:moveTo>
                <a:lnTo>
                  <a:pt x="958" y="98"/>
                </a:lnTo>
                <a:lnTo>
                  <a:pt x="929" y="53"/>
                </a:lnTo>
                <a:lnTo>
                  <a:pt x="889" y="19"/>
                </a:lnTo>
                <a:lnTo>
                  <a:pt x="840" y="1"/>
                </a:lnTo>
                <a:lnTo>
                  <a:pt x="811" y="0"/>
                </a:lnTo>
                <a:lnTo>
                  <a:pt x="794" y="1"/>
                </a:lnTo>
                <a:lnTo>
                  <a:pt x="762" y="7"/>
                </a:lnTo>
                <a:lnTo>
                  <a:pt x="719" y="29"/>
                </a:lnTo>
                <a:lnTo>
                  <a:pt x="696" y="51"/>
                </a:lnTo>
                <a:lnTo>
                  <a:pt x="666" y="28"/>
                </a:lnTo>
                <a:lnTo>
                  <a:pt x="613" y="7"/>
                </a:lnTo>
                <a:lnTo>
                  <a:pt x="574" y="1"/>
                </a:lnTo>
                <a:lnTo>
                  <a:pt x="554" y="0"/>
                </a:lnTo>
                <a:lnTo>
                  <a:pt x="518" y="2"/>
                </a:lnTo>
                <a:lnTo>
                  <a:pt x="452" y="23"/>
                </a:lnTo>
                <a:lnTo>
                  <a:pt x="396" y="63"/>
                </a:lnTo>
                <a:lnTo>
                  <a:pt x="356" y="119"/>
                </a:lnTo>
                <a:lnTo>
                  <a:pt x="343" y="151"/>
                </a:lnTo>
                <a:lnTo>
                  <a:pt x="317" y="134"/>
                </a:lnTo>
                <a:lnTo>
                  <a:pt x="255" y="116"/>
                </a:lnTo>
                <a:lnTo>
                  <a:pt x="221" y="114"/>
                </a:lnTo>
                <a:lnTo>
                  <a:pt x="199" y="115"/>
                </a:lnTo>
                <a:lnTo>
                  <a:pt x="155" y="124"/>
                </a:lnTo>
                <a:lnTo>
                  <a:pt x="116" y="141"/>
                </a:lnTo>
                <a:lnTo>
                  <a:pt x="80" y="164"/>
                </a:lnTo>
                <a:lnTo>
                  <a:pt x="50" y="194"/>
                </a:lnTo>
                <a:lnTo>
                  <a:pt x="27" y="230"/>
                </a:lnTo>
                <a:lnTo>
                  <a:pt x="10" y="269"/>
                </a:lnTo>
                <a:lnTo>
                  <a:pt x="1" y="313"/>
                </a:lnTo>
                <a:lnTo>
                  <a:pt x="0" y="335"/>
                </a:lnTo>
                <a:lnTo>
                  <a:pt x="1" y="359"/>
                </a:lnTo>
                <a:lnTo>
                  <a:pt x="10" y="401"/>
                </a:lnTo>
                <a:lnTo>
                  <a:pt x="27" y="442"/>
                </a:lnTo>
                <a:lnTo>
                  <a:pt x="50" y="478"/>
                </a:lnTo>
                <a:lnTo>
                  <a:pt x="80" y="508"/>
                </a:lnTo>
                <a:lnTo>
                  <a:pt x="116" y="531"/>
                </a:lnTo>
                <a:lnTo>
                  <a:pt x="155" y="548"/>
                </a:lnTo>
                <a:lnTo>
                  <a:pt x="199" y="557"/>
                </a:lnTo>
                <a:lnTo>
                  <a:pt x="221" y="558"/>
                </a:lnTo>
                <a:lnTo>
                  <a:pt x="901" y="558"/>
                </a:lnTo>
                <a:lnTo>
                  <a:pt x="923" y="557"/>
                </a:lnTo>
                <a:lnTo>
                  <a:pt x="967" y="548"/>
                </a:lnTo>
                <a:lnTo>
                  <a:pt x="1005" y="531"/>
                </a:lnTo>
                <a:lnTo>
                  <a:pt x="1042" y="508"/>
                </a:lnTo>
                <a:lnTo>
                  <a:pt x="1072" y="478"/>
                </a:lnTo>
                <a:lnTo>
                  <a:pt x="1095" y="442"/>
                </a:lnTo>
                <a:lnTo>
                  <a:pt x="1112" y="401"/>
                </a:lnTo>
                <a:lnTo>
                  <a:pt x="1121" y="359"/>
                </a:lnTo>
                <a:lnTo>
                  <a:pt x="1122" y="335"/>
                </a:lnTo>
                <a:lnTo>
                  <a:pt x="1120" y="299"/>
                </a:lnTo>
                <a:lnTo>
                  <a:pt x="1098" y="232"/>
                </a:lnTo>
                <a:lnTo>
                  <a:pt x="1055" y="176"/>
                </a:lnTo>
                <a:lnTo>
                  <a:pt x="998" y="136"/>
                </a:lnTo>
                <a:lnTo>
                  <a:pt x="964" y="124"/>
                </a:lnTo>
                <a:close/>
              </a:path>
            </a:pathLst>
          </a:custGeom>
          <a:solidFill>
            <a:srgbClr val="F1F2F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1610749" y="1731177"/>
            <a:ext cx="2365802" cy="1325293"/>
            <a:chOff x="2097877" y="1894246"/>
            <a:chExt cx="3816425" cy="1325293"/>
          </a:xfrm>
        </p:grpSpPr>
        <p:grpSp>
          <p:nvGrpSpPr>
            <p:cNvPr id="71" name="Google Shape;71;p5"/>
            <p:cNvGrpSpPr/>
            <p:nvPr/>
          </p:nvGrpSpPr>
          <p:grpSpPr>
            <a:xfrm flipH="1">
              <a:off x="3246508" y="2010134"/>
              <a:ext cx="2667794" cy="446881"/>
              <a:chOff x="7634114" y="2072199"/>
              <a:chExt cx="5882166" cy="986919"/>
            </a:xfrm>
          </p:grpSpPr>
          <p:cxnSp>
            <p:nvCxnSpPr>
              <p:cNvPr id="72" name="Google Shape;72;p5"/>
              <p:cNvCxnSpPr/>
              <p:nvPr/>
            </p:nvCxnSpPr>
            <p:spPr>
              <a:xfrm flipH="1">
                <a:off x="7634114" y="2072199"/>
                <a:ext cx="344775" cy="98691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3" name="Google Shape;73;p5"/>
              <p:cNvCxnSpPr/>
              <p:nvPr/>
            </p:nvCxnSpPr>
            <p:spPr>
              <a:xfrm>
                <a:off x="7978889" y="2072199"/>
                <a:ext cx="553739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4" name="Google Shape;74;p5"/>
            <p:cNvSpPr/>
            <p:nvPr/>
          </p:nvSpPr>
          <p:spPr>
            <a:xfrm flipH="1">
              <a:off x="2097877" y="1894246"/>
              <a:ext cx="1686000" cy="30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Worli</a:t>
              </a:r>
              <a:endParaRPr sz="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103323" y="2203876"/>
              <a:ext cx="168055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3054741" y="3878925"/>
            <a:ext cx="2834052" cy="1252875"/>
            <a:chOff x="1585523" y="1842913"/>
            <a:chExt cx="4328779" cy="1252875"/>
          </a:xfrm>
        </p:grpSpPr>
        <p:grpSp>
          <p:nvGrpSpPr>
            <p:cNvPr id="77" name="Google Shape;77;p5"/>
            <p:cNvGrpSpPr/>
            <p:nvPr/>
          </p:nvGrpSpPr>
          <p:grpSpPr>
            <a:xfrm flipH="1">
              <a:off x="3246508" y="2010134"/>
              <a:ext cx="2667794" cy="446881"/>
              <a:chOff x="7634114" y="2072199"/>
              <a:chExt cx="5882166" cy="986919"/>
            </a:xfrm>
          </p:grpSpPr>
          <p:cxnSp>
            <p:nvCxnSpPr>
              <p:cNvPr id="78" name="Google Shape;78;p5"/>
              <p:cNvCxnSpPr/>
              <p:nvPr/>
            </p:nvCxnSpPr>
            <p:spPr>
              <a:xfrm flipH="1">
                <a:off x="7634114" y="2072199"/>
                <a:ext cx="344775" cy="98691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9" name="Google Shape;79;p5"/>
              <p:cNvCxnSpPr/>
              <p:nvPr/>
            </p:nvCxnSpPr>
            <p:spPr>
              <a:xfrm>
                <a:off x="7978889" y="2072199"/>
                <a:ext cx="553739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0" name="Google Shape;80;p5"/>
            <p:cNvSpPr/>
            <p:nvPr/>
          </p:nvSpPr>
          <p:spPr>
            <a:xfrm flipH="1">
              <a:off x="1585523" y="1842913"/>
              <a:ext cx="1877400" cy="30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Marine Lines</a:t>
              </a:r>
              <a:endParaRPr sz="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84360" y="2203888"/>
              <a:ext cx="4074000" cy="8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6096224" y="5474849"/>
            <a:ext cx="5090828" cy="1315083"/>
            <a:chOff x="5651418" y="4779090"/>
            <a:chExt cx="3811641" cy="1315083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5651418" y="4779090"/>
              <a:ext cx="3811641" cy="562769"/>
              <a:chOff x="2097878" y="1369376"/>
              <a:chExt cx="3811641" cy="562769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2097878" y="1485264"/>
                <a:ext cx="2670048" cy="446881"/>
                <a:chOff x="7634114" y="2072199"/>
                <a:chExt cx="5882166" cy="986919"/>
              </a:xfrm>
            </p:grpSpPr>
            <p:cxnSp>
              <p:nvCxnSpPr>
                <p:cNvPr id="85" name="Google Shape;85;p5"/>
                <p:cNvCxnSpPr/>
                <p:nvPr/>
              </p:nvCxnSpPr>
              <p:spPr>
                <a:xfrm flipH="1">
                  <a:off x="7634114" y="2072199"/>
                  <a:ext cx="344775" cy="9869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dot"/>
                  <a:round/>
                  <a:headEnd type="none" w="sm" len="sm"/>
                  <a:tailEnd type="oval" w="med" len="med"/>
                </a:ln>
              </p:spPr>
            </p:cxnSp>
            <p:cxnSp>
              <p:nvCxnSpPr>
                <p:cNvPr id="86" name="Google Shape;86;p5"/>
                <p:cNvCxnSpPr/>
                <p:nvPr/>
              </p:nvCxnSpPr>
              <p:spPr>
                <a:xfrm>
                  <a:off x="7978889" y="2072199"/>
                  <a:ext cx="553739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87" name="Google Shape;87;p5"/>
              <p:cNvSpPr/>
              <p:nvPr/>
            </p:nvSpPr>
            <p:spPr>
              <a:xfrm flipH="1">
                <a:off x="4223520" y="1369376"/>
                <a:ext cx="1685999" cy="30777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Colaba</a:t>
                </a:r>
                <a:endParaRPr sz="8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>
              <a:off x="7782251" y="5078510"/>
              <a:ext cx="168055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7089046" y="1942529"/>
            <a:ext cx="4199266" cy="1722735"/>
            <a:chOff x="2097878" y="-169520"/>
            <a:chExt cx="4199266" cy="2101665"/>
          </a:xfrm>
        </p:grpSpPr>
        <p:grpSp>
          <p:nvGrpSpPr>
            <p:cNvPr id="90" name="Google Shape;90;p5"/>
            <p:cNvGrpSpPr/>
            <p:nvPr/>
          </p:nvGrpSpPr>
          <p:grpSpPr>
            <a:xfrm>
              <a:off x="2097878" y="-15634"/>
              <a:ext cx="2513557" cy="1947779"/>
              <a:chOff x="7634114" y="-1242475"/>
              <a:chExt cx="5537413" cy="4301593"/>
            </a:xfrm>
          </p:grpSpPr>
          <p:cxnSp>
            <p:nvCxnSpPr>
              <p:cNvPr id="91" name="Google Shape;91;p5"/>
              <p:cNvCxnSpPr/>
              <p:nvPr/>
            </p:nvCxnSpPr>
            <p:spPr>
              <a:xfrm flipH="1">
                <a:off x="7634114" y="2072199"/>
                <a:ext cx="344775" cy="98691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7634127" y="-1242475"/>
                <a:ext cx="5537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626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93" name="Google Shape;93;p5"/>
            <p:cNvSpPr/>
            <p:nvPr/>
          </p:nvSpPr>
          <p:spPr>
            <a:xfrm flipH="1">
              <a:off x="4611144" y="-169520"/>
              <a:ext cx="1686000" cy="307800"/>
            </a:xfrm>
            <a:prstGeom prst="rect">
              <a:avLst/>
            </a:prstGeom>
            <a:solidFill>
              <a:srgbClr val="E43B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Kurla</a:t>
              </a:r>
              <a:endParaRPr sz="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50" y="1557350"/>
            <a:ext cx="4584925" cy="51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9504625" y="2265625"/>
            <a:ext cx="18654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Crime prone area. Route must be diverted to a busy and safer route..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3086100" y="4324350"/>
            <a:ext cx="1123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Busy commute .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9163050" y="5847000"/>
            <a:ext cx="1865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 Neighbourhood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1610750" y="2133600"/>
            <a:ext cx="15087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Busy and safe neighbourhood.</a:t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9100" y="5014924"/>
            <a:ext cx="361950" cy="17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>
            <a:spLocks noGrp="1"/>
          </p:cNvSpPr>
          <p:nvPr>
            <p:ph type="subTitle" idx="1"/>
          </p:nvPr>
        </p:nvSpPr>
        <p:spPr>
          <a:xfrm>
            <a:off x="-125" y="6207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Travel Safe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75" y="152400"/>
            <a:ext cx="2757149" cy="7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1589648" y="1307150"/>
            <a:ext cx="9453489" cy="5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Organization Name 		: 		Ericsson</a:t>
            </a: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Problem Statement 		: 	     	Geographical </a:t>
            </a:r>
            <a:endParaRPr sz="2500" b="1" dirty="0">
              <a:solidFill>
                <a:schemeClr val="dk1"/>
              </a:solidFill>
            </a:endParaRPr>
          </a:p>
          <a:p>
            <a:pPr marL="45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     		Profiling of Routes                                          </a:t>
            </a:r>
            <a:endParaRPr sz="2500" b="1" dirty="0">
              <a:solidFill>
                <a:schemeClr val="dk1"/>
              </a:solidFill>
            </a:endParaRPr>
          </a:p>
          <a:p>
            <a:pPr marL="45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     		and Surveillance</a:t>
            </a: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Team Name 			: 		</a:t>
            </a:r>
            <a:r>
              <a:rPr lang="en-US" sz="2500" b="1" dirty="0" err="1">
                <a:solidFill>
                  <a:schemeClr val="dk1"/>
                </a:solidFill>
              </a:rPr>
              <a:t>Pepehands</a:t>
            </a: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Team Leader Name 		: 		Harshit Rai</a:t>
            </a: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</a:rPr>
              <a:t>AICTE Code			:		1-3508354456</a:t>
            </a:r>
            <a:endParaRPr sz="2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6"/>
          <p:cNvSpPr/>
          <p:nvPr/>
        </p:nvSpPr>
        <p:spPr>
          <a:xfrm>
            <a:off x="186200" y="155175"/>
            <a:ext cx="1986000" cy="824700"/>
          </a:xfrm>
          <a:prstGeom prst="rect">
            <a:avLst/>
          </a:prstGeom>
          <a:solidFill>
            <a:srgbClr val="1D26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575" y="5082999"/>
            <a:ext cx="361950" cy="17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-101" y="-15375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GEO PROFILING OF ROUTES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ubTitle" idx="1"/>
          </p:nvPr>
        </p:nvSpPr>
        <p:spPr>
          <a:xfrm>
            <a:off x="-125" y="6207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Travel Safe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75" y="84525"/>
            <a:ext cx="2757150" cy="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2F3A46"/>
                </a:solidFill>
              </a:rPr>
              <a:t>3</a:t>
            </a:fld>
            <a:endParaRPr>
              <a:solidFill>
                <a:srgbClr val="2F3A46"/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918600" y="1183825"/>
            <a:ext cx="38100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IDEA DESCRIPTION</a:t>
            </a:r>
            <a:endParaRPr sz="2500" b="1"/>
          </a:p>
        </p:txBody>
      </p:sp>
      <p:cxnSp>
        <p:nvCxnSpPr>
          <p:cNvPr id="121" name="Google Shape;121;p7"/>
          <p:cNvCxnSpPr/>
          <p:nvPr/>
        </p:nvCxnSpPr>
        <p:spPr>
          <a:xfrm flipH="1">
            <a:off x="6951525" y="1313213"/>
            <a:ext cx="36900" cy="543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22" name="Google Shape;1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9100" y="5014924"/>
            <a:ext cx="361950" cy="17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325" y="2834425"/>
            <a:ext cx="439225" cy="1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154800" y="154800"/>
            <a:ext cx="2105400" cy="744900"/>
          </a:xfrm>
          <a:prstGeom prst="rect">
            <a:avLst/>
          </a:prstGeom>
          <a:solidFill>
            <a:srgbClr val="1D26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-101" y="-15375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GEO PROFILING OF ROUTES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-125" y="6207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Travel Safe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25" y="1183825"/>
            <a:ext cx="4959925" cy="56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25" y="84525"/>
            <a:ext cx="2970175" cy="9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84525" y="1812125"/>
            <a:ext cx="6867000" cy="4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Travelers use applications like Google Maps on a large scale to get assistance in deciding their routes.</a:t>
            </a:r>
            <a:endParaRPr sz="1800"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Often these passengers unknowingly select routes which pose potential threats to their security.</a:t>
            </a:r>
            <a:endParaRPr sz="1800"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The current routing options offered by services like Google Maps do not consider various security parameters.</a:t>
            </a:r>
            <a:endParaRPr sz="1800"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“Travel Safe (TS)” is an AI-enabled mobile application which aims to make road travel safer than ever.</a:t>
            </a:r>
            <a:endParaRPr sz="1800"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TS will give the highest priority to the travelers’ safety by classifying routes into several categories like Safe, Moderately Unsafe, Extremely Unsafe, etc.</a:t>
            </a:r>
            <a:endParaRPr sz="1800"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This application will introduce “Safety Scale” for precise and detailed classification of routes.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0621600" y="2249275"/>
            <a:ext cx="1434900" cy="28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10681600" y="1891400"/>
            <a:ext cx="1314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Safety Scale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00" cy="39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38" name="Google Shape;138;p8"/>
          <p:cNvSpPr txBox="1"/>
          <p:nvPr/>
        </p:nvSpPr>
        <p:spPr>
          <a:xfrm>
            <a:off x="8657981" y="1557338"/>
            <a:ext cx="3224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TECHNOLOGY STACK</a:t>
            </a:r>
            <a:endParaRPr sz="2000" b="1" dirty="0"/>
          </a:p>
        </p:txBody>
      </p:sp>
      <p:sp>
        <p:nvSpPr>
          <p:cNvPr id="139" name="Google Shape;139;p8"/>
          <p:cNvSpPr txBox="1"/>
          <p:nvPr/>
        </p:nvSpPr>
        <p:spPr>
          <a:xfrm>
            <a:off x="8899650" y="2415575"/>
            <a:ext cx="311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Java</a:t>
            </a:r>
            <a:r>
              <a:rPr lang="en-US" sz="1500" dirty="0"/>
              <a:t> : For developing the Android application.</a:t>
            </a:r>
            <a:endParaRPr sz="1500" dirty="0"/>
          </a:p>
        </p:txBody>
      </p:sp>
      <p:sp>
        <p:nvSpPr>
          <p:cNvPr id="140" name="Google Shape;140;p8"/>
          <p:cNvSpPr txBox="1"/>
          <p:nvPr/>
        </p:nvSpPr>
        <p:spPr>
          <a:xfrm>
            <a:off x="8861101" y="4582225"/>
            <a:ext cx="33309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Amazon Web Services</a:t>
            </a:r>
            <a:r>
              <a:rPr lang="en-US" sz="1500" dirty="0"/>
              <a:t> : For hosting the backend of the application.  </a:t>
            </a:r>
            <a:endParaRPr sz="1500" dirty="0"/>
          </a:p>
        </p:txBody>
      </p:sp>
      <p:pic>
        <p:nvPicPr>
          <p:cNvPr id="141" name="Google Shape;1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322" y="3169580"/>
            <a:ext cx="695752" cy="65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8898675" y="3220475"/>
            <a:ext cx="32241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Android SDK </a:t>
            </a:r>
            <a:r>
              <a:rPr lang="en-US" sz="1500" dirty="0"/>
              <a:t>: For developing the Android Application.</a:t>
            </a:r>
            <a:endParaRPr sz="1500" dirty="0"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117" y="3985975"/>
            <a:ext cx="601560" cy="4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8898675" y="3945925"/>
            <a:ext cx="322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TensorFlow </a:t>
            </a:r>
            <a:r>
              <a:rPr lang="en-US" sz="1500" dirty="0"/>
              <a:t>: For training ML-based models.  </a:t>
            </a:r>
            <a:endParaRPr sz="1500" dirty="0"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100" y="5376675"/>
            <a:ext cx="537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8914500" y="5318125"/>
            <a:ext cx="32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Python </a:t>
            </a:r>
            <a:r>
              <a:rPr lang="en-US" sz="1500"/>
              <a:t>: For hosting the backend of the application.  </a:t>
            </a:r>
            <a:endParaRPr sz="1500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9772" y="4516875"/>
            <a:ext cx="918852" cy="8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0037" y="2415575"/>
            <a:ext cx="695750" cy="6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175" y="152400"/>
            <a:ext cx="2757149" cy="74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8"/>
          <p:cNvCxnSpPr/>
          <p:nvPr/>
        </p:nvCxnSpPr>
        <p:spPr>
          <a:xfrm flipH="1">
            <a:off x="7906975" y="1238238"/>
            <a:ext cx="36900" cy="543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-101" y="-15375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GEO PROFILING OF ROUTES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ubTitle" idx="1"/>
          </p:nvPr>
        </p:nvSpPr>
        <p:spPr>
          <a:xfrm>
            <a:off x="-125" y="6207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Travel Safe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181349" y="1330950"/>
            <a:ext cx="7699725" cy="5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7.    The classification of routes will be done on the basis of region-specific </a:t>
            </a:r>
            <a:r>
              <a:rPr lang="en-GB" sz="1800" dirty="0">
                <a:solidFill>
                  <a:schemeClr val="dk1"/>
                </a:solidFill>
              </a:rPr>
              <a:t>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       crime data obtained from the local authorities</a:t>
            </a:r>
            <a:endParaRPr lang="en-GB"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8.    Besides crime data, the safeness of a region also depends on a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number of other factors like population density, average income in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the region, number of surveillance cameras, etc.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9.    Every region will be assigned a safety rating which will be then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mapped onto the “Safety Scale”.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10.  The safety ratings for every region will be generated by an ML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(Machine Learning)-based prediction model.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11.  Lower the value of safety rating for a region on the safety scale, more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unsafe will be the area for travelers.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12.  Once all the feasible routes from the source to the destination are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identified, the most secure route will be recommended to the user.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13.  If the user selects a potentially unsafe route by going against the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recommendations, the emergency contacts will be notified about the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same as a measure of security.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3736125" y="1148525"/>
            <a:ext cx="363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0000"/>
                </a:solidFill>
              </a:rPr>
              <a:t>USE CASE</a:t>
            </a:r>
            <a:endParaRPr sz="2500" b="1">
              <a:solidFill>
                <a:srgbClr val="000000"/>
              </a:solidFill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94025" y="1461504"/>
            <a:ext cx="9717300" cy="15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Can be used by individuals as an essential tool which helps them travel safely.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Can be used by Emergency Services in case of adverse situations.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Can be used to decide the travel routes of VIPs to prevent any mishaps.</a:t>
            </a:r>
            <a:endParaRPr sz="2000" dirty="0"/>
          </a:p>
        </p:txBody>
      </p:sp>
      <p:sp>
        <p:nvSpPr>
          <p:cNvPr id="162" name="Google Shape;162;p9"/>
          <p:cNvSpPr txBox="1"/>
          <p:nvPr/>
        </p:nvSpPr>
        <p:spPr>
          <a:xfrm>
            <a:off x="4052625" y="3573463"/>
            <a:ext cx="3000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0000"/>
                </a:solidFill>
              </a:rPr>
              <a:t>SHOW STOPPER</a:t>
            </a:r>
            <a:r>
              <a:rPr lang="en-US" sz="2500" b="1" dirty="0"/>
              <a:t>S</a:t>
            </a:r>
            <a:endParaRPr sz="2500" b="1" dirty="0">
              <a:solidFill>
                <a:srgbClr val="000000"/>
              </a:solidFill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693975" y="4091573"/>
            <a:ext cx="9049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Smart ‘Safety Scale’ for precise and detailed classification of routes.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Estimation of safety levels in regions, with little or no historical data, with the help of machine learning.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Alerts to selected contacts in case of emergency situations.</a:t>
            </a:r>
            <a:endParaRPr dirty="0"/>
          </a:p>
        </p:txBody>
      </p:sp>
      <p:pic>
        <p:nvPicPr>
          <p:cNvPr id="164" name="Google Shape;1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325" y="3912863"/>
            <a:ext cx="1059226" cy="10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5638" y="5386973"/>
            <a:ext cx="1210600" cy="11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186200" y="217225"/>
            <a:ext cx="1598100" cy="617700"/>
          </a:xfrm>
          <a:prstGeom prst="rect">
            <a:avLst/>
          </a:prstGeom>
          <a:solidFill>
            <a:srgbClr val="1D2631"/>
          </a:solidFill>
          <a:ln w="9525" cap="flat" cmpd="sng">
            <a:solidFill>
              <a:srgbClr val="1D26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chemeClr val="dk2"/>
              </a:highlight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9100" y="5014924"/>
            <a:ext cx="361950" cy="17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-101" y="-15375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GEO PROFILING OF ROUTES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-125" y="6207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Travel Safe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9968" y="2522688"/>
            <a:ext cx="2372580" cy="97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175" y="87225"/>
            <a:ext cx="2757150" cy="9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4397438" y="4584948"/>
            <a:ext cx="23622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6759638" y="4674311"/>
            <a:ext cx="15981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Extremely Safe</a:t>
            </a:r>
            <a:endParaRPr sz="1500"/>
          </a:p>
        </p:txBody>
      </p:sp>
      <p:sp>
        <p:nvSpPr>
          <p:cNvPr id="174" name="Google Shape;174;p9"/>
          <p:cNvSpPr txBox="1"/>
          <p:nvPr/>
        </p:nvSpPr>
        <p:spPr>
          <a:xfrm>
            <a:off x="2727138" y="4674311"/>
            <a:ext cx="1734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Extremely Unsafe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 theme">
      <a:dk1>
        <a:srgbClr val="000000"/>
      </a:dk1>
      <a:lt1>
        <a:srgbClr val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528</Words>
  <Application>Microsoft Office PowerPoint</Application>
  <PresentationFormat>Widescreen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Geo</vt:lpstr>
      <vt:lpstr>Showeet theme</vt:lpstr>
      <vt:lpstr>GEO PROFILING OF ROUTES</vt:lpstr>
      <vt:lpstr>GEO PROFILING OF ROUTES</vt:lpstr>
      <vt:lpstr>GEO PROFILING OF ROUTES</vt:lpstr>
      <vt:lpstr>GEO PROFILING OF ROUTES</vt:lpstr>
      <vt:lpstr>GEO PROFILING OF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PROFILING OF ROUTES</dc:title>
  <cp:lastModifiedBy>Team ECC</cp:lastModifiedBy>
  <cp:revision>8</cp:revision>
  <dcterms:modified xsi:type="dcterms:W3CDTF">2019-01-21T21:24:45Z</dcterms:modified>
</cp:coreProperties>
</file>