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slide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slide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slide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slide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slide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slide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slide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slide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slide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slide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slide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slide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slide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slide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slide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slide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slide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slide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Analyzing Current Email Engagement Metrics**</a:t>
            </a:r>
            <a:endParaRPr b="1" sz="2400"/>
          </a:p>
        </p:txBody>
      </p:sp>
      <p:sp>
        <p:nvSpPr>
          <p:cNvPr id="55" name="Google Shape;55;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We're now examining our current email campaign performance to understand our standing and pinpoint improvement areas. Our current open rates and click-through rates provide a snapshot of user engagement. Comparing these figures with our past performance, we notice trends that need our attention. These metrics reflect our communication strategy's effectiveness and directly impact our marketing ROI. Next, we'll compare these figures against industry standards to better gauge our performance.</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Current Email Open and Click-Through Rates</a:t>
            </a:r>
            <a:endParaRPr sz="1200"/>
          </a:p>
          <a:p>
            <a:pPr indent="0" lvl="0" marL="0" rtl="0" algn="l">
              <a:spcBef>
                <a:spcPts val="1200"/>
              </a:spcBef>
              <a:spcAft>
                <a:spcPts val="0"/>
              </a:spcAft>
              <a:buNone/>
            </a:pPr>
            <a:r>
              <a:rPr lang="en-GB" sz="1200"/>
              <a:t>• Past Performance Comparison: Open rates increased by 2%, Click-through decreased by 1%</a:t>
            </a:r>
            <a:endParaRPr sz="1200"/>
          </a:p>
          <a:p>
            <a:pPr indent="0" lvl="0" marL="0" rtl="0" algn="l">
              <a:spcBef>
                <a:spcPts val="1200"/>
              </a:spcBef>
              <a:spcAft>
                <a:spcPts val="0"/>
              </a:spcAft>
              <a:buNone/>
            </a:pPr>
            <a:r>
              <a:rPr lang="en-GB" sz="1200"/>
              <a:t>• Highlighted Area for Improvement: Click-through rates lagging behind industry average</a:t>
            </a:r>
            <a:endParaRPr sz="1200"/>
          </a:p>
          <a:p>
            <a:pPr indent="0" lvl="0" marL="0" rtl="0" algn="l">
              <a:spcBef>
                <a:spcPts val="1200"/>
              </a:spcBef>
              <a:spcAft>
                <a:spcPts val="0"/>
              </a:spcAft>
              <a:buNone/>
            </a:pPr>
            <a:r>
              <a:rPr lang="en-GB" sz="1200"/>
              <a:t>• Action Plan: Revise CTA placements and messaging for better engagement</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Simple bar chart showing:</a:t>
            </a:r>
            <a:endParaRPr sz="1200"/>
          </a:p>
          <a:p>
            <a:pPr indent="0" lvl="0" marL="0" rtl="0" algn="l">
              <a:spcBef>
                <a:spcPts val="1200"/>
              </a:spcBef>
              <a:spcAft>
                <a:spcPts val="0"/>
              </a:spcAft>
              <a:buNone/>
            </a:pPr>
            <a:r>
              <a:rPr lang="en-GB" sz="1200"/>
              <a:t>• Current open rates vs. past open rates</a:t>
            </a:r>
            <a:endParaRPr sz="1200"/>
          </a:p>
          <a:p>
            <a:pPr indent="0" lvl="0" marL="0" rtl="0" algn="l">
              <a:spcBef>
                <a:spcPts val="1200"/>
              </a:spcBef>
              <a:spcAft>
                <a:spcPts val="0"/>
              </a:spcAft>
              <a:buNone/>
            </a:pPr>
            <a:r>
              <a:rPr lang="en-GB" sz="1200"/>
              <a:t>• Current click-through rates vs. past click-through rates</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Let's now see how these metrics stack up against industry benchmarks to better understand our competitive position.</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Benchmarking Our Email Performance**</a:t>
            </a:r>
            <a:endParaRPr b="1" sz="2400"/>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We're comparing our current email marketing metrics with B2B SaaS industry averages to identify our standing. This comparison will help us pinpoint areas where we excel and where improvement is needed. Understanding these metrics is crucial as they impact customer engagement and overall marketing effectiveness. By identifying these gaps, we can strategize to optimize our approaches and enhance performance.</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Compare Current vs. Industry Email Metrics</a:t>
            </a:r>
            <a:endParaRPr sz="1200"/>
          </a:p>
          <a:p>
            <a:pPr indent="0" lvl="0" marL="0" rtl="0" algn="l">
              <a:spcBef>
                <a:spcPts val="1200"/>
              </a:spcBef>
              <a:spcAft>
                <a:spcPts val="0"/>
              </a:spcAft>
              <a:buNone/>
            </a:pPr>
            <a:r>
              <a:rPr lang="en-GB" sz="1200"/>
              <a:t>• Open Rates: Our Company at 18% vs. Industry Average of 22%</a:t>
            </a:r>
            <a:endParaRPr sz="1200"/>
          </a:p>
          <a:p>
            <a:pPr indent="0" lvl="0" marL="0" rtl="0" algn="l">
              <a:spcBef>
                <a:spcPts val="1200"/>
              </a:spcBef>
              <a:spcAft>
                <a:spcPts val="0"/>
              </a:spcAft>
              <a:buNone/>
            </a:pPr>
            <a:r>
              <a:rPr lang="en-GB" sz="1200"/>
              <a:t>• Click-Through Rates: Our Company at 3.5% vs. Industry Average of 4.2%</a:t>
            </a:r>
            <a:endParaRPr sz="1200"/>
          </a:p>
          <a:p>
            <a:pPr indent="0" lvl="0" marL="0" rtl="0" algn="l">
              <a:spcBef>
                <a:spcPts val="1200"/>
              </a:spcBef>
              <a:spcAft>
                <a:spcPts val="0"/>
              </a:spcAft>
              <a:buNone/>
            </a:pPr>
            <a:r>
              <a:rPr lang="en-GB" sz="1200"/>
              <a:t>• Identify Gaps: Opportunities for Optimization and Increased Engagement</a:t>
            </a:r>
            <a:endParaRPr sz="1200"/>
          </a:p>
          <a:p>
            <a:pPr indent="0" lvl="0" marL="0" rtl="0" algn="l">
              <a:spcBef>
                <a:spcPts val="1200"/>
              </a:spcBef>
              <a:spcAft>
                <a:spcPts val="0"/>
              </a:spcAft>
              <a:buNone/>
            </a:pPr>
            <a:r>
              <a:rPr lang="en-GB" sz="1200"/>
              <a:t>• Action Steps: Prioritize Areas for Immediate Improvement</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Simple bar chart showing:</a:t>
            </a:r>
            <a:endParaRPr sz="1200"/>
          </a:p>
          <a:p>
            <a:pPr indent="0" lvl="0" marL="0" rtl="0" algn="l">
              <a:spcBef>
                <a:spcPts val="1200"/>
              </a:spcBef>
              <a:spcAft>
                <a:spcPts val="0"/>
              </a:spcAft>
              <a:buNone/>
            </a:pPr>
            <a:r>
              <a:rPr lang="en-GB" sz="1200"/>
              <a:t>• One bar set for open rates: Our Company vs. Industry Average</a:t>
            </a:r>
            <a:endParaRPr sz="1200"/>
          </a:p>
          <a:p>
            <a:pPr indent="0" lvl="0" marL="0" rtl="0" algn="l">
              <a:spcBef>
                <a:spcPts val="1200"/>
              </a:spcBef>
              <a:spcAft>
                <a:spcPts val="0"/>
              </a:spcAft>
              <a:buNone/>
            </a:pPr>
            <a:r>
              <a:rPr lang="en-GB" sz="1200"/>
              <a:t>• Another bar set for click-through rates: Our Company vs. Industry Average</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Next, we'll explore specific points where we're losing user engagement and how we can address these effectively.</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Pinpointing User Engagement Drop-offs**</a:t>
            </a:r>
            <a:endParaRPr b="1" sz="2400"/>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We're focusing on identifying significant user engagement drop-offs by examining click-to-completion rates. Insights from heatmaps and session replay data allow us to observe user behavior in real-time, pinpointing exact moments of user exit. This understanding is crucial for developing targeted interventions to enhance user experience and increase completion rates.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**Identify Key Drop-off Points:** Pinpoint stages with highest user exit rates.</a:t>
            </a:r>
            <a:endParaRPr sz="1200"/>
          </a:p>
          <a:p>
            <a:pPr indent="0" lvl="0" marL="0" rtl="0" algn="l">
              <a:spcBef>
                <a:spcPts val="1200"/>
              </a:spcBef>
              <a:spcAft>
                <a:spcPts val="0"/>
              </a:spcAft>
              <a:buNone/>
            </a:pPr>
            <a:r>
              <a:rPr lang="en-GB" sz="1200"/>
              <a:t>• **Click-to-Completion Analysis:** 35% drop in completion at the payment stage.</a:t>
            </a:r>
            <a:endParaRPr sz="1200"/>
          </a:p>
          <a:p>
            <a:pPr indent="0" lvl="0" marL="0" rtl="0" algn="l">
              <a:spcBef>
                <a:spcPts val="1200"/>
              </a:spcBef>
              <a:spcAft>
                <a:spcPts val="0"/>
              </a:spcAft>
              <a:buNone/>
            </a:pPr>
            <a:r>
              <a:rPr lang="en-GB" sz="1200"/>
              <a:t>• **Heatmap Insights:** High exit rates observed on product customization options.</a:t>
            </a:r>
            <a:endParaRPr sz="1200"/>
          </a:p>
          <a:p>
            <a:pPr indent="0" lvl="0" marL="0" rtl="0" algn="l">
              <a:spcBef>
                <a:spcPts val="1200"/>
              </a:spcBef>
              <a:spcAft>
                <a:spcPts val="0"/>
              </a:spcAft>
              <a:buNone/>
            </a:pPr>
            <a:r>
              <a:rPr lang="en-GB" sz="1200"/>
              <a:t>• **Strategic Response:** Implement user-friendly navigation and clearer CTA.</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Basic line chart displaying click-to-completion rates across different stages of the user journey.</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Let's now delve into specific enhancements for our landing page to directly tackle these engagement barriers.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Enhance Conversion with Strategic Landing Page Tweaks**</a:t>
            </a:r>
            <a:endParaRPr b="1" sz="2400"/>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We're discussing specific, actionable strategies to enhance our landing pages, aiming to boost user engagement and conversion rates. We'll explore the impact of personalized content, the simplicity of forms, and the credibility added by social proof. Each strategy is grounded in data and proven results, offering a practical approach to boosting our conversion rates.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Personalize Content to Boost Engagement</a:t>
            </a:r>
            <a:endParaRPr sz="1200"/>
          </a:p>
          <a:p>
            <a:pPr indent="0" lvl="0" marL="0" rtl="0" algn="l">
              <a:spcBef>
                <a:spcPts val="1200"/>
              </a:spcBef>
              <a:spcAft>
                <a:spcPts val="0"/>
              </a:spcAft>
              <a:buNone/>
            </a:pPr>
            <a:r>
              <a:rPr lang="en-GB" sz="1200"/>
              <a:t>• Reduce Form Fields to Lower Abandonment</a:t>
            </a:r>
            <a:endParaRPr sz="1200"/>
          </a:p>
          <a:p>
            <a:pPr indent="0" lvl="0" marL="0" rtl="0" algn="l">
              <a:spcBef>
                <a:spcPts val="1200"/>
              </a:spcBef>
              <a:spcAft>
                <a:spcPts val="0"/>
              </a:spcAft>
              <a:buNone/>
            </a:pPr>
            <a:r>
              <a:rPr lang="en-GB" sz="1200"/>
              <a:t>• Incorporate Social Proof to Build Trust</a:t>
            </a:r>
            <a:endParaRPr sz="1200"/>
          </a:p>
          <a:p>
            <a:pPr indent="0" lvl="0" marL="0" rtl="0" algn="l">
              <a:spcBef>
                <a:spcPts val="1200"/>
              </a:spcBef>
              <a:spcAft>
                <a:spcPts val="0"/>
              </a:spcAft>
              <a:buNone/>
            </a:pPr>
            <a:r>
              <a:rPr lang="en-GB" sz="1200"/>
              <a:t>• Analyze Impact and Plan Iterative Testing</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Simple before/after comparison table:</a:t>
            </a:r>
            <a:endParaRPr sz="1200"/>
          </a:p>
          <a:p>
            <a:pPr indent="0" lvl="0" marL="0" rtl="0" algn="l">
              <a:spcBef>
                <a:spcPts val="1200"/>
              </a:spcBef>
              <a:spcAft>
                <a:spcPts val="0"/>
              </a:spcAft>
              <a:buNone/>
            </a:pPr>
            <a:r>
              <a:rPr lang="en-GB" sz="1200"/>
              <a:t>• Column 1: Strategy (Personalized Content, Fewer Form Fields, Social Proof)</a:t>
            </a:r>
            <a:endParaRPr sz="1200"/>
          </a:p>
          <a:p>
            <a:pPr indent="0" lvl="0" marL="0" rtl="0" algn="l">
              <a:spcBef>
                <a:spcPts val="1200"/>
              </a:spcBef>
              <a:spcAft>
                <a:spcPts val="0"/>
              </a:spcAft>
              <a:buNone/>
            </a:pPr>
            <a:r>
              <a:rPr lang="en-GB" sz="1200"/>
              <a:t>• Column 2: Before (Generic Content, 10 Fields, No Testimonials)</a:t>
            </a:r>
            <a:endParaRPr sz="1200"/>
          </a:p>
          <a:p>
            <a:pPr indent="0" lvl="0" marL="0" rtl="0" algn="l">
              <a:spcBef>
                <a:spcPts val="1200"/>
              </a:spcBef>
              <a:spcAft>
                <a:spcPts val="0"/>
              </a:spcAft>
              <a:buNone/>
            </a:pPr>
            <a:r>
              <a:rPr lang="en-GB" sz="1200"/>
              <a:t>• Column 3: After (Tailored Content, 4 Fields, Added Testimonials)</a:t>
            </a:r>
            <a:endParaRPr sz="1200"/>
          </a:p>
          <a:p>
            <a:pPr indent="0" lvl="0" marL="0" rtl="0" algn="l">
              <a:spcBef>
                <a:spcPts val="1200"/>
              </a:spcBef>
              <a:spcAft>
                <a:spcPts val="0"/>
              </a:spcAft>
              <a:buNone/>
            </a:pPr>
            <a:r>
              <a:rPr lang="en-GB" sz="1200"/>
              <a:t>• Column 4: Impact (20% Increase, 30% Decrease, 15% Increase)</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Next, let's explore how optimizing email timing and content can further enhance our engagement strategies.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Maximize Engagement Through Strategic Email Timing**</a:t>
            </a:r>
            <a:endParaRPr b="1" sz="2400"/>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We'll explore how strategic timing of email campaigns boosts user engagement. Our data shows significant variations in open and click-through rates based on the timing of emails. By aligning our email dispatch with these insights, we aim to maximize engagement. We've analyzed the effects of immediate versus delayed delivery and incorporated industry best practices to develop an optimal timing strategy. Next, we'll discuss how direct calls-to-action can further enhance our campaign results.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Optimize Email Delivery Times for Maximum Impact</a:t>
            </a:r>
            <a:endParaRPr sz="1200"/>
          </a:p>
          <a:p>
            <a:pPr indent="0" lvl="0" marL="0" rtl="0" algn="l">
              <a:spcBef>
                <a:spcPts val="1200"/>
              </a:spcBef>
              <a:spcAft>
                <a:spcPts val="0"/>
              </a:spcAft>
              <a:buNone/>
            </a:pPr>
            <a:r>
              <a:rPr lang="en-GB" sz="1200"/>
              <a:t>• Immediate vs. Delayed Delivery: Immediate delivery shows a 15% higher open rate during morning hours.</a:t>
            </a:r>
            <a:endParaRPr sz="1200"/>
          </a:p>
          <a:p>
            <a:pPr indent="0" lvl="0" marL="0" rtl="0" algn="l">
              <a:spcBef>
                <a:spcPts val="1200"/>
              </a:spcBef>
              <a:spcAft>
                <a:spcPts val="0"/>
              </a:spcAft>
              <a:buNone/>
            </a:pPr>
            <a:r>
              <a:rPr lang="en-GB" sz="1200"/>
              <a:t>• Industry Best Practices: Sending emails on Tuesday mornings results in the highest engagement.</a:t>
            </a:r>
            <a:endParaRPr sz="1200"/>
          </a:p>
          <a:p>
            <a:pPr indent="0" lvl="0" marL="0" rtl="0" algn="l">
              <a:spcBef>
                <a:spcPts val="1200"/>
              </a:spcBef>
              <a:spcAft>
                <a:spcPts val="0"/>
              </a:spcAft>
              <a:buNone/>
            </a:pPr>
            <a:r>
              <a:rPr lang="en-GB" sz="1200"/>
              <a:t>• Implement Adjusted Timing: Plan to shift major campaign sends to optimal times starting next quarter.</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Basic line chart displaying engagement rates across different delivery times, highlighting peaks on Tuesday mornings.</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Next, let's see how well-crafted calls-to-action can further drive our campaign success.</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Optimize CTAs for Increased Engagement**</a:t>
            </a:r>
            <a:endParaRPr b="1" sz="2400"/>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This segment focuses on refining our Calls-to-Action (CTAs) to significantly enhance user engagement. We'll review the performance of our current CTAs, identify weaknesses, and compare them with redesigned CTAs to visualize potential improvements. This analysis supports our strategy for more direct and engaging CTAs, setting the stage for further enhancements in user onboarding.</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Evaluate Current CTA Performance</a:t>
            </a:r>
            <a:endParaRPr sz="1200"/>
          </a:p>
          <a:p>
            <a:pPr indent="0" lvl="0" marL="0" rtl="0" algn="l">
              <a:spcBef>
                <a:spcPts val="1200"/>
              </a:spcBef>
              <a:spcAft>
                <a:spcPts val="0"/>
              </a:spcAft>
              <a:buNone/>
            </a:pPr>
            <a:r>
              <a:rPr lang="en-GB" sz="1200"/>
              <a:t>• Highlight Key Metrics: Decrease in click-through rates by 15% last quarter</a:t>
            </a:r>
            <a:endParaRPr sz="1200"/>
          </a:p>
          <a:p>
            <a:pPr indent="0" lvl="0" marL="0" rtl="0" algn="l">
              <a:spcBef>
                <a:spcPts val="1200"/>
              </a:spcBef>
              <a:spcAft>
                <a:spcPts val="0"/>
              </a:spcAft>
              <a:buNone/>
            </a:pPr>
            <a:r>
              <a:rPr lang="en-GB" sz="1200"/>
              <a:t>• Implement Engaging, Direct CTA Examples: "Start Your Free Trial" vs. "Try Now for Free"</a:t>
            </a:r>
            <a:endParaRPr sz="1200"/>
          </a:p>
          <a:p>
            <a:pPr indent="0" lvl="0" marL="0" rtl="0" algn="l">
              <a:spcBef>
                <a:spcPts val="1200"/>
              </a:spcBef>
              <a:spcAft>
                <a:spcPts val="0"/>
              </a:spcAft>
              <a:buNone/>
            </a:pPr>
            <a:r>
              <a:rPr lang="en-GB" sz="1200"/>
              <a:t>• Projected Uplift: 20% increase in user engagement post-optimization</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Simple before/after comparison table showing current and proposed CTAs with expected uplift in engagement.</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Now, let's focus on enhancing the onboarding process to further elevate the user experience.</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Enhance Onboarding with Innovative Tools**</a:t>
            </a:r>
            <a:endParaRPr b="1" sz="2400"/>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As we delve into enhancing our onboarding process, we introduce tools like onboarding videos, progress bars, and multimedia integration to improve user engagement and satisfaction. These tools are designed to simplify processes, provide visual progress, and cater to various learning styles, creating a more engaging and efficient onboarding experience.</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Introduce Onboarding Videos for Clarity and Engagement</a:t>
            </a:r>
            <a:endParaRPr sz="1200"/>
          </a:p>
          <a:p>
            <a:pPr indent="0" lvl="0" marL="0" rtl="0" algn="l">
              <a:spcBef>
                <a:spcPts val="1200"/>
              </a:spcBef>
              <a:spcAft>
                <a:spcPts val="0"/>
              </a:spcAft>
              <a:buNone/>
            </a:pPr>
            <a:r>
              <a:rPr lang="en-GB" sz="1200"/>
              <a:t>• Implement Progress Bars to Boost Completion Rates</a:t>
            </a:r>
            <a:endParaRPr sz="1200"/>
          </a:p>
          <a:p>
            <a:pPr indent="0" lvl="0" marL="0" rtl="0" algn="l">
              <a:spcBef>
                <a:spcPts val="1200"/>
              </a:spcBef>
              <a:spcAft>
                <a:spcPts val="0"/>
              </a:spcAft>
              <a:buNone/>
            </a:pPr>
            <a:r>
              <a:rPr lang="en-GB" sz="1200"/>
              <a:t>• Leverage Multimedia to Cater to All Learning Styles</a:t>
            </a:r>
            <a:endParaRPr sz="1200"/>
          </a:p>
          <a:p>
            <a:pPr indent="0" lvl="0" marL="0" rtl="0" algn="l">
              <a:spcBef>
                <a:spcPts val="1200"/>
              </a:spcBef>
              <a:spcAft>
                <a:spcPts val="0"/>
              </a:spcAft>
              <a:buNone/>
            </a:pPr>
            <a:r>
              <a:rPr lang="en-GB" sz="1200"/>
              <a:t>• Aim for Higher User Satisfaction and Retention Rates</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Icon-based layout showing each new tool:</a:t>
            </a:r>
            <a:endParaRPr sz="1200"/>
          </a:p>
          <a:p>
            <a:pPr indent="0" lvl="0" marL="0" rtl="0" algn="l">
              <a:spcBef>
                <a:spcPts val="1200"/>
              </a:spcBef>
              <a:spcAft>
                <a:spcPts val="0"/>
              </a:spcAft>
              <a:buNone/>
            </a:pPr>
            <a:r>
              <a:rPr lang="en-GB" sz="1200"/>
              <a:t>• Video icon (camera)</a:t>
            </a:r>
            <a:endParaRPr sz="1200"/>
          </a:p>
          <a:p>
            <a:pPr indent="0" lvl="0" marL="0" rtl="0" algn="l">
              <a:spcBef>
                <a:spcPts val="1200"/>
              </a:spcBef>
              <a:spcAft>
                <a:spcPts val="0"/>
              </a:spcAft>
              <a:buNone/>
            </a:pPr>
            <a:r>
              <a:rPr lang="en-GB" sz="1200"/>
              <a:t>• Progress bar icon (progressive bar graph)</a:t>
            </a:r>
            <a:endParaRPr sz="1200"/>
          </a:p>
          <a:p>
            <a:pPr indent="0" lvl="0" marL="0" rtl="0" algn="l">
              <a:spcBef>
                <a:spcPts val="1200"/>
              </a:spcBef>
              <a:spcAft>
                <a:spcPts val="0"/>
              </a:spcAft>
              <a:buNone/>
            </a:pPr>
            <a:r>
              <a:rPr lang="en-GB" sz="1200"/>
              <a:t>• Multimedia icon (audio-video elements)</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Let's compare these onboarding enhancements with competitor strategies to highlight our competitive edge.</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Benchmarking Our Onboarding Success**</a:t>
            </a:r>
            <a:endParaRPr b="1" sz="2400"/>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We compare our onboarding strategies with those of our main competitors, focusing on strengths and areas for improvement. By benchmarking key metrics like employee retention rates and satisfaction scores, we gain valuable insights that guide our strategic decisions and help us maintain our competitive edge.</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Highlight Competitive Strengths - Showcase areas where we outperform competitors.</a:t>
            </a:r>
            <a:endParaRPr sz="1200"/>
          </a:p>
          <a:p>
            <a:pPr indent="0" lvl="0" marL="0" rtl="0" algn="l">
              <a:spcBef>
                <a:spcPts val="1200"/>
              </a:spcBef>
              <a:spcAft>
                <a:spcPts val="0"/>
              </a:spcAft>
              <a:buNone/>
            </a:pPr>
            <a:r>
              <a:rPr lang="en-GB" sz="1200"/>
              <a:t>• Identify Improvement Opportunities - Pinpoint metrics where we need to focus.</a:t>
            </a:r>
            <a:endParaRPr sz="1200"/>
          </a:p>
          <a:p>
            <a:pPr indent="0" lvl="0" marL="0" rtl="0" algn="l">
              <a:spcBef>
                <a:spcPts val="1200"/>
              </a:spcBef>
              <a:spcAft>
                <a:spcPts val="0"/>
              </a:spcAft>
              <a:buNone/>
            </a:pPr>
            <a:r>
              <a:rPr lang="en-GB" sz="1200"/>
              <a:t>• Strategic Implications - Discuss how these insights affect our strategic planning.</a:t>
            </a:r>
            <a:endParaRPr sz="1200"/>
          </a:p>
          <a:p>
            <a:pPr indent="0" lvl="0" marL="0" rtl="0" algn="l">
              <a:spcBef>
                <a:spcPts val="1200"/>
              </a:spcBef>
              <a:spcAft>
                <a:spcPts val="0"/>
              </a:spcAft>
              <a:buNone/>
            </a:pPr>
            <a:r>
              <a:rPr lang="en-GB" sz="1200"/>
              <a:t>• Action Plan - Emphasize the urgency and benefits of implementing proposed changes.</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Simple bar chart comparing key metrics (employee retention rates, time to productivity, employee satisfaction scores) between our company and top three competitors.</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0"/>
              </a:spcAft>
              <a:buNone/>
            </a:pPr>
            <a:r>
              <a:rPr lang="en-GB" sz="1200"/>
              <a:t>• Let's outline a clear, actionable roadmap to implement these strategic enhancements effectively.</a:t>
            </a:r>
            <a:endParaRPr sz="1200"/>
          </a:p>
          <a:p>
            <a:pPr indent="0" lvl="0" marL="0" rtl="0" algn="l">
              <a:spcBef>
                <a:spcPts val="1200"/>
              </a:spcBef>
              <a:spcAft>
                <a:spcPts val="0"/>
              </a:spcAft>
              <a:buNone/>
            </a:pPr>
            <a:r>
              <a:rPr lang="en-GB" sz="1200"/>
              <a:t>• --</a:t>
            </a:r>
            <a:endParaRPr sz="1200"/>
          </a:p>
          <a:p>
            <a:pPr indent="0" lvl="0" marL="0" rtl="0" algn="l">
              <a:spcBef>
                <a:spcPts val="1200"/>
              </a:spcBef>
              <a:spcAft>
                <a:spcPts val="1200"/>
              </a:spcAft>
              <a:buNone/>
            </a:pPr>
            <a:r>
              <a:rPr lang="en-GB" sz="1200"/>
              <a:t>• *</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400"/>
              <a:t>Execute Strategy with Precision and Clarity**</a:t>
            </a:r>
            <a:endParaRPr b="1" sz="2400"/>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t>• *SPEAKER NOTES:**</a:t>
            </a:r>
            <a:endParaRPr sz="1200"/>
          </a:p>
          <a:p>
            <a:pPr indent="0" lvl="0" marL="0" rtl="0" algn="l">
              <a:spcBef>
                <a:spcPts val="1200"/>
              </a:spcBef>
              <a:spcAft>
                <a:spcPts val="0"/>
              </a:spcAft>
              <a:buNone/>
            </a:pPr>
            <a:r>
              <a:rPr lang="en-GB" sz="1200"/>
              <a:t>• We conclude with a detailed timeline that serves as our roadmap for implementing our strategy. This structured approach ensures smooth execution and allows us to track progress and adjust as needed. By following this plan, we set ourselves up for success and ensure each step moves us closer to our goals.</a:t>
            </a:r>
            <a:endParaRPr sz="1200"/>
          </a:p>
          <a:p>
            <a:pPr indent="0" lvl="0" marL="0" rtl="0" algn="l">
              <a:spcBef>
                <a:spcPts val="1200"/>
              </a:spcBef>
              <a:spcAft>
                <a:spcPts val="0"/>
              </a:spcAft>
              <a:buNone/>
            </a:pPr>
            <a:r>
              <a:rPr lang="en-GB" sz="1200"/>
              <a:t>• *SLIDE CONTENT:**</a:t>
            </a:r>
            <a:endParaRPr sz="1200"/>
          </a:p>
          <a:p>
            <a:pPr indent="0" lvl="0" marL="0" rtl="0" algn="l">
              <a:spcBef>
                <a:spcPts val="1200"/>
              </a:spcBef>
              <a:spcAft>
                <a:spcPts val="0"/>
              </a:spcAft>
              <a:buNone/>
            </a:pPr>
            <a:r>
              <a:rPr lang="en-GB" sz="1200"/>
              <a:t>• Launch Initial Phase by Q1 2024 - Complete team assignments and finalize resource allocation.</a:t>
            </a:r>
            <a:endParaRPr sz="1200"/>
          </a:p>
          <a:p>
            <a:pPr indent="0" lvl="0" marL="0" rtl="0" algn="l">
              <a:spcBef>
                <a:spcPts val="1200"/>
              </a:spcBef>
              <a:spcAft>
                <a:spcPts val="0"/>
              </a:spcAft>
              <a:buNone/>
            </a:pPr>
            <a:r>
              <a:rPr lang="en-GB" sz="1200"/>
              <a:t>• Achieve First Milestone by Q2 2024 - Implement core modules and conduct first review cycle.</a:t>
            </a:r>
            <a:endParaRPr sz="1200"/>
          </a:p>
          <a:p>
            <a:pPr indent="0" lvl="0" marL="0" rtl="0" algn="l">
              <a:spcBef>
                <a:spcPts val="1200"/>
              </a:spcBef>
              <a:spcAft>
                <a:spcPts val="0"/>
              </a:spcAft>
              <a:buNone/>
            </a:pPr>
            <a:r>
              <a:rPr lang="en-GB" sz="1200"/>
              <a:t>• Evaluate Progress by Q3 2024 - Measure initial outcomes against KPIs to assess impact.</a:t>
            </a:r>
            <a:endParaRPr sz="1200"/>
          </a:p>
          <a:p>
            <a:pPr indent="0" lvl="0" marL="0" rtl="0" algn="l">
              <a:spcBef>
                <a:spcPts val="1200"/>
              </a:spcBef>
              <a:spcAft>
                <a:spcPts val="0"/>
              </a:spcAft>
              <a:buNone/>
            </a:pPr>
            <a:r>
              <a:rPr lang="en-GB" sz="1200"/>
              <a:t>• Full Roll-out Completion by Q4 2024 - Achieve full operational capability and refine processes based on feedback.</a:t>
            </a:r>
            <a:endParaRPr sz="1200"/>
          </a:p>
          <a:p>
            <a:pPr indent="0" lvl="0" marL="0" rtl="0" algn="l">
              <a:spcBef>
                <a:spcPts val="1200"/>
              </a:spcBef>
              <a:spcAft>
                <a:spcPts val="0"/>
              </a:spcAft>
              <a:buNone/>
            </a:pPr>
            <a:r>
              <a:rPr lang="en-GB" sz="1200"/>
              <a:t>• *VISUAL SPECIFICATION:**</a:t>
            </a:r>
            <a:endParaRPr sz="1200"/>
          </a:p>
          <a:p>
            <a:pPr indent="0" lvl="0" marL="0" rtl="0" algn="l">
              <a:spcBef>
                <a:spcPts val="1200"/>
              </a:spcBef>
              <a:spcAft>
                <a:spcPts val="0"/>
              </a:spcAft>
              <a:buNone/>
            </a:pPr>
            <a:r>
              <a:rPr lang="en-GB" sz="1200"/>
              <a:t>• Timeline: [Q1 2024] - Launch Phase, [Q2 2024] - First Milestone, [Q3 2024] - Progress Evaluation, [Q4 2024] - Full Roll-out</a:t>
            </a:r>
            <a:endParaRPr sz="1200"/>
          </a:p>
          <a:p>
            <a:pPr indent="0" lvl="0" marL="0" rtl="0" algn="l">
              <a:spcBef>
                <a:spcPts val="1200"/>
              </a:spcBef>
              <a:spcAft>
                <a:spcPts val="0"/>
              </a:spcAft>
              <a:buNone/>
            </a:pPr>
            <a:r>
              <a:rPr lang="en-GB" sz="1200"/>
              <a:t>• *TRANSITION TO NEXT SLIDE:**</a:t>
            </a:r>
            <a:endParaRPr sz="1200"/>
          </a:p>
          <a:p>
            <a:pPr indent="0" lvl="0" marL="0" rtl="0" algn="l">
              <a:spcBef>
                <a:spcPts val="1200"/>
              </a:spcBef>
              <a:spcAft>
                <a:spcPts val="1200"/>
              </a:spcAft>
              <a:buNone/>
            </a:pPr>
            <a:r>
              <a:rPr lang="en-GB" sz="1200"/>
              <a:t>• As we look ahead, each phase brings us closer to transforming our strategic vision into tangible success.</a:t>
            </a:r>
            <a:endParaRPr sz="1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