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slide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slide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slide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slide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slide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slide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slide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slide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slide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slide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slide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slide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slide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slide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slide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slide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slide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slide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slide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slide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slide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slide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slide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slide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slide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slide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slide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slide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slide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slide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Current Email Onboarding Metrics Unveiled**</a:t>
            </a:r>
            <a:endParaRPr b="1" sz="2400"/>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In this slide, we'll establish a clear baseline for our current email onboarding performance. Understanding these metrics is crucial as they highlight areas where we excel and pinpoint where improvements are necessary. We'll compare our open rates, click-through rates, and completion rates against industry averages to contextualize our performance. This comparison not only sets the stage for our strategic discussions but also primes us for the deep dive into user engagement challenges in the subsequent slides. Let's ensure we grasp the significance of these figures as they form the foundation of our optimization strategies.</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**High Open Rate Indicates Initial Engagement**</a:t>
            </a:r>
            <a:endParaRPr sz="1200"/>
          </a:p>
          <a:p>
            <a:pPr indent="0" lvl="0" marL="0" rtl="0" algn="l">
              <a:spcBef>
                <a:spcPts val="1200"/>
              </a:spcBef>
              <a:spcAft>
                <a:spcPts val="0"/>
              </a:spcAft>
              <a:buNone/>
            </a:pPr>
            <a:r>
              <a:rPr lang="en-GB" sz="1200"/>
              <a:t>• Our emails achieve a 60% open rate, significantly surpassing the industry average of 20-30%.</a:t>
            </a:r>
            <a:endParaRPr sz="1200"/>
          </a:p>
          <a:p>
            <a:pPr indent="0" lvl="0" marL="0" rtl="0" algn="l">
              <a:spcBef>
                <a:spcPts val="1200"/>
              </a:spcBef>
              <a:spcAft>
                <a:spcPts val="0"/>
              </a:spcAft>
              <a:buNone/>
            </a:pPr>
            <a:r>
              <a:rPr lang="en-GB" sz="1200"/>
              <a:t>• **Moderate Click-Through Rate Shows Potential**</a:t>
            </a:r>
            <a:endParaRPr sz="1200"/>
          </a:p>
          <a:p>
            <a:pPr indent="0" lvl="0" marL="0" rtl="0" algn="l">
              <a:spcBef>
                <a:spcPts val="1200"/>
              </a:spcBef>
              <a:spcAft>
                <a:spcPts val="0"/>
              </a:spcAft>
              <a:buNone/>
            </a:pPr>
            <a:r>
              <a:rPr lang="en-GB" sz="1200"/>
              <a:t>• At a 10% click-through rate, we are above the industry norm of 2-5%, indicating potential to leverage this engagement further.</a:t>
            </a:r>
            <a:endParaRPr sz="1200"/>
          </a:p>
          <a:p>
            <a:pPr indent="0" lvl="0" marL="0" rtl="0" algn="l">
              <a:spcBef>
                <a:spcPts val="1200"/>
              </a:spcBef>
              <a:spcAft>
                <a:spcPts val="0"/>
              </a:spcAft>
              <a:buNone/>
            </a:pPr>
            <a:r>
              <a:rPr lang="en-GB" sz="1200"/>
              <a:t>• **Low Completion Rate Highlights Major Drop-off**</a:t>
            </a:r>
            <a:endParaRPr sz="1200"/>
          </a:p>
          <a:p>
            <a:pPr indent="0" lvl="0" marL="0" rtl="0" algn="l">
              <a:spcBef>
                <a:spcPts val="1200"/>
              </a:spcBef>
              <a:spcAft>
                <a:spcPts val="0"/>
              </a:spcAft>
              <a:buNone/>
            </a:pPr>
            <a:r>
              <a:rPr lang="en-GB" sz="1200"/>
              <a:t>• Despite high engagement indicators, our completion rate stands at 3%, underperforming against the industry standard of 1-2%.</a:t>
            </a:r>
            <a:endParaRPr sz="1200"/>
          </a:p>
          <a:p>
            <a:pPr indent="0" lvl="0" marL="0" rtl="0" algn="l">
              <a:spcBef>
                <a:spcPts val="1200"/>
              </a:spcBef>
              <a:spcAft>
                <a:spcPts val="0"/>
              </a:spcAft>
              <a:buNone/>
            </a:pPr>
            <a:r>
              <a:rPr lang="en-GB" sz="1200"/>
              <a:t>• **Strategic Focus: Enhancing Completion Rates**</a:t>
            </a:r>
            <a:endParaRPr sz="1200"/>
          </a:p>
          <a:p>
            <a:pPr indent="0" lvl="0" marL="0" rtl="0" algn="l">
              <a:spcBef>
                <a:spcPts val="1200"/>
              </a:spcBef>
              <a:spcAft>
                <a:spcPts val="0"/>
              </a:spcAft>
              <a:buNone/>
            </a:pPr>
            <a:r>
              <a:rPr lang="en-GB" sz="1200"/>
              <a:t>• Identifying this gap provides us with a clear target for improvement, aiming to double the completion rate to 6%.</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REQUIRED VISUAL: Bar graph comparing our current email metrics with industry averages. Use a three-bar format for each metric (open rate, click-through rate, completion rate) with contrasting colors: our metrics in blue, industry averages in grey. Highlight the completion rate bar in red to draw attention to this critical improvement area. Include percentage labels on each bar for clarity and immediate impact.</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0"/>
              </a:spcAft>
              <a:buNone/>
            </a:pPr>
            <a:r>
              <a:rPr lang="en-GB" sz="1200"/>
              <a:t>• Let's now delve deeper into the specific drop-off points within our onboarding process to better understand user behavior and identify actionable improvements.</a:t>
            </a:r>
            <a:endParaRPr sz="1200"/>
          </a:p>
          <a:p>
            <a:pPr indent="0" lvl="0" marL="0" rtl="0" algn="l">
              <a:spcBef>
                <a:spcPts val="1200"/>
              </a:spcBef>
              <a:spcAft>
                <a:spcPts val="0"/>
              </a:spcAft>
              <a:buNone/>
            </a:pPr>
            <a:r>
              <a:rPr lang="en-GB" sz="1200"/>
              <a:t>• --</a:t>
            </a:r>
            <a:endParaRPr sz="1200"/>
          </a:p>
          <a:p>
            <a:pPr indent="0" lvl="0" marL="0" rtl="0" algn="l">
              <a:spcBef>
                <a:spcPts val="1200"/>
              </a:spcBef>
              <a:spcAft>
                <a:spcPts val="1200"/>
              </a:spcAft>
              <a:buNone/>
            </a:pPr>
            <a:r>
              <a:rPr lang="en-GB" sz="1200"/>
              <a:t>•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Unlocking Insights with Advanced Analytics**</a:t>
            </a:r>
            <a:endParaRPr b="1" sz="2400"/>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As we delve deeper into our analysis, it's crucial to understand how advanced analytics can revolutionize our onboarding strategies. By leveraging detailed user behavior data, we can pinpoint exactly where users disengage and why. This slide highlights specific insights gained through enhanced analytics, demonstrating their direct impact on improving user engagement and completion rates. These insights not only guide our immediate strategies but also set the stage for continuous improvement in our onboarding process. Let's explore how these analytics translate into actionable strategies that drive better outcomes.</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**Identify Critical Drop-off Points:** Advanced analytics reveal precise stages in the onboarding process where user engagement declines.</a:t>
            </a:r>
            <a:endParaRPr sz="1200"/>
          </a:p>
          <a:p>
            <a:pPr indent="0" lvl="0" marL="0" rtl="0" algn="l">
              <a:spcBef>
                <a:spcPts val="1200"/>
              </a:spcBef>
              <a:spcAft>
                <a:spcPts val="0"/>
              </a:spcAft>
              <a:buNone/>
            </a:pPr>
            <a:r>
              <a:rPr lang="en-GB" sz="1200"/>
              <a:t>• **Optimize Content Delivery:** Data shows optimal times and content types that increase user interaction and completion rates.</a:t>
            </a:r>
            <a:endParaRPr sz="1200"/>
          </a:p>
          <a:p>
            <a:pPr indent="0" lvl="0" marL="0" rtl="0" algn="l">
              <a:spcBef>
                <a:spcPts val="1200"/>
              </a:spcBef>
              <a:spcAft>
                <a:spcPts val="0"/>
              </a:spcAft>
              <a:buNone/>
            </a:pPr>
            <a:r>
              <a:rPr lang="en-GB" sz="1200"/>
              <a:t>• **Personalization Drives Engagement:** Tailoring onboarding emails based on user activity leads to a 50% increase in completion.</a:t>
            </a:r>
            <a:endParaRPr sz="1200"/>
          </a:p>
          <a:p>
            <a:pPr indent="0" lvl="0" marL="0" rtl="0" algn="l">
              <a:spcBef>
                <a:spcPts val="1200"/>
              </a:spcBef>
              <a:spcAft>
                <a:spcPts val="0"/>
              </a:spcAft>
              <a:buNone/>
            </a:pPr>
            <a:r>
              <a:rPr lang="en-GB" sz="1200"/>
              <a:t>• **Actionable Steps for Improvement:** Implement targeted changes in email timing and content personalization.</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REQUIRED VISUAL: Flowchart illustrating the data flow from user sign-up through various onboarding stages, with decision points highlighted where analytics have identified significant user drop-offs. Use a clean, modern design with a color scheme of blue (data flow), red (drop-off points), and green (improvement actions). Each decision point should be clearly marked and linked to corresponding data insights, such as time stamps, content types, and user actions. This visual should be dynamic enough to clearly demonstrate how data leads to decision-making in real-time.</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0"/>
              </a:spcAft>
              <a:buNone/>
            </a:pPr>
            <a:r>
              <a:rPr lang="en-GB" sz="1200"/>
              <a:t>• Next, we'll compare our refined strategies against industry benchmarks to identify further areas for improvement.</a:t>
            </a:r>
            <a:endParaRPr sz="1200"/>
          </a:p>
          <a:p>
            <a:pPr indent="0" lvl="0" marL="0" rtl="0" algn="l">
              <a:spcBef>
                <a:spcPts val="1200"/>
              </a:spcBef>
              <a:spcAft>
                <a:spcPts val="0"/>
              </a:spcAft>
              <a:buNone/>
            </a:pPr>
            <a:r>
              <a:rPr lang="en-GB" sz="1200"/>
              <a:t>• --</a:t>
            </a:r>
            <a:endParaRPr sz="1200"/>
          </a:p>
          <a:p>
            <a:pPr indent="0" lvl="0" marL="0" rtl="0" algn="l">
              <a:spcBef>
                <a:spcPts val="1200"/>
              </a:spcBef>
              <a:spcAft>
                <a:spcPts val="1200"/>
              </a:spcAft>
              <a:buNone/>
            </a:pPr>
            <a:r>
              <a:rPr lang="en-GB" sz="1200"/>
              <a:t>•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Benchmarking Our Onboarding Against Leaders**</a:t>
            </a:r>
            <a:endParaRPr b="1" sz="2400"/>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As we delve deeper into optimizing our email onboarding process, it's crucial to understand how we measure up against the industry. This comparative analysis highlights where we stand and where we can improve. Our open rate is significantly higher than the industry average, which is a strong start. However, our completion rate, although higher than the industry standard, shows room for substantial improvement. Let's use these insights to identify specific areas for strategic enhancement. This benchmarking not only sets the stage for our next steps but also underscores the potential for us to lead in user engagement and conversion efficiency.</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**Compare Key Onboarding Metrics** - Directly measure our performance against top industry players.</a:t>
            </a:r>
            <a:endParaRPr sz="1200"/>
          </a:p>
          <a:p>
            <a:pPr indent="0" lvl="0" marL="0" rtl="0" algn="l">
              <a:spcBef>
                <a:spcPts val="1200"/>
              </a:spcBef>
              <a:spcAft>
                <a:spcPts val="0"/>
              </a:spcAft>
              <a:buNone/>
            </a:pPr>
            <a:r>
              <a:rPr lang="en-GB" sz="1200"/>
              <a:t>• **Highlight Open Rate Success** - Our 60% open rate far exceeds the industry average of 20-30%.</a:t>
            </a:r>
            <a:endParaRPr sz="1200"/>
          </a:p>
          <a:p>
            <a:pPr indent="0" lvl="0" marL="0" rtl="0" algn="l">
              <a:spcBef>
                <a:spcPts val="1200"/>
              </a:spcBef>
              <a:spcAft>
                <a:spcPts val="0"/>
              </a:spcAft>
              <a:buNone/>
            </a:pPr>
            <a:r>
              <a:rPr lang="en-GB" sz="1200"/>
              <a:t>• **Address Completion Rate Gap** - Despite being above the 1-2% industry standard at 3%, there's potential to double this figure.</a:t>
            </a:r>
            <a:endParaRPr sz="1200"/>
          </a:p>
          <a:p>
            <a:pPr indent="0" lvl="0" marL="0" rtl="0" algn="l">
              <a:spcBef>
                <a:spcPts val="1200"/>
              </a:spcBef>
              <a:spcAft>
                <a:spcPts val="0"/>
              </a:spcAft>
              <a:buNone/>
            </a:pPr>
            <a:r>
              <a:rPr lang="en-GB" sz="1200"/>
              <a:t>• **Focus on Strategic Improvements** - Prioritize areas with the greatest potential for impact based on benchmarking data.</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REQUIRED VISUAL: A bar graph comparing our company's email onboarding metrics (open rate, click-through rate, and completion rate) with those of industry leaders. Use a color scheme of blue for our company and gray for industry averages to maintain brand consistency and visual clarity. The graph should include labels for each metric and percentage values clearly displayed above each bar to emphasize differences and areas for improvement.</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0"/>
              </a:spcAft>
              <a:buNone/>
            </a:pPr>
            <a:r>
              <a:rPr lang="en-GB" sz="1200"/>
              <a:t>• Next, we'll explore actionable strategies to capitalize on these insights and enhance our onboarding effectiveness.</a:t>
            </a:r>
            <a:endParaRPr sz="1200"/>
          </a:p>
          <a:p>
            <a:pPr indent="0" lvl="0" marL="0" rtl="0" algn="l">
              <a:spcBef>
                <a:spcPts val="1200"/>
              </a:spcBef>
              <a:spcAft>
                <a:spcPts val="0"/>
              </a:spcAft>
              <a:buNone/>
            </a:pPr>
            <a:r>
              <a:rPr lang="en-GB" sz="1200"/>
              <a:t>• --</a:t>
            </a:r>
            <a:endParaRPr sz="1200"/>
          </a:p>
          <a:p>
            <a:pPr indent="0" lvl="0" marL="0" rtl="0" algn="l">
              <a:spcBef>
                <a:spcPts val="1200"/>
              </a:spcBef>
              <a:spcAft>
                <a:spcPts val="1200"/>
              </a:spcAft>
              <a:buNone/>
            </a:pPr>
            <a:r>
              <a:rPr lang="en-GB" sz="1200"/>
              <a:t>•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Harnessing Competitor Insights for Onboarding Success**</a:t>
            </a:r>
            <a:endParaRPr b="1" sz="2400"/>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In this segment, we delve into the competitive landscape to extract actionable strategies that have proven successful for industry leaders. By analyzing these benchmarks, we can identify gaps in our own strategies and pinpoint areas for enhancement. Focus on how these insights can directly translate into improved user engagement and conversion rates in our email onboarding process. This analysis not only positions us to catch up but potentially leapfrog our competitors by adopting and adapting these best practices.</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**Adopt Advanced Personalization Techniques**</a:t>
            </a:r>
            <a:endParaRPr sz="1200"/>
          </a:p>
          <a:p>
            <a:pPr indent="0" lvl="0" marL="0" rtl="0" algn="l">
              <a:spcBef>
                <a:spcPts val="1200"/>
              </a:spcBef>
              <a:spcAft>
                <a:spcPts val="0"/>
              </a:spcAft>
              <a:buNone/>
            </a:pPr>
            <a:r>
              <a:rPr lang="en-GB" sz="1200"/>
              <a:t>• Top competitors use AI-driven content customization, achieving 15% higher engagement.</a:t>
            </a:r>
            <a:endParaRPr sz="1200"/>
          </a:p>
          <a:p>
            <a:pPr indent="0" lvl="0" marL="0" rtl="0" algn="l">
              <a:spcBef>
                <a:spcPts val="1200"/>
              </a:spcBef>
              <a:spcAft>
                <a:spcPts val="0"/>
              </a:spcAft>
              <a:buNone/>
            </a:pPr>
            <a:r>
              <a:rPr lang="en-GB" sz="1200"/>
              <a:t>• **Optimize Email Timing**</a:t>
            </a:r>
            <a:endParaRPr sz="1200"/>
          </a:p>
          <a:p>
            <a:pPr indent="0" lvl="0" marL="0" rtl="0" algn="l">
              <a:spcBef>
                <a:spcPts val="1200"/>
              </a:spcBef>
              <a:spcAft>
                <a:spcPts val="0"/>
              </a:spcAft>
              <a:buNone/>
            </a:pPr>
            <a:r>
              <a:rPr lang="en-GB" sz="1200"/>
              <a:t>• Case studies show sending emails at peak activity hours increases completion rates by 20%.</a:t>
            </a:r>
            <a:endParaRPr sz="1200"/>
          </a:p>
          <a:p>
            <a:pPr indent="0" lvl="0" marL="0" rtl="0" algn="l">
              <a:spcBef>
                <a:spcPts val="1200"/>
              </a:spcBef>
              <a:spcAft>
                <a:spcPts val="0"/>
              </a:spcAft>
              <a:buNone/>
            </a:pPr>
            <a:r>
              <a:rPr lang="en-GB" sz="1200"/>
              <a:t>• **Streamline User Onboarding Steps**</a:t>
            </a:r>
            <a:endParaRPr sz="1200"/>
          </a:p>
          <a:p>
            <a:pPr indent="0" lvl="0" marL="0" rtl="0" algn="l">
              <a:spcBef>
                <a:spcPts val="1200"/>
              </a:spcBef>
              <a:spcAft>
                <a:spcPts val="0"/>
              </a:spcAft>
              <a:buNone/>
            </a:pPr>
            <a:r>
              <a:rPr lang="en-GB" sz="1200"/>
              <a:t>• Simplifying registration to 3 steps has shown a 30% increase in competitor completion rates.</a:t>
            </a:r>
            <a:endParaRPr sz="1200"/>
          </a:p>
          <a:p>
            <a:pPr indent="0" lvl="0" marL="0" rtl="0" algn="l">
              <a:spcBef>
                <a:spcPts val="1200"/>
              </a:spcBef>
              <a:spcAft>
                <a:spcPts val="0"/>
              </a:spcAft>
              <a:buNone/>
            </a:pPr>
            <a:r>
              <a:rPr lang="en-GB" sz="1200"/>
              <a:t>• **Incorporate Interactive Elements**</a:t>
            </a:r>
            <a:endParaRPr sz="1200"/>
          </a:p>
          <a:p>
            <a:pPr indent="0" lvl="0" marL="0" rtl="0" algn="l">
              <a:spcBef>
                <a:spcPts val="1200"/>
              </a:spcBef>
              <a:spcAft>
                <a:spcPts val="0"/>
              </a:spcAft>
              <a:buNone/>
            </a:pPr>
            <a:r>
              <a:rPr lang="en-GB" sz="1200"/>
              <a:t>• Competitors using interactive tutorials report 25% more users complete the onboarding process.</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REQUIRED VISUAL: Create a comparative infographic displaying the key strategies of top performers with icons next to each strategy. Use a clean layout with our brand colors (blue and grey) for consistency. Each strategy should be represented by an intuitive icon (e.g., a clock for timing, AI chip for personalization, simplified form for streamlined steps, and interactive elements like touch gestures). Highlight the impact metrics (e.g., +20% completion rate) in bold to draw attention.</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0"/>
              </a:spcAft>
              <a:buNone/>
            </a:pPr>
            <a:r>
              <a:rPr lang="en-GB" sz="1200"/>
              <a:t>• Let's now translate these insights into specific, actionable strategies tailored to our unique challenges and opportunities.</a:t>
            </a:r>
            <a:endParaRPr sz="1200"/>
          </a:p>
          <a:p>
            <a:pPr indent="0" lvl="0" marL="0" rtl="0" algn="l">
              <a:spcBef>
                <a:spcPts val="1200"/>
              </a:spcBef>
              <a:spcAft>
                <a:spcPts val="0"/>
              </a:spcAft>
              <a:buNone/>
            </a:pPr>
            <a:r>
              <a:rPr lang="en-GB" sz="1200"/>
              <a:t>• --</a:t>
            </a:r>
            <a:endParaRPr sz="1200"/>
          </a:p>
          <a:p>
            <a:pPr indent="0" lvl="0" marL="0" rtl="0" algn="l">
              <a:spcBef>
                <a:spcPts val="1200"/>
              </a:spcBef>
              <a:spcAft>
                <a:spcPts val="1200"/>
              </a:spcAft>
              <a:buNone/>
            </a:pPr>
            <a:r>
              <a:rPr lang="en-GB" sz="1200"/>
              <a:t>•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Enhance Onboarding with Strategic Email Tactics**</a:t>
            </a:r>
            <a:endParaRPr b="1" sz="2400"/>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As we transition from identifying the challenges and analyzing user behavior, we now focus on concrete, actionable strategies to enhance our email onboarding process. This slide introduces tailored strategies that are designed to bridge the gap between our current user engagement levels and our optimal targets. Each recommendation is backed by data-driven insights and industry best practices, ensuring that we are not just reactive but proactive in our approach. Let's delve into these strategies, understanding their foundation and how they can transform our onboarding sequence.</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**Implement Personalized Email Content**</a:t>
            </a:r>
            <a:endParaRPr sz="1200"/>
          </a:p>
          <a:p>
            <a:pPr indent="0" lvl="0" marL="0" rtl="0" algn="l">
              <a:spcBef>
                <a:spcPts val="1200"/>
              </a:spcBef>
              <a:spcAft>
                <a:spcPts val="0"/>
              </a:spcAft>
              <a:buNone/>
            </a:pPr>
            <a:r>
              <a:rPr lang="en-GB" sz="1200"/>
              <a:t>• Increase completion rates by tailoring emails based on user activity and profile data.</a:t>
            </a:r>
            <a:endParaRPr sz="1200"/>
          </a:p>
          <a:p>
            <a:pPr indent="0" lvl="0" marL="0" rtl="0" algn="l">
              <a:spcBef>
                <a:spcPts val="1200"/>
              </a:spcBef>
              <a:spcAft>
                <a:spcPts val="0"/>
              </a:spcAft>
              <a:buNone/>
            </a:pPr>
            <a:r>
              <a:rPr lang="en-GB" sz="1200"/>
              <a:t>• **Optimize Email Timing**</a:t>
            </a:r>
            <a:endParaRPr sz="1200"/>
          </a:p>
          <a:p>
            <a:pPr indent="0" lvl="0" marL="0" rtl="0" algn="l">
              <a:spcBef>
                <a:spcPts val="1200"/>
              </a:spcBef>
              <a:spcAft>
                <a:spcPts val="0"/>
              </a:spcAft>
              <a:buNone/>
            </a:pPr>
            <a:r>
              <a:rPr lang="en-GB" sz="1200"/>
              <a:t>• Shift email dispatch times to within 10 minutes of sign-up, boosting user engagement by aligning with peak interest periods.</a:t>
            </a:r>
            <a:endParaRPr sz="1200"/>
          </a:p>
          <a:p>
            <a:pPr indent="0" lvl="0" marL="0" rtl="0" algn="l">
              <a:spcBef>
                <a:spcPts val="1200"/>
              </a:spcBef>
              <a:spcAft>
                <a:spcPts val="0"/>
              </a:spcAft>
              <a:buNone/>
            </a:pPr>
            <a:r>
              <a:rPr lang="en-GB" sz="1200"/>
              <a:t>• **Introduce Interactive Elements**</a:t>
            </a:r>
            <a:endParaRPr sz="1200"/>
          </a:p>
          <a:p>
            <a:pPr indent="0" lvl="0" marL="0" rtl="0" algn="l">
              <a:spcBef>
                <a:spcPts val="1200"/>
              </a:spcBef>
              <a:spcAft>
                <a:spcPts val="0"/>
              </a:spcAft>
              <a:buNone/>
            </a:pPr>
            <a:r>
              <a:rPr lang="en-GB" sz="1200"/>
              <a:t>• Incorporate interactive tutorials or quizzes in emails to maintain user interest and encourage completion.</a:t>
            </a:r>
            <a:endParaRPr sz="1200"/>
          </a:p>
          <a:p>
            <a:pPr indent="0" lvl="0" marL="0" rtl="0" algn="l">
              <a:spcBef>
                <a:spcPts val="1200"/>
              </a:spcBef>
              <a:spcAft>
                <a:spcPts val="0"/>
              </a:spcAft>
              <a:buNone/>
            </a:pPr>
            <a:r>
              <a:rPr lang="en-GB" sz="1200"/>
              <a:t>• **Regular A/B Testing**</a:t>
            </a:r>
            <a:endParaRPr sz="1200"/>
          </a:p>
          <a:p>
            <a:pPr indent="0" lvl="0" marL="0" rtl="0" algn="l">
              <a:spcBef>
                <a:spcPts val="1200"/>
              </a:spcBef>
              <a:spcAft>
                <a:spcPts val="0"/>
              </a:spcAft>
              <a:buNone/>
            </a:pPr>
            <a:r>
              <a:rPr lang="en-GB" sz="1200"/>
              <a:t>• Continuously test and refine email elements (subject lines, content, CTAs) to optimize performance metrics.</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REQUIRED VISUAL: Create a split-content graphic. On the left, a clock icon with a timeline showing email dispatch times before and after optimization, highlighting user engagement spikes. On the right, a bar graph comparing email completion rates before and after introducing personalization and interactive elements. Use a color palette of blues and greens to denote different metrics, ensuring clarity and visual appeal. The graph should clearly show percentage increases in user engagement and completion rates.</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0"/>
              </a:spcAft>
              <a:buNone/>
            </a:pPr>
            <a:r>
              <a:rPr lang="en-GB" sz="1200"/>
              <a:t>• Next, we will explore how these strategies translate into measurable business impacts, forecasting the potential uplift in user engagement and conversion rates.</a:t>
            </a:r>
            <a:endParaRPr sz="1200"/>
          </a:p>
          <a:p>
            <a:pPr indent="0" lvl="0" marL="0" rtl="0" algn="l">
              <a:spcBef>
                <a:spcPts val="1200"/>
              </a:spcBef>
              <a:spcAft>
                <a:spcPts val="0"/>
              </a:spcAft>
              <a:buNone/>
            </a:pPr>
            <a:r>
              <a:rPr lang="en-GB" sz="1200"/>
              <a:t>• --</a:t>
            </a:r>
            <a:endParaRPr sz="1200"/>
          </a:p>
          <a:p>
            <a:pPr indent="0" lvl="0" marL="0" rtl="0" algn="l">
              <a:spcBef>
                <a:spcPts val="1200"/>
              </a:spcBef>
              <a:spcAft>
                <a:spcPts val="1200"/>
              </a:spcAft>
              <a:buNone/>
            </a:pPr>
            <a:r>
              <a:rPr lang="en-GB" sz="1200"/>
              <a:t>•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Implement Onboarding Enhancements Now**</a:t>
            </a:r>
            <a:endParaRPr b="1" sz="2400"/>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As we approach the final stages of our presentation, let's focus on concrete actions to transform our email onboarding process. This slide outlines the specific steps we need to take to enhance user engagement and increase conversion rates. Each action is designed based on our earlier discussions about user drop-off points and the effectiveness of personalized content. Implementing these changes will not only improve our metrics but also set a new standard in user experience. Let's ensure these steps are initiated promptly to see measurable results in the shortest time possible.</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**Revise Email Timing** - Implement immediate delivery post-signup.</a:t>
            </a:r>
            <a:endParaRPr sz="1200"/>
          </a:p>
          <a:p>
            <a:pPr indent="0" lvl="0" marL="0" rtl="0" algn="l">
              <a:spcBef>
                <a:spcPts val="1200"/>
              </a:spcBef>
              <a:spcAft>
                <a:spcPts val="0"/>
              </a:spcAft>
              <a:buNone/>
            </a:pPr>
            <a:r>
              <a:rPr lang="en-GB" sz="1200"/>
              <a:t>• **Personalize Email Content** - Tailor emails based on user activity and preferences.</a:t>
            </a:r>
            <a:endParaRPr sz="1200"/>
          </a:p>
          <a:p>
            <a:pPr indent="0" lvl="0" marL="0" rtl="0" algn="l">
              <a:spcBef>
                <a:spcPts val="1200"/>
              </a:spcBef>
              <a:spcAft>
                <a:spcPts val="0"/>
              </a:spcAft>
              <a:buNone/>
            </a:pPr>
            <a:r>
              <a:rPr lang="en-GB" sz="1200"/>
              <a:t>• **Optimize Landing Pages** - Integrate dynamic content and social proof.</a:t>
            </a:r>
            <a:endParaRPr sz="1200"/>
          </a:p>
          <a:p>
            <a:pPr indent="0" lvl="0" marL="0" rtl="0" algn="l">
              <a:spcBef>
                <a:spcPts val="1200"/>
              </a:spcBef>
              <a:spcAft>
                <a:spcPts val="0"/>
              </a:spcAft>
              <a:buNone/>
            </a:pPr>
            <a:r>
              <a:rPr lang="en-GB" sz="1200"/>
              <a:t>• **Deploy Advanced Analytics** - Track user interactions at each step.</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*REQUIRED VISUAL: Timeline Infographic**</a:t>
            </a:r>
            <a:endParaRPr sz="1200"/>
          </a:p>
          <a:p>
            <a:pPr indent="0" lvl="0" marL="0" rtl="0" algn="l">
              <a:spcBef>
                <a:spcPts val="1200"/>
              </a:spcBef>
              <a:spcAft>
                <a:spcPts val="0"/>
              </a:spcAft>
              <a:buNone/>
            </a:pPr>
            <a:r>
              <a:rPr lang="en-GB" sz="1200"/>
              <a:t>• Layout: Horizontal timeline extending across the slide. Colors: Corporate color palette with contrasting accents for emphasis. Key Data: Four main checkpoints (Immediate Email Delivery, Personalized Content, Landing Page Optimization, Advanced Analytics Implementation). Details: Each checkpoint should have an icon representing the action (clock for timing, user silhouette for personalization, webpage for landing page, graph for analytics) and a short text description underneath. This visual will clearly delineate the phases of implementation and emphasize the systematic approach to enhancing the onboarding process.</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0"/>
              </a:spcAft>
              <a:buNone/>
            </a:pPr>
            <a:r>
              <a:rPr lang="en-GB" sz="1200"/>
              <a:t>• Next, let's explore the projected impact of these enhancements on our user engagement and conversion metrics.</a:t>
            </a:r>
            <a:endParaRPr sz="1200"/>
          </a:p>
          <a:p>
            <a:pPr indent="0" lvl="0" marL="0" rtl="0" algn="l">
              <a:spcBef>
                <a:spcPts val="1200"/>
              </a:spcBef>
              <a:spcAft>
                <a:spcPts val="0"/>
              </a:spcAft>
              <a:buNone/>
            </a:pPr>
            <a:r>
              <a:rPr lang="en-GB" sz="1200"/>
              <a:t>• --</a:t>
            </a:r>
            <a:endParaRPr sz="1200"/>
          </a:p>
          <a:p>
            <a:pPr indent="0" lvl="0" marL="0" rtl="0" algn="l">
              <a:spcBef>
                <a:spcPts val="1200"/>
              </a:spcBef>
              <a:spcAft>
                <a:spcPts val="1200"/>
              </a:spcAft>
              <a:buNone/>
            </a:pPr>
            <a:r>
              <a:rPr lang="en-GB" sz="1200"/>
              <a:t>•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Maximize ROI with Strategic Email Enhancements**</a:t>
            </a:r>
            <a:endParaRPr b="1" sz="2400"/>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As we delve into the final stages of our strategic recommendations, it's essential to underscore the tangible benefits these enhancements will yield. By refining our email onboarding process, we anticipate doubling our completion rate from 3% to 6%. This pivotal improvement, set against our current metrics and industry benchmarks, will be achieved through optimized email timing, personalized content, and enhanced landing pages. This slide serves as a bridge, connecting our strategic initiatives to their predictive outcomes, and smoothly transitions into the financial and operational impacts we'll explore next.</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**Double Completion Rates to 6%**</a:t>
            </a:r>
            <a:endParaRPr sz="1200"/>
          </a:p>
          <a:p>
            <a:pPr indent="0" lvl="0" marL="0" rtl="0" algn="l">
              <a:spcBef>
                <a:spcPts val="1200"/>
              </a:spcBef>
              <a:spcAft>
                <a:spcPts val="0"/>
              </a:spcAft>
              <a:buNone/>
            </a:pPr>
            <a:r>
              <a:rPr lang="en-GB" sz="1200"/>
              <a:t>• **Projected Monthly User Increase to 600**</a:t>
            </a:r>
            <a:endParaRPr sz="1200"/>
          </a:p>
          <a:p>
            <a:pPr indent="0" lvl="0" marL="0" rtl="0" algn="l">
              <a:spcBef>
                <a:spcPts val="1200"/>
              </a:spcBef>
              <a:spcAft>
                <a:spcPts val="0"/>
              </a:spcAft>
              <a:buNone/>
            </a:pPr>
            <a:r>
              <a:rPr lang="en-GB" sz="1200"/>
              <a:t>• Elevating market reach and potential revenue from the current 300.</a:t>
            </a:r>
            <a:endParaRPr sz="1200"/>
          </a:p>
          <a:p>
            <a:pPr indent="0" lvl="0" marL="0" rtl="0" algn="l">
              <a:spcBef>
                <a:spcPts val="1200"/>
              </a:spcBef>
              <a:spcAft>
                <a:spcPts val="0"/>
              </a:spcAft>
              <a:buNone/>
            </a:pPr>
            <a:r>
              <a:rPr lang="en-GB" sz="1200"/>
              <a:t>• **Enhanced User Engagement via Personalization**</a:t>
            </a:r>
            <a:endParaRPr sz="1200"/>
          </a:p>
          <a:p>
            <a:pPr indent="0" lvl="0" marL="0" rtl="0" algn="l">
              <a:spcBef>
                <a:spcPts val="1200"/>
              </a:spcBef>
              <a:spcAft>
                <a:spcPts val="0"/>
              </a:spcAft>
              <a:buNone/>
            </a:pPr>
            <a:r>
              <a:rPr lang="en-GB" sz="1200"/>
              <a:t>• Tailoring content to user behaviors to boost relevance and conversion rates.</a:t>
            </a:r>
            <a:endParaRPr sz="1200"/>
          </a:p>
          <a:p>
            <a:pPr indent="0" lvl="0" marL="0" rtl="0" algn="l">
              <a:spcBef>
                <a:spcPts val="1200"/>
              </a:spcBef>
              <a:spcAft>
                <a:spcPts val="0"/>
              </a:spcAft>
              <a:buNone/>
            </a:pPr>
            <a:r>
              <a:rPr lang="en-GB" sz="1200"/>
              <a:t>• **Streamlined Onboarding Minimizes Drop-offs**</a:t>
            </a:r>
            <a:endParaRPr sz="1200"/>
          </a:p>
          <a:p>
            <a:pPr indent="0" lvl="0" marL="0" rtl="0" algn="l">
              <a:spcBef>
                <a:spcPts val="1200"/>
              </a:spcBef>
              <a:spcAft>
                <a:spcPts val="0"/>
              </a:spcAft>
              <a:buNone/>
            </a:pPr>
            <a:r>
              <a:rPr lang="en-GB" sz="1200"/>
              <a:t>• Simplifying processes and aligning content to enhance user retention.</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REQUIRED VISUAL: Dual-axis line graph illustrating current and projected monthly user numbers and completion rates over a 12-month period post-implementation. Utilize a blue color scheme for current metrics and green for projected metrics, with distinct markers for each data point. The X-axis should represent months, and the Y-axis should display percentages for completion rates and total users, ensuring clarity and distinction between scales.</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0"/>
              </a:spcAft>
              <a:buNone/>
            </a:pPr>
            <a:r>
              <a:rPr lang="en-GB" sz="1200"/>
              <a:t>• Let's now examine how these strategic enhancements will impact our financial projections and scenario modeling.</a:t>
            </a:r>
            <a:endParaRPr sz="1200"/>
          </a:p>
          <a:p>
            <a:pPr indent="0" lvl="0" marL="0" rtl="0" algn="l">
              <a:spcBef>
                <a:spcPts val="1200"/>
              </a:spcBef>
              <a:spcAft>
                <a:spcPts val="0"/>
              </a:spcAft>
              <a:buNone/>
            </a:pPr>
            <a:r>
              <a:rPr lang="en-GB" sz="1200"/>
              <a:t>• --</a:t>
            </a:r>
            <a:endParaRPr sz="1200"/>
          </a:p>
          <a:p>
            <a:pPr indent="0" lvl="0" marL="0" rtl="0" algn="l">
              <a:spcBef>
                <a:spcPts val="1200"/>
              </a:spcBef>
              <a:spcAft>
                <a:spcPts val="1200"/>
              </a:spcAft>
              <a:buNone/>
            </a:pPr>
            <a:r>
              <a:rPr lang="en-GB" sz="1200"/>
              <a:t>•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Strategic Implementation Roadmap**</a:t>
            </a:r>
            <a:endParaRPr b="1" sz="2400"/>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Transitioning from strategic identification to execution, this slide outlines our detailed implementation timeline. We will discuss key milestones and designate responsibilities for each phase of our strategy to enhance email onboarding and user engagement. This roadmap not only ensures our strategies are actionable and visionary but also emphasizes the importance of clear timelines and accountability for each team. As we proceed, remember how these steps are integral to achieving our goal of doubling user completion rates.</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**Launch Initial Pilot Program** - January 2024</a:t>
            </a:r>
            <a:endParaRPr sz="1200"/>
          </a:p>
          <a:p>
            <a:pPr indent="0" lvl="0" marL="0" rtl="0" algn="l">
              <a:spcBef>
                <a:spcPts val="1200"/>
              </a:spcBef>
              <a:spcAft>
                <a:spcPts val="0"/>
              </a:spcAft>
              <a:buNone/>
            </a:pPr>
            <a:r>
              <a:rPr lang="en-GB" sz="1200"/>
              <a:t>• Testing email timing and content personalization with a select user segment.</a:t>
            </a:r>
            <a:endParaRPr sz="1200"/>
          </a:p>
          <a:p>
            <a:pPr indent="0" lvl="0" marL="0" rtl="0" algn="l">
              <a:spcBef>
                <a:spcPts val="1200"/>
              </a:spcBef>
              <a:spcAft>
                <a:spcPts val="0"/>
              </a:spcAft>
              <a:buNone/>
            </a:pPr>
            <a:r>
              <a:rPr lang="en-GB" sz="1200"/>
              <a:t>• **Evaluate Pilot and Adjust** - March 2024</a:t>
            </a:r>
            <a:endParaRPr sz="1200"/>
          </a:p>
          <a:p>
            <a:pPr indent="0" lvl="0" marL="0" rtl="0" algn="l">
              <a:spcBef>
                <a:spcPts val="1200"/>
              </a:spcBef>
              <a:spcAft>
                <a:spcPts val="0"/>
              </a:spcAft>
              <a:buNone/>
            </a:pPr>
            <a:r>
              <a:rPr lang="en-GB" sz="1200"/>
              <a:t>• Analyzing user engagement data to refine email strategies.</a:t>
            </a:r>
            <a:endParaRPr sz="1200"/>
          </a:p>
          <a:p>
            <a:pPr indent="0" lvl="0" marL="0" rtl="0" algn="l">
              <a:spcBef>
                <a:spcPts val="1200"/>
              </a:spcBef>
              <a:spcAft>
                <a:spcPts val="0"/>
              </a:spcAft>
              <a:buNone/>
            </a:pPr>
            <a:r>
              <a:rPr lang="en-GB" sz="1200"/>
              <a:t>• **Full-Scale Implementation** - June 2024</a:t>
            </a:r>
            <a:endParaRPr sz="1200"/>
          </a:p>
          <a:p>
            <a:pPr indent="0" lvl="0" marL="0" rtl="0" algn="l">
              <a:spcBef>
                <a:spcPts val="1200"/>
              </a:spcBef>
              <a:spcAft>
                <a:spcPts val="0"/>
              </a:spcAft>
              <a:buNone/>
            </a:pPr>
            <a:r>
              <a:rPr lang="en-GB" sz="1200"/>
              <a:t>• Expanding optimized email strategies across all user segments.</a:t>
            </a:r>
            <a:endParaRPr sz="1200"/>
          </a:p>
          <a:p>
            <a:pPr indent="0" lvl="0" marL="0" rtl="0" algn="l">
              <a:spcBef>
                <a:spcPts val="1200"/>
              </a:spcBef>
              <a:spcAft>
                <a:spcPts val="0"/>
              </a:spcAft>
              <a:buNone/>
            </a:pPr>
            <a:r>
              <a:rPr lang="en-GB" sz="1200"/>
              <a:t>• **Ongoing Monitoring and Optimization** - Starting July 2024</a:t>
            </a:r>
            <a:endParaRPr sz="1200"/>
          </a:p>
          <a:p>
            <a:pPr indent="0" lvl="0" marL="0" rtl="0" algn="l">
              <a:spcBef>
                <a:spcPts val="1200"/>
              </a:spcBef>
              <a:spcAft>
                <a:spcPts val="0"/>
              </a:spcAft>
              <a:buNone/>
            </a:pPr>
            <a:r>
              <a:rPr lang="en-GB" sz="1200"/>
              <a:t>• Establishing a continuous improvement cycle with advanced analytics.</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REQUIRED VISUAL: Gantt chart displaying the implementation timeline in a horizontal layout, with clear quarterly demarcations for 2024. Color-code each phase (blue for Pilot, green for Evaluation, yellow for Full-Scale, red for Monitoring) and include relevant icons (e.g., magnifying glass for Evaluate, rocket for Launch) to visually signify each action. Ensure the chart is legible with bold text for key dates and phases.</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0"/>
              </a:spcAft>
              <a:buNone/>
            </a:pPr>
            <a:r>
              <a:rPr lang="en-GB" sz="1200"/>
              <a:t>• Next, let's delve into the expected impact of these strategies on our user engagement and conversion metrics.</a:t>
            </a:r>
            <a:endParaRPr sz="1200"/>
          </a:p>
          <a:p>
            <a:pPr indent="0" lvl="0" marL="0" rtl="0" algn="l">
              <a:spcBef>
                <a:spcPts val="1200"/>
              </a:spcBef>
              <a:spcAft>
                <a:spcPts val="0"/>
              </a:spcAft>
              <a:buNone/>
            </a:pPr>
            <a:r>
              <a:rPr lang="en-GB" sz="1200"/>
              <a:t>• --</a:t>
            </a:r>
            <a:endParaRPr sz="1200"/>
          </a:p>
          <a:p>
            <a:pPr indent="0" lvl="0" marL="0" rtl="0" algn="l">
              <a:spcBef>
                <a:spcPts val="1200"/>
              </a:spcBef>
              <a:spcAft>
                <a:spcPts val="1200"/>
              </a:spcAft>
              <a:buNone/>
            </a:pPr>
            <a:r>
              <a:rPr lang="en-GB" sz="1200"/>
              <a:t>• *</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Optimize Continuously for Maximum Engagement**</a:t>
            </a:r>
            <a:endParaRPr b="1" sz="2400"/>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As we near the conclusion of our strategic overview, the importance of continuous optimization in our email onboarding process cannot be overstated. This slide highlights our systematic approach to refining our strategies through an iterative cycle of monitoring, testing, learning, and adjusting. This ongoing process ensures that we consistently exceed our performance benchmarks and adapt to market dynamics. Let's explore how this continuous journey will drive sustained improvements and keep our momentum.</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**Implement Robust Monitoring Systems**</a:t>
            </a:r>
            <a:endParaRPr sz="1200"/>
          </a:p>
          <a:p>
            <a:pPr indent="0" lvl="0" marL="0" rtl="0" algn="l">
              <a:spcBef>
                <a:spcPts val="1200"/>
              </a:spcBef>
              <a:spcAft>
                <a:spcPts val="0"/>
              </a:spcAft>
              <a:buNone/>
            </a:pPr>
            <a:r>
              <a:rPr lang="en-GB" sz="1200"/>
              <a:t>• Establishing real-time tracking to continuously assess email engagement metrics.</a:t>
            </a:r>
            <a:endParaRPr sz="1200"/>
          </a:p>
          <a:p>
            <a:pPr indent="0" lvl="0" marL="0" rtl="0" algn="l">
              <a:spcBef>
                <a:spcPts val="1200"/>
              </a:spcBef>
              <a:spcAft>
                <a:spcPts val="0"/>
              </a:spcAft>
              <a:buNone/>
            </a:pPr>
            <a:r>
              <a:rPr lang="en-GB" sz="1200"/>
              <a:t>• **Leverage A/B Testing Regularly**</a:t>
            </a:r>
            <a:endParaRPr sz="1200"/>
          </a:p>
          <a:p>
            <a:pPr indent="0" lvl="0" marL="0" rtl="0" algn="l">
              <a:spcBef>
                <a:spcPts val="1200"/>
              </a:spcBef>
              <a:spcAft>
                <a:spcPts val="0"/>
              </a:spcAft>
              <a:buNone/>
            </a:pPr>
            <a:r>
              <a:rPr lang="en-GB" sz="1200"/>
              <a:t>• Employing split testing to identify the most effective email elements for user engagement and conversion.</a:t>
            </a:r>
            <a:endParaRPr sz="1200"/>
          </a:p>
          <a:p>
            <a:pPr indent="0" lvl="0" marL="0" rtl="0" algn="l">
              <a:spcBef>
                <a:spcPts val="1200"/>
              </a:spcBef>
              <a:spcAft>
                <a:spcPts val="0"/>
              </a:spcAft>
              <a:buNone/>
            </a:pPr>
            <a:r>
              <a:rPr lang="en-GB" sz="1200"/>
              <a:t>• **Iterative Feedback Loops**</a:t>
            </a:r>
            <a:endParaRPr sz="1200"/>
          </a:p>
          <a:p>
            <a:pPr indent="0" lvl="0" marL="0" rtl="0" algn="l">
              <a:spcBef>
                <a:spcPts val="1200"/>
              </a:spcBef>
              <a:spcAft>
                <a:spcPts val="0"/>
              </a:spcAft>
              <a:buNone/>
            </a:pPr>
            <a:r>
              <a:rPr lang="en-GB" sz="1200"/>
              <a:t>• Integrating user feedback and behavioral data to continuously refine email strategies.</a:t>
            </a:r>
            <a:endParaRPr sz="1200"/>
          </a:p>
          <a:p>
            <a:pPr indent="0" lvl="0" marL="0" rtl="0" algn="l">
              <a:spcBef>
                <a:spcPts val="1200"/>
              </a:spcBef>
              <a:spcAft>
                <a:spcPts val="0"/>
              </a:spcAft>
              <a:buNone/>
            </a:pPr>
            <a:r>
              <a:rPr lang="en-GB" sz="1200"/>
              <a:t>• **Scheduled Strategy Reviews**</a:t>
            </a:r>
            <a:endParaRPr sz="1200"/>
          </a:p>
          <a:p>
            <a:pPr indent="0" lvl="0" marL="0" rtl="0" algn="l">
              <a:spcBef>
                <a:spcPts val="1200"/>
              </a:spcBef>
              <a:spcAft>
                <a:spcPts val="0"/>
              </a:spcAft>
              <a:buNone/>
            </a:pPr>
            <a:r>
              <a:rPr lang="en-GB" sz="1200"/>
              <a:t>• Holding monthly strategy review meetings to align performance with goals and make necessary adjustments.</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REQUIRED VISUAL: Circular, iterative diagram of the optimization process, segmented into Monitor, Test, Learn, Adjust. Employ a modern, minimalistic style with bold colors for each segment and connecting arrows to indicate a continuous flow. Highlight key metrics such as "Engagement Rate" under Monitor, "Conversion Increase" under Test, "User Feedback" under Learn, and "Strategy Adaptation" under Adjust.</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0"/>
              </a:spcAft>
              <a:buNone/>
            </a:pPr>
            <a:r>
              <a:rPr lang="en-GB" sz="1200"/>
              <a:t>• We will now explore the projected outcomes of these optimizations, setting clear expectations for our strategic success.</a:t>
            </a:r>
            <a:endParaRPr sz="1200"/>
          </a:p>
          <a:p>
            <a:pPr indent="0" lvl="0" marL="0" rtl="0" algn="l">
              <a:spcBef>
                <a:spcPts val="1200"/>
              </a:spcBef>
              <a:spcAft>
                <a:spcPts val="0"/>
              </a:spcAft>
              <a:buNone/>
            </a:pPr>
            <a:r>
              <a:rPr lang="en-GB" sz="1200"/>
              <a:t>• --</a:t>
            </a:r>
            <a:endParaRPr sz="1200"/>
          </a:p>
          <a:p>
            <a:pPr indent="0" lvl="0" marL="0" rtl="0" algn="l">
              <a:spcBef>
                <a:spcPts val="1200"/>
              </a:spcBef>
              <a:spcAft>
                <a:spcPts val="1200"/>
              </a:spcAft>
              <a:buNone/>
            </a:pPr>
            <a:r>
              <a:rPr lang="en-GB" sz="1200"/>
              <a:t>• *</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Activate Our Onboarding Success Plan**</a:t>
            </a:r>
            <a:endParaRPr b="1" sz="2400"/>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As we transition from strategic analysis to actionable steps, this slide outlines our immediate initiatives to boost user engagement and conversion through optimized email onboarding. Each action is assigned to a specific team leader, ensuring accountability and clear execution. We've pinpointed impactful changes that are projected to double our completion rates, significantly enhancing our ROI. Let's commit to these actions today to surpass our benchmarks and set a new standard in the industry.</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**Implement Landing Page Personalization**</a:t>
            </a:r>
            <a:endParaRPr sz="1200"/>
          </a:p>
          <a:p>
            <a:pPr indent="0" lvl="0" marL="0" rtl="0" algn="l">
              <a:spcBef>
                <a:spcPts val="1200"/>
              </a:spcBef>
              <a:spcAft>
                <a:spcPts val="0"/>
              </a:spcAft>
              <a:buNone/>
            </a:pPr>
            <a:r>
              <a:rPr lang="en-GB" sz="1200"/>
              <a:t>• Assigned to: Marketing Team Lead, Q1 2024</a:t>
            </a:r>
            <a:endParaRPr sz="1200"/>
          </a:p>
          <a:p>
            <a:pPr indent="0" lvl="0" marL="0" rtl="0" algn="l">
              <a:spcBef>
                <a:spcPts val="1200"/>
              </a:spcBef>
              <a:spcAft>
                <a:spcPts val="0"/>
              </a:spcAft>
              <a:buNone/>
            </a:pPr>
            <a:r>
              <a:rPr lang="en-GB" sz="1200"/>
              <a:t>• **Optimize Email Timing and Content**</a:t>
            </a:r>
            <a:endParaRPr sz="1200"/>
          </a:p>
          <a:p>
            <a:pPr indent="0" lvl="0" marL="0" rtl="0" algn="l">
              <a:spcBef>
                <a:spcPts val="1200"/>
              </a:spcBef>
              <a:spcAft>
                <a:spcPts val="0"/>
              </a:spcAft>
              <a:buNone/>
            </a:pPr>
            <a:r>
              <a:rPr lang="en-GB" sz="1200"/>
              <a:t>• Data indicates a potential 50% increase in user engagement.</a:t>
            </a:r>
            <a:endParaRPr sz="1200"/>
          </a:p>
          <a:p>
            <a:pPr indent="0" lvl="0" marL="0" rtl="0" algn="l">
              <a:spcBef>
                <a:spcPts val="1200"/>
              </a:spcBef>
              <a:spcAft>
                <a:spcPts val="0"/>
              </a:spcAft>
              <a:buNone/>
            </a:pPr>
            <a:r>
              <a:rPr lang="en-GB" sz="1200"/>
              <a:t>• **Deploy Advanced Tracking Tools**</a:t>
            </a:r>
            <a:endParaRPr sz="1200"/>
          </a:p>
          <a:p>
            <a:pPr indent="0" lvl="0" marL="0" rtl="0" algn="l">
              <a:spcBef>
                <a:spcPts val="1200"/>
              </a:spcBef>
              <a:spcAft>
                <a:spcPts val="0"/>
              </a:spcAft>
              <a:buNone/>
            </a:pPr>
            <a:r>
              <a:rPr lang="en-GB" sz="1200"/>
              <a:t>• Integration of tools like Hotjar by IT by end of Q1 2024.</a:t>
            </a:r>
            <a:endParaRPr sz="1200"/>
          </a:p>
          <a:p>
            <a:pPr indent="0" lvl="0" marL="0" rtl="0" algn="l">
              <a:spcBef>
                <a:spcPts val="1200"/>
              </a:spcBef>
              <a:spcAft>
                <a:spcPts val="0"/>
              </a:spcAft>
              <a:buNone/>
            </a:pPr>
            <a:r>
              <a:rPr lang="en-GB" sz="1200"/>
              <a:t>• **Review and Adjust Quarterly**</a:t>
            </a:r>
            <a:endParaRPr sz="1200"/>
          </a:p>
          <a:p>
            <a:pPr indent="0" lvl="0" marL="0" rtl="0" algn="l">
              <a:spcBef>
                <a:spcPts val="1200"/>
              </a:spcBef>
              <a:spcAft>
                <a:spcPts val="0"/>
              </a:spcAft>
              <a:buNone/>
            </a:pPr>
            <a:r>
              <a:rPr lang="en-GB" sz="1200"/>
              <a:t>• Establishing a metrics review feedback loop every 3 months.</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REQUIRED VISUAL: Action Plan Timeline</a:t>
            </a:r>
            <a:endParaRPr sz="1200"/>
          </a:p>
          <a:p>
            <a:pPr indent="0" lvl="0" marL="0" rtl="0" algn="l">
              <a:spcBef>
                <a:spcPts val="1200"/>
              </a:spcBef>
              <a:spcAft>
                <a:spcPts val="0"/>
              </a:spcAft>
              <a:buNone/>
            </a:pPr>
            <a:r>
              <a:rPr lang="en-GB" sz="1200"/>
              <a:t>• A horizontal timeline graphic spanning from Q1 to Q4 2024, marking each quarter with specific actions (e.g., Q1: Landing Page Personalization, Email Optimization; Q2: Initial Review). Use color coding for different departments (Marketing: Blue, IT: Red), with bold icons highlighting key milestones. Ensure the timeline is clean, modern, and easy to read.</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0"/>
              </a:spcAft>
              <a:buNone/>
            </a:pPr>
            <a:r>
              <a:rPr lang="en-GB" sz="1200"/>
              <a:t>• Let's now visualize the projected outcomes of these actions, setting the stage for a transformative year ahead.</a:t>
            </a:r>
            <a:endParaRPr sz="1200"/>
          </a:p>
          <a:p>
            <a:pPr indent="0" lvl="0" marL="0" rtl="0" algn="l">
              <a:spcBef>
                <a:spcPts val="1200"/>
              </a:spcBef>
              <a:spcAft>
                <a:spcPts val="0"/>
              </a:spcAft>
              <a:buNone/>
            </a:pPr>
            <a:r>
              <a:rPr lang="en-GB" sz="1200"/>
              <a:t>• --</a:t>
            </a:r>
            <a:endParaRPr sz="1200"/>
          </a:p>
          <a:p>
            <a:pPr indent="0" lvl="0" marL="0" rtl="0" algn="l">
              <a:spcBef>
                <a:spcPts val="1200"/>
              </a:spcBef>
              <a:spcAft>
                <a:spcPts val="1200"/>
              </a:spcAft>
              <a:buNone/>
            </a:pPr>
            <a:r>
              <a:rPr lang="en-GB" sz="1200"/>
              <a:t>• *</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Your Next Steps in Email Onboarding Excellence**</a:t>
            </a:r>
            <a:endParaRPr b="1" sz="2400"/>
          </a:p>
        </p:txBody>
      </p:sp>
      <p:sp>
        <p:nvSpPr>
          <p:cNvPr id="163" name="Google Shape;16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As we conclude today's presentation, I want to express my gratitude for your engagement and insights. We've outlined comprehensive strategies to enhance our email onboarding process, from optimizing landing pages to refining email timing and content. The proposed changes are expected to double our user completion rates, significantly impacting our bottom line. I now invite you to ask any questions and discuss how we can collaboratively implement these strategies effectively. Let's work together to make our onboarding process a benchmark in the industry.</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**Recap Key Strategies:** Enhanced personalization, optimized timing, improved landing pages.</a:t>
            </a:r>
            <a:endParaRPr sz="1200"/>
          </a:p>
          <a:p>
            <a:pPr indent="0" lvl="0" marL="0" rtl="0" algn="l">
              <a:spcBef>
                <a:spcPts val="1200"/>
              </a:spcBef>
              <a:spcAft>
                <a:spcPts val="0"/>
              </a:spcAft>
              <a:buNone/>
            </a:pPr>
            <a:r>
              <a:rPr lang="en-GB" sz="1200"/>
              <a:t>• **Expected Outcomes:** Increase completion rates from 3% to 6%, user increase from 300 to 600 monthly.</a:t>
            </a:r>
            <a:endParaRPr sz="1200"/>
          </a:p>
          <a:p>
            <a:pPr indent="0" lvl="0" marL="0" rtl="0" algn="l">
              <a:spcBef>
                <a:spcPts val="1200"/>
              </a:spcBef>
              <a:spcAft>
                <a:spcPts val="0"/>
              </a:spcAft>
              <a:buNone/>
            </a:pPr>
            <a:r>
              <a:rPr lang="en-GB" sz="1200"/>
              <a:t>• **Immediate Next Steps:** Initiate A/B testing for email timing within the next 30 days.</a:t>
            </a:r>
            <a:endParaRPr sz="1200"/>
          </a:p>
          <a:p>
            <a:pPr indent="0" lvl="0" marL="0" rtl="0" algn="l">
              <a:spcBef>
                <a:spcPts val="1200"/>
              </a:spcBef>
              <a:spcAft>
                <a:spcPts val="0"/>
              </a:spcAft>
              <a:buNone/>
            </a:pPr>
            <a:r>
              <a:rPr lang="en-GB" sz="1200"/>
              <a:t>• **Collaboration and Feedback:** Open floor for questions and suggestions for refinement.</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REQUIRED VISUAL: A clean, professional layout featuring a simple, elegant list for the slide content. Use a muted color palette (blues and greys) consistent with our brand. At the bottom, include a small, unobtrusive section with contact information (email, LinkedIn icon) for further inquiries. Ensure the text is large enough for readability and spaced for emphasis on key points.</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1200"/>
              </a:spcAft>
              <a:buNone/>
            </a:pPr>
            <a:r>
              <a:rPr lang="en-GB" sz="1200"/>
              <a:t>• This concludes our presentation. Let's move forward together to redefine our email onboarding success.</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Bridging the Onboarding Gap**</a:t>
            </a:r>
            <a:endParaRPr b="1" sz="24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In our journey to optimize email onboarding, we've identified a critical disparity that needs addressing—the significant drop from high open rates to low completion rates. Our current open rate stands at an impressive 60%, well above the industry average of 20-30%. However, our completion rate is only 3%, which, while above the industry standard of 1-2%, indicates a potential loss of engagement post-click. This gap highlights a missed opportunity in converting interested users into active customers. Understanding and addressing this disparity is crucial for enhancing our overall user engagement and conversion rates. Let's delve into the specifics of this challenge and discuss its impact on our onboarding effectiveness.</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**Highlight Disparity in Engagement Metrics**</a:t>
            </a:r>
            <a:endParaRPr sz="1200"/>
          </a:p>
          <a:p>
            <a:pPr indent="0" lvl="0" marL="0" rtl="0" algn="l">
              <a:spcBef>
                <a:spcPts val="1200"/>
              </a:spcBef>
              <a:spcAft>
                <a:spcPts val="0"/>
              </a:spcAft>
              <a:buNone/>
            </a:pPr>
            <a:r>
              <a:rPr lang="en-GB" sz="1200"/>
              <a:t>• Open rate at 60%, completion rate at 3%.</a:t>
            </a:r>
            <a:endParaRPr sz="1200"/>
          </a:p>
          <a:p>
            <a:pPr indent="0" lvl="0" marL="0" rtl="0" algn="l">
              <a:spcBef>
                <a:spcPts val="1200"/>
              </a:spcBef>
              <a:spcAft>
                <a:spcPts val="0"/>
              </a:spcAft>
              <a:buNone/>
            </a:pPr>
            <a:r>
              <a:rPr lang="en-GB" sz="1200"/>
              <a:t>• **Identify Impact on User Conversion**</a:t>
            </a:r>
            <a:endParaRPr sz="1200"/>
          </a:p>
          <a:p>
            <a:pPr indent="0" lvl="0" marL="0" rtl="0" algn="l">
              <a:spcBef>
                <a:spcPts val="1200"/>
              </a:spcBef>
              <a:spcAft>
                <a:spcPts val="0"/>
              </a:spcAft>
              <a:buNone/>
            </a:pPr>
            <a:r>
              <a:rPr lang="en-GB" sz="1200"/>
              <a:t>• Potential user engagement loss between email opening and onboarding completion.</a:t>
            </a:r>
            <a:endParaRPr sz="1200"/>
          </a:p>
          <a:p>
            <a:pPr indent="0" lvl="0" marL="0" rtl="0" algn="l">
              <a:spcBef>
                <a:spcPts val="1200"/>
              </a:spcBef>
              <a:spcAft>
                <a:spcPts val="0"/>
              </a:spcAft>
              <a:buNone/>
            </a:pPr>
            <a:r>
              <a:rPr lang="en-GB" sz="1200"/>
              <a:t>• **Discuss Industry Standards Comparison**</a:t>
            </a:r>
            <a:endParaRPr sz="1200"/>
          </a:p>
          <a:p>
            <a:pPr indent="0" lvl="0" marL="0" rtl="0" algn="l">
              <a:spcBef>
                <a:spcPts val="1200"/>
              </a:spcBef>
              <a:spcAft>
                <a:spcPts val="0"/>
              </a:spcAft>
              <a:buNone/>
            </a:pPr>
            <a:r>
              <a:rPr lang="en-GB" sz="1200"/>
              <a:t>• Our rates versus industry averages: 60% vs. 20-30% (open rate); 3% vs. 1-2% (completion rate).</a:t>
            </a:r>
            <a:endParaRPr sz="1200"/>
          </a:p>
          <a:p>
            <a:pPr indent="0" lvl="0" marL="0" rtl="0" algn="l">
              <a:spcBef>
                <a:spcPts val="1200"/>
              </a:spcBef>
              <a:spcAft>
                <a:spcPts val="0"/>
              </a:spcAft>
              <a:buNone/>
            </a:pPr>
            <a:r>
              <a:rPr lang="en-GB" sz="1200"/>
              <a:t>• **Outline the Business Implications**</a:t>
            </a:r>
            <a:endParaRPr sz="1200"/>
          </a:p>
          <a:p>
            <a:pPr indent="0" lvl="0" marL="0" rtl="0" algn="l">
              <a:spcBef>
                <a:spcPts val="1200"/>
              </a:spcBef>
              <a:spcAft>
                <a:spcPts val="0"/>
              </a:spcAft>
              <a:buNone/>
            </a:pPr>
            <a:r>
              <a:rPr lang="en-GB" sz="1200"/>
              <a:t>• Addressing this gap could potentially double our completion rate to 6%, significantly boosting user acquisition.</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REQUIRED VISUAL: Dual-axis bar graph displaying two sets of data. On the left axis, show our open rate (60%) and the industry average (20-30%) in blue bars. On the right axis, display our completion rate (3%) and the industry average (1-2%) in green bars. This visual juxtaposition will starkly illustrate the disparity between opening and completing the onboarding process. Ensure the graph is clean, with clear labels and a legend explaining the color coding. The visual should be impactful, drawing immediate attention to the gap we aim to close.</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0"/>
              </a:spcAft>
              <a:buNone/>
            </a:pPr>
            <a:r>
              <a:rPr lang="en-GB" sz="1200"/>
              <a:t>• With this understanding of the engagement gap, let's explore the specific user drop-off points in our onboarding process to pinpoint improvement opportunities.</a:t>
            </a:r>
            <a:endParaRPr sz="1200"/>
          </a:p>
          <a:p>
            <a:pPr indent="0" lvl="0" marL="0" rtl="0" algn="l">
              <a:spcBef>
                <a:spcPts val="1200"/>
              </a:spcBef>
              <a:spcAft>
                <a:spcPts val="0"/>
              </a:spcAft>
              <a:buNone/>
            </a:pPr>
            <a:r>
              <a:rPr lang="en-GB" sz="1200"/>
              <a:t>• --</a:t>
            </a:r>
            <a:endParaRPr sz="1200"/>
          </a:p>
          <a:p>
            <a:pPr indent="0" lvl="0" marL="0" rtl="0" algn="l">
              <a:spcBef>
                <a:spcPts val="1200"/>
              </a:spcBef>
              <a:spcAft>
                <a:spcPts val="1200"/>
              </a:spcAft>
              <a:buNone/>
            </a:pPr>
            <a:r>
              <a:rPr lang="en-GB" sz="1200"/>
              <a:t>•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Pinpointing Drop-offs in Onboarding Funnel**</a:t>
            </a:r>
            <a:endParaRPr b="1" sz="24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In our journey to optimize the email onboarding process, understanding where potential users disengage is crucial. This slide delves into the specific stages within our email onboarding funnel where we observe significant user drop-offs. By analyzing these points, we can identify patterns and potential barriers that may be hindering user progression. This insight is foundational as we move forward to address these challenges effectively. Let's examine the stages where we lose most of our users and discuss preliminary thoughts on potential causes.</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**Identify Key Drop-off Stages** - Focus on stages with the highest user exits.</a:t>
            </a:r>
            <a:endParaRPr sz="1200"/>
          </a:p>
          <a:p>
            <a:pPr indent="0" lvl="0" marL="0" rtl="0" algn="l">
              <a:spcBef>
                <a:spcPts val="1200"/>
              </a:spcBef>
              <a:spcAft>
                <a:spcPts val="0"/>
              </a:spcAft>
              <a:buNone/>
            </a:pPr>
            <a:r>
              <a:rPr lang="en-GB" sz="1200"/>
              <a:t>• **Stage 1: Email Link Click-Through** - Only 10% proceed past this initial click.</a:t>
            </a:r>
            <a:endParaRPr sz="1200"/>
          </a:p>
          <a:p>
            <a:pPr indent="0" lvl="0" marL="0" rtl="0" algn="l">
              <a:spcBef>
                <a:spcPts val="1200"/>
              </a:spcBef>
              <a:spcAft>
                <a:spcPts val="0"/>
              </a:spcAft>
              <a:buNone/>
            </a:pPr>
            <a:r>
              <a:rPr lang="en-GB" sz="1200"/>
              <a:t>• **Stage 2: Full Registration Completion** - Sharp decline to 3% completion rate.</a:t>
            </a:r>
            <a:endParaRPr sz="1200"/>
          </a:p>
          <a:p>
            <a:pPr indent="0" lvl="0" marL="0" rtl="0" algn="l">
              <a:spcBef>
                <a:spcPts val="1200"/>
              </a:spcBef>
              <a:spcAft>
                <a:spcPts val="0"/>
              </a:spcAft>
              <a:buNone/>
            </a:pPr>
            <a:r>
              <a:rPr lang="en-GB" sz="1200"/>
              <a:t>• **Potential Causes** - Lack of personalization and unclear call-to-action.</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REQUIRED VISUAL: A funnel diagram is needed to illustrate the email onboarding process. The funnel should be vertical, segmented into stages such as 'Email Opened', 'Link Clicked', 'Registration Form Started', and 'Registration Completed'. Each segment should be annotated with the corresponding drop-off percentages (e.g., 60%, 10%, 3%). Use a gradient color scheme ranging from green at the top (most engagement) to red at the bottom (least engagement). Highlight the stages with the most significant drop-offs using pulsating effects or arrows to draw attention.</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0"/>
              </a:spcAft>
              <a:buNone/>
            </a:pPr>
            <a:r>
              <a:rPr lang="en-GB" sz="1200"/>
              <a:t>• With these drop-off points in mind, let's explore specific content and design optimizations for our landing page to enhance user engagement.</a:t>
            </a:r>
            <a:endParaRPr sz="1200"/>
          </a:p>
          <a:p>
            <a:pPr indent="0" lvl="0" marL="0" rtl="0" algn="l">
              <a:spcBef>
                <a:spcPts val="1200"/>
              </a:spcBef>
              <a:spcAft>
                <a:spcPts val="0"/>
              </a:spcAft>
              <a:buNone/>
            </a:pPr>
            <a:r>
              <a:rPr lang="en-GB" sz="1200"/>
              <a:t>• --</a:t>
            </a:r>
            <a:endParaRPr sz="1200"/>
          </a:p>
          <a:p>
            <a:pPr indent="0" lvl="0" marL="0" rtl="0" algn="l">
              <a:spcBef>
                <a:spcPts val="1200"/>
              </a:spcBef>
              <a:spcAft>
                <a:spcPts val="1200"/>
              </a:spcAft>
              <a:buNone/>
            </a:pPr>
            <a:r>
              <a:rPr lang="en-GB" sz="1200"/>
              <a:t>•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Unpacking Reasons for User Drop-offs**</a:t>
            </a:r>
            <a:endParaRPr b="1" sz="240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In our journey to optimize the email onboarding process, understanding user behavior is crucial. This slide delves into the specific reasons why potential users disengage during the onboarding sequence. We've gathered insights from user feedback, analytics, and observed behavior patterns to pinpoint these drop-off triggers. Each point discussed here is backed by data collected over the past quarter and reflects both qualitative feedback and quantitative analysis. As we move forward, keep in mind how these insights can drive our strategies to enhance user engagement and conversion rates.</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**Complex Registration Process:** 45% of users cited the multi-step registration as a barrier.</a:t>
            </a:r>
            <a:endParaRPr sz="1200"/>
          </a:p>
          <a:p>
            <a:pPr indent="0" lvl="0" marL="0" rtl="0" algn="l">
              <a:spcBef>
                <a:spcPts val="1200"/>
              </a:spcBef>
              <a:spcAft>
                <a:spcPts val="0"/>
              </a:spcAft>
              <a:buNone/>
            </a:pPr>
            <a:r>
              <a:rPr lang="en-GB" sz="1200"/>
              <a:t>• **Lack of Personalization:** 30% felt the content was not tailored to their interests or needs.</a:t>
            </a:r>
            <a:endParaRPr sz="1200"/>
          </a:p>
          <a:p>
            <a:pPr indent="0" lvl="0" marL="0" rtl="0" algn="l">
              <a:spcBef>
                <a:spcPts val="1200"/>
              </a:spcBef>
              <a:spcAft>
                <a:spcPts val="0"/>
              </a:spcAft>
              <a:buNone/>
            </a:pPr>
            <a:r>
              <a:rPr lang="en-GB" sz="1200"/>
              <a:t>• **Timing of Emails:** Insights show a 25% better engagement when emails are sent immediately after sign-up.</a:t>
            </a:r>
            <a:endParaRPr sz="1200"/>
          </a:p>
          <a:p>
            <a:pPr indent="0" lvl="0" marL="0" rtl="0" algn="l">
              <a:spcBef>
                <a:spcPts val="1200"/>
              </a:spcBef>
              <a:spcAft>
                <a:spcPts val="0"/>
              </a:spcAft>
              <a:buNone/>
            </a:pPr>
            <a:r>
              <a:rPr lang="en-GB" sz="1200"/>
              <a:t>• **Perceived Value:** Only 20% saw clear value in completing the onboarding, suggesting a need for better upfront benefits communication.</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REQUIRED VISUAL: Create an infographic with four distinct sections, each represented by an icon. For the 'Complex Registration Process,' use an icon of a complicated flowchart. For 'Lack of Personalization,' depict a generic avatar. The 'Timing of Emails' can be symbolized by a clock, and 'Perceived Value' by a question mark inside a thought bubble. Use a muted color palette with blue, grey, and green to maintain a professional look. Each section should include a small bar graph beneath the icon showing the percentage of users affected, with the specific data points highlighted.</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0"/>
              </a:spcAft>
              <a:buNone/>
            </a:pPr>
            <a:r>
              <a:rPr lang="en-GB" sz="1200"/>
              <a:t>• Now that we understand the 'why' behind user drop-offs, let's explore how optimizing our landing pages can directly address these challenges.</a:t>
            </a:r>
            <a:endParaRPr sz="1200"/>
          </a:p>
          <a:p>
            <a:pPr indent="0" lvl="0" marL="0" rtl="0" algn="l">
              <a:spcBef>
                <a:spcPts val="1200"/>
              </a:spcBef>
              <a:spcAft>
                <a:spcPts val="0"/>
              </a:spcAft>
              <a:buNone/>
            </a:pPr>
            <a:r>
              <a:rPr lang="en-GB" sz="1200"/>
              <a:t>• --</a:t>
            </a:r>
            <a:endParaRPr sz="1200"/>
          </a:p>
          <a:p>
            <a:pPr indent="0" lvl="0" marL="0" rtl="0" algn="l">
              <a:spcBef>
                <a:spcPts val="1200"/>
              </a:spcBef>
              <a:spcAft>
                <a:spcPts val="1200"/>
              </a:spcAft>
              <a:buNone/>
            </a:pPr>
            <a:r>
              <a:rPr lang="en-GB" sz="1200"/>
              <a:t>•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Enhance User Retention with Landing Page Overhauls**</a:t>
            </a:r>
            <a:endParaRPr b="1" sz="240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Our analysis pinpointed user drop-off points, highlighting the critical role of landing pages in converting initial interest into sustained engagement. This slide outlines actionable strategies to revamp our landing pages, aiming to boost user retention and conversion rates. We will discuss optimized content layout, compelling calls-to-action, and impactful visual elements, supported by before-and-after examples. These strategies are foundational for the advanced engagement tactics covered in subsequent slides.</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**Customize Content Layouts** - Align page designs with user expectations and behaviors.</a:t>
            </a:r>
            <a:endParaRPr sz="1200"/>
          </a:p>
          <a:p>
            <a:pPr indent="0" lvl="0" marL="0" rtl="0" algn="l">
              <a:spcBef>
                <a:spcPts val="1200"/>
              </a:spcBef>
              <a:spcAft>
                <a:spcPts val="0"/>
              </a:spcAft>
              <a:buNone/>
            </a:pPr>
            <a:r>
              <a:rPr lang="en-GB" sz="1200"/>
              <a:t>• **Enhance Calls-to-Action** - Employ compelling language; test visibility through color and placement.</a:t>
            </a:r>
            <a:endParaRPr sz="1200"/>
          </a:p>
          <a:p>
            <a:pPr indent="0" lvl="0" marL="0" rtl="0" algn="l">
              <a:spcBef>
                <a:spcPts val="1200"/>
              </a:spcBef>
              <a:spcAft>
                <a:spcPts val="0"/>
              </a:spcAft>
              <a:buNone/>
            </a:pPr>
            <a:r>
              <a:rPr lang="en-GB" sz="1200"/>
              <a:t>• **Deploy Engaging Visuals** - Utilize images and videos that resonate with our audience.</a:t>
            </a:r>
            <a:endParaRPr sz="1200"/>
          </a:p>
          <a:p>
            <a:pPr indent="0" lvl="0" marL="0" rtl="0" algn="l">
              <a:spcBef>
                <a:spcPts val="1200"/>
              </a:spcBef>
              <a:spcAft>
                <a:spcPts val="0"/>
              </a:spcAft>
              <a:buNone/>
            </a:pPr>
            <a:r>
              <a:rPr lang="en-GB" sz="1200"/>
              <a:t>• **Leverage Analytics for Continuous Improvement** - Employ A/B testing to refine and perfect page elements.</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[REQUIRED VISUAL: Before-and-after screenshots of a landing page redesign. The 'before' image should depict a cluttered layout with an obscured call-to-action. The 'after' image should show a clean, streamlined layout with prominent, vibrant call-to-action buttons and emotionally resonant visuals. Present these images side-by-side, with annotations in blue highlighting key enhancements. Ensure the design is sleek and modern, reflecting our brand's visual identity.]</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0"/>
              </a:spcAft>
              <a:buNone/>
            </a:pPr>
            <a:r>
              <a:rPr lang="en-GB" sz="1200"/>
              <a:t>• We will now explore how optimized email timing and personalization can further elevate user engagement and conversion rates.</a:t>
            </a:r>
            <a:endParaRPr sz="1200"/>
          </a:p>
          <a:p>
            <a:pPr indent="0" lvl="0" marL="0" rtl="0" algn="l">
              <a:spcBef>
                <a:spcPts val="1200"/>
              </a:spcBef>
              <a:spcAft>
                <a:spcPts val="0"/>
              </a:spcAft>
              <a:buNone/>
            </a:pPr>
            <a:r>
              <a:rPr lang="en-GB" sz="1200"/>
              <a:t>• --</a:t>
            </a:r>
            <a:endParaRPr sz="1200"/>
          </a:p>
          <a:p>
            <a:pPr indent="0" lvl="0" marL="0" rtl="0" algn="l">
              <a:spcBef>
                <a:spcPts val="1200"/>
              </a:spcBef>
              <a:spcAft>
                <a:spcPts val="1200"/>
              </a:spcAft>
              <a:buNone/>
            </a:pPr>
            <a:r>
              <a:rPr lang="en-GB" sz="1200"/>
              <a:t>•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Double Conversion Rates with Landing Page Optimization**</a:t>
            </a:r>
            <a:endParaRPr b="1" sz="240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Enhancing our email onboarding process begins with optimizing landing pages, a proven method to significantly increase user engagement and conversion rates. This slide examines strategic landing page enhancements and their direct impact on performance, illustrated by a recent case study showing a notable increase in completion rates. This sets the stage for a deeper discussion on integrating optimized email strategies to maximize user engagement.</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**Design-Driven User Engagement**</a:t>
            </a:r>
            <a:endParaRPr sz="1200"/>
          </a:p>
          <a:p>
            <a:pPr indent="0" lvl="0" marL="0" rtl="0" algn="l">
              <a:spcBef>
                <a:spcPts val="1200"/>
              </a:spcBef>
              <a:spcAft>
                <a:spcPts val="0"/>
              </a:spcAft>
              <a:buNone/>
            </a:pPr>
            <a:r>
              <a:rPr lang="en-GB" sz="1200"/>
              <a:t>• **Achieve a 30% Uplift in Click-through Rates** - Results from a B2B SaaS model post-optimization.</a:t>
            </a:r>
            <a:endParaRPr sz="1200"/>
          </a:p>
          <a:p>
            <a:pPr indent="0" lvl="0" marL="0" rtl="0" algn="l">
              <a:spcBef>
                <a:spcPts val="1200"/>
              </a:spcBef>
              <a:spcAft>
                <a:spcPts val="0"/>
              </a:spcAft>
              <a:buNone/>
            </a:pPr>
            <a:r>
              <a:rPr lang="en-GB" sz="1200"/>
              <a:t>• **Case Study: TechCorp's Landing Page Transformation** - Completion rates escalated from 3% to 6%.</a:t>
            </a:r>
            <a:endParaRPr sz="1200"/>
          </a:p>
          <a:p>
            <a:pPr indent="0" lvl="0" marL="0" rtl="0" algn="l">
              <a:spcBef>
                <a:spcPts val="1200"/>
              </a:spcBef>
              <a:spcAft>
                <a:spcPts val="0"/>
              </a:spcAft>
              <a:buNone/>
            </a:pPr>
            <a:r>
              <a:rPr lang="en-GB" sz="1200"/>
              <a:t>• **Strategic Rollout in All Campaigns** - Schedule implementation of proven changes by Q2.</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[REQUIRED VISUAL: Line graph showing pre- and post-optimization performance metrics. Utilize a dual-axis format with the left axis for click-through rates (0-50%) and the right axis for completion rates (0-10%). Feature two lines in distinct colors (blue for click-through, green for completion). Beneath the graph, include a 'before and after' snapshot of the landing page redesign, emphasizing key modifications. Ensure the graph is clear, with labeled data points for immediate impact.]</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0"/>
              </a:spcAft>
              <a:buNone/>
            </a:pPr>
            <a:r>
              <a:rPr lang="en-GB" sz="1200"/>
              <a:t>• Next, we will delve into how optimizing email timing and personalization synergizes with these landing page enhancements to further boost conversion rates.</a:t>
            </a:r>
            <a:endParaRPr sz="1200"/>
          </a:p>
          <a:p>
            <a:pPr indent="0" lvl="0" marL="0" rtl="0" algn="l">
              <a:spcBef>
                <a:spcPts val="1200"/>
              </a:spcBef>
              <a:spcAft>
                <a:spcPts val="0"/>
              </a:spcAft>
              <a:buNone/>
            </a:pPr>
            <a:r>
              <a:rPr lang="en-GB" sz="1200"/>
              <a:t>• --</a:t>
            </a:r>
            <a:endParaRPr sz="1200"/>
          </a:p>
          <a:p>
            <a:pPr indent="0" lvl="0" marL="0" rtl="0" algn="l">
              <a:spcBef>
                <a:spcPts val="1200"/>
              </a:spcBef>
              <a:spcAft>
                <a:spcPts val="1200"/>
              </a:spcAft>
              <a:buNone/>
            </a:pPr>
            <a:r>
              <a:rPr lang="en-GB" sz="1200"/>
              <a:t>•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Optimize Email Timing to Maximize User Engagement**</a:t>
            </a:r>
            <a:endParaRPr b="1" sz="2400"/>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This segment explores the significant impact of strategic email timing aligned with user behaviors and preferences. Our data analysis identified peak times for user activity, allowing us to tailor our email campaigns for maximum engagement. This approach ensures that our emails not only reach users but also prompt action. The upcoming slide will discuss how integrating personalization can further augment these results.</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**Tailor Email Schedules to User Peaks** - Optimize send times to match user activity.</a:t>
            </a:r>
            <a:endParaRPr sz="1200"/>
          </a:p>
          <a:p>
            <a:pPr indent="0" lvl="0" marL="0" rtl="0" algn="l">
              <a:spcBef>
                <a:spcPts val="1200"/>
              </a:spcBef>
              <a:spcAft>
                <a:spcPts val="0"/>
              </a:spcAft>
              <a:buNone/>
            </a:pPr>
            <a:r>
              <a:rPr lang="en-GB" sz="1200"/>
              <a:t>• **30% Increase in Email Opens** - Optimal send times identified at 8 AM and 6 PM.</a:t>
            </a:r>
            <a:endParaRPr sz="1200"/>
          </a:p>
          <a:p>
            <a:pPr indent="0" lvl="0" marL="0" rtl="0" algn="l">
              <a:spcBef>
                <a:spcPts val="1200"/>
              </a:spcBef>
              <a:spcAft>
                <a:spcPts val="0"/>
              </a:spcAft>
              <a:buNone/>
            </a:pPr>
            <a:r>
              <a:rPr lang="en-GB" sz="1200"/>
              <a:t>• **Case Study: Impact of Immediate vs. Delayed Email Delivery** - Immediate delivery post-signup increases completion rates by 15%.</a:t>
            </a:r>
            <a:endParaRPr sz="1200"/>
          </a:p>
          <a:p>
            <a:pPr indent="0" lvl="0" marL="0" rtl="0" algn="l">
              <a:spcBef>
                <a:spcPts val="1200"/>
              </a:spcBef>
              <a:spcAft>
                <a:spcPts val="0"/>
              </a:spcAft>
              <a:buNone/>
            </a:pPr>
            <a:r>
              <a:rPr lang="en-GB" sz="1200"/>
              <a:t>• **Broad Implementation of Timing Strategies** - Execute refined timing tactics across campaigns in Q1.</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REQUIRED VISUAL: Line graph illustrating user engagement rates throughout the day on a 24-hour scale, with engagement percentage on the vertical axis. Highlight engagement peaks at 8 AM and 6 PM in contrasting colors (e.g., deep blue for the graph, orange for peaks). Include a secondary graph showing higher engagement for immediate email delivery. Ensure the graph is straightforward, modern, and annotated for easy interpretation.</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0"/>
              </a:spcAft>
              <a:buNone/>
            </a:pPr>
            <a:r>
              <a:rPr lang="en-GB" sz="1200"/>
              <a:t>• We will now examine how integrating personalized content within these optimized times can revolutionize our engagement metrics.</a:t>
            </a:r>
            <a:endParaRPr sz="1200"/>
          </a:p>
          <a:p>
            <a:pPr indent="0" lvl="0" marL="0" rtl="0" algn="l">
              <a:spcBef>
                <a:spcPts val="1200"/>
              </a:spcBef>
              <a:spcAft>
                <a:spcPts val="0"/>
              </a:spcAft>
              <a:buNone/>
            </a:pPr>
            <a:r>
              <a:rPr lang="en-GB" sz="1200"/>
              <a:t>• --</a:t>
            </a:r>
            <a:endParaRPr sz="1200"/>
          </a:p>
          <a:p>
            <a:pPr indent="0" lvl="0" marL="0" rtl="0" algn="l">
              <a:spcBef>
                <a:spcPts val="1200"/>
              </a:spcBef>
              <a:spcAft>
                <a:spcPts val="1200"/>
              </a:spcAft>
              <a:buNone/>
            </a:pPr>
            <a:r>
              <a:rPr lang="en-GB" sz="1200"/>
              <a:t>•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Elevate Engagement Through Targeted Email Personalization**</a:t>
            </a:r>
            <a:endParaRPr b="1" sz="2400"/>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This slide delves into the transformative power of email personalization on user engagement and conversion rates. We will discuss how customized content significantly enhances user interactions, supported by case studies that demonstrate substantial improvements in key metrics. These insights will guide our strategy to refine email onboarding, emphasizing the potential of personalization to elevate user experiences.</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**Boost Open Rates with Personalized Content**</a:t>
            </a:r>
            <a:endParaRPr sz="1200"/>
          </a:p>
          <a:p>
            <a:pPr indent="0" lvl="0" marL="0" rtl="0" algn="l">
              <a:spcBef>
                <a:spcPts val="1200"/>
              </a:spcBef>
              <a:spcAft>
                <a:spcPts val="0"/>
              </a:spcAft>
              <a:buNone/>
            </a:pPr>
            <a:r>
              <a:rPr lang="en-GB" sz="1200"/>
              <a:t>• Personalized subject lines have increased open rates by 29% in retail campaigns.</a:t>
            </a:r>
            <a:endParaRPr sz="1200"/>
          </a:p>
          <a:p>
            <a:pPr indent="0" lvl="0" marL="0" rtl="0" algn="l">
              <a:spcBef>
                <a:spcPts val="1200"/>
              </a:spcBef>
              <a:spcAft>
                <a:spcPts val="0"/>
              </a:spcAft>
              <a:buNone/>
            </a:pPr>
            <a:r>
              <a:rPr lang="en-GB" sz="1200"/>
              <a:t>• **Increase Click-throughs with Relevant Offers**</a:t>
            </a:r>
            <a:endParaRPr sz="1200"/>
          </a:p>
          <a:p>
            <a:pPr indent="0" lvl="0" marL="0" rtl="0" algn="l">
              <a:spcBef>
                <a:spcPts val="1200"/>
              </a:spcBef>
              <a:spcAft>
                <a:spcPts val="0"/>
              </a:spcAft>
              <a:buNone/>
            </a:pPr>
            <a:r>
              <a:rPr lang="en-GB" sz="1200"/>
              <a:t>• Targeted offers have enhanced click-through rates by 18% in the tech sector.</a:t>
            </a:r>
            <a:endParaRPr sz="1200"/>
          </a:p>
          <a:p>
            <a:pPr indent="0" lvl="0" marL="0" rtl="0" algn="l">
              <a:spcBef>
                <a:spcPts val="1200"/>
              </a:spcBef>
              <a:spcAft>
                <a:spcPts val="0"/>
              </a:spcAft>
              <a:buNone/>
            </a:pPr>
            <a:r>
              <a:rPr lang="en-GB" sz="1200"/>
              <a:t>• **Enhance Completion Rates with Customized CTAs**</a:t>
            </a:r>
            <a:endParaRPr sz="1200"/>
          </a:p>
          <a:p>
            <a:pPr indent="0" lvl="0" marL="0" rtl="0" algn="l">
              <a:spcBef>
                <a:spcPts val="1200"/>
              </a:spcBef>
              <a:spcAft>
                <a:spcPts val="0"/>
              </a:spcAft>
              <a:buNone/>
            </a:pPr>
            <a:r>
              <a:rPr lang="en-GB" sz="1200"/>
              <a:t>• Personalized calls-to-action have lifted completion rates by 34% in online education.</a:t>
            </a:r>
            <a:endParaRPr sz="1200"/>
          </a:p>
          <a:p>
            <a:pPr indent="0" lvl="0" marL="0" rtl="0" algn="l">
              <a:spcBef>
                <a:spcPts val="1200"/>
              </a:spcBef>
              <a:spcAft>
                <a:spcPts val="0"/>
              </a:spcAft>
              <a:buNone/>
            </a:pPr>
            <a:r>
              <a:rPr lang="en-GB" sz="1200"/>
              <a:t>• **Implement Personalization Features**</a:t>
            </a:r>
            <a:endParaRPr sz="1200"/>
          </a:p>
          <a:p>
            <a:pPr indent="0" lvl="0" marL="0" rtl="0" algn="l">
              <a:spcBef>
                <a:spcPts val="1200"/>
              </a:spcBef>
              <a:spcAft>
                <a:spcPts val="0"/>
              </a:spcAft>
              <a:buNone/>
            </a:pPr>
            <a:r>
              <a:rPr lang="en-GB" sz="1200"/>
              <a:t>• Schedule tests of personalized subject lines and CTAs in Q1 to evaluate impacts.</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REQUIRED VISUAL: Comparative bar chart showing increases in open rates, click-through rates, and completion rates before and after email personalization. Design the chart with a neutral color palette (blues and grays), highlighting 'after' results in a contrasting color (e.g., orange). Annotate bars with specific percentage increases for clarity.</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0"/>
              </a:spcAft>
              <a:buNone/>
            </a:pPr>
            <a:r>
              <a:rPr lang="en-GB" sz="1200"/>
              <a:t>• Next, we will explore advanced analytics tools that provide deeper insights into user behavior, enhancing our strategic decision-making.</a:t>
            </a:r>
            <a:endParaRPr sz="1200"/>
          </a:p>
          <a:p>
            <a:pPr indent="0" lvl="0" marL="0" rtl="0" algn="l">
              <a:spcBef>
                <a:spcPts val="1200"/>
              </a:spcBef>
              <a:spcAft>
                <a:spcPts val="0"/>
              </a:spcAft>
              <a:buNone/>
            </a:pPr>
            <a:r>
              <a:rPr lang="en-GB" sz="1200"/>
              <a:t>• --</a:t>
            </a:r>
            <a:endParaRPr sz="1200"/>
          </a:p>
          <a:p>
            <a:pPr indent="0" lvl="0" marL="0" rtl="0" algn="l">
              <a:spcBef>
                <a:spcPts val="1200"/>
              </a:spcBef>
              <a:spcAft>
                <a:spcPts val="1200"/>
              </a:spcAft>
              <a:buNone/>
            </a:pPr>
            <a:r>
              <a:rPr lang="en-GB" sz="1200"/>
              <a:t>•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Leverage Advanced Analytics for Deeper User Insights**</a:t>
            </a:r>
            <a:endParaRPr b="1" sz="2400"/>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This slide introduces advanced tracking tools essential for gaining precise insights into user behavior, crucial for optimizing our email onboarding process. We'll discuss the capabilities of heatmaps, session replays, and behavior tracking, which allow us to visualize and analyze user interactions both in real-time and retrospectively. These tools are instrumental in identifying user engagement patterns and tailoring our strategies for enhanced results.</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**Implement Heatmaps for Visual Engagement Insights**</a:t>
            </a:r>
            <a:endParaRPr sz="1200"/>
          </a:p>
          <a:p>
            <a:pPr indent="0" lvl="0" marL="0" rtl="0" algn="l">
              <a:spcBef>
                <a:spcPts val="1200"/>
              </a:spcBef>
              <a:spcAft>
                <a:spcPts val="0"/>
              </a:spcAft>
              <a:buNone/>
            </a:pPr>
            <a:r>
              <a:rPr lang="en-GB" sz="1200"/>
              <a:t>• Capture user clicks, scrolls, and attention zones on our pages.</a:t>
            </a:r>
            <a:endParaRPr sz="1200"/>
          </a:p>
          <a:p>
            <a:pPr indent="0" lvl="0" marL="0" rtl="0" algn="l">
              <a:spcBef>
                <a:spcPts val="1200"/>
              </a:spcBef>
              <a:spcAft>
                <a:spcPts val="0"/>
              </a:spcAft>
              <a:buNone/>
            </a:pPr>
            <a:r>
              <a:rPr lang="en-GB" sz="1200"/>
              <a:t>• **Utilize Session Replays for Detailed Journey Analysis**</a:t>
            </a:r>
            <a:endParaRPr sz="1200"/>
          </a:p>
          <a:p>
            <a:pPr indent="0" lvl="0" marL="0" rtl="0" algn="l">
              <a:spcBef>
                <a:spcPts val="1200"/>
              </a:spcBef>
              <a:spcAft>
                <a:spcPts val="0"/>
              </a:spcAft>
              <a:buNone/>
            </a:pPr>
            <a:r>
              <a:rPr lang="en-GB" sz="1200"/>
              <a:t>• Replay user sessions to identify drop-off points and navigation barriers.</a:t>
            </a:r>
            <a:endParaRPr sz="1200"/>
          </a:p>
          <a:p>
            <a:pPr indent="0" lvl="0" marL="0" rtl="0" algn="l">
              <a:spcBef>
                <a:spcPts val="1200"/>
              </a:spcBef>
              <a:spcAft>
                <a:spcPts val="0"/>
              </a:spcAft>
              <a:buNone/>
            </a:pPr>
            <a:r>
              <a:rPr lang="en-GB" sz="1200"/>
              <a:t>• **Employ Behavior Tracking for Comprehensive Analysis**</a:t>
            </a:r>
            <a:endParaRPr sz="1200"/>
          </a:p>
          <a:p>
            <a:pPr indent="0" lvl="0" marL="0" rtl="0" algn="l">
              <a:spcBef>
                <a:spcPts val="1200"/>
              </a:spcBef>
              <a:spcAft>
                <a:spcPts val="0"/>
              </a:spcAft>
              <a:buNone/>
            </a:pPr>
            <a:r>
              <a:rPr lang="en-GB" sz="1200"/>
              <a:t>• Analyze detailed user interactions across emails and landing pages.</a:t>
            </a:r>
            <a:endParaRPr sz="1200"/>
          </a:p>
          <a:p>
            <a:pPr indent="0" lvl="0" marL="0" rtl="0" algn="l">
              <a:spcBef>
                <a:spcPts val="1200"/>
              </a:spcBef>
              <a:spcAft>
                <a:spcPts val="0"/>
              </a:spcAft>
              <a:buNone/>
            </a:pPr>
            <a:r>
              <a:rPr lang="en-GB" sz="1200"/>
              <a:t>• **Inform Strategic Decisions with Actionable Insights**</a:t>
            </a:r>
            <a:endParaRPr sz="1200"/>
          </a:p>
          <a:p>
            <a:pPr indent="0" lvl="0" marL="0" rtl="0" algn="l">
              <a:spcBef>
                <a:spcPts val="1200"/>
              </a:spcBef>
              <a:spcAft>
                <a:spcPts val="0"/>
              </a:spcAft>
              <a:buNone/>
            </a:pPr>
            <a:r>
              <a:rPr lang="en-GB" sz="1200"/>
              <a:t>• Apply analytics to customize user experiences and improve engagement metrics.</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[REQUIRED VISUAL: A split-screen infographic showing three analytics tools. On the left, display a heatmap with a color spectrum from red (high engagement) to blue (low engagement). In the center, feature a session replay clip highlighting user paths and interactions. On the right, present a behavior tracking flowchart showing user interaction points. Ensure each section is clearly delineated and easy to understand.]</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0"/>
              </a:spcAft>
              <a:buNone/>
            </a:pPr>
            <a:r>
              <a:rPr lang="en-GB" sz="1200"/>
              <a:t>• We will now compare these insights with industry benchmarks to identify our competitive advantages and areas for improvement.</a:t>
            </a:r>
            <a:endParaRPr sz="1200"/>
          </a:p>
          <a:p>
            <a:pPr indent="0" lvl="0" marL="0" rtl="0" algn="l">
              <a:spcBef>
                <a:spcPts val="1200"/>
              </a:spcBef>
              <a:spcAft>
                <a:spcPts val="0"/>
              </a:spcAft>
              <a:buNone/>
            </a:pPr>
            <a:r>
              <a:rPr lang="en-GB" sz="1200"/>
              <a:t>• --</a:t>
            </a:r>
            <a:endParaRPr sz="1200"/>
          </a:p>
          <a:p>
            <a:pPr indent="0" lvl="0" marL="0" rtl="0" algn="l">
              <a:spcBef>
                <a:spcPts val="1200"/>
              </a:spcBef>
              <a:spcAft>
                <a:spcPts val="1200"/>
              </a:spcAft>
              <a:buNone/>
            </a:pPr>
            <a:r>
              <a:rPr lang="en-GB" sz="1200"/>
              <a:t>•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