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7" r:id="rId3"/>
    <p:sldId id="258" r:id="rId4"/>
    <p:sldId id="263" r:id="rId5"/>
    <p:sldId id="264"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94"/>
    <p:restoredTop sz="94656"/>
  </p:normalViewPr>
  <p:slideViewPr>
    <p:cSldViewPr snapToGrid="0">
      <p:cViewPr varScale="1">
        <p:scale>
          <a:sx n="77" d="100"/>
          <a:sy n="77" d="100"/>
        </p:scale>
        <p:origin x="192"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CBD49B-53D4-4770-82CD-99C22F72293C}"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8C14301F-BD63-4434-A742-969F20062393}">
      <dgm:prSet/>
      <dgm:spPr/>
      <dgm:t>
        <a:bodyPr/>
        <a:lstStyle/>
        <a:p>
          <a:r>
            <a:rPr lang="en-US" b="0" i="0" dirty="0"/>
            <a:t>We built and trained our model in Google </a:t>
          </a:r>
          <a:r>
            <a:rPr lang="en-US" b="0" i="0" dirty="0" err="1"/>
            <a:t>Colab</a:t>
          </a:r>
          <a:r>
            <a:rPr lang="en-US" b="0" i="0" dirty="0"/>
            <a:t> using an A100 GPU as it was a very resource intensive process</a:t>
          </a:r>
          <a:endParaRPr lang="en-US" dirty="0"/>
        </a:p>
      </dgm:t>
    </dgm:pt>
    <dgm:pt modelId="{0DDDDC4F-B551-43D7-97D3-D13FE314EB00}" type="parTrans" cxnId="{15CE4F0A-D29E-4907-B78C-E9E9E638F925}">
      <dgm:prSet/>
      <dgm:spPr/>
      <dgm:t>
        <a:bodyPr/>
        <a:lstStyle/>
        <a:p>
          <a:endParaRPr lang="en-US"/>
        </a:p>
      </dgm:t>
    </dgm:pt>
    <dgm:pt modelId="{D31071E2-D884-47DB-9A3A-A5B4ED5B77FF}" type="sibTrans" cxnId="{15CE4F0A-D29E-4907-B78C-E9E9E638F925}">
      <dgm:prSet/>
      <dgm:spPr/>
      <dgm:t>
        <a:bodyPr/>
        <a:lstStyle/>
        <a:p>
          <a:endParaRPr lang="en-US"/>
        </a:p>
      </dgm:t>
    </dgm:pt>
    <dgm:pt modelId="{E9210374-F876-44EB-8820-7030D6A7EFCC}">
      <dgm:prSet/>
      <dgm:spPr/>
      <dgm:t>
        <a:bodyPr/>
        <a:lstStyle/>
        <a:p>
          <a:r>
            <a:rPr lang="en-US" b="0" i="0" dirty="0"/>
            <a:t>The data was loaded into the </a:t>
          </a:r>
          <a:r>
            <a:rPr lang="en-US" b="0" i="0" dirty="0" err="1"/>
            <a:t>Colab</a:t>
          </a:r>
          <a:r>
            <a:rPr lang="en-US" b="0" i="0" dirty="0"/>
            <a:t> session straight from the </a:t>
          </a:r>
          <a:r>
            <a:rPr lang="en-US" b="0" i="0" dirty="0" err="1"/>
            <a:t>kaggle</a:t>
          </a:r>
          <a:r>
            <a:rPr lang="en-US" b="0" i="0" dirty="0"/>
            <a:t> API</a:t>
          </a:r>
          <a:endParaRPr lang="en-US" dirty="0"/>
        </a:p>
      </dgm:t>
    </dgm:pt>
    <dgm:pt modelId="{700AE76B-8206-473E-BB90-DF7551ED7965}" type="parTrans" cxnId="{2BD07E06-F77E-4B31-9685-F854D017DCD3}">
      <dgm:prSet/>
      <dgm:spPr/>
      <dgm:t>
        <a:bodyPr/>
        <a:lstStyle/>
        <a:p>
          <a:endParaRPr lang="en-US"/>
        </a:p>
      </dgm:t>
    </dgm:pt>
    <dgm:pt modelId="{1287AE5B-9587-4463-BC3B-F385CA323CE6}" type="sibTrans" cxnId="{2BD07E06-F77E-4B31-9685-F854D017DCD3}">
      <dgm:prSet/>
      <dgm:spPr/>
      <dgm:t>
        <a:bodyPr/>
        <a:lstStyle/>
        <a:p>
          <a:endParaRPr lang="en-US"/>
        </a:p>
      </dgm:t>
    </dgm:pt>
    <dgm:pt modelId="{B404D044-F14C-4AD4-9726-C51DEB1E2B2A}">
      <dgm:prSet/>
      <dgm:spPr/>
      <dgm:t>
        <a:bodyPr/>
        <a:lstStyle/>
        <a:p>
          <a:r>
            <a:rPr lang="en-US" b="0" i="0" dirty="0"/>
            <a:t>Using </a:t>
          </a:r>
          <a:r>
            <a:rPr lang="en-US" b="0" i="0" dirty="0" err="1"/>
            <a:t>ImageDataGenerator</a:t>
          </a:r>
          <a:r>
            <a:rPr lang="en-US" b="0" i="0" dirty="0"/>
            <a:t> we labeled all the images in the dataset</a:t>
          </a:r>
          <a:endParaRPr lang="en-US" dirty="0"/>
        </a:p>
      </dgm:t>
    </dgm:pt>
    <dgm:pt modelId="{D3C6C25F-88AF-45D6-9A93-110F2022A89E}" type="parTrans" cxnId="{32C33BB9-94BE-4BDC-B06E-9EF4A0D46F58}">
      <dgm:prSet/>
      <dgm:spPr/>
      <dgm:t>
        <a:bodyPr/>
        <a:lstStyle/>
        <a:p>
          <a:endParaRPr lang="en-US"/>
        </a:p>
      </dgm:t>
    </dgm:pt>
    <dgm:pt modelId="{CF8DD3DF-E407-46CB-9974-51CC4D5F9ECA}" type="sibTrans" cxnId="{32C33BB9-94BE-4BDC-B06E-9EF4A0D46F58}">
      <dgm:prSet/>
      <dgm:spPr/>
      <dgm:t>
        <a:bodyPr/>
        <a:lstStyle/>
        <a:p>
          <a:endParaRPr lang="en-US"/>
        </a:p>
      </dgm:t>
    </dgm:pt>
    <dgm:pt modelId="{FAF72074-3EE7-4C90-AA63-1D6E7FBB6D5D}">
      <dgm:prSet/>
      <dgm:spPr/>
      <dgm:t>
        <a:bodyPr/>
        <a:lstStyle/>
        <a:p>
          <a:r>
            <a:rPr lang="en-US" b="0" i="0" dirty="0"/>
            <a:t>We then used train-test-split to split our data into training and test sets</a:t>
          </a:r>
          <a:endParaRPr lang="en-US" dirty="0"/>
        </a:p>
      </dgm:t>
    </dgm:pt>
    <dgm:pt modelId="{E1946266-EBAB-4E50-A1F8-AD7BBAE78581}" type="parTrans" cxnId="{01444B6A-9E08-4850-8A6E-C440EA447EA1}">
      <dgm:prSet/>
      <dgm:spPr/>
      <dgm:t>
        <a:bodyPr/>
        <a:lstStyle/>
        <a:p>
          <a:endParaRPr lang="en-US"/>
        </a:p>
      </dgm:t>
    </dgm:pt>
    <dgm:pt modelId="{16196D0F-606A-459C-B501-B09A3CA05C72}" type="sibTrans" cxnId="{01444B6A-9E08-4850-8A6E-C440EA447EA1}">
      <dgm:prSet/>
      <dgm:spPr/>
      <dgm:t>
        <a:bodyPr/>
        <a:lstStyle/>
        <a:p>
          <a:endParaRPr lang="en-US"/>
        </a:p>
      </dgm:t>
    </dgm:pt>
    <dgm:pt modelId="{B15BF98F-A7A5-48C3-BB97-BE4714A56477}">
      <dgm:prSet/>
      <dgm:spPr/>
      <dgm:t>
        <a:bodyPr/>
        <a:lstStyle/>
        <a:p>
          <a:r>
            <a:rPr lang="en-US" b="0" i="0" dirty="0"/>
            <a:t>After noticing an increase in accuracy from manipulating the different parameters of the model, we decided to let </a:t>
          </a:r>
          <a:r>
            <a:rPr lang="en-US" b="0" i="0" dirty="0" err="1"/>
            <a:t>keras</a:t>
          </a:r>
          <a:r>
            <a:rPr lang="en-US" b="0" i="0" dirty="0"/>
            <a:t>-tuner run through the different hyper parameters to fine tune the model</a:t>
          </a:r>
          <a:endParaRPr lang="en-US" dirty="0"/>
        </a:p>
      </dgm:t>
    </dgm:pt>
    <dgm:pt modelId="{99DE81F1-8C68-4C67-A532-8FE10CFEE4AC}" type="parTrans" cxnId="{4C5CDCF3-F299-40D3-9B34-69859FA674CE}">
      <dgm:prSet/>
      <dgm:spPr/>
      <dgm:t>
        <a:bodyPr/>
        <a:lstStyle/>
        <a:p>
          <a:endParaRPr lang="en-US"/>
        </a:p>
      </dgm:t>
    </dgm:pt>
    <dgm:pt modelId="{3A8B6EB9-F16A-454B-96C2-D004DD97EDD1}" type="sibTrans" cxnId="{4C5CDCF3-F299-40D3-9B34-69859FA674CE}">
      <dgm:prSet/>
      <dgm:spPr/>
      <dgm:t>
        <a:bodyPr/>
        <a:lstStyle/>
        <a:p>
          <a:endParaRPr lang="en-US"/>
        </a:p>
      </dgm:t>
    </dgm:pt>
    <dgm:pt modelId="{52AAFE62-4DD3-A74B-926F-2C0891B82FF3}" type="pres">
      <dgm:prSet presAssocID="{A0CBD49B-53D4-4770-82CD-99C22F72293C}" presName="vert0" presStyleCnt="0">
        <dgm:presLayoutVars>
          <dgm:dir/>
          <dgm:animOne val="branch"/>
          <dgm:animLvl val="lvl"/>
        </dgm:presLayoutVars>
      </dgm:prSet>
      <dgm:spPr/>
    </dgm:pt>
    <dgm:pt modelId="{D3D13F7F-66D8-A742-9A0C-A20C7C6F57A5}" type="pres">
      <dgm:prSet presAssocID="{8C14301F-BD63-4434-A742-969F20062393}" presName="thickLine" presStyleLbl="alignNode1" presStyleIdx="0" presStyleCnt="5"/>
      <dgm:spPr/>
    </dgm:pt>
    <dgm:pt modelId="{2C0EB784-1496-6D40-98A8-B0CB0F6B7158}" type="pres">
      <dgm:prSet presAssocID="{8C14301F-BD63-4434-A742-969F20062393}" presName="horz1" presStyleCnt="0"/>
      <dgm:spPr/>
    </dgm:pt>
    <dgm:pt modelId="{B6C6957C-EF23-DC41-94C1-4FF7D3678AA9}" type="pres">
      <dgm:prSet presAssocID="{8C14301F-BD63-4434-A742-969F20062393}" presName="tx1" presStyleLbl="revTx" presStyleIdx="0" presStyleCnt="5"/>
      <dgm:spPr/>
    </dgm:pt>
    <dgm:pt modelId="{527632DA-5E20-1A4D-86FA-104B52FF488C}" type="pres">
      <dgm:prSet presAssocID="{8C14301F-BD63-4434-A742-969F20062393}" presName="vert1" presStyleCnt="0"/>
      <dgm:spPr/>
    </dgm:pt>
    <dgm:pt modelId="{03F95B65-0CE9-AB4E-8229-BE50F0CF915A}" type="pres">
      <dgm:prSet presAssocID="{E9210374-F876-44EB-8820-7030D6A7EFCC}" presName="thickLine" presStyleLbl="alignNode1" presStyleIdx="1" presStyleCnt="5"/>
      <dgm:spPr/>
    </dgm:pt>
    <dgm:pt modelId="{6244F4A6-B95D-6D46-BA12-5AF1F1D3444B}" type="pres">
      <dgm:prSet presAssocID="{E9210374-F876-44EB-8820-7030D6A7EFCC}" presName="horz1" presStyleCnt="0"/>
      <dgm:spPr/>
    </dgm:pt>
    <dgm:pt modelId="{95D295B2-BE2A-5A4C-8705-D702D0225EE1}" type="pres">
      <dgm:prSet presAssocID="{E9210374-F876-44EB-8820-7030D6A7EFCC}" presName="tx1" presStyleLbl="revTx" presStyleIdx="1" presStyleCnt="5"/>
      <dgm:spPr/>
    </dgm:pt>
    <dgm:pt modelId="{11E88FB1-C28C-574E-AC67-92C47F1E30DD}" type="pres">
      <dgm:prSet presAssocID="{E9210374-F876-44EB-8820-7030D6A7EFCC}" presName="vert1" presStyleCnt="0"/>
      <dgm:spPr/>
    </dgm:pt>
    <dgm:pt modelId="{1EAF9D71-16DD-534C-9BE7-97C2B089E67E}" type="pres">
      <dgm:prSet presAssocID="{B404D044-F14C-4AD4-9726-C51DEB1E2B2A}" presName="thickLine" presStyleLbl="alignNode1" presStyleIdx="2" presStyleCnt="5"/>
      <dgm:spPr/>
    </dgm:pt>
    <dgm:pt modelId="{76F8DE1F-EC14-3342-8317-71985A1F43D3}" type="pres">
      <dgm:prSet presAssocID="{B404D044-F14C-4AD4-9726-C51DEB1E2B2A}" presName="horz1" presStyleCnt="0"/>
      <dgm:spPr/>
    </dgm:pt>
    <dgm:pt modelId="{9417C176-98B2-C746-85EB-95A638737F44}" type="pres">
      <dgm:prSet presAssocID="{B404D044-F14C-4AD4-9726-C51DEB1E2B2A}" presName="tx1" presStyleLbl="revTx" presStyleIdx="2" presStyleCnt="5"/>
      <dgm:spPr/>
    </dgm:pt>
    <dgm:pt modelId="{66718473-5653-2147-BA90-2957BAEC9009}" type="pres">
      <dgm:prSet presAssocID="{B404D044-F14C-4AD4-9726-C51DEB1E2B2A}" presName="vert1" presStyleCnt="0"/>
      <dgm:spPr/>
    </dgm:pt>
    <dgm:pt modelId="{E439AF76-1E4E-3742-934D-A1A099355F97}" type="pres">
      <dgm:prSet presAssocID="{FAF72074-3EE7-4C90-AA63-1D6E7FBB6D5D}" presName="thickLine" presStyleLbl="alignNode1" presStyleIdx="3" presStyleCnt="5"/>
      <dgm:spPr/>
    </dgm:pt>
    <dgm:pt modelId="{51740A90-0C5A-4648-8DCF-9B420FD56CCC}" type="pres">
      <dgm:prSet presAssocID="{FAF72074-3EE7-4C90-AA63-1D6E7FBB6D5D}" presName="horz1" presStyleCnt="0"/>
      <dgm:spPr/>
    </dgm:pt>
    <dgm:pt modelId="{1CF99818-9F78-774E-8699-CCDC5F52A797}" type="pres">
      <dgm:prSet presAssocID="{FAF72074-3EE7-4C90-AA63-1D6E7FBB6D5D}" presName="tx1" presStyleLbl="revTx" presStyleIdx="3" presStyleCnt="5"/>
      <dgm:spPr/>
    </dgm:pt>
    <dgm:pt modelId="{07491521-7F49-F74C-9728-BB1EFFDDD543}" type="pres">
      <dgm:prSet presAssocID="{FAF72074-3EE7-4C90-AA63-1D6E7FBB6D5D}" presName="vert1" presStyleCnt="0"/>
      <dgm:spPr/>
    </dgm:pt>
    <dgm:pt modelId="{64C93AA3-1851-5046-BF5E-0F0610484085}" type="pres">
      <dgm:prSet presAssocID="{B15BF98F-A7A5-48C3-BB97-BE4714A56477}" presName="thickLine" presStyleLbl="alignNode1" presStyleIdx="4" presStyleCnt="5"/>
      <dgm:spPr/>
    </dgm:pt>
    <dgm:pt modelId="{14950BE8-804A-3743-BECC-4E16E04758DF}" type="pres">
      <dgm:prSet presAssocID="{B15BF98F-A7A5-48C3-BB97-BE4714A56477}" presName="horz1" presStyleCnt="0"/>
      <dgm:spPr/>
    </dgm:pt>
    <dgm:pt modelId="{E35802B1-945F-0E42-8C22-7BCE85CB01C2}" type="pres">
      <dgm:prSet presAssocID="{B15BF98F-A7A5-48C3-BB97-BE4714A56477}" presName="tx1" presStyleLbl="revTx" presStyleIdx="4" presStyleCnt="5"/>
      <dgm:spPr/>
    </dgm:pt>
    <dgm:pt modelId="{7206FA8B-A671-534D-B3AF-73791F54358B}" type="pres">
      <dgm:prSet presAssocID="{B15BF98F-A7A5-48C3-BB97-BE4714A56477}" presName="vert1" presStyleCnt="0"/>
      <dgm:spPr/>
    </dgm:pt>
  </dgm:ptLst>
  <dgm:cxnLst>
    <dgm:cxn modelId="{2BD07E06-F77E-4B31-9685-F854D017DCD3}" srcId="{A0CBD49B-53D4-4770-82CD-99C22F72293C}" destId="{E9210374-F876-44EB-8820-7030D6A7EFCC}" srcOrd="1" destOrd="0" parTransId="{700AE76B-8206-473E-BB90-DF7551ED7965}" sibTransId="{1287AE5B-9587-4463-BC3B-F385CA323CE6}"/>
    <dgm:cxn modelId="{15CE4F0A-D29E-4907-B78C-E9E9E638F925}" srcId="{A0CBD49B-53D4-4770-82CD-99C22F72293C}" destId="{8C14301F-BD63-4434-A742-969F20062393}" srcOrd="0" destOrd="0" parTransId="{0DDDDC4F-B551-43D7-97D3-D13FE314EB00}" sibTransId="{D31071E2-D884-47DB-9A3A-A5B4ED5B77FF}"/>
    <dgm:cxn modelId="{AEAA771F-4409-AD4C-AE0D-1F75D4772A8C}" type="presOf" srcId="{A0CBD49B-53D4-4770-82CD-99C22F72293C}" destId="{52AAFE62-4DD3-A74B-926F-2C0891B82FF3}" srcOrd="0" destOrd="0" presId="urn:microsoft.com/office/officeart/2008/layout/LinedList"/>
    <dgm:cxn modelId="{01444B6A-9E08-4850-8A6E-C440EA447EA1}" srcId="{A0CBD49B-53D4-4770-82CD-99C22F72293C}" destId="{FAF72074-3EE7-4C90-AA63-1D6E7FBB6D5D}" srcOrd="3" destOrd="0" parTransId="{E1946266-EBAB-4E50-A1F8-AD7BBAE78581}" sibTransId="{16196D0F-606A-459C-B501-B09A3CA05C72}"/>
    <dgm:cxn modelId="{265A987C-1481-B64A-8F7E-8FE07191F1F2}" type="presOf" srcId="{8C14301F-BD63-4434-A742-969F20062393}" destId="{B6C6957C-EF23-DC41-94C1-4FF7D3678AA9}" srcOrd="0" destOrd="0" presId="urn:microsoft.com/office/officeart/2008/layout/LinedList"/>
    <dgm:cxn modelId="{72E451A3-5924-8C47-8AE2-232A41A9AB46}" type="presOf" srcId="{B15BF98F-A7A5-48C3-BB97-BE4714A56477}" destId="{E35802B1-945F-0E42-8C22-7BCE85CB01C2}" srcOrd="0" destOrd="0" presId="urn:microsoft.com/office/officeart/2008/layout/LinedList"/>
    <dgm:cxn modelId="{CBE3ECA5-BD3F-4445-AEAE-D017BBC66555}" type="presOf" srcId="{B404D044-F14C-4AD4-9726-C51DEB1E2B2A}" destId="{9417C176-98B2-C746-85EB-95A638737F44}" srcOrd="0" destOrd="0" presId="urn:microsoft.com/office/officeart/2008/layout/LinedList"/>
    <dgm:cxn modelId="{32C33BB9-94BE-4BDC-B06E-9EF4A0D46F58}" srcId="{A0CBD49B-53D4-4770-82CD-99C22F72293C}" destId="{B404D044-F14C-4AD4-9726-C51DEB1E2B2A}" srcOrd="2" destOrd="0" parTransId="{D3C6C25F-88AF-45D6-9A93-110F2022A89E}" sibTransId="{CF8DD3DF-E407-46CB-9974-51CC4D5F9ECA}"/>
    <dgm:cxn modelId="{2FDC3CBC-F190-EB4F-ABDD-BF54431EC7BF}" type="presOf" srcId="{E9210374-F876-44EB-8820-7030D6A7EFCC}" destId="{95D295B2-BE2A-5A4C-8705-D702D0225EE1}" srcOrd="0" destOrd="0" presId="urn:microsoft.com/office/officeart/2008/layout/LinedList"/>
    <dgm:cxn modelId="{C625B4D2-364D-0244-9F26-EDA781FEFB6E}" type="presOf" srcId="{FAF72074-3EE7-4C90-AA63-1D6E7FBB6D5D}" destId="{1CF99818-9F78-774E-8699-CCDC5F52A797}" srcOrd="0" destOrd="0" presId="urn:microsoft.com/office/officeart/2008/layout/LinedList"/>
    <dgm:cxn modelId="{4C5CDCF3-F299-40D3-9B34-69859FA674CE}" srcId="{A0CBD49B-53D4-4770-82CD-99C22F72293C}" destId="{B15BF98F-A7A5-48C3-BB97-BE4714A56477}" srcOrd="4" destOrd="0" parTransId="{99DE81F1-8C68-4C67-A532-8FE10CFEE4AC}" sibTransId="{3A8B6EB9-F16A-454B-96C2-D004DD97EDD1}"/>
    <dgm:cxn modelId="{A852AE84-8373-C845-B80F-E52D6948EE3B}" type="presParOf" srcId="{52AAFE62-4DD3-A74B-926F-2C0891B82FF3}" destId="{D3D13F7F-66D8-A742-9A0C-A20C7C6F57A5}" srcOrd="0" destOrd="0" presId="urn:microsoft.com/office/officeart/2008/layout/LinedList"/>
    <dgm:cxn modelId="{83BE957F-4CC9-9A4D-8FB4-99658F4FFCEB}" type="presParOf" srcId="{52AAFE62-4DD3-A74B-926F-2C0891B82FF3}" destId="{2C0EB784-1496-6D40-98A8-B0CB0F6B7158}" srcOrd="1" destOrd="0" presId="urn:microsoft.com/office/officeart/2008/layout/LinedList"/>
    <dgm:cxn modelId="{212424F0-AF57-FF4C-92E6-2C30D5846C97}" type="presParOf" srcId="{2C0EB784-1496-6D40-98A8-B0CB0F6B7158}" destId="{B6C6957C-EF23-DC41-94C1-4FF7D3678AA9}" srcOrd="0" destOrd="0" presId="urn:microsoft.com/office/officeart/2008/layout/LinedList"/>
    <dgm:cxn modelId="{45B1004B-A3DA-0B4D-9D4F-D3AA30888B3A}" type="presParOf" srcId="{2C0EB784-1496-6D40-98A8-B0CB0F6B7158}" destId="{527632DA-5E20-1A4D-86FA-104B52FF488C}" srcOrd="1" destOrd="0" presId="urn:microsoft.com/office/officeart/2008/layout/LinedList"/>
    <dgm:cxn modelId="{3E3FAD23-5189-6E42-9359-FC4279F5CDBE}" type="presParOf" srcId="{52AAFE62-4DD3-A74B-926F-2C0891B82FF3}" destId="{03F95B65-0CE9-AB4E-8229-BE50F0CF915A}" srcOrd="2" destOrd="0" presId="urn:microsoft.com/office/officeart/2008/layout/LinedList"/>
    <dgm:cxn modelId="{0086D4FB-05B9-C249-B7B1-68B8EA02E0B3}" type="presParOf" srcId="{52AAFE62-4DD3-A74B-926F-2C0891B82FF3}" destId="{6244F4A6-B95D-6D46-BA12-5AF1F1D3444B}" srcOrd="3" destOrd="0" presId="urn:microsoft.com/office/officeart/2008/layout/LinedList"/>
    <dgm:cxn modelId="{412F6D8F-0671-874A-A648-1DD7804F4687}" type="presParOf" srcId="{6244F4A6-B95D-6D46-BA12-5AF1F1D3444B}" destId="{95D295B2-BE2A-5A4C-8705-D702D0225EE1}" srcOrd="0" destOrd="0" presId="urn:microsoft.com/office/officeart/2008/layout/LinedList"/>
    <dgm:cxn modelId="{F0F5C99D-D224-A84B-A00F-53262CC2F842}" type="presParOf" srcId="{6244F4A6-B95D-6D46-BA12-5AF1F1D3444B}" destId="{11E88FB1-C28C-574E-AC67-92C47F1E30DD}" srcOrd="1" destOrd="0" presId="urn:microsoft.com/office/officeart/2008/layout/LinedList"/>
    <dgm:cxn modelId="{7ECB5C28-CA91-DC45-A1FE-858AED75320D}" type="presParOf" srcId="{52AAFE62-4DD3-A74B-926F-2C0891B82FF3}" destId="{1EAF9D71-16DD-534C-9BE7-97C2B089E67E}" srcOrd="4" destOrd="0" presId="urn:microsoft.com/office/officeart/2008/layout/LinedList"/>
    <dgm:cxn modelId="{D8C929A6-7ED1-4440-9E02-DCCD5B971D91}" type="presParOf" srcId="{52AAFE62-4DD3-A74B-926F-2C0891B82FF3}" destId="{76F8DE1F-EC14-3342-8317-71985A1F43D3}" srcOrd="5" destOrd="0" presId="urn:microsoft.com/office/officeart/2008/layout/LinedList"/>
    <dgm:cxn modelId="{7F645D1C-6385-FA47-8FEF-F6B40A13A8D3}" type="presParOf" srcId="{76F8DE1F-EC14-3342-8317-71985A1F43D3}" destId="{9417C176-98B2-C746-85EB-95A638737F44}" srcOrd="0" destOrd="0" presId="urn:microsoft.com/office/officeart/2008/layout/LinedList"/>
    <dgm:cxn modelId="{A1D10DC0-9AE5-1C47-9C3B-BDD7D82CFEA5}" type="presParOf" srcId="{76F8DE1F-EC14-3342-8317-71985A1F43D3}" destId="{66718473-5653-2147-BA90-2957BAEC9009}" srcOrd="1" destOrd="0" presId="urn:microsoft.com/office/officeart/2008/layout/LinedList"/>
    <dgm:cxn modelId="{86605501-1EBD-4245-BFF6-1FEA03F18A82}" type="presParOf" srcId="{52AAFE62-4DD3-A74B-926F-2C0891B82FF3}" destId="{E439AF76-1E4E-3742-934D-A1A099355F97}" srcOrd="6" destOrd="0" presId="urn:microsoft.com/office/officeart/2008/layout/LinedList"/>
    <dgm:cxn modelId="{6CE6F96A-99AA-9F45-A8E4-8121ECB80CF4}" type="presParOf" srcId="{52AAFE62-4DD3-A74B-926F-2C0891B82FF3}" destId="{51740A90-0C5A-4648-8DCF-9B420FD56CCC}" srcOrd="7" destOrd="0" presId="urn:microsoft.com/office/officeart/2008/layout/LinedList"/>
    <dgm:cxn modelId="{3F38890B-2937-894F-B29F-470787503D4C}" type="presParOf" srcId="{51740A90-0C5A-4648-8DCF-9B420FD56CCC}" destId="{1CF99818-9F78-774E-8699-CCDC5F52A797}" srcOrd="0" destOrd="0" presId="urn:microsoft.com/office/officeart/2008/layout/LinedList"/>
    <dgm:cxn modelId="{C0639FB1-FE78-994A-A40B-5B5DDA215D4A}" type="presParOf" srcId="{51740A90-0C5A-4648-8DCF-9B420FD56CCC}" destId="{07491521-7F49-F74C-9728-BB1EFFDDD543}" srcOrd="1" destOrd="0" presId="urn:microsoft.com/office/officeart/2008/layout/LinedList"/>
    <dgm:cxn modelId="{EF1A7500-1A67-F147-BBC9-B0DC51A97697}" type="presParOf" srcId="{52AAFE62-4DD3-A74B-926F-2C0891B82FF3}" destId="{64C93AA3-1851-5046-BF5E-0F0610484085}" srcOrd="8" destOrd="0" presId="urn:microsoft.com/office/officeart/2008/layout/LinedList"/>
    <dgm:cxn modelId="{461ACB56-4C39-1440-9091-C3CA152874B6}" type="presParOf" srcId="{52AAFE62-4DD3-A74B-926F-2C0891B82FF3}" destId="{14950BE8-804A-3743-BECC-4E16E04758DF}" srcOrd="9" destOrd="0" presId="urn:microsoft.com/office/officeart/2008/layout/LinedList"/>
    <dgm:cxn modelId="{CB5D4AFA-C6B4-7142-90C3-BE22F22E5924}" type="presParOf" srcId="{14950BE8-804A-3743-BECC-4E16E04758DF}" destId="{E35802B1-945F-0E42-8C22-7BCE85CB01C2}" srcOrd="0" destOrd="0" presId="urn:microsoft.com/office/officeart/2008/layout/LinedList"/>
    <dgm:cxn modelId="{371A7873-F442-484E-86C0-40D0ECBBF522}" type="presParOf" srcId="{14950BE8-804A-3743-BECC-4E16E04758DF}" destId="{7206FA8B-A671-534D-B3AF-73791F54358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D13F7F-66D8-A742-9A0C-A20C7C6F57A5}">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C6957C-EF23-DC41-94C1-4FF7D3678AA9}">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dirty="0"/>
            <a:t>We built and trained our model in Google </a:t>
          </a:r>
          <a:r>
            <a:rPr lang="en-US" sz="1900" b="0" i="0" kern="1200" dirty="0" err="1"/>
            <a:t>Colab</a:t>
          </a:r>
          <a:r>
            <a:rPr lang="en-US" sz="1900" b="0" i="0" kern="1200" dirty="0"/>
            <a:t> using an A100 GPU as it was a very resource intensive process</a:t>
          </a:r>
          <a:endParaRPr lang="en-US" sz="1900" kern="1200" dirty="0"/>
        </a:p>
      </dsp:txBody>
      <dsp:txXfrm>
        <a:off x="0" y="675"/>
        <a:ext cx="6900512" cy="1106957"/>
      </dsp:txXfrm>
    </dsp:sp>
    <dsp:sp modelId="{03F95B65-0CE9-AB4E-8229-BE50F0CF915A}">
      <dsp:nvSpPr>
        <dsp:cNvPr id="0" name=""/>
        <dsp:cNvSpPr/>
      </dsp:nvSpPr>
      <dsp:spPr>
        <a:xfrm>
          <a:off x="0" y="1107633"/>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D295B2-BE2A-5A4C-8705-D702D0225EE1}">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dirty="0"/>
            <a:t>The data was loaded into the </a:t>
          </a:r>
          <a:r>
            <a:rPr lang="en-US" sz="1900" b="0" i="0" kern="1200" dirty="0" err="1"/>
            <a:t>Colab</a:t>
          </a:r>
          <a:r>
            <a:rPr lang="en-US" sz="1900" b="0" i="0" kern="1200" dirty="0"/>
            <a:t> session straight from the </a:t>
          </a:r>
          <a:r>
            <a:rPr lang="en-US" sz="1900" b="0" i="0" kern="1200" dirty="0" err="1"/>
            <a:t>kaggle</a:t>
          </a:r>
          <a:r>
            <a:rPr lang="en-US" sz="1900" b="0" i="0" kern="1200" dirty="0"/>
            <a:t> API</a:t>
          </a:r>
          <a:endParaRPr lang="en-US" sz="1900" kern="1200" dirty="0"/>
        </a:p>
      </dsp:txBody>
      <dsp:txXfrm>
        <a:off x="0" y="1107633"/>
        <a:ext cx="6900512" cy="1106957"/>
      </dsp:txXfrm>
    </dsp:sp>
    <dsp:sp modelId="{1EAF9D71-16DD-534C-9BE7-97C2B089E67E}">
      <dsp:nvSpPr>
        <dsp:cNvPr id="0" name=""/>
        <dsp:cNvSpPr/>
      </dsp:nvSpPr>
      <dsp:spPr>
        <a:xfrm>
          <a:off x="0" y="221459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17C176-98B2-C746-85EB-95A638737F44}">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dirty="0"/>
            <a:t>Using </a:t>
          </a:r>
          <a:r>
            <a:rPr lang="en-US" sz="1900" b="0" i="0" kern="1200" dirty="0" err="1"/>
            <a:t>ImageDataGenerator</a:t>
          </a:r>
          <a:r>
            <a:rPr lang="en-US" sz="1900" b="0" i="0" kern="1200" dirty="0"/>
            <a:t> we labeled all the images in the dataset</a:t>
          </a:r>
          <a:endParaRPr lang="en-US" sz="1900" kern="1200" dirty="0"/>
        </a:p>
      </dsp:txBody>
      <dsp:txXfrm>
        <a:off x="0" y="2214591"/>
        <a:ext cx="6900512" cy="1106957"/>
      </dsp:txXfrm>
    </dsp:sp>
    <dsp:sp modelId="{E439AF76-1E4E-3742-934D-A1A099355F97}">
      <dsp:nvSpPr>
        <dsp:cNvPr id="0" name=""/>
        <dsp:cNvSpPr/>
      </dsp:nvSpPr>
      <dsp:spPr>
        <a:xfrm>
          <a:off x="0" y="3321549"/>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F99818-9F78-774E-8699-CCDC5F52A797}">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dirty="0"/>
            <a:t>We then used train-test-split to split our data into training and test sets</a:t>
          </a:r>
          <a:endParaRPr lang="en-US" sz="1900" kern="1200" dirty="0"/>
        </a:p>
      </dsp:txBody>
      <dsp:txXfrm>
        <a:off x="0" y="3321549"/>
        <a:ext cx="6900512" cy="1106957"/>
      </dsp:txXfrm>
    </dsp:sp>
    <dsp:sp modelId="{64C93AA3-1851-5046-BF5E-0F0610484085}">
      <dsp:nvSpPr>
        <dsp:cNvPr id="0" name=""/>
        <dsp:cNvSpPr/>
      </dsp:nvSpPr>
      <dsp:spPr>
        <a:xfrm>
          <a:off x="0" y="4428507"/>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5802B1-945F-0E42-8C22-7BCE85CB01C2}">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dirty="0"/>
            <a:t>After noticing an increase in accuracy from manipulating the different parameters of the model, we decided to let </a:t>
          </a:r>
          <a:r>
            <a:rPr lang="en-US" sz="1900" b="0" i="0" kern="1200" dirty="0" err="1"/>
            <a:t>keras</a:t>
          </a:r>
          <a:r>
            <a:rPr lang="en-US" sz="1900" b="0" i="0" kern="1200" dirty="0"/>
            <a:t>-tuner run through the different hyper parameters to fine tune the model</a:t>
          </a:r>
          <a:endParaRPr lang="en-US" sz="1900" kern="1200" dirty="0"/>
        </a:p>
      </dsp:txBody>
      <dsp:txXfrm>
        <a:off x="0" y="4428507"/>
        <a:ext cx="6900512" cy="110695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736193-EDE3-4BB5-AE5F-E6E5472AB8BE}" type="datetimeFigureOut">
              <a:rPr lang="en-US" smtClean="0"/>
              <a:t>8/3/23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124713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736193-EDE3-4BB5-AE5F-E6E5472AB8BE}" type="datetimeFigureOut">
              <a:rPr lang="en-US" smtClean="0"/>
              <a:t>8/3/23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597153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736193-EDE3-4BB5-AE5F-E6E5472AB8BE}" type="datetimeFigureOut">
              <a:rPr lang="en-US" smtClean="0"/>
              <a:t>8/3/23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39339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736193-EDE3-4BB5-AE5F-E6E5472AB8BE}" type="datetimeFigureOut">
              <a:rPr lang="en-US" smtClean="0"/>
              <a:t>8/3/23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564552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736193-EDE3-4BB5-AE5F-E6E5472AB8BE}" type="datetimeFigureOut">
              <a:rPr lang="en-US" smtClean="0"/>
              <a:t>8/3/23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425955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736193-EDE3-4BB5-AE5F-E6E5472AB8BE}" type="datetimeFigureOut">
              <a:rPr lang="en-US" smtClean="0"/>
              <a:t>8/3/23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354218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736193-EDE3-4BB5-AE5F-E6E5472AB8BE}" type="datetimeFigureOut">
              <a:rPr lang="en-US" smtClean="0"/>
              <a:t>8/3/23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102736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736193-EDE3-4BB5-AE5F-E6E5472AB8BE}" type="datetimeFigureOut">
              <a:rPr lang="en-US" smtClean="0"/>
              <a:t>8/3/23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981542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736193-EDE3-4BB5-AE5F-E6E5472AB8BE}" type="datetimeFigureOut">
              <a:rPr lang="en-US" smtClean="0"/>
              <a:t>8/3/23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751978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36193-EDE3-4BB5-AE5F-E6E5472AB8BE}" type="datetimeFigureOut">
              <a:rPr lang="en-US" smtClean="0"/>
              <a:t>8/3/23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955277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36193-EDE3-4BB5-AE5F-E6E5472AB8BE}" type="datetimeFigureOut">
              <a:rPr lang="en-US" smtClean="0"/>
              <a:t>8/3/23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758698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736193-EDE3-4BB5-AE5F-E6E5472AB8BE}" type="datetimeFigureOut">
              <a:rPr lang="en-US" smtClean="0"/>
              <a:t>8/3/23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C2C9B9-B4B7-45CC-A7EB-16F8BADE9045}" type="slidenum">
              <a:rPr lang="en-US" smtClean="0"/>
              <a:t>‹#›</a:t>
            </a:fld>
            <a:endParaRPr lang="en-US"/>
          </a:p>
        </p:txBody>
      </p:sp>
    </p:spTree>
    <p:extLst>
      <p:ext uri="{BB962C8B-B14F-4D97-AF65-F5344CB8AC3E}">
        <p14:creationId xmlns:p14="http://schemas.microsoft.com/office/powerpoint/2010/main" val="214463385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og sleeping with kitten">
            <a:extLst>
              <a:ext uri="{FF2B5EF4-FFF2-40B4-BE49-F238E27FC236}">
                <a16:creationId xmlns:a16="http://schemas.microsoft.com/office/drawing/2014/main" id="{7ED6196D-B054-3CDA-5ADE-FFFA07A362E9}"/>
              </a:ext>
            </a:extLst>
          </p:cNvPr>
          <p:cNvPicPr>
            <a:picLocks noChangeAspect="1"/>
          </p:cNvPicPr>
          <p:nvPr/>
        </p:nvPicPr>
        <p:blipFill rotWithShape="1">
          <a:blip r:embed="rId2"/>
          <a:srcRect t="5605" r="22359" b="2372"/>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E6AAE2-F9BD-068D-8F47-89B299DF634C}"/>
              </a:ext>
            </a:extLst>
          </p:cNvPr>
          <p:cNvSpPr>
            <a:spLocks noGrp="1"/>
          </p:cNvSpPr>
          <p:nvPr>
            <p:ph type="ctrTitle"/>
          </p:nvPr>
        </p:nvSpPr>
        <p:spPr>
          <a:xfrm>
            <a:off x="477981" y="1122363"/>
            <a:ext cx="4023360" cy="3204134"/>
          </a:xfrm>
        </p:spPr>
        <p:txBody>
          <a:bodyPr anchor="b">
            <a:normAutofit/>
          </a:bodyPr>
          <a:lstStyle/>
          <a:p>
            <a:pPr algn="l"/>
            <a:r>
              <a:rPr lang="en-US" sz="4800" dirty="0"/>
              <a:t>Cat or Dog?</a:t>
            </a:r>
          </a:p>
        </p:txBody>
      </p:sp>
      <p:sp>
        <p:nvSpPr>
          <p:cNvPr id="3" name="Subtitle 2">
            <a:extLst>
              <a:ext uri="{FF2B5EF4-FFF2-40B4-BE49-F238E27FC236}">
                <a16:creationId xmlns:a16="http://schemas.microsoft.com/office/drawing/2014/main" id="{C3E050AD-EA35-28ED-1C2A-736C9AA8FA5B}"/>
              </a:ext>
            </a:extLst>
          </p:cNvPr>
          <p:cNvSpPr>
            <a:spLocks noGrp="1"/>
          </p:cNvSpPr>
          <p:nvPr>
            <p:ph type="subTitle" idx="1"/>
          </p:nvPr>
        </p:nvSpPr>
        <p:spPr>
          <a:xfrm>
            <a:off x="424972" y="4872922"/>
            <a:ext cx="4226542" cy="1208141"/>
          </a:xfrm>
        </p:spPr>
        <p:txBody>
          <a:bodyPr>
            <a:normAutofit/>
          </a:bodyPr>
          <a:lstStyle/>
          <a:p>
            <a:pPr algn="l"/>
            <a:r>
              <a:rPr lang="en-US" sz="1600" b="0" i="0" u="none" strike="noStrike" dirty="0">
                <a:effectLst/>
              </a:rPr>
              <a:t>For this project we will use a CNN to determine if an image is of a cat or a dog, build a dashboard to allow a user to input a picture of a cat or dog, and then have our model predict whether the image is a cat or a dog.</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ubtitle 2">
            <a:extLst>
              <a:ext uri="{FF2B5EF4-FFF2-40B4-BE49-F238E27FC236}">
                <a16:creationId xmlns:a16="http://schemas.microsoft.com/office/drawing/2014/main" id="{D7A61536-240B-71B5-23F5-7FC682B49336}"/>
              </a:ext>
            </a:extLst>
          </p:cNvPr>
          <p:cNvSpPr txBox="1">
            <a:spLocks/>
          </p:cNvSpPr>
          <p:nvPr/>
        </p:nvSpPr>
        <p:spPr>
          <a:xfrm>
            <a:off x="424971" y="6232317"/>
            <a:ext cx="4226542" cy="37688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solidFill>
                  <a:schemeClr val="accent2"/>
                </a:solidFill>
              </a:rPr>
              <a:t>Stan Johnson, Brian Haynes, Kelsey Abbey, </a:t>
            </a:r>
            <a:r>
              <a:rPr lang="en-US" sz="1400" dirty="0" err="1">
                <a:solidFill>
                  <a:schemeClr val="accent2"/>
                </a:solidFill>
              </a:rPr>
              <a:t>Toan</a:t>
            </a:r>
            <a:r>
              <a:rPr lang="en-US" sz="1400" dirty="0">
                <a:solidFill>
                  <a:schemeClr val="accent2"/>
                </a:solidFill>
              </a:rPr>
              <a:t> Nguyen</a:t>
            </a:r>
          </a:p>
        </p:txBody>
      </p:sp>
    </p:spTree>
    <p:extLst>
      <p:ext uri="{BB962C8B-B14F-4D97-AF65-F5344CB8AC3E}">
        <p14:creationId xmlns:p14="http://schemas.microsoft.com/office/powerpoint/2010/main" val="379637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Tools with solid fill">
            <a:extLst>
              <a:ext uri="{FF2B5EF4-FFF2-40B4-BE49-F238E27FC236}">
                <a16:creationId xmlns:a16="http://schemas.microsoft.com/office/drawing/2014/main" id="{4D3AA7DA-5933-6D92-3D96-2007BE0892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19" name="Freeform: Shape 18">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F9FD1798-391C-8916-3034-827B2D1929CE}"/>
              </a:ext>
            </a:extLst>
          </p:cNvPr>
          <p:cNvSpPr>
            <a:spLocks noGrp="1"/>
          </p:cNvSpPr>
          <p:nvPr>
            <p:ph type="title"/>
          </p:nvPr>
        </p:nvSpPr>
        <p:spPr>
          <a:xfrm>
            <a:off x="5759354" y="457201"/>
            <a:ext cx="5337270" cy="1835911"/>
          </a:xfrm>
        </p:spPr>
        <p:txBody>
          <a:bodyPr anchor="b">
            <a:normAutofit/>
          </a:bodyPr>
          <a:lstStyle/>
          <a:p>
            <a:r>
              <a:rPr lang="en-US" sz="5400">
                <a:solidFill>
                  <a:srgbClr val="FFFFFF"/>
                </a:solidFill>
              </a:rPr>
              <a:t>Tools Used for this Project</a:t>
            </a:r>
          </a:p>
        </p:txBody>
      </p:sp>
      <p:sp>
        <p:nvSpPr>
          <p:cNvPr id="21"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71A0B5-4A33-EFB3-F17E-4458791E0C0C}"/>
              </a:ext>
            </a:extLst>
          </p:cNvPr>
          <p:cNvSpPr>
            <a:spLocks noGrp="1"/>
          </p:cNvSpPr>
          <p:nvPr>
            <p:ph idx="1"/>
          </p:nvPr>
        </p:nvSpPr>
        <p:spPr>
          <a:xfrm>
            <a:off x="5759354" y="2798064"/>
            <a:ext cx="5461095" cy="3417611"/>
          </a:xfrm>
        </p:spPr>
        <p:txBody>
          <a:bodyPr anchor="t">
            <a:normAutofit/>
          </a:bodyPr>
          <a:lstStyle/>
          <a:p>
            <a:r>
              <a:rPr lang="en-US" sz="2200">
                <a:solidFill>
                  <a:srgbClr val="FFFFFF"/>
                </a:solidFill>
              </a:rPr>
              <a:t>keras</a:t>
            </a:r>
          </a:p>
          <a:p>
            <a:r>
              <a:rPr lang="en-US" sz="2200">
                <a:solidFill>
                  <a:srgbClr val="FFFFFF"/>
                </a:solidFill>
              </a:rPr>
              <a:t>TensorFlow – ImageDataGenerator</a:t>
            </a:r>
          </a:p>
          <a:p>
            <a:r>
              <a:rPr lang="en-US" sz="2200">
                <a:solidFill>
                  <a:srgbClr val="FFFFFF"/>
                </a:solidFill>
              </a:rPr>
              <a:t>sklearn</a:t>
            </a:r>
          </a:p>
        </p:txBody>
      </p:sp>
    </p:spTree>
    <p:extLst>
      <p:ext uri="{BB962C8B-B14F-4D97-AF65-F5344CB8AC3E}">
        <p14:creationId xmlns:p14="http://schemas.microsoft.com/office/powerpoint/2010/main" val="4187310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AA3CA1-9992-B1EE-6C86-B7A310D20245}"/>
              </a:ext>
            </a:extLst>
          </p:cNvPr>
          <p:cNvSpPr>
            <a:spLocks noGrp="1"/>
          </p:cNvSpPr>
          <p:nvPr>
            <p:ph type="title"/>
          </p:nvPr>
        </p:nvSpPr>
        <p:spPr>
          <a:xfrm>
            <a:off x="635000" y="640823"/>
            <a:ext cx="3418659" cy="5583148"/>
          </a:xfrm>
        </p:spPr>
        <p:txBody>
          <a:bodyPr anchor="ctr">
            <a:normAutofit/>
          </a:bodyPr>
          <a:lstStyle/>
          <a:p>
            <a:r>
              <a:rPr lang="en-US" sz="5400"/>
              <a:t>Building our Model</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A8B85E5-A5BB-F00C-785C-C9B65DBA35E8}"/>
              </a:ext>
            </a:extLst>
          </p:cNvPr>
          <p:cNvGraphicFramePr>
            <a:graphicFrameLocks noGrp="1"/>
          </p:cNvGraphicFramePr>
          <p:nvPr>
            <p:ph idx="1"/>
            <p:extLst>
              <p:ext uri="{D42A27DB-BD31-4B8C-83A1-F6EECF244321}">
                <p14:modId xmlns:p14="http://schemas.microsoft.com/office/powerpoint/2010/main" val="50125934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1214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13350C-3EE1-E96F-AD11-CDED50AC7C0D}"/>
              </a:ext>
            </a:extLst>
          </p:cNvPr>
          <p:cNvSpPr>
            <a:spLocks noGrp="1"/>
          </p:cNvSpPr>
          <p:nvPr>
            <p:ph type="title"/>
          </p:nvPr>
        </p:nvSpPr>
        <p:spPr>
          <a:xfrm>
            <a:off x="838200" y="365125"/>
            <a:ext cx="10515600" cy="1325563"/>
          </a:xfrm>
        </p:spPr>
        <p:txBody>
          <a:bodyPr>
            <a:normAutofit/>
          </a:bodyPr>
          <a:lstStyle/>
          <a:p>
            <a:r>
              <a:rPr lang="en-US" sz="5400"/>
              <a:t>Building our Model: Keras Tuner</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4099AD1-A4B3-8A21-3C25-463BD2ADDDBB}"/>
              </a:ext>
            </a:extLst>
          </p:cNvPr>
          <p:cNvSpPr>
            <a:spLocks noGrp="1"/>
          </p:cNvSpPr>
          <p:nvPr>
            <p:ph idx="1"/>
          </p:nvPr>
        </p:nvSpPr>
        <p:spPr>
          <a:xfrm>
            <a:off x="838200" y="1929384"/>
            <a:ext cx="10515600" cy="4251960"/>
          </a:xfrm>
        </p:spPr>
        <p:txBody>
          <a:bodyPr>
            <a:normAutofit/>
          </a:bodyPr>
          <a:lstStyle/>
          <a:p>
            <a:pPr marL="514350" indent="-514350">
              <a:buFont typeface="+mj-lt"/>
              <a:buAutoNum type="arabicPeriod"/>
            </a:pPr>
            <a:r>
              <a:rPr lang="en-US" sz="2400" dirty="0">
                <a:solidFill>
                  <a:srgbClr val="1F2328"/>
                </a:solidFill>
                <a:latin typeface="-apple-system"/>
              </a:rPr>
              <a:t>W</a:t>
            </a:r>
            <a:r>
              <a:rPr lang="en-US" sz="2400" b="0" i="0" u="none" strike="noStrike" dirty="0">
                <a:solidFill>
                  <a:srgbClr val="1F2328"/>
                </a:solidFill>
                <a:effectLst/>
                <a:latin typeface="-apple-system"/>
              </a:rPr>
              <a:t>e set up data augmentation parameters to make our dataset more generalized</a:t>
            </a:r>
          </a:p>
          <a:p>
            <a:pPr marL="514350" indent="-514350">
              <a:buFont typeface="+mj-lt"/>
              <a:buAutoNum type="arabicPeriod"/>
            </a:pPr>
            <a:r>
              <a:rPr lang="en-US" sz="2400" dirty="0">
                <a:solidFill>
                  <a:srgbClr val="1F2328"/>
                </a:solidFill>
                <a:latin typeface="-apple-system"/>
              </a:rPr>
              <a:t>We l</a:t>
            </a:r>
            <a:r>
              <a:rPr lang="en-US" sz="2400" b="0" i="0" u="none" strike="noStrike" dirty="0">
                <a:solidFill>
                  <a:srgbClr val="1F2328"/>
                </a:solidFill>
                <a:effectLst/>
                <a:latin typeface="-apple-system"/>
              </a:rPr>
              <a:t>et </a:t>
            </a:r>
            <a:r>
              <a:rPr lang="en-US" sz="2400" b="0" i="0" u="none" strike="noStrike" dirty="0" err="1">
                <a:solidFill>
                  <a:srgbClr val="1F2328"/>
                </a:solidFill>
                <a:effectLst/>
                <a:latin typeface="-apple-system"/>
              </a:rPr>
              <a:t>keras</a:t>
            </a:r>
            <a:r>
              <a:rPr lang="en-US" sz="2400" b="0" i="0" u="none" strike="noStrike" dirty="0">
                <a:solidFill>
                  <a:srgbClr val="1F2328"/>
                </a:solidFill>
                <a:effectLst/>
                <a:latin typeface="-apple-system"/>
              </a:rPr>
              <a:t> tuner run different trials using different values for dropout coefficient, filter numbers, number of layers and number of units in each layer</a:t>
            </a:r>
          </a:p>
          <a:p>
            <a:pPr marL="514350" indent="-514350">
              <a:buFont typeface="+mj-lt"/>
              <a:buAutoNum type="arabicPeriod"/>
            </a:pPr>
            <a:r>
              <a:rPr lang="en-US" sz="2400" dirty="0">
                <a:solidFill>
                  <a:srgbClr val="1F2328"/>
                </a:solidFill>
                <a:latin typeface="-apple-system"/>
              </a:rPr>
              <a:t>Tuner returned the best model</a:t>
            </a:r>
          </a:p>
          <a:p>
            <a:pPr marL="514350" indent="-514350">
              <a:buFont typeface="+mj-lt"/>
              <a:buAutoNum type="arabicPeriod"/>
            </a:pPr>
            <a:r>
              <a:rPr lang="en-US" sz="2400" dirty="0">
                <a:solidFill>
                  <a:srgbClr val="1F2328"/>
                </a:solidFill>
                <a:latin typeface="-apple-system"/>
              </a:rPr>
              <a:t>Accuracy on our test data increased to 90.87%.</a:t>
            </a:r>
            <a:endParaRPr lang="en-US" sz="2400" dirty="0"/>
          </a:p>
          <a:p>
            <a:endParaRPr lang="en-US" sz="2200" dirty="0"/>
          </a:p>
        </p:txBody>
      </p:sp>
      <p:pic>
        <p:nvPicPr>
          <p:cNvPr id="4" name="Picture 2">
            <a:extLst>
              <a:ext uri="{FF2B5EF4-FFF2-40B4-BE49-F238E27FC236}">
                <a16:creationId xmlns:a16="http://schemas.microsoft.com/office/drawing/2014/main" id="{219D0B25-3ACC-C4C2-6CAC-EAE9464277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034" y="4739723"/>
            <a:ext cx="10853929" cy="1658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220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13350C-3EE1-E96F-AD11-CDED50AC7C0D}"/>
              </a:ext>
            </a:extLst>
          </p:cNvPr>
          <p:cNvSpPr>
            <a:spLocks noGrp="1"/>
          </p:cNvSpPr>
          <p:nvPr>
            <p:ph type="title"/>
          </p:nvPr>
        </p:nvSpPr>
        <p:spPr>
          <a:xfrm>
            <a:off x="838200" y="365125"/>
            <a:ext cx="10515600" cy="1325563"/>
          </a:xfrm>
        </p:spPr>
        <p:txBody>
          <a:bodyPr>
            <a:normAutofit/>
          </a:bodyPr>
          <a:lstStyle/>
          <a:p>
            <a:r>
              <a:rPr lang="en-US" sz="5400" dirty="0"/>
              <a:t>Testing our Model</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25BE0D9E-593F-DD96-8A58-C07547744678}"/>
              </a:ext>
            </a:extLst>
          </p:cNvPr>
          <p:cNvSpPr>
            <a:spLocks noGrp="1"/>
          </p:cNvSpPr>
          <p:nvPr>
            <p:ph idx="1"/>
          </p:nvPr>
        </p:nvSpPr>
        <p:spPr>
          <a:xfrm>
            <a:off x="838200" y="1825625"/>
            <a:ext cx="5257800" cy="4351338"/>
          </a:xfrm>
        </p:spPr>
        <p:txBody>
          <a:bodyPr>
            <a:normAutofit fontScale="92500" lnSpcReduction="20000"/>
          </a:bodyPr>
          <a:lstStyle/>
          <a:p>
            <a:r>
              <a:rPr lang="en-US" dirty="0">
                <a:solidFill>
                  <a:srgbClr val="1F2328"/>
                </a:solidFill>
                <a:latin typeface="-apple-system"/>
              </a:rPr>
              <a:t>We tested our model in </a:t>
            </a:r>
            <a:r>
              <a:rPr lang="en-US" dirty="0" err="1">
                <a:solidFill>
                  <a:srgbClr val="1F2328"/>
                </a:solidFill>
                <a:latin typeface="-apple-system"/>
              </a:rPr>
              <a:t>jupyter</a:t>
            </a:r>
            <a:r>
              <a:rPr lang="en-US" dirty="0">
                <a:solidFill>
                  <a:srgbClr val="1F2328"/>
                </a:solidFill>
                <a:latin typeface="-apple-system"/>
              </a:rPr>
              <a:t> notebook</a:t>
            </a:r>
          </a:p>
          <a:p>
            <a:r>
              <a:rPr lang="en-US" b="0" i="0" u="none" strike="noStrike" dirty="0">
                <a:solidFill>
                  <a:srgbClr val="1F2328"/>
                </a:solidFill>
                <a:effectLst/>
                <a:latin typeface="-apple-system"/>
              </a:rPr>
              <a:t>We wrote a function that preprocesses an uploaded image and then runs it through the model to predict whether its an image of a cat or a dog.</a:t>
            </a:r>
          </a:p>
          <a:p>
            <a:r>
              <a:rPr lang="en-US" b="0" i="0" u="none" strike="noStrike" dirty="0">
                <a:solidFill>
                  <a:srgbClr val="1F2328"/>
                </a:solidFill>
                <a:effectLst/>
                <a:latin typeface="-apple-system"/>
              </a:rPr>
              <a:t>We tested the model with images downloaded from google and images of our own pets. All our test images were NOT part of the training or test data used in the previous section.</a:t>
            </a:r>
            <a:endParaRPr lang="en-US" dirty="0"/>
          </a:p>
          <a:p>
            <a:endParaRPr lang="en-US" dirty="0"/>
          </a:p>
        </p:txBody>
      </p:sp>
      <p:pic>
        <p:nvPicPr>
          <p:cNvPr id="11" name="Picture 2">
            <a:extLst>
              <a:ext uri="{FF2B5EF4-FFF2-40B4-BE49-F238E27FC236}">
                <a16:creationId xmlns:a16="http://schemas.microsoft.com/office/drawing/2014/main" id="{BBBEE71C-2510-0DC0-2F92-D92CE8A4AD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0000"/>
          <a:stretch/>
        </p:blipFill>
        <p:spPr bwMode="auto">
          <a:xfrm>
            <a:off x="6712857" y="1835453"/>
            <a:ext cx="4319578" cy="4657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282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13350C-3EE1-E96F-AD11-CDED50AC7C0D}"/>
              </a:ext>
            </a:extLst>
          </p:cNvPr>
          <p:cNvSpPr>
            <a:spLocks noGrp="1"/>
          </p:cNvSpPr>
          <p:nvPr>
            <p:ph type="title"/>
          </p:nvPr>
        </p:nvSpPr>
        <p:spPr>
          <a:xfrm>
            <a:off x="838200" y="365125"/>
            <a:ext cx="10515600" cy="1325563"/>
          </a:xfrm>
        </p:spPr>
        <p:txBody>
          <a:bodyPr>
            <a:normAutofit/>
          </a:bodyPr>
          <a:lstStyle/>
          <a:p>
            <a:r>
              <a:rPr lang="en-US" sz="5400"/>
              <a:t>Deploying our Model</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4099AD1-A4B3-8A21-3C25-463BD2ADDDBB}"/>
              </a:ext>
            </a:extLst>
          </p:cNvPr>
          <p:cNvSpPr>
            <a:spLocks noGrp="1"/>
          </p:cNvSpPr>
          <p:nvPr>
            <p:ph idx="1"/>
          </p:nvPr>
        </p:nvSpPr>
        <p:spPr>
          <a:xfrm>
            <a:off x="838200" y="1929383"/>
            <a:ext cx="10684764" cy="4563491"/>
          </a:xfrm>
        </p:spPr>
        <p:txBody>
          <a:bodyPr>
            <a:normAutofit/>
          </a:bodyPr>
          <a:lstStyle/>
          <a:p>
            <a:pPr marL="457200" indent="-457200">
              <a:buFont typeface="+mj-lt"/>
              <a:buAutoNum type="arabicPeriod"/>
            </a:pPr>
            <a:r>
              <a:rPr lang="en-US" sz="2200" dirty="0"/>
              <a:t>Import necessary tools</a:t>
            </a:r>
          </a:p>
          <a:p>
            <a:pPr marL="457200" indent="-457200">
              <a:buFont typeface="+mj-lt"/>
              <a:buAutoNum type="arabicPeriod"/>
            </a:pPr>
            <a:r>
              <a:rPr lang="en-US" sz="2200" b="0" i="0" u="none" strike="noStrike" dirty="0">
                <a:solidFill>
                  <a:srgbClr val="1F2328"/>
                </a:solidFill>
                <a:effectLst/>
              </a:rPr>
              <a:t>Load in the pre-trained model that can predict whether an image contains a cat or a dog</a:t>
            </a:r>
          </a:p>
          <a:p>
            <a:pPr marL="457200" indent="-457200">
              <a:buFont typeface="+mj-lt"/>
              <a:buAutoNum type="arabicPeriod"/>
            </a:pPr>
            <a:r>
              <a:rPr lang="en-US" sz="2200" dirty="0"/>
              <a:t>Define where uploaded files will be stored</a:t>
            </a:r>
          </a:p>
          <a:p>
            <a:pPr marL="457200" indent="-457200">
              <a:buFont typeface="+mj-lt"/>
              <a:buAutoNum type="arabicPeriod"/>
            </a:pPr>
            <a:r>
              <a:rPr lang="en-US" sz="2200" dirty="0"/>
              <a:t>Create a Flask app instance that will serve as our web application</a:t>
            </a:r>
          </a:p>
          <a:p>
            <a:pPr marL="457200" indent="-457200">
              <a:buFont typeface="+mj-lt"/>
              <a:buAutoNum type="arabicPeriod"/>
            </a:pPr>
            <a:r>
              <a:rPr lang="en-US" sz="2200" dirty="0"/>
              <a:t>Configure the app to use our upload folder</a:t>
            </a:r>
          </a:p>
          <a:p>
            <a:pPr marL="457200" indent="-457200">
              <a:buFont typeface="+mj-lt"/>
              <a:buAutoNum type="arabicPeriod"/>
            </a:pPr>
            <a:r>
              <a:rPr lang="en-US" sz="2200" dirty="0"/>
              <a:t>Define a function to prepare the uploaded image for the model</a:t>
            </a:r>
          </a:p>
          <a:p>
            <a:pPr lvl="1"/>
            <a:r>
              <a:rPr lang="en-US" sz="1400" b="0" i="0" u="none" strike="noStrike" dirty="0">
                <a:solidFill>
                  <a:srgbClr val="1F2328"/>
                </a:solidFill>
                <a:effectLst/>
                <a:latin typeface="-apple-system"/>
              </a:rPr>
              <a:t>The function resizes the image to 150x150, converts it to grayscale, normalizes pixel values, and reshapes it for the model</a:t>
            </a:r>
          </a:p>
          <a:p>
            <a:pPr marL="342900" indent="-342900">
              <a:buFont typeface="+mj-lt"/>
              <a:buAutoNum type="arabicPeriod"/>
            </a:pPr>
            <a:r>
              <a:rPr lang="en-US" sz="2200" dirty="0">
                <a:solidFill>
                  <a:srgbClr val="1F2328"/>
                </a:solidFill>
                <a:latin typeface="-apple-system"/>
              </a:rPr>
              <a:t>Create a main page to deal with users’ requests</a:t>
            </a:r>
          </a:p>
          <a:p>
            <a:pPr lvl="1"/>
            <a:r>
              <a:rPr lang="en-US" sz="1400" b="0" i="0" u="none" strike="noStrike" dirty="0">
                <a:solidFill>
                  <a:srgbClr val="1F2328"/>
                </a:solidFill>
                <a:effectLst/>
                <a:latin typeface="-apple-system"/>
              </a:rPr>
              <a:t>Inside the index() function: If a user uploads an image (POST request) it takes the uploaded image and saves it in the upload folder. Then it adjusts the image for the model, asks the model if it's a cat or dog and shows the result on the </a:t>
            </a:r>
            <a:r>
              <a:rPr lang="en-US" sz="1400" b="0" i="0" u="none" strike="noStrike" dirty="0" err="1">
                <a:solidFill>
                  <a:srgbClr val="1F2328"/>
                </a:solidFill>
                <a:effectLst/>
                <a:latin typeface="-apple-system"/>
              </a:rPr>
              <a:t>result.html</a:t>
            </a:r>
            <a:r>
              <a:rPr lang="en-US" sz="1400" b="0" i="0" u="none" strike="noStrike" dirty="0">
                <a:solidFill>
                  <a:srgbClr val="1F2328"/>
                </a:solidFill>
                <a:effectLst/>
                <a:latin typeface="-apple-system"/>
              </a:rPr>
              <a:t> page with the image</a:t>
            </a:r>
            <a:endParaRPr lang="en-US" sz="1400" dirty="0">
              <a:solidFill>
                <a:srgbClr val="1F2328"/>
              </a:solidFill>
              <a:latin typeface="-apple-system"/>
            </a:endParaRPr>
          </a:p>
          <a:p>
            <a:pPr marL="342900" indent="-342900">
              <a:buFont typeface="+mj-lt"/>
              <a:buAutoNum type="arabicPeriod"/>
            </a:pPr>
            <a:r>
              <a:rPr lang="en-US" sz="2200" dirty="0">
                <a:solidFill>
                  <a:srgbClr val="1F2328"/>
                </a:solidFill>
                <a:latin typeface="-apple-system"/>
              </a:rPr>
              <a:t>Run the app</a:t>
            </a:r>
          </a:p>
        </p:txBody>
      </p:sp>
    </p:spTree>
    <p:extLst>
      <p:ext uri="{BB962C8B-B14F-4D97-AF65-F5344CB8AC3E}">
        <p14:creationId xmlns:p14="http://schemas.microsoft.com/office/powerpoint/2010/main" val="816802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2DC776-A4B2-2C84-2582-F45795FA7637}"/>
              </a:ext>
            </a:extLst>
          </p:cNvPr>
          <p:cNvSpPr>
            <a:spLocks noGrp="1"/>
          </p:cNvSpPr>
          <p:nvPr>
            <p:ph type="title"/>
          </p:nvPr>
        </p:nvSpPr>
        <p:spPr>
          <a:xfrm>
            <a:off x="761803" y="350196"/>
            <a:ext cx="4646904" cy="1624520"/>
          </a:xfrm>
        </p:spPr>
        <p:txBody>
          <a:bodyPr anchor="ctr">
            <a:normAutofit/>
          </a:bodyPr>
          <a:lstStyle/>
          <a:p>
            <a:r>
              <a:rPr lang="en-US" sz="4000" dirty="0"/>
              <a:t>Next Steps</a:t>
            </a:r>
          </a:p>
        </p:txBody>
      </p:sp>
      <p:sp>
        <p:nvSpPr>
          <p:cNvPr id="3" name="Content Placeholder 2">
            <a:extLst>
              <a:ext uri="{FF2B5EF4-FFF2-40B4-BE49-F238E27FC236}">
                <a16:creationId xmlns:a16="http://schemas.microsoft.com/office/drawing/2014/main" id="{51D87DAF-2C03-94FA-806F-A6BBD2D61B53}"/>
              </a:ext>
            </a:extLst>
          </p:cNvPr>
          <p:cNvSpPr>
            <a:spLocks noGrp="1"/>
          </p:cNvSpPr>
          <p:nvPr>
            <p:ph idx="1"/>
          </p:nvPr>
        </p:nvSpPr>
        <p:spPr>
          <a:xfrm>
            <a:off x="761802" y="2743200"/>
            <a:ext cx="4646905" cy="3613149"/>
          </a:xfrm>
        </p:spPr>
        <p:txBody>
          <a:bodyPr anchor="ctr">
            <a:normAutofit/>
          </a:bodyPr>
          <a:lstStyle/>
          <a:p>
            <a:r>
              <a:rPr lang="en-US" sz="2400" dirty="0"/>
              <a:t>To increase the accuracy of the model, we would want to clean up the images in the data set, i.e. get rid of the images that are not of cats or dogs.</a:t>
            </a:r>
          </a:p>
          <a:p>
            <a:r>
              <a:rPr lang="en-US" sz="2400" dirty="0"/>
              <a:t>Have the API running in the background</a:t>
            </a:r>
          </a:p>
        </p:txBody>
      </p:sp>
      <p:pic>
        <p:nvPicPr>
          <p:cNvPr id="5" name="Picture 4" descr="A kitten on the grass with daisies">
            <a:extLst>
              <a:ext uri="{FF2B5EF4-FFF2-40B4-BE49-F238E27FC236}">
                <a16:creationId xmlns:a16="http://schemas.microsoft.com/office/drawing/2014/main" id="{484D202D-8B03-38C4-5AA0-3CD2E71A277E}"/>
              </a:ext>
            </a:extLst>
          </p:cNvPr>
          <p:cNvPicPr>
            <a:picLocks noChangeAspect="1"/>
          </p:cNvPicPr>
          <p:nvPr/>
        </p:nvPicPr>
        <p:blipFill rotWithShape="1">
          <a:blip r:embed="rId2"/>
          <a:srcRect l="18737" r="21863" b="-2"/>
          <a:stretch/>
        </p:blipFill>
        <p:spPr>
          <a:xfrm>
            <a:off x="6096000" y="1"/>
            <a:ext cx="6102825" cy="6858000"/>
          </a:xfrm>
          <a:prstGeom prst="rect">
            <a:avLst/>
          </a:prstGeom>
        </p:spPr>
      </p:pic>
    </p:spTree>
    <p:extLst>
      <p:ext uri="{BB962C8B-B14F-4D97-AF65-F5344CB8AC3E}">
        <p14:creationId xmlns:p14="http://schemas.microsoft.com/office/powerpoint/2010/main" val="16722297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5811</TotalTime>
  <Words>507</Words>
  <Application>Microsoft Macintosh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-apple-system</vt:lpstr>
      <vt:lpstr>Arial</vt:lpstr>
      <vt:lpstr>Calibri</vt:lpstr>
      <vt:lpstr>Calibri Light</vt:lpstr>
      <vt:lpstr>Office Theme</vt:lpstr>
      <vt:lpstr>Cat or Dog?</vt:lpstr>
      <vt:lpstr>Tools Used for this Project</vt:lpstr>
      <vt:lpstr>Building our Model</vt:lpstr>
      <vt:lpstr>Building our Model: Keras Tuner</vt:lpstr>
      <vt:lpstr>Testing our Model</vt:lpstr>
      <vt:lpstr>Deploying our Model</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 or Dog?</dc:title>
  <dc:creator>Kelsey Abbey T.</dc:creator>
  <cp:lastModifiedBy>Kelsey Abbey T.</cp:lastModifiedBy>
  <cp:revision>8</cp:revision>
  <dcterms:created xsi:type="dcterms:W3CDTF">2023-08-04T00:45:53Z</dcterms:created>
  <dcterms:modified xsi:type="dcterms:W3CDTF">2023-08-08T01:37:34Z</dcterms:modified>
</cp:coreProperties>
</file>