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74" r:id="rId5"/>
    <p:sldId id="262" r:id="rId6"/>
    <p:sldId id="275" r:id="rId7"/>
    <p:sldId id="271" r:id="rId8"/>
    <p:sldId id="272" r:id="rId9"/>
    <p:sldId id="258" r:id="rId10"/>
    <p:sldId id="273" r:id="rId11"/>
    <p:sldId id="257" r:id="rId12"/>
    <p:sldId id="276" r:id="rId13"/>
    <p:sldId id="265" r:id="rId14"/>
    <p:sldId id="266" r:id="rId15"/>
    <p:sldId id="277" r:id="rId16"/>
    <p:sldId id="267" r:id="rId17"/>
    <p:sldId id="268" r:id="rId18"/>
    <p:sldId id="278" r:id="rId19"/>
    <p:sldId id="269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FCEB-73A7-424D-B59E-C245D58938E2}" v="168" dt="2023-04-05T18:37:2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A48D2-4CF7-4350-90CD-1A7ECE3AA0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F3B173-0836-4648-8969-AB932784375B}">
      <dgm:prSet/>
      <dgm:spPr/>
      <dgm:t>
        <a:bodyPr/>
        <a:lstStyle/>
        <a:p>
          <a:r>
            <a:rPr lang="en-US" b="0" i="0"/>
            <a:t>The goal of our project was to explore the patterns in the real estate market, mainly home value, regarding different features in the area. </a:t>
          </a:r>
          <a:endParaRPr lang="en-US"/>
        </a:p>
      </dgm:t>
    </dgm:pt>
    <dgm:pt modelId="{16B7AD42-7A55-4F03-A1CD-A638076C8A44}" type="parTrans" cxnId="{299BEAB8-F852-4842-A47D-552090D5E07D}">
      <dgm:prSet/>
      <dgm:spPr/>
      <dgm:t>
        <a:bodyPr/>
        <a:lstStyle/>
        <a:p>
          <a:endParaRPr lang="en-US"/>
        </a:p>
      </dgm:t>
    </dgm:pt>
    <dgm:pt modelId="{89E75D31-373F-409E-BBFE-1436AD9AB981}" type="sibTrans" cxnId="{299BEAB8-F852-4842-A47D-552090D5E07D}">
      <dgm:prSet/>
      <dgm:spPr/>
      <dgm:t>
        <a:bodyPr/>
        <a:lstStyle/>
        <a:p>
          <a:endParaRPr lang="en-US"/>
        </a:p>
      </dgm:t>
    </dgm:pt>
    <dgm:pt modelId="{C13F94FA-19E7-4442-BB26-CE312770DA03}">
      <dgm:prSet/>
      <dgm:spPr/>
      <dgm:t>
        <a:bodyPr/>
        <a:lstStyle/>
        <a:p>
          <a:r>
            <a:rPr lang="en-US" b="0" i="0"/>
            <a:t>Typical Home Value vs different variables such as proximity to parks, access to healthcare, schools in the area, ect.</a:t>
          </a:r>
          <a:endParaRPr lang="en-US"/>
        </a:p>
      </dgm:t>
    </dgm:pt>
    <dgm:pt modelId="{F00411BE-D82C-400D-91AF-1148561035F4}" type="parTrans" cxnId="{136BAED7-AF81-42F0-8A7F-8437C6169A81}">
      <dgm:prSet/>
      <dgm:spPr/>
      <dgm:t>
        <a:bodyPr/>
        <a:lstStyle/>
        <a:p>
          <a:endParaRPr lang="en-US"/>
        </a:p>
      </dgm:t>
    </dgm:pt>
    <dgm:pt modelId="{FFE96C1E-34BD-4597-BCA2-D724A716A119}" type="sibTrans" cxnId="{136BAED7-AF81-42F0-8A7F-8437C6169A81}">
      <dgm:prSet/>
      <dgm:spPr/>
      <dgm:t>
        <a:bodyPr/>
        <a:lstStyle/>
        <a:p>
          <a:endParaRPr lang="en-US"/>
        </a:p>
      </dgm:t>
    </dgm:pt>
    <dgm:pt modelId="{54B01767-EB16-4533-8DB6-C1035557859E}" type="pres">
      <dgm:prSet presAssocID="{D8CA48D2-4CF7-4350-90CD-1A7ECE3AA0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622DD-EB07-486A-9E5F-FAD6FEDB191A}" type="pres">
      <dgm:prSet presAssocID="{F4F3B173-0836-4648-8969-AB932784375B}" presName="hierRoot1" presStyleCnt="0"/>
      <dgm:spPr/>
    </dgm:pt>
    <dgm:pt modelId="{56341F87-E514-4B25-BCF3-B8F2EC1DA17A}" type="pres">
      <dgm:prSet presAssocID="{F4F3B173-0836-4648-8969-AB932784375B}" presName="composite" presStyleCnt="0"/>
      <dgm:spPr/>
    </dgm:pt>
    <dgm:pt modelId="{82B02335-E19A-4CA1-B89A-DA69DAC99E54}" type="pres">
      <dgm:prSet presAssocID="{F4F3B173-0836-4648-8969-AB932784375B}" presName="background" presStyleLbl="node0" presStyleIdx="0" presStyleCnt="2"/>
      <dgm:spPr/>
    </dgm:pt>
    <dgm:pt modelId="{910DE51C-1A17-4B45-99D8-D4DAB1E3B61F}" type="pres">
      <dgm:prSet presAssocID="{F4F3B173-0836-4648-8969-AB932784375B}" presName="text" presStyleLbl="fgAcc0" presStyleIdx="0" presStyleCnt="2">
        <dgm:presLayoutVars>
          <dgm:chPref val="3"/>
        </dgm:presLayoutVars>
      </dgm:prSet>
      <dgm:spPr/>
    </dgm:pt>
    <dgm:pt modelId="{744654AF-B13B-40E0-BE1B-2A3C4FD6A1E1}" type="pres">
      <dgm:prSet presAssocID="{F4F3B173-0836-4648-8969-AB932784375B}" presName="hierChild2" presStyleCnt="0"/>
      <dgm:spPr/>
    </dgm:pt>
    <dgm:pt modelId="{BA05AAC0-E1FF-41BE-94CE-2148B25AAF79}" type="pres">
      <dgm:prSet presAssocID="{C13F94FA-19E7-4442-BB26-CE312770DA03}" presName="hierRoot1" presStyleCnt="0"/>
      <dgm:spPr/>
    </dgm:pt>
    <dgm:pt modelId="{EF78B6BC-A07F-46EB-A748-BFFF924B4321}" type="pres">
      <dgm:prSet presAssocID="{C13F94FA-19E7-4442-BB26-CE312770DA03}" presName="composite" presStyleCnt="0"/>
      <dgm:spPr/>
    </dgm:pt>
    <dgm:pt modelId="{F8E93978-7417-459D-9687-E36D69877A64}" type="pres">
      <dgm:prSet presAssocID="{C13F94FA-19E7-4442-BB26-CE312770DA03}" presName="background" presStyleLbl="node0" presStyleIdx="1" presStyleCnt="2"/>
      <dgm:spPr/>
    </dgm:pt>
    <dgm:pt modelId="{8B6617E4-3003-48B3-B454-3ABAD8F6C603}" type="pres">
      <dgm:prSet presAssocID="{C13F94FA-19E7-4442-BB26-CE312770DA03}" presName="text" presStyleLbl="fgAcc0" presStyleIdx="1" presStyleCnt="2">
        <dgm:presLayoutVars>
          <dgm:chPref val="3"/>
        </dgm:presLayoutVars>
      </dgm:prSet>
      <dgm:spPr/>
    </dgm:pt>
    <dgm:pt modelId="{96B63A23-C2BA-4A74-8F16-A4A8C9F19A6A}" type="pres">
      <dgm:prSet presAssocID="{C13F94FA-19E7-4442-BB26-CE312770DA03}" presName="hierChild2" presStyleCnt="0"/>
      <dgm:spPr/>
    </dgm:pt>
  </dgm:ptLst>
  <dgm:cxnLst>
    <dgm:cxn modelId="{46BECF21-4033-419E-8B33-F3365FDE85D8}" type="presOf" srcId="{D8CA48D2-4CF7-4350-90CD-1A7ECE3AA0BB}" destId="{54B01767-EB16-4533-8DB6-C1035557859E}" srcOrd="0" destOrd="0" presId="urn:microsoft.com/office/officeart/2005/8/layout/hierarchy1"/>
    <dgm:cxn modelId="{FDBDFE29-EE5F-422F-9576-65DB9C98E02E}" type="presOf" srcId="{C13F94FA-19E7-4442-BB26-CE312770DA03}" destId="{8B6617E4-3003-48B3-B454-3ABAD8F6C603}" srcOrd="0" destOrd="0" presId="urn:microsoft.com/office/officeart/2005/8/layout/hierarchy1"/>
    <dgm:cxn modelId="{D472743F-317E-4A4C-B253-161F5E2341E9}" type="presOf" srcId="{F4F3B173-0836-4648-8969-AB932784375B}" destId="{910DE51C-1A17-4B45-99D8-D4DAB1E3B61F}" srcOrd="0" destOrd="0" presId="urn:microsoft.com/office/officeart/2005/8/layout/hierarchy1"/>
    <dgm:cxn modelId="{299BEAB8-F852-4842-A47D-552090D5E07D}" srcId="{D8CA48D2-4CF7-4350-90CD-1A7ECE3AA0BB}" destId="{F4F3B173-0836-4648-8969-AB932784375B}" srcOrd="0" destOrd="0" parTransId="{16B7AD42-7A55-4F03-A1CD-A638076C8A44}" sibTransId="{89E75D31-373F-409E-BBFE-1436AD9AB981}"/>
    <dgm:cxn modelId="{136BAED7-AF81-42F0-8A7F-8437C6169A81}" srcId="{D8CA48D2-4CF7-4350-90CD-1A7ECE3AA0BB}" destId="{C13F94FA-19E7-4442-BB26-CE312770DA03}" srcOrd="1" destOrd="0" parTransId="{F00411BE-D82C-400D-91AF-1148561035F4}" sibTransId="{FFE96C1E-34BD-4597-BCA2-D724A716A119}"/>
    <dgm:cxn modelId="{B1C7673F-E4C2-4CC7-ADE7-9F3E76E43A3F}" type="presParOf" srcId="{54B01767-EB16-4533-8DB6-C1035557859E}" destId="{DE4622DD-EB07-486A-9E5F-FAD6FEDB191A}" srcOrd="0" destOrd="0" presId="urn:microsoft.com/office/officeart/2005/8/layout/hierarchy1"/>
    <dgm:cxn modelId="{B00628D3-BB36-45F6-BAE3-DDFABF3AC12D}" type="presParOf" srcId="{DE4622DD-EB07-486A-9E5F-FAD6FEDB191A}" destId="{56341F87-E514-4B25-BCF3-B8F2EC1DA17A}" srcOrd="0" destOrd="0" presId="urn:microsoft.com/office/officeart/2005/8/layout/hierarchy1"/>
    <dgm:cxn modelId="{3CFEDAFF-F130-4AFE-AFE0-6A931A60479C}" type="presParOf" srcId="{56341F87-E514-4B25-BCF3-B8F2EC1DA17A}" destId="{82B02335-E19A-4CA1-B89A-DA69DAC99E54}" srcOrd="0" destOrd="0" presId="urn:microsoft.com/office/officeart/2005/8/layout/hierarchy1"/>
    <dgm:cxn modelId="{D0D71661-2E6A-49D1-A764-B296D613986B}" type="presParOf" srcId="{56341F87-E514-4B25-BCF3-B8F2EC1DA17A}" destId="{910DE51C-1A17-4B45-99D8-D4DAB1E3B61F}" srcOrd="1" destOrd="0" presId="urn:microsoft.com/office/officeart/2005/8/layout/hierarchy1"/>
    <dgm:cxn modelId="{82274967-CA3E-4CA4-BCC1-102A7E887DAE}" type="presParOf" srcId="{DE4622DD-EB07-486A-9E5F-FAD6FEDB191A}" destId="{744654AF-B13B-40E0-BE1B-2A3C4FD6A1E1}" srcOrd="1" destOrd="0" presId="urn:microsoft.com/office/officeart/2005/8/layout/hierarchy1"/>
    <dgm:cxn modelId="{F7180D35-5F53-4DE5-AC78-CA0FE1451D26}" type="presParOf" srcId="{54B01767-EB16-4533-8DB6-C1035557859E}" destId="{BA05AAC0-E1FF-41BE-94CE-2148B25AAF79}" srcOrd="1" destOrd="0" presId="urn:microsoft.com/office/officeart/2005/8/layout/hierarchy1"/>
    <dgm:cxn modelId="{8BD09AE1-08FB-4A29-A385-B31E92B10625}" type="presParOf" srcId="{BA05AAC0-E1FF-41BE-94CE-2148B25AAF79}" destId="{EF78B6BC-A07F-46EB-A748-BFFF924B4321}" srcOrd="0" destOrd="0" presId="urn:microsoft.com/office/officeart/2005/8/layout/hierarchy1"/>
    <dgm:cxn modelId="{0A35779F-B520-4239-A21C-BDBB06B69B53}" type="presParOf" srcId="{EF78B6BC-A07F-46EB-A748-BFFF924B4321}" destId="{F8E93978-7417-459D-9687-E36D69877A64}" srcOrd="0" destOrd="0" presId="urn:microsoft.com/office/officeart/2005/8/layout/hierarchy1"/>
    <dgm:cxn modelId="{8FB9F186-41A2-4138-AE81-246EC3BB4DBA}" type="presParOf" srcId="{EF78B6BC-A07F-46EB-A748-BFFF924B4321}" destId="{8B6617E4-3003-48B3-B454-3ABAD8F6C603}" srcOrd="1" destOrd="0" presId="urn:microsoft.com/office/officeart/2005/8/layout/hierarchy1"/>
    <dgm:cxn modelId="{DF575C9B-286B-450C-8A1D-C9956A0FA4FC}" type="presParOf" srcId="{BA05AAC0-E1FF-41BE-94CE-2148B25AAF79}" destId="{96B63A23-C2BA-4A74-8F16-A4A8C9F19A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3681A-06FA-4B31-9E0B-6A50F1D4C4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9EA22-BE4A-45E5-ACB0-2997F05FB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in csv and reduce to only CO date</a:t>
          </a:r>
          <a:endParaRPr lang="en-US" dirty="0"/>
        </a:p>
      </dgm:t>
    </dgm:pt>
    <dgm:pt modelId="{BE225918-44F7-4A34-B811-322E18CAFFB4}" type="parTrans" cxnId="{419482BB-19B3-4E48-8D70-BA86F96EF6EE}">
      <dgm:prSet/>
      <dgm:spPr/>
      <dgm:t>
        <a:bodyPr/>
        <a:lstStyle/>
        <a:p>
          <a:endParaRPr lang="en-US"/>
        </a:p>
      </dgm:t>
    </dgm:pt>
    <dgm:pt modelId="{F5EB914C-6AAC-41B0-88D9-92B11B7D2B31}" type="sibTrans" cxnId="{419482BB-19B3-4E48-8D70-BA86F96EF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C4D77-4252-48D6-B8F2-3F836AE1E7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Groupby City and use mean()</a:t>
          </a:r>
          <a:endParaRPr lang="en-US" dirty="0"/>
        </a:p>
      </dgm:t>
    </dgm:pt>
    <dgm:pt modelId="{115E6408-7260-4AA1-9C0A-02674319504C}" type="parTrans" cxnId="{40F292A4-689D-42B4-B71D-0C128C13E416}">
      <dgm:prSet/>
      <dgm:spPr/>
      <dgm:t>
        <a:bodyPr/>
        <a:lstStyle/>
        <a:p>
          <a:endParaRPr lang="en-US"/>
        </a:p>
      </dgm:t>
    </dgm:pt>
    <dgm:pt modelId="{677072A6-39C9-40DD-83B5-7785CEEAA45F}" type="sibTrans" cxnId="{40F292A4-689D-42B4-B71D-0C128C13E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6D47A-6ECD-43CD-AE79-917990DBDBE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only most recent data and rename column</a:t>
          </a:r>
          <a:endParaRPr lang="en-US" dirty="0"/>
        </a:p>
      </dgm:t>
    </dgm:pt>
    <dgm:pt modelId="{DF488BD6-9562-4DA8-A019-9176F52C20C6}" type="parTrans" cxnId="{202B2FF5-0803-4F29-958A-00B7B24C08D2}">
      <dgm:prSet/>
      <dgm:spPr/>
      <dgm:t>
        <a:bodyPr/>
        <a:lstStyle/>
        <a:p>
          <a:endParaRPr lang="en-US"/>
        </a:p>
      </dgm:t>
    </dgm:pt>
    <dgm:pt modelId="{0C0FBCAF-CA32-4069-8DA5-C84A38F08D1A}" type="sibTrans" cxnId="{202B2FF5-0803-4F29-958A-00B7B24C08D2}">
      <dgm:prSet/>
      <dgm:spPr/>
      <dgm:t>
        <a:bodyPr/>
        <a:lstStyle/>
        <a:p>
          <a:endParaRPr lang="en-US"/>
        </a:p>
      </dgm:t>
    </dgm:pt>
    <dgm:pt modelId="{30DC6DA5-0862-45A3-B8FB-C49E359A6ECF}" type="pres">
      <dgm:prSet presAssocID="{5C73681A-06FA-4B31-9E0B-6A50F1D4C411}" presName="diagram" presStyleCnt="0">
        <dgm:presLayoutVars>
          <dgm:dir/>
          <dgm:resizeHandles val="exact"/>
        </dgm:presLayoutVars>
      </dgm:prSet>
      <dgm:spPr/>
    </dgm:pt>
    <dgm:pt modelId="{FAE1CAF4-4488-45A6-9D47-54629FD126BD}" type="pres">
      <dgm:prSet presAssocID="{6BC9EA22-BE4A-45E5-ACB0-2997F05FBEC7}" presName="node" presStyleLbl="node1" presStyleIdx="0" presStyleCnt="3" custLinFactNeighborX="-48145" custLinFactNeighborY="-8610">
        <dgm:presLayoutVars>
          <dgm:bulletEnabled val="1"/>
        </dgm:presLayoutVars>
      </dgm:prSet>
      <dgm:spPr/>
    </dgm:pt>
    <dgm:pt modelId="{19D171A1-0C1C-4451-8C64-6738BE90F4F3}" type="pres">
      <dgm:prSet presAssocID="{F5EB914C-6AAC-41B0-88D9-92B11B7D2B31}" presName="sibTrans" presStyleCnt="0"/>
      <dgm:spPr/>
    </dgm:pt>
    <dgm:pt modelId="{6A101010-A3DB-4440-BF5F-6F5AD77B3D3D}" type="pres">
      <dgm:prSet presAssocID="{EE2C4D77-4252-48D6-B8F2-3F836AE1E74C}" presName="node" presStyleLbl="node1" presStyleIdx="1" presStyleCnt="3" custLinFactNeighborX="-37590" custLinFactNeighborY="-1177">
        <dgm:presLayoutVars>
          <dgm:bulletEnabled val="1"/>
        </dgm:presLayoutVars>
      </dgm:prSet>
      <dgm:spPr/>
    </dgm:pt>
    <dgm:pt modelId="{0A955BFA-F5E2-4B35-9395-CEE8EE7B57FB}" type="pres">
      <dgm:prSet presAssocID="{677072A6-39C9-40DD-83B5-7785CEEAA45F}" presName="sibTrans" presStyleCnt="0"/>
      <dgm:spPr/>
    </dgm:pt>
    <dgm:pt modelId="{92286A26-3088-4A71-B70B-716B78BD756A}" type="pres">
      <dgm:prSet presAssocID="{2A16D47A-6ECD-43CD-AE79-917990DBDBEF}" presName="node" presStyleLbl="node1" presStyleIdx="2" presStyleCnt="3" custLinFactNeighborX="-10449" custLinFactNeighborY="-906">
        <dgm:presLayoutVars>
          <dgm:bulletEnabled val="1"/>
        </dgm:presLayoutVars>
      </dgm:prSet>
      <dgm:spPr/>
    </dgm:pt>
  </dgm:ptLst>
  <dgm:cxnLst>
    <dgm:cxn modelId="{FEC09200-D895-4FDC-B520-0D576D37E16F}" type="presOf" srcId="{5C73681A-06FA-4B31-9E0B-6A50F1D4C411}" destId="{30DC6DA5-0862-45A3-B8FB-C49E359A6ECF}" srcOrd="0" destOrd="0" presId="urn:microsoft.com/office/officeart/2005/8/layout/default"/>
    <dgm:cxn modelId="{12CA1D39-F87F-43CF-BEBD-B2A724D7CE8B}" type="presOf" srcId="{2A16D47A-6ECD-43CD-AE79-917990DBDBEF}" destId="{92286A26-3088-4A71-B70B-716B78BD756A}" srcOrd="0" destOrd="0" presId="urn:microsoft.com/office/officeart/2005/8/layout/default"/>
    <dgm:cxn modelId="{40F292A4-689D-42B4-B71D-0C128C13E416}" srcId="{5C73681A-06FA-4B31-9E0B-6A50F1D4C411}" destId="{EE2C4D77-4252-48D6-B8F2-3F836AE1E74C}" srcOrd="1" destOrd="0" parTransId="{115E6408-7260-4AA1-9C0A-02674319504C}" sibTransId="{677072A6-39C9-40DD-83B5-7785CEEAA45F}"/>
    <dgm:cxn modelId="{B78643A8-EC0D-4B47-BC3F-6EFBC53B4826}" type="presOf" srcId="{EE2C4D77-4252-48D6-B8F2-3F836AE1E74C}" destId="{6A101010-A3DB-4440-BF5F-6F5AD77B3D3D}" srcOrd="0" destOrd="0" presId="urn:microsoft.com/office/officeart/2005/8/layout/default"/>
    <dgm:cxn modelId="{300A90B2-1D89-41BE-825F-E7F380FDE4AC}" type="presOf" srcId="{6BC9EA22-BE4A-45E5-ACB0-2997F05FBEC7}" destId="{FAE1CAF4-4488-45A6-9D47-54629FD126BD}" srcOrd="0" destOrd="0" presId="urn:microsoft.com/office/officeart/2005/8/layout/default"/>
    <dgm:cxn modelId="{419482BB-19B3-4E48-8D70-BA86F96EF6EE}" srcId="{5C73681A-06FA-4B31-9E0B-6A50F1D4C411}" destId="{6BC9EA22-BE4A-45E5-ACB0-2997F05FBEC7}" srcOrd="0" destOrd="0" parTransId="{BE225918-44F7-4A34-B811-322E18CAFFB4}" sibTransId="{F5EB914C-6AAC-41B0-88D9-92B11B7D2B31}"/>
    <dgm:cxn modelId="{202B2FF5-0803-4F29-958A-00B7B24C08D2}" srcId="{5C73681A-06FA-4B31-9E0B-6A50F1D4C411}" destId="{2A16D47A-6ECD-43CD-AE79-917990DBDBEF}" srcOrd="2" destOrd="0" parTransId="{DF488BD6-9562-4DA8-A019-9176F52C20C6}" sibTransId="{0C0FBCAF-CA32-4069-8DA5-C84A38F08D1A}"/>
    <dgm:cxn modelId="{F5E616CB-B192-45BE-A18A-E7FE39C778ED}" type="presParOf" srcId="{30DC6DA5-0862-45A3-B8FB-C49E359A6ECF}" destId="{FAE1CAF4-4488-45A6-9D47-54629FD126BD}" srcOrd="0" destOrd="0" presId="urn:microsoft.com/office/officeart/2005/8/layout/default"/>
    <dgm:cxn modelId="{BE7F5093-3034-4504-9021-EC408BB4C1B2}" type="presParOf" srcId="{30DC6DA5-0862-45A3-B8FB-C49E359A6ECF}" destId="{19D171A1-0C1C-4451-8C64-6738BE90F4F3}" srcOrd="1" destOrd="0" presId="urn:microsoft.com/office/officeart/2005/8/layout/default"/>
    <dgm:cxn modelId="{D23062C9-D573-40A6-A1CF-D74FF98683E0}" type="presParOf" srcId="{30DC6DA5-0862-45A3-B8FB-C49E359A6ECF}" destId="{6A101010-A3DB-4440-BF5F-6F5AD77B3D3D}" srcOrd="2" destOrd="0" presId="urn:microsoft.com/office/officeart/2005/8/layout/default"/>
    <dgm:cxn modelId="{0CE54FDC-6B43-4120-B5AE-478372332C55}" type="presParOf" srcId="{30DC6DA5-0862-45A3-B8FB-C49E359A6ECF}" destId="{0A955BFA-F5E2-4B35-9395-CEE8EE7B57FB}" srcOrd="3" destOrd="0" presId="urn:microsoft.com/office/officeart/2005/8/layout/default"/>
    <dgm:cxn modelId="{F24A9357-9DE0-4CA3-BB6F-9E0C76B407E1}" type="presParOf" srcId="{30DC6DA5-0862-45A3-B8FB-C49E359A6ECF}" destId="{92286A26-3088-4A71-B70B-716B78BD75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02335-E19A-4CA1-B89A-DA69DAC99E5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E51C-1A17-4B45-99D8-D4DAB1E3B61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goal of our project was to explore the patterns in the real estate market, mainly home value, regarding different features in the area. </a:t>
          </a:r>
          <a:endParaRPr lang="en-US" sz="2800" kern="1200"/>
        </a:p>
      </dsp:txBody>
      <dsp:txXfrm>
        <a:off x="696297" y="538547"/>
        <a:ext cx="4171627" cy="2590157"/>
      </dsp:txXfrm>
    </dsp:sp>
    <dsp:sp modelId="{F8E93978-7417-459D-9687-E36D69877A6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17E4-3003-48B3-B454-3ABAD8F6C60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Typical Home Value vs different variables such as proximity to parks, access to healthcare, schools in the area, ect.</a:t>
          </a:r>
          <a:endParaRPr lang="en-US" sz="28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CAF4-4488-45A6-9D47-54629FD126BD}">
      <dsp:nvSpPr>
        <dsp:cNvPr id="0" name=""/>
        <dsp:cNvSpPr/>
      </dsp:nvSpPr>
      <dsp:spPr>
        <a:xfrm>
          <a:off x="0" y="0"/>
          <a:ext cx="2923779" cy="1754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Read in csv and reduce to only CO date</a:t>
          </a:r>
          <a:endParaRPr lang="en-US" sz="3200" kern="1200" dirty="0"/>
        </a:p>
      </dsp:txBody>
      <dsp:txXfrm>
        <a:off x="0" y="0"/>
        <a:ext cx="2923779" cy="1754267"/>
      </dsp:txXfrm>
    </dsp:sp>
    <dsp:sp modelId="{6A101010-A3DB-4440-BF5F-6F5AD77B3D3D}">
      <dsp:nvSpPr>
        <dsp:cNvPr id="0" name=""/>
        <dsp:cNvSpPr/>
      </dsp:nvSpPr>
      <dsp:spPr>
        <a:xfrm>
          <a:off x="0" y="2026452"/>
          <a:ext cx="2923779" cy="17542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Groupby City and use mean()</a:t>
          </a:r>
          <a:endParaRPr lang="en-US" sz="3200" kern="1200" dirty="0"/>
        </a:p>
      </dsp:txBody>
      <dsp:txXfrm>
        <a:off x="0" y="2026452"/>
        <a:ext cx="2923779" cy="1754267"/>
      </dsp:txXfrm>
    </dsp:sp>
    <dsp:sp modelId="{92286A26-3088-4A71-B70B-716B78BD756A}">
      <dsp:nvSpPr>
        <dsp:cNvPr id="0" name=""/>
        <dsp:cNvSpPr/>
      </dsp:nvSpPr>
      <dsp:spPr>
        <a:xfrm>
          <a:off x="0" y="4077852"/>
          <a:ext cx="2923779" cy="17542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only most recent data and rename column</a:t>
          </a:r>
          <a:endParaRPr lang="en-US" sz="3200" kern="1200" dirty="0"/>
        </a:p>
      </dsp:txBody>
      <dsp:txXfrm>
        <a:off x="0" y="4077852"/>
        <a:ext cx="2923779" cy="1754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AEDC-AF75-4BDD-978D-5D83F3B4EC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2CD4-E4D6-4640-BF52-AD4B3041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dirty="0" err="1"/>
              <a:t>df</a:t>
            </a:r>
            <a:r>
              <a:rPr lang="en-US" dirty="0"/>
              <a:t> after reading in the raw data (csv). Has data for every state at different geographic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</a:t>
            </a:r>
            <a:r>
              <a:rPr lang="en-US" dirty="0" err="1"/>
              <a:t>df</a:t>
            </a:r>
            <a:r>
              <a:rPr lang="en-US" dirty="0"/>
              <a:t> after cleaning it up. We grabbed only the most recent entries for Home value for our comparisons. 02/31/23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loop and </a:t>
            </a:r>
            <a:r>
              <a:rPr lang="en-US" dirty="0" err="1"/>
              <a:t>df</a:t>
            </a:r>
            <a:r>
              <a:rPr lang="en-US" dirty="0"/>
              <a:t> to get cords for each 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should have bought houses 10 years ago. </a:t>
            </a:r>
          </a:p>
          <a:p>
            <a:r>
              <a:rPr lang="en-US" dirty="0"/>
              <a:t>-All of the CO cities kind of follow the same pattern</a:t>
            </a:r>
          </a:p>
          <a:p>
            <a:r>
              <a:rPr lang="en-US" dirty="0"/>
              <a:t>-Frisco + Breck are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pandas </a:t>
            </a:r>
            <a:r>
              <a:rPr lang="en-US" dirty="0" err="1"/>
              <a:t>read_html</a:t>
            </a:r>
            <a:r>
              <a:rPr lang="en-US" dirty="0"/>
              <a:t>() to get cat list</a:t>
            </a:r>
          </a:p>
          <a:p>
            <a:r>
              <a:rPr lang="en-US" dirty="0"/>
              <a:t>Sea??</a:t>
            </a:r>
          </a:p>
          <a:p>
            <a:r>
              <a:rPr lang="en-US" dirty="0"/>
              <a:t>Strongest positive correlations are nature related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DDE-BB71-AD5C-E1DB-EF16A413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36BD-25DA-BB41-567F-5A47A456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09F-9A4C-2B7E-38CB-77CFECD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9E7-7BF0-D451-6459-8B1B182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8710-E1BF-A3E0-B2FD-0AA3B47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0DB-EAD7-6001-30A7-D1318D0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7EA1-3036-7F25-631F-79B7D40D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DED-A12C-D14D-E4F6-2DF123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92-71B3-82E8-D19E-37C7B72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BB68-EFC2-6CFF-2EF4-6C6F393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339A-8960-2B5D-AD40-AFEDD75D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7589-9C06-54D2-2BE4-FF664380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F940-D068-D346-FBCF-8E8158C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FFB-480F-3669-A12C-5893C3E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976-A2E2-F957-35F9-9C4C841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D5F-70B1-1EC8-411B-1710971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DA4-7C5D-EE14-C030-7B435933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6940-0003-5F48-04B2-AE8AB26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7D63-2F92-16E9-343B-4D28D88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1158-FB34-AFA4-C4A1-75FA357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91C-CD5E-5AEC-8E71-543A2EDA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F6E9-4AD6-E270-8D80-51F6D909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BE-7A37-9CA6-D92F-F62E06A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E88-D342-07C8-739C-04C392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184-42CD-DA1B-9CBD-063BE02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2F7-1F65-2065-9762-6674B6A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A5FE-938B-F8A9-9590-3902D6C7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7929-1AAF-73E9-24E9-9BEB023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CA5-2651-3C18-4E3B-545C417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9555-AD26-BAC6-0F08-9B1251A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26C5-AE1F-8E18-EB5F-D67A8C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A4B-0A84-D951-6A0B-4C3E69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F207-2E61-95A1-AFB5-8A5FA977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330D-3242-90BF-BB24-5F633F27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1C4B-91D1-5C55-59E9-A214CAD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BB07-9C50-FC82-9F7E-2E753F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2F00E-A9CD-8312-DB34-BA3D8EA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499A-A098-3C0F-5EEB-85E7A1F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DDBB8-B8CA-82C4-0E8C-0129CF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C8D-A55C-00C1-2E8D-E4A62CF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EC79-DC8E-7CFE-D5C6-8DCC17E3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C5C5-6CBC-3C16-4B3C-A4F5E2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DD86-A56A-CFD5-6983-37CACDA9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45AD-76F7-FA1B-BBE9-9948BBA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6E75-3906-7B6F-D505-D26F5ED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629A-0DF0-1DEB-EDD6-D11501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87-CBEF-F285-6334-2A50A11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E50-5DB5-BC0B-890B-31FCE42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A51A-4A8A-CEE5-37B4-7AEDC2A9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49E-CAFB-FFB5-D73B-06E1DFF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140D-DB9B-05B7-859E-CC465FC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6DED-971D-4C1B-FBC3-1F7634E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5CA-4283-7EAA-C096-21CC9F7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7F50-D611-EEE1-F7E1-D520818A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B078-B375-44E8-339F-CE1A2ED2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AFD-C402-7922-CEB3-7B20674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CB8E-AD75-E339-7367-D7CC0C6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DDC3-7936-8A9E-E5AB-C55B7EB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264F-084A-F64C-688C-C3ECC5A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6E-091F-9F05-78F6-34A0E48B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6E3-CCB4-8052-A832-4C74CFDF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D61B-7364-4AC2-9DB3-C4410285676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AA-9EAB-07CC-86EE-995D9D8D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B4F6-CB2B-DBE7-F981-597C600D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509E5F92-9558-AC9A-63E6-749931C3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034FA-F70F-4EE2-F5EA-20887D42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EDA of Factors Affecting the Typical Home Value in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7DD-2B7B-B57F-AF38-B94F294B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E0B7C-6760-7297-6D75-C041783A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Deeper dive into specific categories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EE38355-17E1-B9C1-0273-2F0728EA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05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Park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Radius – 3 km</a:t>
            </a:r>
          </a:p>
          <a:p>
            <a:endParaRPr lang="en-US" sz="1800" dirty="0"/>
          </a:p>
          <a:p>
            <a:r>
              <a:rPr lang="en-US" sz="1800" dirty="0"/>
              <a:t>Golden has A LOT of parks!?</a:t>
            </a:r>
          </a:p>
          <a:p>
            <a:endParaRPr lang="en-US" sz="1800" dirty="0"/>
          </a:p>
          <a:p>
            <a:r>
              <a:rPr lang="en-US" sz="1800" dirty="0"/>
              <a:t>The number of parks does not seem to be strongly correlated to Typical Home Value with a calculated </a:t>
            </a:r>
            <a:r>
              <a:rPr lang="en-US" sz="1800" dirty="0" err="1"/>
              <a:t>r-value</a:t>
            </a:r>
            <a:r>
              <a:rPr lang="en-US" sz="1800" dirty="0"/>
              <a:t> of -0.15.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03CB6-8288-7A43-1F25-A44047F1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5" r="11269"/>
          <a:stretch/>
        </p:blipFill>
        <p:spPr>
          <a:xfrm>
            <a:off x="6539946" y="2385"/>
            <a:ext cx="4840356" cy="333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B2B0-FA19-9793-DC5E-EDF150333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66" r="17350"/>
          <a:stretch/>
        </p:blipFill>
        <p:spPr>
          <a:xfrm>
            <a:off x="6483626" y="3249528"/>
            <a:ext cx="4936435" cy="36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Mountain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lnSpcReduction="10000"/>
          </a:bodyPr>
          <a:lstStyle/>
          <a:p>
            <a:r>
              <a:rPr lang="en-US" sz="1200" dirty="0"/>
              <a:t>Wanted to see if having more mountains in a city meant more expensive homes in the city.</a:t>
            </a:r>
          </a:p>
          <a:p>
            <a:endParaRPr lang="en-US" sz="1200" dirty="0"/>
          </a:p>
          <a:p>
            <a:r>
              <a:rPr lang="en-US" sz="1200" dirty="0"/>
              <a:t>Figured out how many mountains are in each city and typical home prices in each city. (Bar Graph)</a:t>
            </a:r>
          </a:p>
          <a:p>
            <a:endParaRPr lang="en-US" sz="1200" dirty="0"/>
          </a:p>
          <a:p>
            <a:r>
              <a:rPr lang="en-US" sz="1200" dirty="0"/>
              <a:t>Compared typical home prices to number of mountains in the city . (Scatter Plot)</a:t>
            </a:r>
          </a:p>
          <a:p>
            <a:endParaRPr lang="en-US" sz="1200" dirty="0"/>
          </a:p>
          <a:p>
            <a:r>
              <a:rPr lang="en-US" sz="1200" dirty="0"/>
              <a:t>Had a radius of 10 km because mountains wouldn’t be right in a city, they would be surrounding the city.</a:t>
            </a:r>
          </a:p>
          <a:p>
            <a:endParaRPr lang="en-US" sz="1200" dirty="0"/>
          </a:p>
          <a:p>
            <a:r>
              <a:rPr lang="en-US" sz="1200" dirty="0"/>
              <a:t>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58D920D-5514-F3C0-2D70-06D35085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6882" y="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C2261C6-A506-1627-0F3A-0455B8CB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4011" y="3359426"/>
            <a:ext cx="4400722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8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Healthcare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 value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840709-885D-8701-2D27-7678B7F7D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6812689" y="3207350"/>
            <a:ext cx="4537795" cy="3650650"/>
          </a:xfrm>
          <a:prstGeom prst="rect">
            <a:avLst/>
          </a:prstGeom>
        </p:spPr>
      </p:pic>
      <p:pic>
        <p:nvPicPr>
          <p:cNvPr id="6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1F40FD7-B97D-D688-7AFF-CEE8980E7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6947452" y="1"/>
            <a:ext cx="4078000" cy="32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University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New time"/>
              </a:rPr>
              <a:t>For my part of this group project, I used </a:t>
            </a:r>
            <a:r>
              <a:rPr lang="en-US" sz="1800" dirty="0" err="1">
                <a:latin typeface="New time"/>
              </a:rPr>
              <a:t>Geoapify</a:t>
            </a:r>
            <a:r>
              <a:rPr lang="en-US" sz="18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Based on my finding, a strong demand for a good University nearby can drive property values higher.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1800" b="0" i="0" dirty="0" err="1">
                <a:effectLst/>
                <a:latin typeface="New time"/>
              </a:rPr>
              <a:t>education.school</a:t>
            </a:r>
            <a:r>
              <a:rPr lang="en-US" sz="1800" b="0" i="0" dirty="0">
                <a:effectLst/>
                <a:latin typeface="New time"/>
              </a:rPr>
              <a:t>” instead of limiting it to “</a:t>
            </a:r>
            <a:r>
              <a:rPr lang="en-US" sz="1800" b="0" i="0" dirty="0" err="1">
                <a:effectLst/>
                <a:latin typeface="New time"/>
              </a:rPr>
              <a:t>education.university</a:t>
            </a:r>
            <a:r>
              <a:rPr lang="en-US" sz="1800" b="0" i="0" dirty="0">
                <a:effectLst/>
                <a:latin typeface="New time"/>
              </a:rPr>
              <a:t>”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Also, it would be helpful to identify the homebuyers age, race/ethnicity, marital status and/or education.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1754F-F8CE-1FD0-F9F5-C04F4A5A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53885-3A2C-9F15-D235-409A680E1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1" y="1982672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</a:t>
            </a:r>
            <a:r>
              <a:rPr lang="en-US" sz="2900" dirty="0" err="1">
                <a:latin typeface="New time"/>
              </a:rPr>
              <a:t>Geoapify</a:t>
            </a:r>
            <a:r>
              <a:rPr lang="en-US" sz="29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59B90-D1C4-F7DB-B82E-16834906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Summary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FFF54-7C57-A61C-5FAB-897D8E6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9213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88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Coffee Shop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latin typeface="+mj-lt"/>
                <a:cs typeface="Nordique Inline" panose="020F0502020204030204" pitchFamily="34" charset="0"/>
              </a:rPr>
              <a:t>Radius 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= 10 km</a:t>
            </a:r>
          </a:p>
          <a:p>
            <a:pPr algn="l"/>
            <a:r>
              <a:rPr lang="en-US" sz="1400" dirty="0">
                <a:latin typeface="+mj-lt"/>
                <a:cs typeface="Nordique Inline" panose="020F0502020204030204" pitchFamily="34" charset="0"/>
              </a:rPr>
              <a:t>Using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plot_linear_regression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, it was found that the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r-value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362B25B-8C3B-153C-E724-5EF83758E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6" r="5002"/>
          <a:stretch/>
        </p:blipFill>
        <p:spPr>
          <a:xfrm>
            <a:off x="6402469" y="-1986"/>
            <a:ext cx="4994275" cy="3587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5DF16-B228-5B34-DDD9-B9FAF751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23" y="3536265"/>
            <a:ext cx="5194834" cy="33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Radius = 10 km</a:t>
            </a:r>
          </a:p>
          <a:p>
            <a:pPr algn="l"/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F048-144C-29E3-1B45-DD484C583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5505254" y="10"/>
            <a:ext cx="66867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16837-870C-3F08-6CC5-3D1BEFD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</a:rPr>
              <a:t>D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3200" dirty="0">
                <a:latin typeface="Roboto" panose="02000000000000000000" pitchFamily="2" charset="0"/>
              </a:rPr>
              <a:t>C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ollection: Round One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444-7F25-EC9E-04D7-72448112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134160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We got our home data from Zillow Research &amp;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1800" dirty="0">
                <a:latin typeface="Roboto" panose="02000000000000000000" pitchFamily="2" charset="0"/>
              </a:rPr>
              <a:t>The data set uses the Zillow Home Value Index (ZHVI) to describe the typical home price at different geographical levels</a:t>
            </a:r>
          </a:p>
          <a:p>
            <a:pPr lvl="2"/>
            <a:r>
              <a:rPr lang="en-US" sz="1800" dirty="0">
                <a:latin typeface="Roboto" panose="02000000000000000000" pitchFamily="2" charset="0"/>
                <a:hlinkClick r:id="rId3"/>
              </a:rPr>
              <a:t>https://www.zillow.com/research/data/</a:t>
            </a:r>
            <a:endParaRPr lang="en-US" sz="1800" dirty="0">
              <a:latin typeface="Roboto" panose="02000000000000000000" pitchFamily="2" charset="0"/>
            </a:endParaRPr>
          </a:p>
          <a:p>
            <a:pPr marL="914400" lvl="2" indent="0">
              <a:buNone/>
            </a:pPr>
            <a:endParaRPr lang="en-US" sz="1800" dirty="0">
              <a:latin typeface="Roboto" panose="02000000000000000000" pitchFamily="2" charset="0"/>
            </a:endParaRPr>
          </a:p>
          <a:p>
            <a:pPr lvl="1"/>
            <a:r>
              <a:rPr lang="en-US" sz="1800" b="0" i="0" dirty="0">
                <a:effectLst/>
                <a:latin typeface="Roboto" panose="02000000000000000000" pitchFamily="2" charset="0"/>
              </a:rPr>
              <a:t>For our project we analyzed the data at a city level</a:t>
            </a:r>
          </a:p>
          <a:p>
            <a:pPr lvl="1"/>
            <a:endParaRPr lang="en-US" sz="14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8A1A-8034-B8E7-0283-938E033E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876" y="3767547"/>
            <a:ext cx="433633" cy="503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AE1D1-CB7D-30E0-B5BB-334773BB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677" y="68281"/>
            <a:ext cx="8080479" cy="67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A6110E-BE41-C23F-A301-421B8D90B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00005"/>
              </p:ext>
            </p:extLst>
          </p:nvPr>
        </p:nvGraphicFramePr>
        <p:xfrm>
          <a:off x="3923685" y="360315"/>
          <a:ext cx="3534770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15C4D01-0E1B-9B1F-CC9D-93E9DE40BB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505" y="764347"/>
            <a:ext cx="4925112" cy="78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2FBBFA-9FB7-D302-17D3-B4A4E6D818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505" y="2802551"/>
            <a:ext cx="4725059" cy="819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C39F9E-A112-D19C-75B4-2EDEB1931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2503" y="4702809"/>
            <a:ext cx="492511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pic>
        <p:nvPicPr>
          <p:cNvPr id="5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B1F5418-D1C1-2DFF-1B31-373E19EC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1750" y="384929"/>
            <a:ext cx="4214868" cy="60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FEE9-944D-FDA7-0A0A-534143B7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</a:rPr>
              <a:t>D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5400" dirty="0">
                <a:latin typeface="Roboto" panose="02000000000000000000" pitchFamily="2" charset="0"/>
              </a:rPr>
              <a:t>C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ollection: Round Two</a:t>
            </a:r>
            <a:endParaRPr lang="en-US" sz="5400" dirty="0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F9309AA3-1B65-6B99-994D-A5C146D59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8" r="2844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F34F-1593-E2D2-F512-143B6061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After getting the typical home value for 19 Colorado cities, we used </a:t>
            </a:r>
            <a:r>
              <a:rPr lang="en-US" sz="2200" dirty="0" err="1"/>
              <a:t>Geoapify</a:t>
            </a:r>
            <a:r>
              <a:rPr lang="en-US" sz="2200" dirty="0"/>
              <a:t> to get coordinates for each city</a:t>
            </a:r>
          </a:p>
          <a:p>
            <a:endParaRPr lang="en-US" sz="2200" dirty="0"/>
          </a:p>
          <a:p>
            <a:r>
              <a:rPr lang="en-US" sz="2200" dirty="0"/>
              <a:t>Using the </a:t>
            </a:r>
            <a:r>
              <a:rPr lang="en-US" sz="2200" dirty="0" err="1"/>
              <a:t>coords</a:t>
            </a:r>
            <a:r>
              <a:rPr lang="en-US" sz="2200" dirty="0"/>
              <a:t> for each city, we explored the different categories on the </a:t>
            </a:r>
            <a:r>
              <a:rPr lang="en-US" sz="2200" dirty="0" err="1"/>
              <a:t>Geoapify</a:t>
            </a:r>
            <a:r>
              <a:rPr lang="en-US" sz="2200" dirty="0"/>
              <a:t> Places API</a:t>
            </a:r>
          </a:p>
          <a:p>
            <a:pPr lvl="1"/>
            <a:r>
              <a:rPr lang="en-US" sz="2200" dirty="0"/>
              <a:t>How many of each feature is within x radius from city?</a:t>
            </a:r>
          </a:p>
          <a:p>
            <a:pPr lvl="1"/>
            <a:r>
              <a:rPr lang="en-US" sz="2200" dirty="0"/>
              <a:t>How does this relate to home value?</a:t>
            </a:r>
          </a:p>
        </p:txBody>
      </p:sp>
    </p:spTree>
    <p:extLst>
      <p:ext uri="{BB962C8B-B14F-4D97-AF65-F5344CB8AC3E}">
        <p14:creationId xmlns:p14="http://schemas.microsoft.com/office/powerpoint/2010/main" val="24273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40CF6-21B2-EDC9-F307-4CBD8DD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Colorado Cities – Typical Home Value Time Series</a:t>
            </a:r>
            <a:br>
              <a:rPr lang="en-US" sz="3600"/>
            </a:br>
            <a:endParaRPr lang="en-US" sz="36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96EDC-5715-9AC8-444C-652B873C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092547"/>
            <a:ext cx="6702552" cy="377018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E6DF958-7172-776F-5DF2-7BDF75F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Typical Home value in Colorado has trended up over the last decade</a:t>
            </a:r>
          </a:p>
          <a:p>
            <a:endParaRPr lang="en-US" sz="1800"/>
          </a:p>
          <a:p>
            <a:r>
              <a:rPr lang="en-US" sz="1800"/>
              <a:t>The rate at which home values are increasing appears to be increasing since 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9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E7F2629-7AD4-4FB8-B544-38B7CC6E9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9FDBBCD-C46B-4CD7-9735-0FC561E9A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7811D-0095-2E52-3D43-14B00450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39" y="685797"/>
            <a:ext cx="5029200" cy="2263779"/>
          </a:xfrm>
        </p:spPr>
        <p:txBody>
          <a:bodyPr anchor="t">
            <a:normAutofit/>
          </a:bodyPr>
          <a:lstStyle/>
          <a:p>
            <a:r>
              <a:rPr lang="en-US" sz="5000"/>
              <a:t>Calculating R-Values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F2DF8-01DE-40AE-9C05-7828DAB9C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DA0529-064C-1AB4-98EC-21B50B4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39" y="3133724"/>
            <a:ext cx="5029200" cy="2746621"/>
          </a:xfrm>
        </p:spPr>
        <p:txBody>
          <a:bodyPr>
            <a:normAutofit/>
          </a:bodyPr>
          <a:lstStyle/>
          <a:p>
            <a:r>
              <a:rPr lang="en-US" sz="1800" dirty="0"/>
              <a:t>Using a for loop, </a:t>
            </a:r>
            <a:r>
              <a:rPr lang="en-US" sz="1800" dirty="0" err="1"/>
              <a:t>r-values</a:t>
            </a:r>
            <a:r>
              <a:rPr lang="en-US" sz="1800" dirty="0"/>
              <a:t> were calculated for every category on the </a:t>
            </a:r>
            <a:r>
              <a:rPr lang="en-US" sz="1800" dirty="0" err="1"/>
              <a:t>geoapify</a:t>
            </a:r>
            <a:r>
              <a:rPr lang="en-US" sz="1800" dirty="0"/>
              <a:t> places API.</a:t>
            </a:r>
          </a:p>
          <a:p>
            <a:endParaRPr lang="en-US" sz="1400" dirty="0"/>
          </a:p>
          <a:p>
            <a:r>
              <a:rPr lang="en-US" sz="1800" dirty="0"/>
              <a:t>The five strongest positive correlations and the five strongest negative correlations are shown to the right.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6161D-23E8-D2EE-C9AF-394B4806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720468"/>
            <a:ext cx="4211775" cy="2671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19924-79E6-6674-B5F7-BC383EF9C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560" y="3450963"/>
            <a:ext cx="4401826" cy="26719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1CD191-DCF0-4E88-A62A-10F0B3FC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1042</Words>
  <Application>Microsoft Office PowerPoint</Application>
  <PresentationFormat>Widescreen</PresentationFormat>
  <Paragraphs>111</Paragraphs>
  <Slides>21</Slides>
  <Notes>9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New time</vt:lpstr>
      <vt:lpstr>Roboto</vt:lpstr>
      <vt:lpstr>Office Theme</vt:lpstr>
      <vt:lpstr>EDA of Factors Affecting the Typical Home Value in Colorado</vt:lpstr>
      <vt:lpstr>Summary</vt:lpstr>
      <vt:lpstr>Data Collection: Round One</vt:lpstr>
      <vt:lpstr>Data Cleanup</vt:lpstr>
      <vt:lpstr>Data Cleanup</vt:lpstr>
      <vt:lpstr>Data Cleanup</vt:lpstr>
      <vt:lpstr>Data Collection: Round Two</vt:lpstr>
      <vt:lpstr>Colorado Cities – Typical Home Value Time Series </vt:lpstr>
      <vt:lpstr>Calculating R-Values</vt:lpstr>
      <vt:lpstr>Deeper dive into specific categories</vt:lpstr>
      <vt:lpstr>Park Data</vt:lpstr>
      <vt:lpstr>Mountain Data</vt:lpstr>
      <vt:lpstr>PowerPoint Presentation</vt:lpstr>
      <vt:lpstr>Healthcare</vt:lpstr>
      <vt:lpstr>Healthcare Data</vt:lpstr>
      <vt:lpstr>Healthcare</vt:lpstr>
      <vt:lpstr>PowerPoint Presentation</vt:lpstr>
      <vt:lpstr>University Data</vt:lpstr>
      <vt:lpstr>PowerPoint Presentation</vt:lpstr>
      <vt:lpstr>Coffee Shop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Factors Affecting the Typical Home Value in Colorado</dc:title>
  <dc:creator>Stan Johnson</dc:creator>
  <cp:lastModifiedBy>Stan Johnson</cp:lastModifiedBy>
  <cp:revision>9</cp:revision>
  <dcterms:created xsi:type="dcterms:W3CDTF">2023-04-05T01:44:43Z</dcterms:created>
  <dcterms:modified xsi:type="dcterms:W3CDTF">2023-04-09T17:38:45Z</dcterms:modified>
</cp:coreProperties>
</file>