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74" r:id="rId5"/>
    <p:sldId id="262" r:id="rId6"/>
    <p:sldId id="275" r:id="rId7"/>
    <p:sldId id="271" r:id="rId8"/>
    <p:sldId id="272" r:id="rId9"/>
    <p:sldId id="258" r:id="rId10"/>
    <p:sldId id="273" r:id="rId11"/>
    <p:sldId id="257" r:id="rId12"/>
    <p:sldId id="276" r:id="rId13"/>
    <p:sldId id="265" r:id="rId14"/>
    <p:sldId id="266" r:id="rId15"/>
    <p:sldId id="277" r:id="rId16"/>
    <p:sldId id="267" r:id="rId17"/>
    <p:sldId id="268" r:id="rId18"/>
    <p:sldId id="278" r:id="rId19"/>
    <p:sldId id="269" r:id="rId20"/>
    <p:sldId id="279" r:id="rId21"/>
    <p:sldId id="280" r:id="rId22"/>
    <p:sldId id="28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openstreetmap.org/copyright" TargetMode="External"/><Relationship Id="rId1" Type="http://schemas.openxmlformats.org/officeDocument/2006/relationships/hyperlink" Target="http://www.zillow.com/research/data" TargetMode="Externa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llow.com/research/data" TargetMode="External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hyperlink" Target="https://www.openstreetmap.org/copyright" TargetMode="Externa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A48D2-4CF7-4350-90CD-1A7ECE3AA0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F3B173-0836-4648-8969-AB932784375B}">
      <dgm:prSet/>
      <dgm:spPr/>
      <dgm:t>
        <a:bodyPr/>
        <a:lstStyle/>
        <a:p>
          <a:r>
            <a:rPr lang="en-US" b="0" i="0"/>
            <a:t>The goal of our project was to explore the patterns in the real estate market, mainly home value, regarding different features in the area. </a:t>
          </a:r>
          <a:endParaRPr lang="en-US"/>
        </a:p>
      </dgm:t>
    </dgm:pt>
    <dgm:pt modelId="{16B7AD42-7A55-4F03-A1CD-A638076C8A44}" type="parTrans" cxnId="{299BEAB8-F852-4842-A47D-552090D5E07D}">
      <dgm:prSet/>
      <dgm:spPr/>
      <dgm:t>
        <a:bodyPr/>
        <a:lstStyle/>
        <a:p>
          <a:endParaRPr lang="en-US"/>
        </a:p>
      </dgm:t>
    </dgm:pt>
    <dgm:pt modelId="{89E75D31-373F-409E-BBFE-1436AD9AB981}" type="sibTrans" cxnId="{299BEAB8-F852-4842-A47D-552090D5E07D}">
      <dgm:prSet/>
      <dgm:spPr/>
      <dgm:t>
        <a:bodyPr/>
        <a:lstStyle/>
        <a:p>
          <a:endParaRPr lang="en-US"/>
        </a:p>
      </dgm:t>
    </dgm:pt>
    <dgm:pt modelId="{C13F94FA-19E7-4442-BB26-CE312770DA03}">
      <dgm:prSet/>
      <dgm:spPr/>
      <dgm:t>
        <a:bodyPr/>
        <a:lstStyle/>
        <a:p>
          <a:r>
            <a:rPr lang="en-US" b="0" i="0"/>
            <a:t>Typical Home Value vs different variables such as proximity to parks, access to healthcare, schools in the area, ect.</a:t>
          </a:r>
          <a:endParaRPr lang="en-US"/>
        </a:p>
      </dgm:t>
    </dgm:pt>
    <dgm:pt modelId="{F00411BE-D82C-400D-91AF-1148561035F4}" type="parTrans" cxnId="{136BAED7-AF81-42F0-8A7F-8437C6169A81}">
      <dgm:prSet/>
      <dgm:spPr/>
      <dgm:t>
        <a:bodyPr/>
        <a:lstStyle/>
        <a:p>
          <a:endParaRPr lang="en-US"/>
        </a:p>
      </dgm:t>
    </dgm:pt>
    <dgm:pt modelId="{FFE96C1E-34BD-4597-BCA2-D724A716A119}" type="sibTrans" cxnId="{136BAED7-AF81-42F0-8A7F-8437C6169A81}">
      <dgm:prSet/>
      <dgm:spPr/>
      <dgm:t>
        <a:bodyPr/>
        <a:lstStyle/>
        <a:p>
          <a:endParaRPr lang="en-US"/>
        </a:p>
      </dgm:t>
    </dgm:pt>
    <dgm:pt modelId="{54B01767-EB16-4533-8DB6-C1035557859E}" type="pres">
      <dgm:prSet presAssocID="{D8CA48D2-4CF7-4350-90CD-1A7ECE3AA0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622DD-EB07-486A-9E5F-FAD6FEDB191A}" type="pres">
      <dgm:prSet presAssocID="{F4F3B173-0836-4648-8969-AB932784375B}" presName="hierRoot1" presStyleCnt="0"/>
      <dgm:spPr/>
    </dgm:pt>
    <dgm:pt modelId="{56341F87-E514-4B25-BCF3-B8F2EC1DA17A}" type="pres">
      <dgm:prSet presAssocID="{F4F3B173-0836-4648-8969-AB932784375B}" presName="composite" presStyleCnt="0"/>
      <dgm:spPr/>
    </dgm:pt>
    <dgm:pt modelId="{82B02335-E19A-4CA1-B89A-DA69DAC99E54}" type="pres">
      <dgm:prSet presAssocID="{F4F3B173-0836-4648-8969-AB932784375B}" presName="background" presStyleLbl="node0" presStyleIdx="0" presStyleCnt="2"/>
      <dgm:spPr/>
    </dgm:pt>
    <dgm:pt modelId="{910DE51C-1A17-4B45-99D8-D4DAB1E3B61F}" type="pres">
      <dgm:prSet presAssocID="{F4F3B173-0836-4648-8969-AB932784375B}" presName="text" presStyleLbl="fgAcc0" presStyleIdx="0" presStyleCnt="2">
        <dgm:presLayoutVars>
          <dgm:chPref val="3"/>
        </dgm:presLayoutVars>
      </dgm:prSet>
      <dgm:spPr/>
    </dgm:pt>
    <dgm:pt modelId="{744654AF-B13B-40E0-BE1B-2A3C4FD6A1E1}" type="pres">
      <dgm:prSet presAssocID="{F4F3B173-0836-4648-8969-AB932784375B}" presName="hierChild2" presStyleCnt="0"/>
      <dgm:spPr/>
    </dgm:pt>
    <dgm:pt modelId="{BA05AAC0-E1FF-41BE-94CE-2148B25AAF79}" type="pres">
      <dgm:prSet presAssocID="{C13F94FA-19E7-4442-BB26-CE312770DA03}" presName="hierRoot1" presStyleCnt="0"/>
      <dgm:spPr/>
    </dgm:pt>
    <dgm:pt modelId="{EF78B6BC-A07F-46EB-A748-BFFF924B4321}" type="pres">
      <dgm:prSet presAssocID="{C13F94FA-19E7-4442-BB26-CE312770DA03}" presName="composite" presStyleCnt="0"/>
      <dgm:spPr/>
    </dgm:pt>
    <dgm:pt modelId="{F8E93978-7417-459D-9687-E36D69877A64}" type="pres">
      <dgm:prSet presAssocID="{C13F94FA-19E7-4442-BB26-CE312770DA03}" presName="background" presStyleLbl="node0" presStyleIdx="1" presStyleCnt="2"/>
      <dgm:spPr/>
    </dgm:pt>
    <dgm:pt modelId="{8B6617E4-3003-48B3-B454-3ABAD8F6C603}" type="pres">
      <dgm:prSet presAssocID="{C13F94FA-19E7-4442-BB26-CE312770DA03}" presName="text" presStyleLbl="fgAcc0" presStyleIdx="1" presStyleCnt="2">
        <dgm:presLayoutVars>
          <dgm:chPref val="3"/>
        </dgm:presLayoutVars>
      </dgm:prSet>
      <dgm:spPr/>
    </dgm:pt>
    <dgm:pt modelId="{96B63A23-C2BA-4A74-8F16-A4A8C9F19A6A}" type="pres">
      <dgm:prSet presAssocID="{C13F94FA-19E7-4442-BB26-CE312770DA03}" presName="hierChild2" presStyleCnt="0"/>
      <dgm:spPr/>
    </dgm:pt>
  </dgm:ptLst>
  <dgm:cxnLst>
    <dgm:cxn modelId="{46BECF21-4033-419E-8B33-F3365FDE85D8}" type="presOf" srcId="{D8CA48D2-4CF7-4350-90CD-1A7ECE3AA0BB}" destId="{54B01767-EB16-4533-8DB6-C1035557859E}" srcOrd="0" destOrd="0" presId="urn:microsoft.com/office/officeart/2005/8/layout/hierarchy1"/>
    <dgm:cxn modelId="{FDBDFE29-EE5F-422F-9576-65DB9C98E02E}" type="presOf" srcId="{C13F94FA-19E7-4442-BB26-CE312770DA03}" destId="{8B6617E4-3003-48B3-B454-3ABAD8F6C603}" srcOrd="0" destOrd="0" presId="urn:microsoft.com/office/officeart/2005/8/layout/hierarchy1"/>
    <dgm:cxn modelId="{D472743F-317E-4A4C-B253-161F5E2341E9}" type="presOf" srcId="{F4F3B173-0836-4648-8969-AB932784375B}" destId="{910DE51C-1A17-4B45-99D8-D4DAB1E3B61F}" srcOrd="0" destOrd="0" presId="urn:microsoft.com/office/officeart/2005/8/layout/hierarchy1"/>
    <dgm:cxn modelId="{299BEAB8-F852-4842-A47D-552090D5E07D}" srcId="{D8CA48D2-4CF7-4350-90CD-1A7ECE3AA0BB}" destId="{F4F3B173-0836-4648-8969-AB932784375B}" srcOrd="0" destOrd="0" parTransId="{16B7AD42-7A55-4F03-A1CD-A638076C8A44}" sibTransId="{89E75D31-373F-409E-BBFE-1436AD9AB981}"/>
    <dgm:cxn modelId="{136BAED7-AF81-42F0-8A7F-8437C6169A81}" srcId="{D8CA48D2-4CF7-4350-90CD-1A7ECE3AA0BB}" destId="{C13F94FA-19E7-4442-BB26-CE312770DA03}" srcOrd="1" destOrd="0" parTransId="{F00411BE-D82C-400D-91AF-1148561035F4}" sibTransId="{FFE96C1E-34BD-4597-BCA2-D724A716A119}"/>
    <dgm:cxn modelId="{B1C7673F-E4C2-4CC7-ADE7-9F3E76E43A3F}" type="presParOf" srcId="{54B01767-EB16-4533-8DB6-C1035557859E}" destId="{DE4622DD-EB07-486A-9E5F-FAD6FEDB191A}" srcOrd="0" destOrd="0" presId="urn:microsoft.com/office/officeart/2005/8/layout/hierarchy1"/>
    <dgm:cxn modelId="{B00628D3-BB36-45F6-BAE3-DDFABF3AC12D}" type="presParOf" srcId="{DE4622DD-EB07-486A-9E5F-FAD6FEDB191A}" destId="{56341F87-E514-4B25-BCF3-B8F2EC1DA17A}" srcOrd="0" destOrd="0" presId="urn:microsoft.com/office/officeart/2005/8/layout/hierarchy1"/>
    <dgm:cxn modelId="{3CFEDAFF-F130-4AFE-AFE0-6A931A60479C}" type="presParOf" srcId="{56341F87-E514-4B25-BCF3-B8F2EC1DA17A}" destId="{82B02335-E19A-4CA1-B89A-DA69DAC99E54}" srcOrd="0" destOrd="0" presId="urn:microsoft.com/office/officeart/2005/8/layout/hierarchy1"/>
    <dgm:cxn modelId="{D0D71661-2E6A-49D1-A764-B296D613986B}" type="presParOf" srcId="{56341F87-E514-4B25-BCF3-B8F2EC1DA17A}" destId="{910DE51C-1A17-4B45-99D8-D4DAB1E3B61F}" srcOrd="1" destOrd="0" presId="urn:microsoft.com/office/officeart/2005/8/layout/hierarchy1"/>
    <dgm:cxn modelId="{82274967-CA3E-4CA4-BCC1-102A7E887DAE}" type="presParOf" srcId="{DE4622DD-EB07-486A-9E5F-FAD6FEDB191A}" destId="{744654AF-B13B-40E0-BE1B-2A3C4FD6A1E1}" srcOrd="1" destOrd="0" presId="urn:microsoft.com/office/officeart/2005/8/layout/hierarchy1"/>
    <dgm:cxn modelId="{F7180D35-5F53-4DE5-AC78-CA0FE1451D26}" type="presParOf" srcId="{54B01767-EB16-4533-8DB6-C1035557859E}" destId="{BA05AAC0-E1FF-41BE-94CE-2148B25AAF79}" srcOrd="1" destOrd="0" presId="urn:microsoft.com/office/officeart/2005/8/layout/hierarchy1"/>
    <dgm:cxn modelId="{8BD09AE1-08FB-4A29-A385-B31E92B10625}" type="presParOf" srcId="{BA05AAC0-E1FF-41BE-94CE-2148B25AAF79}" destId="{EF78B6BC-A07F-46EB-A748-BFFF924B4321}" srcOrd="0" destOrd="0" presId="urn:microsoft.com/office/officeart/2005/8/layout/hierarchy1"/>
    <dgm:cxn modelId="{0A35779F-B520-4239-A21C-BDBB06B69B53}" type="presParOf" srcId="{EF78B6BC-A07F-46EB-A748-BFFF924B4321}" destId="{F8E93978-7417-459D-9687-E36D69877A64}" srcOrd="0" destOrd="0" presId="urn:microsoft.com/office/officeart/2005/8/layout/hierarchy1"/>
    <dgm:cxn modelId="{8FB9F186-41A2-4138-AE81-246EC3BB4DBA}" type="presParOf" srcId="{EF78B6BC-A07F-46EB-A748-BFFF924B4321}" destId="{8B6617E4-3003-48B3-B454-3ABAD8F6C603}" srcOrd="1" destOrd="0" presId="urn:microsoft.com/office/officeart/2005/8/layout/hierarchy1"/>
    <dgm:cxn modelId="{DF575C9B-286B-450C-8A1D-C9956A0FA4FC}" type="presParOf" srcId="{BA05AAC0-E1FF-41BE-94CE-2148B25AAF79}" destId="{96B63A23-C2BA-4A74-8F16-A4A8C9F19A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in csv and reduce to only CO date</a:t>
          </a:r>
          <a:endParaRPr lang="en-US" dirty="0"/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Groupby City and use mean()</a:t>
          </a:r>
          <a:endParaRPr lang="en-US" dirty="0"/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only most recent data and rename column</a:t>
          </a:r>
          <a:endParaRPr lang="en-US" dirty="0"/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FEC09200-D895-4FDC-B520-0D576D37E16F}" type="presOf" srcId="{5C73681A-06FA-4B31-9E0B-6A50F1D4C411}" destId="{30DC6DA5-0862-45A3-B8FB-C49E359A6ECF}" srcOrd="0" destOrd="0" presId="urn:microsoft.com/office/officeart/2005/8/layout/default"/>
    <dgm:cxn modelId="{12CA1D39-F87F-43CF-BEBD-B2A724D7CE8B}" type="presOf" srcId="{2A16D47A-6ECD-43CD-AE79-917990DBDBEF}" destId="{92286A26-3088-4A71-B70B-716B78BD756A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B78643A8-EC0D-4B47-BC3F-6EFBC53B4826}" type="presOf" srcId="{EE2C4D77-4252-48D6-B8F2-3F836AE1E74C}" destId="{6A101010-A3DB-4440-BF5F-6F5AD77B3D3D}" srcOrd="0" destOrd="0" presId="urn:microsoft.com/office/officeart/2005/8/layout/default"/>
    <dgm:cxn modelId="{300A90B2-1D89-41BE-825F-E7F380FDE4AC}" type="presOf" srcId="{6BC9EA22-BE4A-45E5-ACB0-2997F05FBEC7}" destId="{FAE1CAF4-4488-45A6-9D47-54629FD126BD}" srcOrd="0" destOrd="0" presId="urn:microsoft.com/office/officeart/2005/8/layout/default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F5E616CB-B192-45BE-A18A-E7FE39C778ED}" type="presParOf" srcId="{30DC6DA5-0862-45A3-B8FB-C49E359A6ECF}" destId="{FAE1CAF4-4488-45A6-9D47-54629FD126BD}" srcOrd="0" destOrd="0" presId="urn:microsoft.com/office/officeart/2005/8/layout/default"/>
    <dgm:cxn modelId="{BE7F5093-3034-4504-9021-EC408BB4C1B2}" type="presParOf" srcId="{30DC6DA5-0862-45A3-B8FB-C49E359A6ECF}" destId="{19D171A1-0C1C-4451-8C64-6738BE90F4F3}" srcOrd="1" destOrd="0" presId="urn:microsoft.com/office/officeart/2005/8/layout/default"/>
    <dgm:cxn modelId="{D23062C9-D573-40A6-A1CF-D74FF98683E0}" type="presParOf" srcId="{30DC6DA5-0862-45A3-B8FB-C49E359A6ECF}" destId="{6A101010-A3DB-4440-BF5F-6F5AD77B3D3D}" srcOrd="2" destOrd="0" presId="urn:microsoft.com/office/officeart/2005/8/layout/default"/>
    <dgm:cxn modelId="{0CE54FDC-6B43-4120-B5AE-478372332C55}" type="presParOf" srcId="{30DC6DA5-0862-45A3-B8FB-C49E359A6ECF}" destId="{0A955BFA-F5E2-4B35-9395-CEE8EE7B57FB}" srcOrd="3" destOrd="0" presId="urn:microsoft.com/office/officeart/2005/8/layout/default"/>
    <dgm:cxn modelId="{F24A9357-9DE0-4CA3-BB6F-9E0C76B407E1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330DF-23A2-4769-BF91-F380336DEC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330E-F0E0-4C8C-B0DF-EBADFAF5CA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Data on typical home value is from Zillow®</a:t>
          </a:r>
          <a:endParaRPr lang="en-US" dirty="0"/>
        </a:p>
      </dgm:t>
    </dgm:pt>
    <dgm:pt modelId="{B6952B0F-BFCB-46F0-BBEF-83A441DF5D98}" type="parTrans" cxnId="{4A22D8E6-7B9D-4886-BB14-1C4F245C0025}">
      <dgm:prSet/>
      <dgm:spPr/>
      <dgm:t>
        <a:bodyPr/>
        <a:lstStyle/>
        <a:p>
          <a:endParaRPr lang="en-US"/>
        </a:p>
      </dgm:t>
    </dgm:pt>
    <dgm:pt modelId="{3AA39214-BD3B-48CF-8A99-241193240232}" type="sibTrans" cxnId="{4A22D8E6-7B9D-4886-BB14-1C4F245C0025}">
      <dgm:prSet/>
      <dgm:spPr/>
      <dgm:t>
        <a:bodyPr/>
        <a:lstStyle/>
        <a:p>
          <a:endParaRPr lang="en-US"/>
        </a:p>
      </dgm:t>
    </dgm:pt>
    <dgm:pt modelId="{9EAD6F70-3F65-4D1D-BE4C-56A4D3D7FD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www.Zillow.com/research/data</a:t>
          </a:r>
          <a:endParaRPr lang="en-US"/>
        </a:p>
      </dgm:t>
    </dgm:pt>
    <dgm:pt modelId="{9E8C2DFE-DDED-41D6-9B03-21182A91E5FC}" type="parTrans" cxnId="{64FF83F2-FDF9-4019-95B0-95049787D419}">
      <dgm:prSet/>
      <dgm:spPr/>
      <dgm:t>
        <a:bodyPr/>
        <a:lstStyle/>
        <a:p>
          <a:endParaRPr lang="en-US"/>
        </a:p>
      </dgm:t>
    </dgm:pt>
    <dgm:pt modelId="{B9245F43-0B5A-417C-9745-813BDB2B66E1}" type="sibTrans" cxnId="{64FF83F2-FDF9-4019-95B0-95049787D419}">
      <dgm:prSet/>
      <dgm:spPr/>
      <dgm:t>
        <a:bodyPr/>
        <a:lstStyle/>
        <a:p>
          <a:endParaRPr lang="en-US"/>
        </a:p>
      </dgm:t>
    </dgm:pt>
    <dgm:pt modelId="{E4AE002B-835C-45E7-B4FC-4A7B2727E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Our location data is from Geoapify and OpenStreetMap®</a:t>
          </a:r>
          <a:endParaRPr lang="en-US" dirty="0"/>
        </a:p>
      </dgm:t>
    </dgm:pt>
    <dgm:pt modelId="{ECE0F679-56C7-4EF1-A320-085F42C5F5F3}" type="parTrans" cxnId="{6637E8BF-9ED7-4A28-9EC5-3B3F3448F3EA}">
      <dgm:prSet/>
      <dgm:spPr/>
      <dgm:t>
        <a:bodyPr/>
        <a:lstStyle/>
        <a:p>
          <a:endParaRPr lang="en-US"/>
        </a:p>
      </dgm:t>
    </dgm:pt>
    <dgm:pt modelId="{F4101DC6-285D-44E2-A191-0726616A7673}" type="sibTrans" cxnId="{6637E8BF-9ED7-4A28-9EC5-3B3F3448F3EA}">
      <dgm:prSet/>
      <dgm:spPr/>
      <dgm:t>
        <a:bodyPr/>
        <a:lstStyle/>
        <a:p>
          <a:endParaRPr lang="en-US"/>
        </a:p>
      </dgm:t>
    </dgm:pt>
    <dgm:pt modelId="{0818A13B-E28C-4938-B8D8-29E769D7D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hlinkClick xmlns:r="http://schemas.openxmlformats.org/officeDocument/2006/relationships" r:id="rId2"/>
            </a:rPr>
            <a:t>https://www.geoapify.com/</a:t>
          </a:r>
          <a:endParaRPr lang="en-US" dirty="0"/>
        </a:p>
      </dgm:t>
    </dgm:pt>
    <dgm:pt modelId="{0BDCF07C-92BC-472C-9721-83BE1F854658}" type="parTrans" cxnId="{0264189D-C12D-4E0C-80E6-BCB0F69A48EC}">
      <dgm:prSet/>
      <dgm:spPr/>
      <dgm:t>
        <a:bodyPr/>
        <a:lstStyle/>
        <a:p>
          <a:endParaRPr lang="en-US"/>
        </a:p>
      </dgm:t>
    </dgm:pt>
    <dgm:pt modelId="{0DB886FA-B4B1-4F38-AF05-F4AA74F83D6C}" type="sibTrans" cxnId="{0264189D-C12D-4E0C-80E6-BCB0F69A48EC}">
      <dgm:prSet/>
      <dgm:spPr/>
      <dgm:t>
        <a:bodyPr/>
        <a:lstStyle/>
        <a:p>
          <a:endParaRPr lang="en-US"/>
        </a:p>
      </dgm:t>
    </dgm:pt>
    <dgm:pt modelId="{92CC1A0B-CF90-4401-8FBA-171B52170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https://www.openstreetmap.org/copyright</a:t>
          </a:r>
          <a:endParaRPr lang="en-US"/>
        </a:p>
      </dgm:t>
    </dgm:pt>
    <dgm:pt modelId="{4F6F66D1-203D-4F69-A3A4-F29C6B1CDCE8}" type="parTrans" cxnId="{40B1207E-7AC1-4AC1-8CD3-4DB9DA2C2A52}">
      <dgm:prSet/>
      <dgm:spPr/>
      <dgm:t>
        <a:bodyPr/>
        <a:lstStyle/>
        <a:p>
          <a:endParaRPr lang="en-US"/>
        </a:p>
      </dgm:t>
    </dgm:pt>
    <dgm:pt modelId="{6B2C300E-4E33-4E62-AFD9-038E72C943D8}" type="sibTrans" cxnId="{40B1207E-7AC1-4AC1-8CD3-4DB9DA2C2A52}">
      <dgm:prSet/>
      <dgm:spPr/>
      <dgm:t>
        <a:bodyPr/>
        <a:lstStyle/>
        <a:p>
          <a:endParaRPr lang="en-US"/>
        </a:p>
      </dgm:t>
    </dgm:pt>
    <dgm:pt modelId="{7049C5B5-40BD-4552-9D37-4BDEB38ECC1D}" type="pres">
      <dgm:prSet presAssocID="{DDA330DF-23A2-4769-BF91-F380336DEC08}" presName="root" presStyleCnt="0">
        <dgm:presLayoutVars>
          <dgm:dir/>
          <dgm:resizeHandles val="exact"/>
        </dgm:presLayoutVars>
      </dgm:prSet>
      <dgm:spPr/>
    </dgm:pt>
    <dgm:pt modelId="{1C23C8F3-BA85-46C4-A0B8-252792BE2835}" type="pres">
      <dgm:prSet presAssocID="{9F8D330E-F0E0-4C8C-B0DF-EBADFAF5CA85}" presName="compNode" presStyleCnt="0"/>
      <dgm:spPr/>
    </dgm:pt>
    <dgm:pt modelId="{0E07B3DA-5156-4F0E-8970-892A570CE15F}" type="pres">
      <dgm:prSet presAssocID="{9F8D330E-F0E0-4C8C-B0DF-EBADFAF5CA85}" presName="bgRect" presStyleLbl="bgShp" presStyleIdx="0" presStyleCnt="2"/>
      <dgm:spPr/>
    </dgm:pt>
    <dgm:pt modelId="{138FF4C6-880B-499F-AEDF-0C810949BCFC}" type="pres">
      <dgm:prSet presAssocID="{9F8D330E-F0E0-4C8C-B0DF-EBADFAF5CA8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5C2AA6D-5991-4ED9-9BE3-10C987F51215}" type="pres">
      <dgm:prSet presAssocID="{9F8D330E-F0E0-4C8C-B0DF-EBADFAF5CA85}" presName="spaceRect" presStyleCnt="0"/>
      <dgm:spPr/>
    </dgm:pt>
    <dgm:pt modelId="{A3FDA116-2D66-45FE-A817-7E9B0674BF4C}" type="pres">
      <dgm:prSet presAssocID="{9F8D330E-F0E0-4C8C-B0DF-EBADFAF5CA85}" presName="parTx" presStyleLbl="revTx" presStyleIdx="0" presStyleCnt="4">
        <dgm:presLayoutVars>
          <dgm:chMax val="0"/>
          <dgm:chPref val="0"/>
        </dgm:presLayoutVars>
      </dgm:prSet>
      <dgm:spPr/>
    </dgm:pt>
    <dgm:pt modelId="{4254F936-212D-458E-83F0-7D17880D040C}" type="pres">
      <dgm:prSet presAssocID="{9F8D330E-F0E0-4C8C-B0DF-EBADFAF5CA85}" presName="desTx" presStyleLbl="revTx" presStyleIdx="1" presStyleCnt="4">
        <dgm:presLayoutVars/>
      </dgm:prSet>
      <dgm:spPr/>
    </dgm:pt>
    <dgm:pt modelId="{FEDFAC17-1AA4-41BC-B652-09194849BA24}" type="pres">
      <dgm:prSet presAssocID="{3AA39214-BD3B-48CF-8A99-241193240232}" presName="sibTrans" presStyleCnt="0"/>
      <dgm:spPr/>
    </dgm:pt>
    <dgm:pt modelId="{7BAA47BA-B033-4EE6-850E-D4BD1CADFB3E}" type="pres">
      <dgm:prSet presAssocID="{E4AE002B-835C-45E7-B4FC-4A7B2727E869}" presName="compNode" presStyleCnt="0"/>
      <dgm:spPr/>
    </dgm:pt>
    <dgm:pt modelId="{A4432867-9169-427D-AD2C-8C5B26886416}" type="pres">
      <dgm:prSet presAssocID="{E4AE002B-835C-45E7-B4FC-4A7B2727E869}" presName="bgRect" presStyleLbl="bgShp" presStyleIdx="1" presStyleCnt="2"/>
      <dgm:spPr/>
    </dgm:pt>
    <dgm:pt modelId="{40AD6ABF-BF8E-418B-BC25-247D4352BF3F}" type="pres">
      <dgm:prSet presAssocID="{E4AE002B-835C-45E7-B4FC-4A7B2727E869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4E7E72A-147F-4553-AD36-40EC885706D0}" type="pres">
      <dgm:prSet presAssocID="{E4AE002B-835C-45E7-B4FC-4A7B2727E869}" presName="spaceRect" presStyleCnt="0"/>
      <dgm:spPr/>
    </dgm:pt>
    <dgm:pt modelId="{26F9B7E2-6DCE-4617-BB19-317764A1FAE6}" type="pres">
      <dgm:prSet presAssocID="{E4AE002B-835C-45E7-B4FC-4A7B2727E869}" presName="parTx" presStyleLbl="revTx" presStyleIdx="2" presStyleCnt="4">
        <dgm:presLayoutVars>
          <dgm:chMax val="0"/>
          <dgm:chPref val="0"/>
        </dgm:presLayoutVars>
      </dgm:prSet>
      <dgm:spPr/>
    </dgm:pt>
    <dgm:pt modelId="{297E4BBF-543E-4B9D-983D-F2B59D6C956A}" type="pres">
      <dgm:prSet presAssocID="{E4AE002B-835C-45E7-B4FC-4A7B2727E869}" presName="desTx" presStyleLbl="revTx" presStyleIdx="3" presStyleCnt="4">
        <dgm:presLayoutVars/>
      </dgm:prSet>
      <dgm:spPr/>
    </dgm:pt>
  </dgm:ptLst>
  <dgm:cxnLst>
    <dgm:cxn modelId="{717C4F3A-B453-4FA2-BC47-0C90494DD812}" type="presOf" srcId="{DDA330DF-23A2-4769-BF91-F380336DEC08}" destId="{7049C5B5-40BD-4552-9D37-4BDEB38ECC1D}" srcOrd="0" destOrd="0" presId="urn:microsoft.com/office/officeart/2018/2/layout/IconVerticalSolidList"/>
    <dgm:cxn modelId="{40B1207E-7AC1-4AC1-8CD3-4DB9DA2C2A52}" srcId="{E4AE002B-835C-45E7-B4FC-4A7B2727E869}" destId="{92CC1A0B-CF90-4401-8FBA-171B52170BC0}" srcOrd="1" destOrd="0" parTransId="{4F6F66D1-203D-4F69-A3A4-F29C6B1CDCE8}" sibTransId="{6B2C300E-4E33-4E62-AFD9-038E72C943D8}"/>
    <dgm:cxn modelId="{0264189D-C12D-4E0C-80E6-BCB0F69A48EC}" srcId="{E4AE002B-835C-45E7-B4FC-4A7B2727E869}" destId="{0818A13B-E28C-4938-B8D8-29E769D7D10A}" srcOrd="0" destOrd="0" parTransId="{0BDCF07C-92BC-472C-9721-83BE1F854658}" sibTransId="{0DB886FA-B4B1-4F38-AF05-F4AA74F83D6C}"/>
    <dgm:cxn modelId="{0FA129AE-5CAE-4697-940C-3B966C39CF11}" type="presOf" srcId="{92CC1A0B-CF90-4401-8FBA-171B52170BC0}" destId="{297E4BBF-543E-4B9D-983D-F2B59D6C956A}" srcOrd="0" destOrd="1" presId="urn:microsoft.com/office/officeart/2018/2/layout/IconVerticalSolidList"/>
    <dgm:cxn modelId="{B34575AE-D779-4E1C-AE35-1694827F36E2}" type="presOf" srcId="{E4AE002B-835C-45E7-B4FC-4A7B2727E869}" destId="{26F9B7E2-6DCE-4617-BB19-317764A1FAE6}" srcOrd="0" destOrd="0" presId="urn:microsoft.com/office/officeart/2018/2/layout/IconVerticalSolidList"/>
    <dgm:cxn modelId="{EB1CB2B4-023C-4C80-B209-34E0BAF53738}" type="presOf" srcId="{9F8D330E-F0E0-4C8C-B0DF-EBADFAF5CA85}" destId="{A3FDA116-2D66-45FE-A817-7E9B0674BF4C}" srcOrd="0" destOrd="0" presId="urn:microsoft.com/office/officeart/2018/2/layout/IconVerticalSolidList"/>
    <dgm:cxn modelId="{165230BD-A276-4B5C-9F10-E885BE22FFC1}" type="presOf" srcId="{9EAD6F70-3F65-4D1D-BE4C-56A4D3D7FDAC}" destId="{4254F936-212D-458E-83F0-7D17880D040C}" srcOrd="0" destOrd="0" presId="urn:microsoft.com/office/officeart/2018/2/layout/IconVerticalSolidList"/>
    <dgm:cxn modelId="{6637E8BF-9ED7-4A28-9EC5-3B3F3448F3EA}" srcId="{DDA330DF-23A2-4769-BF91-F380336DEC08}" destId="{E4AE002B-835C-45E7-B4FC-4A7B2727E869}" srcOrd="1" destOrd="0" parTransId="{ECE0F679-56C7-4EF1-A320-085F42C5F5F3}" sibTransId="{F4101DC6-285D-44E2-A191-0726616A7673}"/>
    <dgm:cxn modelId="{C85512DC-19E0-4B8F-A1DA-618A0BFACA27}" type="presOf" srcId="{0818A13B-E28C-4938-B8D8-29E769D7D10A}" destId="{297E4BBF-543E-4B9D-983D-F2B59D6C956A}" srcOrd="0" destOrd="0" presId="urn:microsoft.com/office/officeart/2018/2/layout/IconVerticalSolidList"/>
    <dgm:cxn modelId="{4A22D8E6-7B9D-4886-BB14-1C4F245C0025}" srcId="{DDA330DF-23A2-4769-BF91-F380336DEC08}" destId="{9F8D330E-F0E0-4C8C-B0DF-EBADFAF5CA85}" srcOrd="0" destOrd="0" parTransId="{B6952B0F-BFCB-46F0-BBEF-83A441DF5D98}" sibTransId="{3AA39214-BD3B-48CF-8A99-241193240232}"/>
    <dgm:cxn modelId="{64FF83F2-FDF9-4019-95B0-95049787D419}" srcId="{9F8D330E-F0E0-4C8C-B0DF-EBADFAF5CA85}" destId="{9EAD6F70-3F65-4D1D-BE4C-56A4D3D7FDAC}" srcOrd="0" destOrd="0" parTransId="{9E8C2DFE-DDED-41D6-9B03-21182A91E5FC}" sibTransId="{B9245F43-0B5A-417C-9745-813BDB2B66E1}"/>
    <dgm:cxn modelId="{98CA5D42-18F9-4D06-A47B-7FE6E714A597}" type="presParOf" srcId="{7049C5B5-40BD-4552-9D37-4BDEB38ECC1D}" destId="{1C23C8F3-BA85-46C4-A0B8-252792BE2835}" srcOrd="0" destOrd="0" presId="urn:microsoft.com/office/officeart/2018/2/layout/IconVerticalSolidList"/>
    <dgm:cxn modelId="{0119AE3E-DFD1-4F46-BE7D-F49A9D8A5F74}" type="presParOf" srcId="{1C23C8F3-BA85-46C4-A0B8-252792BE2835}" destId="{0E07B3DA-5156-4F0E-8970-892A570CE15F}" srcOrd="0" destOrd="0" presId="urn:microsoft.com/office/officeart/2018/2/layout/IconVerticalSolidList"/>
    <dgm:cxn modelId="{A09AEF6D-C7A9-433B-93DC-8C3723E76CA2}" type="presParOf" srcId="{1C23C8F3-BA85-46C4-A0B8-252792BE2835}" destId="{138FF4C6-880B-499F-AEDF-0C810949BCFC}" srcOrd="1" destOrd="0" presId="urn:microsoft.com/office/officeart/2018/2/layout/IconVerticalSolidList"/>
    <dgm:cxn modelId="{129B8453-E387-43B6-9C79-287036C4EAD6}" type="presParOf" srcId="{1C23C8F3-BA85-46C4-A0B8-252792BE2835}" destId="{95C2AA6D-5991-4ED9-9BE3-10C987F51215}" srcOrd="2" destOrd="0" presId="urn:microsoft.com/office/officeart/2018/2/layout/IconVerticalSolidList"/>
    <dgm:cxn modelId="{B95D73DF-FF2E-414F-9906-2A8E2E1BDC55}" type="presParOf" srcId="{1C23C8F3-BA85-46C4-A0B8-252792BE2835}" destId="{A3FDA116-2D66-45FE-A817-7E9B0674BF4C}" srcOrd="3" destOrd="0" presId="urn:microsoft.com/office/officeart/2018/2/layout/IconVerticalSolidList"/>
    <dgm:cxn modelId="{1F844592-623D-4F99-8547-9B9A29CA3A85}" type="presParOf" srcId="{1C23C8F3-BA85-46C4-A0B8-252792BE2835}" destId="{4254F936-212D-458E-83F0-7D17880D040C}" srcOrd="4" destOrd="0" presId="urn:microsoft.com/office/officeart/2018/2/layout/IconVerticalSolidList"/>
    <dgm:cxn modelId="{F83D20E9-63DD-4605-A1D9-B3217C0641DB}" type="presParOf" srcId="{7049C5B5-40BD-4552-9D37-4BDEB38ECC1D}" destId="{FEDFAC17-1AA4-41BC-B652-09194849BA24}" srcOrd="1" destOrd="0" presId="urn:microsoft.com/office/officeart/2018/2/layout/IconVerticalSolidList"/>
    <dgm:cxn modelId="{0C97F80F-14FD-4C2E-A5A3-2C671308E8CC}" type="presParOf" srcId="{7049C5B5-40BD-4552-9D37-4BDEB38ECC1D}" destId="{7BAA47BA-B033-4EE6-850E-D4BD1CADFB3E}" srcOrd="2" destOrd="0" presId="urn:microsoft.com/office/officeart/2018/2/layout/IconVerticalSolidList"/>
    <dgm:cxn modelId="{4A264CC4-CDFA-4171-A325-65D3EB1E913B}" type="presParOf" srcId="{7BAA47BA-B033-4EE6-850E-D4BD1CADFB3E}" destId="{A4432867-9169-427D-AD2C-8C5B26886416}" srcOrd="0" destOrd="0" presId="urn:microsoft.com/office/officeart/2018/2/layout/IconVerticalSolidList"/>
    <dgm:cxn modelId="{A5932BBA-D3E5-4D28-BD21-A657DAC5609D}" type="presParOf" srcId="{7BAA47BA-B033-4EE6-850E-D4BD1CADFB3E}" destId="{40AD6ABF-BF8E-418B-BC25-247D4352BF3F}" srcOrd="1" destOrd="0" presId="urn:microsoft.com/office/officeart/2018/2/layout/IconVerticalSolidList"/>
    <dgm:cxn modelId="{16307420-7FCF-4F38-A656-904898AC6D65}" type="presParOf" srcId="{7BAA47BA-B033-4EE6-850E-D4BD1CADFB3E}" destId="{B4E7E72A-147F-4553-AD36-40EC885706D0}" srcOrd="2" destOrd="0" presId="urn:microsoft.com/office/officeart/2018/2/layout/IconVerticalSolidList"/>
    <dgm:cxn modelId="{60BD3DB0-D284-45D1-9601-3EB126901F3E}" type="presParOf" srcId="{7BAA47BA-B033-4EE6-850E-D4BD1CADFB3E}" destId="{26F9B7E2-6DCE-4617-BB19-317764A1FAE6}" srcOrd="3" destOrd="0" presId="urn:microsoft.com/office/officeart/2018/2/layout/IconVerticalSolidList"/>
    <dgm:cxn modelId="{AB64193A-219D-41FF-AC80-B7740A4ABBF3}" type="presParOf" srcId="{7BAA47BA-B033-4EE6-850E-D4BD1CADFB3E}" destId="{297E4BBF-543E-4B9D-983D-F2B59D6C956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02335-E19A-4CA1-B89A-DA69DAC99E5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E51C-1A17-4B45-99D8-D4DAB1E3B61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goal of our project was to explore the patterns in the real estate market, mainly home value, regarding different features in the area. </a:t>
          </a:r>
          <a:endParaRPr lang="en-US" sz="2800" kern="1200"/>
        </a:p>
      </dsp:txBody>
      <dsp:txXfrm>
        <a:off x="696297" y="538547"/>
        <a:ext cx="4171627" cy="2590157"/>
      </dsp:txXfrm>
    </dsp:sp>
    <dsp:sp modelId="{F8E93978-7417-459D-9687-E36D69877A6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17E4-3003-48B3-B454-3ABAD8F6C60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Typical Home Value vs different variables such as proximity to parks, access to healthcare, schools in the area, ect.</a:t>
          </a:r>
          <a:endParaRPr lang="en-US" sz="28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Read in csv and reduce to only CO date</a:t>
          </a:r>
          <a:endParaRPr lang="en-US" sz="3200" kern="1200" dirty="0"/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Groupby City and use mean()</a:t>
          </a:r>
          <a:endParaRPr lang="en-US" sz="3200" kern="1200" dirty="0"/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only most recent data and rename column</a:t>
          </a:r>
          <a:endParaRPr lang="en-US" sz="3200" kern="1200" dirty="0"/>
        </a:p>
      </dsp:txBody>
      <dsp:txXfrm>
        <a:off x="0" y="4077852"/>
        <a:ext cx="2923779" cy="1754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7B3DA-5156-4F0E-8970-892A570CE15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FF4C6-880B-499F-AEDF-0C810949BCF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DA116-2D66-45FE-A817-7E9B0674BF4C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Data on typical home value is from Zillow®</a:t>
          </a:r>
          <a:endParaRPr lang="en-US" sz="2300" kern="1200" dirty="0"/>
        </a:p>
      </dsp:txBody>
      <dsp:txXfrm>
        <a:off x="1507738" y="707092"/>
        <a:ext cx="4732020" cy="1305401"/>
      </dsp:txXfrm>
    </dsp:sp>
    <dsp:sp modelId="{4254F936-212D-458E-83F0-7D17880D040C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www.Zillow.com/research/data</a:t>
          </a:r>
          <a:endParaRPr lang="en-US" sz="1700" kern="1200"/>
        </a:p>
      </dsp:txBody>
      <dsp:txXfrm>
        <a:off x="6239758" y="707092"/>
        <a:ext cx="4275841" cy="1305401"/>
      </dsp:txXfrm>
    </dsp:sp>
    <dsp:sp modelId="{A4432867-9169-427D-AD2C-8C5B2688641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D6ABF-BF8E-418B-BC25-247D4352BF3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B7E2-6DCE-4617-BB19-317764A1FAE6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Our location data is from Geoapify and OpenStreetMap®</a:t>
          </a:r>
          <a:endParaRPr lang="en-US" sz="2300" kern="1200" dirty="0"/>
        </a:p>
      </dsp:txBody>
      <dsp:txXfrm>
        <a:off x="1507738" y="2338844"/>
        <a:ext cx="4732020" cy="1305401"/>
      </dsp:txXfrm>
    </dsp:sp>
    <dsp:sp modelId="{297E4BBF-543E-4B9D-983D-F2B59D6C956A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hlinkClick xmlns:r="http://schemas.openxmlformats.org/officeDocument/2006/relationships" r:id="rId6"/>
            </a:rPr>
            <a:t>https://www.geoapify.com/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hlinkClick xmlns:r="http://schemas.openxmlformats.org/officeDocument/2006/relationships" r:id="rId6"/>
            </a:rPr>
            <a:t>https://www.openstreetmap.org/copyright</a:t>
          </a:r>
          <a:endParaRPr lang="en-US" sz="1700" kern="1200"/>
        </a:p>
      </dsp:txBody>
      <dsp:txXfrm>
        <a:off x="6239758" y="2338844"/>
        <a:ext cx="427584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dirty="0" err="1"/>
              <a:t>df</a:t>
            </a:r>
            <a:r>
              <a:rPr lang="en-US" dirty="0"/>
              <a:t> after reading in the raw data (csv). Has data for every state at different geographic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</a:t>
            </a:r>
            <a:r>
              <a:rPr lang="en-US" dirty="0" err="1"/>
              <a:t>df</a:t>
            </a:r>
            <a:r>
              <a:rPr lang="en-US" dirty="0"/>
              <a:t> after cleaning it up. We grabbed only the most recent entries for Home value for our comparisons. 02/31/23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loop and </a:t>
            </a:r>
            <a:r>
              <a:rPr lang="en-US" dirty="0" err="1"/>
              <a:t>df</a:t>
            </a:r>
            <a:r>
              <a:rPr lang="en-US" dirty="0"/>
              <a:t> to get cords for each 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should have bought houses 10 years ago. </a:t>
            </a:r>
          </a:p>
          <a:p>
            <a:r>
              <a:rPr lang="en-US" dirty="0"/>
              <a:t>-All of the CO cities kind of follow the same pattern</a:t>
            </a:r>
          </a:p>
          <a:p>
            <a:r>
              <a:rPr lang="en-US" dirty="0"/>
              <a:t>-Frisco + Breck are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pandas </a:t>
            </a:r>
            <a:r>
              <a:rPr lang="en-US" dirty="0" err="1"/>
              <a:t>read_html</a:t>
            </a:r>
            <a:r>
              <a:rPr lang="en-US" dirty="0"/>
              <a:t>() to get cat list</a:t>
            </a:r>
          </a:p>
          <a:p>
            <a:r>
              <a:rPr lang="en-US" dirty="0"/>
              <a:t>Sea??</a:t>
            </a:r>
          </a:p>
          <a:p>
            <a:r>
              <a:rPr lang="en-US" dirty="0"/>
              <a:t>Strongest positive correlations are nature related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509E5F92-9558-AC9A-63E6-749931C3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0B7C-6760-7297-6D75-C041783A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Deeper dive into specific categories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EE38355-17E1-B9C1-0273-2F0728EA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05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5" r="11269"/>
          <a:stretch/>
        </p:blipFill>
        <p:spPr>
          <a:xfrm>
            <a:off x="6539946" y="2385"/>
            <a:ext cx="4840356" cy="333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66" r="17350"/>
          <a:stretch/>
        </p:blipFill>
        <p:spPr>
          <a:xfrm>
            <a:off x="6483626" y="3249528"/>
            <a:ext cx="4936435" cy="36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Mountain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Wanted to see if having more mountains in a city meant more expensive homes in the city.</a:t>
            </a:r>
          </a:p>
          <a:p>
            <a:endParaRPr lang="en-US" sz="1200" dirty="0"/>
          </a:p>
          <a:p>
            <a:r>
              <a:rPr lang="en-US" sz="1200" dirty="0"/>
              <a:t>Figured out how many mountains are in each city and typical home prices in each city. (Bar Graph)</a:t>
            </a:r>
          </a:p>
          <a:p>
            <a:endParaRPr lang="en-US" sz="1200" dirty="0"/>
          </a:p>
          <a:p>
            <a:r>
              <a:rPr lang="en-US" sz="1200" dirty="0"/>
              <a:t>Compared typical home prices to number of mountains in the city . (Scatter Plot)</a:t>
            </a:r>
          </a:p>
          <a:p>
            <a:endParaRPr lang="en-US" sz="1200" dirty="0"/>
          </a:p>
          <a:p>
            <a:r>
              <a:rPr lang="en-US" sz="1200" dirty="0"/>
              <a:t>Had a radius of 10 km because mountains wouldn’t be right in a city, they would be surrounding the city.</a:t>
            </a:r>
          </a:p>
          <a:p>
            <a:endParaRPr lang="en-US" sz="1200" dirty="0"/>
          </a:p>
          <a:p>
            <a:r>
              <a:rPr lang="en-US" sz="1200" dirty="0"/>
              <a:t>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58D920D-5514-F3C0-2D70-06D35085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6882" y="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C2261C6-A506-1627-0F3A-0455B8CB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4011" y="3359426"/>
            <a:ext cx="4400722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8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Healthcare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Definition of Healthcare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Radius 10km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 value is -0.25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7C152-450F-9FF7-41C3-F1B0A9F3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71" y="3280528"/>
            <a:ext cx="5725239" cy="3487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16B7F-35D4-E8BA-1CEB-60769A7E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34" y="89555"/>
            <a:ext cx="5196075" cy="32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University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New time"/>
              </a:rPr>
              <a:t>For my part of this group project, I used Geoapify to see if the presence of University increase home price  in the state of Colorado.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Based on my finding, a strong demand for a good University nearby can drive property values higher.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1800" b="0" i="0" dirty="0" err="1">
                <a:effectLst/>
                <a:latin typeface="New time"/>
              </a:rPr>
              <a:t>education.school</a:t>
            </a:r>
            <a:r>
              <a:rPr lang="en-US" sz="1800" b="0" i="0" dirty="0">
                <a:effectLst/>
                <a:latin typeface="New time"/>
              </a:rPr>
              <a:t>” instead of limiting it to “</a:t>
            </a:r>
            <a:r>
              <a:rPr lang="en-US" sz="1800" b="0" i="0" dirty="0" err="1">
                <a:effectLst/>
                <a:latin typeface="New time"/>
              </a:rPr>
              <a:t>education.university</a:t>
            </a:r>
            <a:r>
              <a:rPr lang="en-US" sz="1800" b="0" i="0" dirty="0">
                <a:effectLst/>
                <a:latin typeface="New time"/>
              </a:rPr>
              <a:t>”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Also, it would be helpful to identify the homebuyers age, race/ethnicity, marital status and/or education.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1754F-F8CE-1FD0-F9F5-C04F4A5A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53885-3A2C-9F15-D235-409A680E1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1" y="1982672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Geoapify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Summary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FFF54-7C57-A61C-5FAB-897D8E6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9213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Coffee Shop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latin typeface="+mj-lt"/>
                <a:cs typeface="Nordique Inline" panose="020F0502020204030204" pitchFamily="34" charset="0"/>
              </a:rPr>
              <a:t>Radius 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= 10 km</a:t>
            </a:r>
          </a:p>
          <a:p>
            <a:pPr algn="l"/>
            <a:r>
              <a:rPr lang="en-US" sz="1400" dirty="0">
                <a:latin typeface="+mj-lt"/>
                <a:cs typeface="Nordique Inline" panose="020F0502020204030204" pitchFamily="34" charset="0"/>
              </a:rPr>
              <a:t>Using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plot_linear_regression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, it was found that the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r-value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62B25B-8C3B-153C-E724-5EF83758E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" r="5002"/>
          <a:stretch/>
        </p:blipFill>
        <p:spPr>
          <a:xfrm>
            <a:off x="6402469" y="-1986"/>
            <a:ext cx="4994275" cy="3587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5DF16-B228-5B34-DDD9-B9FAF751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23" y="3536265"/>
            <a:ext cx="5194834" cy="33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4E2B3-0EE7-1832-59C2-E1210D5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Next Steps</a:t>
            </a:r>
          </a:p>
        </p:txBody>
      </p:sp>
      <p:pic>
        <p:nvPicPr>
          <p:cNvPr id="13" name="Picture 4" descr="White puzzle with one red piece">
            <a:extLst>
              <a:ext uri="{FF2B5EF4-FFF2-40B4-BE49-F238E27FC236}">
                <a16:creationId xmlns:a16="http://schemas.microsoft.com/office/drawing/2014/main" id="{8E611FF8-91C8-20E6-035B-9488FA6B2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2" r="32578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F729-1286-B9CB-7C68-543B41DD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700"/>
              <a:t>Given more time with this project we would:</a:t>
            </a:r>
          </a:p>
          <a:p>
            <a:pPr lvl="1"/>
            <a:r>
              <a:rPr lang="en-US" sz="1700"/>
              <a:t>Dive deeper into each category and further examine individual results</a:t>
            </a:r>
          </a:p>
          <a:p>
            <a:pPr lvl="2"/>
            <a:r>
              <a:rPr lang="en-US" sz="1700"/>
              <a:t>Only one coffee shop in Breck??</a:t>
            </a:r>
          </a:p>
          <a:p>
            <a:pPr marL="914400" lvl="2" indent="0">
              <a:buNone/>
            </a:pPr>
            <a:endParaRPr lang="en-US" sz="1700"/>
          </a:p>
          <a:p>
            <a:pPr lvl="1"/>
            <a:r>
              <a:rPr lang="en-US" sz="1700"/>
              <a:t>Use population data to better understand how different categories and home value are affected by the population of a city</a:t>
            </a:r>
          </a:p>
          <a:p>
            <a:pPr lvl="1"/>
            <a:endParaRPr lang="en-US" sz="1700"/>
          </a:p>
          <a:p>
            <a:pPr lvl="1"/>
            <a:r>
              <a:rPr lang="en-US" sz="1700"/>
              <a:t>Explore comparisons at different geographical levels:</a:t>
            </a:r>
          </a:p>
          <a:p>
            <a:pPr lvl="2"/>
            <a:r>
              <a:rPr lang="en-US" sz="1700"/>
              <a:t>Neighborhood level</a:t>
            </a:r>
          </a:p>
          <a:p>
            <a:pPr lvl="2"/>
            <a:endParaRPr lang="en-US" sz="1700"/>
          </a:p>
          <a:p>
            <a:pPr lvl="2"/>
            <a:r>
              <a:rPr lang="en-US" sz="1700"/>
              <a:t>State level</a:t>
            </a:r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9898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A671-52F3-2016-B0AA-B5EB5A2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Acknowledgment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355D3-26BA-CB16-8F78-5920FF2A3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4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34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Radius = 10 km</a:t>
            </a:r>
          </a:p>
          <a:p>
            <a:pPr algn="l"/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F048-144C-29E3-1B45-DD484C583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505254" y="10"/>
            <a:ext cx="66867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</a:rPr>
              <a:t>D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3200" dirty="0">
                <a:latin typeface="Roboto" panose="02000000000000000000" pitchFamily="2" charset="0"/>
              </a:rPr>
              <a:t>C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ollection: Round One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134160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We got our home data from Zillow Research &amp;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800" dirty="0">
                <a:latin typeface="Roboto" panose="02000000000000000000" pitchFamily="2" charset="0"/>
              </a:rPr>
              <a:t>The data set uses the Zillow Home Value Index (ZHVI) to describe the typical home price at different geographical levels</a:t>
            </a:r>
          </a:p>
          <a:p>
            <a:pPr lvl="2"/>
            <a:r>
              <a:rPr lang="en-US" sz="1800" dirty="0">
                <a:latin typeface="Roboto" panose="02000000000000000000" pitchFamily="2" charset="0"/>
                <a:hlinkClick r:id="rId3"/>
              </a:rPr>
              <a:t>https://www.zillow.com/research/data/</a:t>
            </a:r>
            <a:endParaRPr lang="en-US" sz="1800" dirty="0">
              <a:latin typeface="Roboto" panose="02000000000000000000" pitchFamily="2" charset="0"/>
            </a:endParaRPr>
          </a:p>
          <a:p>
            <a:pPr marL="914400" lvl="2" indent="0">
              <a:buNone/>
            </a:pPr>
            <a:endParaRPr lang="en-US" sz="1800" dirty="0">
              <a:latin typeface="Roboto" panose="02000000000000000000" pitchFamily="2" charset="0"/>
            </a:endParaRPr>
          </a:p>
          <a:p>
            <a:pPr lvl="1"/>
            <a:r>
              <a:rPr lang="en-US" sz="1800" b="0" i="0" dirty="0"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8A1A-8034-B8E7-0283-938E033E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76" y="3767547"/>
            <a:ext cx="433633" cy="5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AE1D1-CB7D-30E0-B5BB-334773BB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677" y="68281"/>
            <a:ext cx="8080479" cy="6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00005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pic>
        <p:nvPicPr>
          <p:cNvPr id="5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B1F5418-D1C1-2DFF-1B31-373E19EC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1750" y="384929"/>
            <a:ext cx="4214868" cy="60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FEE9-944D-FDA7-0A0A-534143B7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</a:rPr>
              <a:t>D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5400" dirty="0">
                <a:latin typeface="Roboto" panose="02000000000000000000" pitchFamily="2" charset="0"/>
              </a:rPr>
              <a:t>C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ollection: Round Two</a:t>
            </a:r>
            <a:endParaRPr lang="en-US" sz="5400" dirty="0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F9309AA3-1B65-6B99-994D-A5C146D59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8" r="2844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34F-1593-E2D2-F512-143B6061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After getting the typical home value for 19 Colorado cities, we used Geoapify to get coordinates for each city</a:t>
            </a:r>
          </a:p>
          <a:p>
            <a:endParaRPr lang="en-US" sz="2200" dirty="0"/>
          </a:p>
          <a:p>
            <a:r>
              <a:rPr lang="en-US" sz="2200" dirty="0"/>
              <a:t>Using the </a:t>
            </a:r>
            <a:r>
              <a:rPr lang="en-US" sz="2200" dirty="0" err="1"/>
              <a:t>coords</a:t>
            </a:r>
            <a:r>
              <a:rPr lang="en-US" sz="2200" dirty="0"/>
              <a:t> for each city, we explored the different categories on the Geoapify Places API</a:t>
            </a:r>
          </a:p>
          <a:p>
            <a:pPr lvl="1"/>
            <a:r>
              <a:rPr lang="en-US" sz="2200" dirty="0"/>
              <a:t>How many of each feature is within x radius from city?</a:t>
            </a:r>
          </a:p>
          <a:p>
            <a:pPr lvl="1"/>
            <a:r>
              <a:rPr lang="en-US" sz="2200" dirty="0"/>
              <a:t>How does this relate to home value?</a:t>
            </a:r>
          </a:p>
        </p:txBody>
      </p:sp>
    </p:spTree>
    <p:extLst>
      <p:ext uri="{BB962C8B-B14F-4D97-AF65-F5344CB8AC3E}">
        <p14:creationId xmlns:p14="http://schemas.microsoft.com/office/powerpoint/2010/main" val="24273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40CF6-21B2-EDC9-F307-4CBD8DD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Colorado Cities – Typical Home Value Time Series</a:t>
            </a:r>
            <a:br>
              <a:rPr lang="en-US" sz="3600"/>
            </a:br>
            <a:endParaRPr lang="en-US" sz="36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96EDC-5715-9AC8-444C-652B873C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092547"/>
            <a:ext cx="6702552" cy="377018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E6DF958-7172-776F-5DF2-7BDF75F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Typical Home value in Colorado has trended up over the last decade</a:t>
            </a:r>
          </a:p>
          <a:p>
            <a:endParaRPr lang="en-US" sz="1800"/>
          </a:p>
          <a:p>
            <a:r>
              <a:rPr lang="en-US" sz="1800"/>
              <a:t>The rate at which home values are increasing appears to be increasing since 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9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7F2629-7AD4-4FB8-B544-38B7CC6E9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9FDBBCD-C46B-4CD7-9735-0FC561E9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39" y="685797"/>
            <a:ext cx="5029200" cy="2263779"/>
          </a:xfrm>
        </p:spPr>
        <p:txBody>
          <a:bodyPr anchor="t">
            <a:normAutofit/>
          </a:bodyPr>
          <a:lstStyle/>
          <a:p>
            <a:r>
              <a:rPr lang="en-US" sz="5000"/>
              <a:t>Calculating R-Values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F2DF8-01DE-40AE-9C05-7828DAB9C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39" y="3133724"/>
            <a:ext cx="5029200" cy="274662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4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6161D-23E8-D2EE-C9AF-394B4806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720468"/>
            <a:ext cx="4211775" cy="2671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19924-79E6-6674-B5F7-BC383EF9C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560" y="3450963"/>
            <a:ext cx="4401826" cy="26719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1CD191-DCF0-4E88-A62A-10F0B3FC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1150</Words>
  <Application>Microsoft Office PowerPoint</Application>
  <PresentationFormat>Widescreen</PresentationFormat>
  <Paragraphs>130</Paragraphs>
  <Slides>23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Collection: Round One</vt:lpstr>
      <vt:lpstr>Data Cleanup</vt:lpstr>
      <vt:lpstr>Data Cleanup</vt:lpstr>
      <vt:lpstr>Data Cleanup</vt:lpstr>
      <vt:lpstr>Data Collection: Round Two</vt:lpstr>
      <vt:lpstr>Colorado Cities – Typical Home Value Time Series </vt:lpstr>
      <vt:lpstr>Calculating R-Values</vt:lpstr>
      <vt:lpstr>Deeper dive into specific categories</vt:lpstr>
      <vt:lpstr>Park Data</vt:lpstr>
      <vt:lpstr>Mountain Data</vt:lpstr>
      <vt:lpstr>PowerPoint Presentation</vt:lpstr>
      <vt:lpstr>Healthcare</vt:lpstr>
      <vt:lpstr>Healthcare Data</vt:lpstr>
      <vt:lpstr>Healthcare</vt:lpstr>
      <vt:lpstr>PowerPoint Presentation</vt:lpstr>
      <vt:lpstr>University Data</vt:lpstr>
      <vt:lpstr>PowerPoint Presentation</vt:lpstr>
      <vt:lpstr>Coffee Shop Data</vt:lpstr>
      <vt:lpstr>Next Steps</vt:lpstr>
      <vt:lpstr>Acknowledgment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Stan Johnson</cp:lastModifiedBy>
  <cp:revision>16</cp:revision>
  <dcterms:created xsi:type="dcterms:W3CDTF">2023-04-05T01:44:43Z</dcterms:created>
  <dcterms:modified xsi:type="dcterms:W3CDTF">2023-04-10T17:13:03Z</dcterms:modified>
</cp:coreProperties>
</file>