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0" r:id="rId4"/>
    <p:sldId id="262" r:id="rId5"/>
    <p:sldId id="263" r:id="rId6"/>
    <p:sldId id="264" r:id="rId7"/>
    <p:sldId id="271" r:id="rId8"/>
    <p:sldId id="261" r:id="rId9"/>
    <p:sldId id="258" r:id="rId10"/>
    <p:sldId id="257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32FCEB-73A7-424D-B59E-C245D58938E2}" v="168" dt="2023-04-05T18:37:27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3681A-06FA-4B31-9E0B-6A50F1D4C411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BC9EA22-BE4A-45E5-ACB0-2997F05FBEC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Read in csv and reduce to only CO date</a:t>
          </a:r>
        </a:p>
      </dgm:t>
    </dgm:pt>
    <dgm:pt modelId="{BE225918-44F7-4A34-B811-322E18CAFFB4}" type="parTrans" cxnId="{419482BB-19B3-4E48-8D70-BA86F96EF6EE}">
      <dgm:prSet/>
      <dgm:spPr/>
      <dgm:t>
        <a:bodyPr/>
        <a:lstStyle/>
        <a:p>
          <a:endParaRPr lang="en-US"/>
        </a:p>
      </dgm:t>
    </dgm:pt>
    <dgm:pt modelId="{F5EB914C-6AAC-41B0-88D9-92B11B7D2B31}" type="sibTrans" cxnId="{419482BB-19B3-4E48-8D70-BA86F96EF6E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E2C4D77-4252-48D6-B8F2-3F836AE1E74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Groupby</a:t>
          </a:r>
          <a:r>
            <a:rPr lang="en-US" dirty="0"/>
            <a:t> City and use mean()</a:t>
          </a:r>
        </a:p>
      </dgm:t>
    </dgm:pt>
    <dgm:pt modelId="{115E6408-7260-4AA1-9C0A-02674319504C}" type="parTrans" cxnId="{40F292A4-689D-42B4-B71D-0C128C13E416}">
      <dgm:prSet/>
      <dgm:spPr/>
      <dgm:t>
        <a:bodyPr/>
        <a:lstStyle/>
        <a:p>
          <a:endParaRPr lang="en-US"/>
        </a:p>
      </dgm:t>
    </dgm:pt>
    <dgm:pt modelId="{677072A6-39C9-40DD-83B5-7785CEEAA45F}" type="sibTrans" cxnId="{40F292A4-689D-42B4-B71D-0C128C13E41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A16D47A-6ECD-43CD-AE79-917990DBDBE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Get only most recent data and rename column</a:t>
          </a:r>
        </a:p>
      </dgm:t>
    </dgm:pt>
    <dgm:pt modelId="{DF488BD6-9562-4DA8-A019-9176F52C20C6}" type="parTrans" cxnId="{202B2FF5-0803-4F29-958A-00B7B24C08D2}">
      <dgm:prSet/>
      <dgm:spPr/>
      <dgm:t>
        <a:bodyPr/>
        <a:lstStyle/>
        <a:p>
          <a:endParaRPr lang="en-US"/>
        </a:p>
      </dgm:t>
    </dgm:pt>
    <dgm:pt modelId="{0C0FBCAF-CA32-4069-8DA5-C84A38F08D1A}" type="sibTrans" cxnId="{202B2FF5-0803-4F29-958A-00B7B24C08D2}">
      <dgm:prSet/>
      <dgm:spPr/>
      <dgm:t>
        <a:bodyPr/>
        <a:lstStyle/>
        <a:p>
          <a:endParaRPr lang="en-US"/>
        </a:p>
      </dgm:t>
    </dgm:pt>
    <dgm:pt modelId="{30DC6DA5-0862-45A3-B8FB-C49E359A6ECF}" type="pres">
      <dgm:prSet presAssocID="{5C73681A-06FA-4B31-9E0B-6A50F1D4C411}" presName="diagram" presStyleCnt="0">
        <dgm:presLayoutVars>
          <dgm:dir/>
          <dgm:resizeHandles val="exact"/>
        </dgm:presLayoutVars>
      </dgm:prSet>
      <dgm:spPr/>
    </dgm:pt>
    <dgm:pt modelId="{FAE1CAF4-4488-45A6-9D47-54629FD126BD}" type="pres">
      <dgm:prSet presAssocID="{6BC9EA22-BE4A-45E5-ACB0-2997F05FBEC7}" presName="node" presStyleLbl="node1" presStyleIdx="0" presStyleCnt="3" custLinFactNeighborX="-48145" custLinFactNeighborY="-8610">
        <dgm:presLayoutVars>
          <dgm:bulletEnabled val="1"/>
        </dgm:presLayoutVars>
      </dgm:prSet>
      <dgm:spPr/>
    </dgm:pt>
    <dgm:pt modelId="{19D171A1-0C1C-4451-8C64-6738BE90F4F3}" type="pres">
      <dgm:prSet presAssocID="{F5EB914C-6AAC-41B0-88D9-92B11B7D2B31}" presName="sibTrans" presStyleCnt="0"/>
      <dgm:spPr/>
    </dgm:pt>
    <dgm:pt modelId="{6A101010-A3DB-4440-BF5F-6F5AD77B3D3D}" type="pres">
      <dgm:prSet presAssocID="{EE2C4D77-4252-48D6-B8F2-3F836AE1E74C}" presName="node" presStyleLbl="node1" presStyleIdx="1" presStyleCnt="3" custLinFactNeighborX="-37590" custLinFactNeighborY="-1177">
        <dgm:presLayoutVars>
          <dgm:bulletEnabled val="1"/>
        </dgm:presLayoutVars>
      </dgm:prSet>
      <dgm:spPr/>
    </dgm:pt>
    <dgm:pt modelId="{0A955BFA-F5E2-4B35-9395-CEE8EE7B57FB}" type="pres">
      <dgm:prSet presAssocID="{677072A6-39C9-40DD-83B5-7785CEEAA45F}" presName="sibTrans" presStyleCnt="0"/>
      <dgm:spPr/>
    </dgm:pt>
    <dgm:pt modelId="{92286A26-3088-4A71-B70B-716B78BD756A}" type="pres">
      <dgm:prSet presAssocID="{2A16D47A-6ECD-43CD-AE79-917990DBDBEF}" presName="node" presStyleLbl="node1" presStyleIdx="2" presStyleCnt="3" custLinFactNeighborX="-10449" custLinFactNeighborY="-906">
        <dgm:presLayoutVars>
          <dgm:bulletEnabled val="1"/>
        </dgm:presLayoutVars>
      </dgm:prSet>
      <dgm:spPr/>
    </dgm:pt>
  </dgm:ptLst>
  <dgm:cxnLst>
    <dgm:cxn modelId="{729E3261-47E9-4FFD-91F1-5C2012F54FB1}" type="presOf" srcId="{2A16D47A-6ECD-43CD-AE79-917990DBDBEF}" destId="{92286A26-3088-4A71-B70B-716B78BD756A}" srcOrd="0" destOrd="0" presId="urn:microsoft.com/office/officeart/2005/8/layout/default"/>
    <dgm:cxn modelId="{579D9B4A-BD4C-4357-BDE9-FF2F24FDFFA8}" type="presOf" srcId="{5C73681A-06FA-4B31-9E0B-6A50F1D4C411}" destId="{30DC6DA5-0862-45A3-B8FB-C49E359A6ECF}" srcOrd="0" destOrd="0" presId="urn:microsoft.com/office/officeart/2005/8/layout/default"/>
    <dgm:cxn modelId="{7BAEF57B-21E7-407C-BD8C-0AD05FF9195F}" type="presOf" srcId="{6BC9EA22-BE4A-45E5-ACB0-2997F05FBEC7}" destId="{FAE1CAF4-4488-45A6-9D47-54629FD126BD}" srcOrd="0" destOrd="0" presId="urn:microsoft.com/office/officeart/2005/8/layout/default"/>
    <dgm:cxn modelId="{F044FF96-A8DC-42E0-BA02-F36F9C471A03}" type="presOf" srcId="{EE2C4D77-4252-48D6-B8F2-3F836AE1E74C}" destId="{6A101010-A3DB-4440-BF5F-6F5AD77B3D3D}" srcOrd="0" destOrd="0" presId="urn:microsoft.com/office/officeart/2005/8/layout/default"/>
    <dgm:cxn modelId="{40F292A4-689D-42B4-B71D-0C128C13E416}" srcId="{5C73681A-06FA-4B31-9E0B-6A50F1D4C411}" destId="{EE2C4D77-4252-48D6-B8F2-3F836AE1E74C}" srcOrd="1" destOrd="0" parTransId="{115E6408-7260-4AA1-9C0A-02674319504C}" sibTransId="{677072A6-39C9-40DD-83B5-7785CEEAA45F}"/>
    <dgm:cxn modelId="{419482BB-19B3-4E48-8D70-BA86F96EF6EE}" srcId="{5C73681A-06FA-4B31-9E0B-6A50F1D4C411}" destId="{6BC9EA22-BE4A-45E5-ACB0-2997F05FBEC7}" srcOrd="0" destOrd="0" parTransId="{BE225918-44F7-4A34-B811-322E18CAFFB4}" sibTransId="{F5EB914C-6AAC-41B0-88D9-92B11B7D2B31}"/>
    <dgm:cxn modelId="{202B2FF5-0803-4F29-958A-00B7B24C08D2}" srcId="{5C73681A-06FA-4B31-9E0B-6A50F1D4C411}" destId="{2A16D47A-6ECD-43CD-AE79-917990DBDBEF}" srcOrd="2" destOrd="0" parTransId="{DF488BD6-9562-4DA8-A019-9176F52C20C6}" sibTransId="{0C0FBCAF-CA32-4069-8DA5-C84A38F08D1A}"/>
    <dgm:cxn modelId="{24E92920-EE0E-4D2A-A599-46C1A736427A}" type="presParOf" srcId="{30DC6DA5-0862-45A3-B8FB-C49E359A6ECF}" destId="{FAE1CAF4-4488-45A6-9D47-54629FD126BD}" srcOrd="0" destOrd="0" presId="urn:microsoft.com/office/officeart/2005/8/layout/default"/>
    <dgm:cxn modelId="{452E4BA8-162A-498D-BCA3-34FD999EB4F2}" type="presParOf" srcId="{30DC6DA5-0862-45A3-B8FB-C49E359A6ECF}" destId="{19D171A1-0C1C-4451-8C64-6738BE90F4F3}" srcOrd="1" destOrd="0" presId="urn:microsoft.com/office/officeart/2005/8/layout/default"/>
    <dgm:cxn modelId="{BF56C555-FCF4-428B-8B2D-84FB8E4C0E01}" type="presParOf" srcId="{30DC6DA5-0862-45A3-B8FB-C49E359A6ECF}" destId="{6A101010-A3DB-4440-BF5F-6F5AD77B3D3D}" srcOrd="2" destOrd="0" presId="urn:microsoft.com/office/officeart/2005/8/layout/default"/>
    <dgm:cxn modelId="{23320BAC-FD8C-4F8D-953F-F6A715D0E342}" type="presParOf" srcId="{30DC6DA5-0862-45A3-B8FB-C49E359A6ECF}" destId="{0A955BFA-F5E2-4B35-9395-CEE8EE7B57FB}" srcOrd="3" destOrd="0" presId="urn:microsoft.com/office/officeart/2005/8/layout/default"/>
    <dgm:cxn modelId="{632C661D-8BBC-47C2-8176-771D1CC44A2A}" type="presParOf" srcId="{30DC6DA5-0862-45A3-B8FB-C49E359A6ECF}" destId="{92286A26-3088-4A71-B70B-716B78BD756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1CAF4-4488-45A6-9D47-54629FD126BD}">
      <dsp:nvSpPr>
        <dsp:cNvPr id="0" name=""/>
        <dsp:cNvSpPr/>
      </dsp:nvSpPr>
      <dsp:spPr>
        <a:xfrm>
          <a:off x="0" y="0"/>
          <a:ext cx="2923779" cy="17542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Read in csv and reduce to only CO date</a:t>
          </a:r>
        </a:p>
      </dsp:txBody>
      <dsp:txXfrm>
        <a:off x="0" y="0"/>
        <a:ext cx="2923779" cy="1754267"/>
      </dsp:txXfrm>
    </dsp:sp>
    <dsp:sp modelId="{6A101010-A3DB-4440-BF5F-6F5AD77B3D3D}">
      <dsp:nvSpPr>
        <dsp:cNvPr id="0" name=""/>
        <dsp:cNvSpPr/>
      </dsp:nvSpPr>
      <dsp:spPr>
        <a:xfrm>
          <a:off x="0" y="2026452"/>
          <a:ext cx="2923779" cy="1754267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Groupby</a:t>
          </a:r>
          <a:r>
            <a:rPr lang="en-US" sz="3200" kern="1200" dirty="0"/>
            <a:t> City and use mean()</a:t>
          </a:r>
        </a:p>
      </dsp:txBody>
      <dsp:txXfrm>
        <a:off x="0" y="2026452"/>
        <a:ext cx="2923779" cy="1754267"/>
      </dsp:txXfrm>
    </dsp:sp>
    <dsp:sp modelId="{92286A26-3088-4A71-B70B-716B78BD756A}">
      <dsp:nvSpPr>
        <dsp:cNvPr id="0" name=""/>
        <dsp:cNvSpPr/>
      </dsp:nvSpPr>
      <dsp:spPr>
        <a:xfrm>
          <a:off x="0" y="4077852"/>
          <a:ext cx="2923779" cy="1754267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Get only most recent data and rename column</a:t>
          </a:r>
        </a:p>
      </dsp:txBody>
      <dsp:txXfrm>
        <a:off x="0" y="4077852"/>
        <a:ext cx="2923779" cy="1754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BAEDC-AF75-4BDD-978D-5D83F3B4ECCC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52CD4-E4D6-4640-BF52-AD4B3041F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57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77F35-DD72-4AEE-98C4-BACA01E523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65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4EA6F-41C5-8449-8FBC-886BDC0FF6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52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5DDE-BB71-AD5C-E1DB-EF16A413B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336BD-25DA-BB41-567F-5A47A4564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D709F-9A4C-2B7E-38CB-77CFECDC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8B9E7-7BF0-D451-6459-8B1B1826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38710-E1BF-A3E0-B2FD-0AA3B47A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3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F0DB-EAD7-6001-30A7-D1318D04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47EA1-3036-7F25-631F-79B7D40D6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80DED-A12C-D14D-E4F6-2DF123D1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51492-71B3-82E8-D19E-37C7B725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0BB68-EFC2-6CFF-2EF4-6C6F393B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6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1D339A-8960-2B5D-AD40-AFEDD75DB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87589-9C06-54D2-2BE4-FF6643800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9F940-D068-D346-FBCF-8E8158C6D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D7FFB-480F-3669-A12C-5893C3E09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06976-A2E2-F957-35F9-9C4C8413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6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DD5F-70B1-1EC8-411B-17109717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90DA4-7C5D-EE14-C030-7B4359334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B6940-0003-5F48-04B2-AE8AB2649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57D63-2F92-16E9-343B-4D28D8884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41158-FB34-AFA4-C4A1-75FA3571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1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F91C-CD5E-5AEC-8E71-543A2EDAC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9F6E9-4AD6-E270-8D80-51F6D909E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B09BE-7A37-9CA6-D92F-F62E06ACC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32E88-D342-07C8-739C-04C392F5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F4184-42CD-DA1B-9CBD-063BE025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4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F2F7-1F65-2065-9762-6674B6A8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FA5FE-938B-F8A9-9590-3902D6C71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F7929-1AAF-73E9-24E9-9BEB0239B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23CA5-2651-3C18-4E3B-545C4174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29555-AD26-BAC6-0F08-9B1251AFB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526C5-AE1F-8E18-EB5F-D67A8CF3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4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BAA4B-0A84-D951-6A0B-4C3E69FAC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CF207-2E61-95A1-AFB5-8A5FA9778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5330D-3242-90BF-BB24-5F633F27C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AE1C4B-91D1-5C55-59E9-A214CADB5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8BB07-9C50-FC82-9F7E-2E753FE22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2F00E-A9CD-8312-DB34-BA3D8EAE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07499A-A098-3C0F-5EEB-85E7A1F1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DDBB8-B8CA-82C4-0E8C-0129CF87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7C8D-A55C-00C1-2E8D-E4A62CFE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5CEC79-DC8E-7CFE-D5C6-8DCC17E3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CC5C5-6CBC-3C16-4B3C-A4F5E26C7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9DD86-A56A-CFD5-6983-37CACDA9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C45AD-76F7-FA1B-BBE9-9948BBAE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06E75-3906-7B6F-D505-D26F5ED2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4629A-0DF0-1DEB-EDD6-D115014E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6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FBE87-CBEF-F285-6334-2A50A118A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D1E50-5DB5-BC0B-890B-31FCE4299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FA51A-4A8A-CEE5-37B4-7AEDC2A9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9F49E-CAFB-FFB5-D73B-06E1DFF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8140D-DB9B-05B7-859E-CC465FC2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96DED-971D-4C1B-FBC3-1F7634E4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45CA-4283-7EAA-C096-21CC9F7D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A47F50-D611-EEE1-F7E1-D520818A4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AB078-B375-44E8-339F-CE1A2ED2C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1AAFD-C402-7922-CEB3-7B206748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4CB8E-AD75-E339-7367-D7CC0C6E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BDDC3-7936-8A9E-E5AB-C55B7EB6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5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3264F-084A-F64C-688C-C3ECC5A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A456E-091F-9F05-78F6-34A0E48B7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A06E3-CCB4-8052-A832-4C74CFDFA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3D61B-7364-4AC2-9DB3-C4410285676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4A4AA-9EAB-07CC-86EE-995D9D8DE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7B4F6-CB2B-DBE7-F981-597C600D4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3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illow.com/research/dat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034FA-F70F-4EE2-F5EA-20887D4207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EDA of Factors Affecting the Typical Home Value in Colorado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297DD-2B7B-B57F-AF38-B94F294B69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50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476FD-ED7D-33A4-13B0-0560C0D3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US" sz="3400"/>
              <a:t>Park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76152A-A8FD-283A-8776-E919A481B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1800" dirty="0"/>
              <a:t>Radius – 3 km</a:t>
            </a:r>
          </a:p>
          <a:p>
            <a:endParaRPr lang="en-US" sz="1800" dirty="0"/>
          </a:p>
          <a:p>
            <a:r>
              <a:rPr lang="en-US" sz="1800" dirty="0"/>
              <a:t>Golden has A LOT of parks!?</a:t>
            </a:r>
          </a:p>
          <a:p>
            <a:endParaRPr lang="en-US" sz="1800" dirty="0"/>
          </a:p>
          <a:p>
            <a:r>
              <a:rPr lang="en-US" sz="1800" dirty="0"/>
              <a:t>The number of parks does not seem to be strongly correlated to Typical Home Value with a calculated </a:t>
            </a:r>
            <a:r>
              <a:rPr lang="en-US" sz="1800" dirty="0" err="1"/>
              <a:t>r-value</a:t>
            </a:r>
            <a:r>
              <a:rPr lang="en-US" sz="1800" dirty="0"/>
              <a:t> of -0.15.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C03CB6-8288-7A43-1F25-A44047F1C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800" y="294183"/>
            <a:ext cx="5673876" cy="3134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24B2B0-FA19-9793-DC5E-EDF150333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749" y="3341856"/>
            <a:ext cx="6481373" cy="351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06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8EC8BDE-EFDD-1889-491C-BBD2C939E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9534" y="2903373"/>
            <a:ext cx="4938550" cy="39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4815830-D474-0F0B-CAA9-79DBA1574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79065" y="28480"/>
            <a:ext cx="5215569" cy="388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CE2624-9E56-8247-C8A3-2C5FA98BA6E8}"/>
              </a:ext>
            </a:extLst>
          </p:cNvPr>
          <p:cNvSpPr txBox="1"/>
          <p:nvPr/>
        </p:nvSpPr>
        <p:spPr>
          <a:xfrm>
            <a:off x="503916" y="646771"/>
            <a:ext cx="5428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BF5ACE-794F-179F-F8BC-3EFF7D60CEBD}"/>
              </a:ext>
            </a:extLst>
          </p:cNvPr>
          <p:cNvSpPr/>
          <p:nvPr/>
        </p:nvSpPr>
        <p:spPr>
          <a:xfrm>
            <a:off x="608029" y="385161"/>
            <a:ext cx="47958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Mountains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DCC1DF-37E0-B8D3-86EE-4F58C386FD16}"/>
              </a:ext>
            </a:extLst>
          </p:cNvPr>
          <p:cNvSpPr txBox="1"/>
          <p:nvPr/>
        </p:nvSpPr>
        <p:spPr>
          <a:xfrm>
            <a:off x="503916" y="1308491"/>
            <a:ext cx="57865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-Wanted to see if having more mountains in a city meant more expensive homes in the city.</a:t>
            </a:r>
          </a:p>
          <a:p>
            <a:endParaRPr lang="en-US" dirty="0"/>
          </a:p>
          <a:p>
            <a:r>
              <a:rPr lang="en-US" dirty="0"/>
              <a:t>-Figured out how many mountains are in each city and typical home prices in each city. (Bar Graph)</a:t>
            </a:r>
          </a:p>
          <a:p>
            <a:endParaRPr lang="en-US" dirty="0"/>
          </a:p>
          <a:p>
            <a:r>
              <a:rPr lang="en-US" dirty="0"/>
              <a:t>-Compared typical home prices to number of mountains in the city . (Scatter Plot)</a:t>
            </a:r>
          </a:p>
          <a:p>
            <a:endParaRPr lang="en-US" dirty="0"/>
          </a:p>
          <a:p>
            <a:r>
              <a:rPr lang="en-US" dirty="0"/>
              <a:t>-Had a radius of 10 km because mountains wouldn’t be right in a city, they would be surrounding the city.</a:t>
            </a:r>
          </a:p>
          <a:p>
            <a:endParaRPr lang="en-US" dirty="0"/>
          </a:p>
          <a:p>
            <a:r>
              <a:rPr lang="en-US" dirty="0"/>
              <a:t>-Found that there is a very strong correlation between the number of mountains and the home price. The R value was .76 which means there is a 76% chance that the value of homes increases based on the number of mountains. </a:t>
            </a:r>
          </a:p>
        </p:txBody>
      </p:sp>
    </p:spTree>
    <p:extLst>
      <p:ext uri="{BB962C8B-B14F-4D97-AF65-F5344CB8AC3E}">
        <p14:creationId xmlns:p14="http://schemas.microsoft.com/office/powerpoint/2010/main" val="2855780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74B5-E0BD-2FE4-073A-CF12653E6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Healthcare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3102D-6989-1C1A-E414-43CC96A5F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does the number of hospitals in a city impact home pricing  </a:t>
            </a:r>
          </a:p>
        </p:txBody>
      </p:sp>
    </p:spTree>
    <p:extLst>
      <p:ext uri="{BB962C8B-B14F-4D97-AF65-F5344CB8AC3E}">
        <p14:creationId xmlns:p14="http://schemas.microsoft.com/office/powerpoint/2010/main" val="3783998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84AA6-A35E-2415-4EA5-FFCBD645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</a:t>
            </a:r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7099789C-52B9-4429-9FFE-A6E75B193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9" t="4740" r="36972"/>
          <a:stretch/>
        </p:blipFill>
        <p:spPr>
          <a:xfrm>
            <a:off x="7780637" y="3384297"/>
            <a:ext cx="4411363" cy="3473703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CC71D64-D096-6D5E-871A-EB7EA07E6D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1" t="3219" r="29932" b="2590"/>
          <a:stretch/>
        </p:blipFill>
        <p:spPr>
          <a:xfrm>
            <a:off x="7879492" y="1"/>
            <a:ext cx="4155989" cy="33434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05254D-5590-750B-D1C3-556DAFB1EDA8}"/>
              </a:ext>
            </a:extLst>
          </p:cNvPr>
          <p:cNvSpPr txBox="1"/>
          <p:nvPr/>
        </p:nvSpPr>
        <p:spPr>
          <a:xfrm>
            <a:off x="722376" y="1938528"/>
            <a:ext cx="6089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Definition of Healthcare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Radius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 value</a:t>
            </a:r>
          </a:p>
        </p:txBody>
      </p:sp>
    </p:spTree>
    <p:extLst>
      <p:ext uri="{BB962C8B-B14F-4D97-AF65-F5344CB8AC3E}">
        <p14:creationId xmlns:p14="http://schemas.microsoft.com/office/powerpoint/2010/main" val="2448048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CCD99A-C53B-8DE2-E631-58DDC25A5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31" y="95881"/>
            <a:ext cx="4597270" cy="34297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27FD17-6CFD-0996-5F71-6AC1C10BC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30" y="3873606"/>
            <a:ext cx="4525337" cy="288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6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FE136-4B40-4EE3-E846-D2DD18B0B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2733"/>
            <a:ext cx="3090333" cy="4204230"/>
          </a:xfrm>
        </p:spPr>
        <p:txBody>
          <a:bodyPr>
            <a:normAutofit fontScale="40000" lnSpcReduction="20000"/>
          </a:bodyPr>
          <a:lstStyle/>
          <a:p>
            <a:r>
              <a:rPr lang="en-US" sz="2900" dirty="0">
                <a:latin typeface="New time"/>
              </a:rPr>
              <a:t>For my part of this group project, I used </a:t>
            </a:r>
            <a:r>
              <a:rPr lang="en-US" sz="2900" dirty="0" err="1">
                <a:latin typeface="New time"/>
              </a:rPr>
              <a:t>Geoapify</a:t>
            </a:r>
            <a:r>
              <a:rPr lang="en-US" sz="2900" dirty="0">
                <a:latin typeface="New time"/>
              </a:rPr>
              <a:t> to see if the presence of University increase home price  in the state of Colorado.</a:t>
            </a:r>
          </a:p>
          <a:p>
            <a:endParaRPr lang="en-US" sz="2900" dirty="0">
              <a:latin typeface="New time"/>
            </a:endParaRPr>
          </a:p>
          <a:p>
            <a:r>
              <a:rPr lang="en-US" sz="2900" dirty="0">
                <a:latin typeface="New time"/>
              </a:rPr>
              <a:t>Per the bar chart, Colorado Spring has 31 University vs Breckenridge and Frisco with zero.</a:t>
            </a:r>
          </a:p>
          <a:p>
            <a:endParaRPr lang="en-US" sz="2900" dirty="0">
              <a:latin typeface="New time"/>
            </a:endParaRPr>
          </a:p>
          <a:p>
            <a:r>
              <a:rPr lang="en-US" sz="2900" dirty="0">
                <a:latin typeface="New time"/>
              </a:rPr>
              <a:t>Base on my finding, a strong demand for a good University nearby can drive property values higher.</a:t>
            </a:r>
          </a:p>
          <a:p>
            <a:endParaRPr lang="en-US" sz="2900" dirty="0">
              <a:latin typeface="New time"/>
            </a:endParaRPr>
          </a:p>
          <a:p>
            <a:r>
              <a:rPr lang="en-US" sz="2900" dirty="0">
                <a:latin typeface="New time"/>
              </a:rPr>
              <a:t>I believe there are limitation to this dataset. In future project, I would expand my supported categories to “</a:t>
            </a:r>
            <a:r>
              <a:rPr lang="en-US" sz="2900" b="0" i="0" dirty="0" err="1">
                <a:effectLst/>
                <a:latin typeface="New time"/>
              </a:rPr>
              <a:t>education.school</a:t>
            </a:r>
            <a:r>
              <a:rPr lang="en-US" sz="2900" b="0" i="0" dirty="0">
                <a:effectLst/>
                <a:latin typeface="New time"/>
              </a:rPr>
              <a:t>” instead of limiting it to “</a:t>
            </a:r>
            <a:r>
              <a:rPr lang="en-US" sz="2900" b="0" i="0" dirty="0" err="1">
                <a:effectLst/>
                <a:latin typeface="New time"/>
              </a:rPr>
              <a:t>education.university</a:t>
            </a:r>
            <a:r>
              <a:rPr lang="en-US" sz="2900" b="0" i="0" dirty="0">
                <a:effectLst/>
                <a:latin typeface="New time"/>
              </a:rPr>
              <a:t>”</a:t>
            </a:r>
          </a:p>
          <a:p>
            <a:endParaRPr lang="en-US" sz="2900" dirty="0">
              <a:latin typeface="New time"/>
            </a:endParaRPr>
          </a:p>
          <a:p>
            <a:r>
              <a:rPr lang="en-US" sz="2900" dirty="0">
                <a:latin typeface="New time"/>
              </a:rPr>
              <a:t>Also, it would be helpful to identify the homebuyers age, race/ethnicity, marital status and/or education.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C5B9DB-B842-5549-9066-8A6C87C6D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31" y="95881"/>
            <a:ext cx="4597270" cy="3429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4A5C8A-EACB-89E1-F102-539617582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30" y="3873606"/>
            <a:ext cx="4525337" cy="288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22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E58ADE-DE15-3AA7-F468-6C74AFCE2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596" y="4731026"/>
            <a:ext cx="11064807" cy="1749286"/>
          </a:xfrm>
        </p:spPr>
        <p:txBody>
          <a:bodyPr>
            <a:normAutofit/>
          </a:bodyPr>
          <a:lstStyle/>
          <a:p>
            <a:r>
              <a:rPr lang="en-US" dirty="0"/>
              <a:t>- Radius = 10 km</a:t>
            </a:r>
          </a:p>
          <a:p>
            <a:r>
              <a:rPr lang="en-US" dirty="0"/>
              <a:t>- Using </a:t>
            </a:r>
            <a:r>
              <a:rPr lang="en-US" dirty="0" err="1"/>
              <a:t>plot_linear_regression</a:t>
            </a:r>
            <a:r>
              <a:rPr lang="en-US" dirty="0"/>
              <a:t>, it was found that the </a:t>
            </a:r>
            <a:r>
              <a:rPr lang="en-US" dirty="0" err="1"/>
              <a:t>r-value</a:t>
            </a:r>
            <a:r>
              <a:rPr lang="en-US" dirty="0"/>
              <a:t> is -0.25763.  This would indicate that coffee shops are not very strongly correlated to typical single-family home price.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2A79CB0-DA3C-2AA7-E53B-893E0D0A20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26" r="5002"/>
          <a:stretch/>
        </p:blipFill>
        <p:spPr>
          <a:xfrm>
            <a:off x="129211" y="128688"/>
            <a:ext cx="5506275" cy="39557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558095-D121-0AA9-5447-08D04CA3F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513" y="128689"/>
            <a:ext cx="6221487" cy="395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49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9B90-D1C4-F7DB-B82E-16834906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BB953-F5FD-1E6F-CA0B-4A0BF98AF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The goal of our project was to explore the patterns in the real estate market, mainly home value, regarding different features in the area.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Typical Home Value vs different variables such as proximity to parks, access to healthcare, schools in the area, </a:t>
            </a:r>
            <a:r>
              <a:rPr lang="en-US" b="0" i="0" dirty="0" err="1">
                <a:effectLst/>
                <a:latin typeface="-apple-system"/>
              </a:rPr>
              <a:t>ect</a:t>
            </a:r>
            <a:r>
              <a:rPr lang="en-US" b="0" i="0" dirty="0">
                <a:effectLst/>
                <a:latin typeface="-apple-system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8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16837-870C-3F08-6CC5-3D1BEFD9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collection &amp; cleanup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BC444-7F25-EC9E-04D7-724481127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We got our home data from Zillow Research Data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lvl="1"/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The data set uses Zillow Home Value Index (ZHVI) to describe the typical home price at different geographical levels</a:t>
            </a:r>
          </a:p>
          <a:p>
            <a:pPr lvl="2"/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  <a:hlinkClick r:id="rId2"/>
              </a:rPr>
              <a:t>https://www.zillow.com/research/data/</a:t>
            </a:r>
            <a:endParaRPr lang="en-US" dirty="0">
              <a:solidFill>
                <a:srgbClr val="2B2B2B"/>
              </a:solidFill>
              <a:latin typeface="Roboto" panose="02000000000000000000" pitchFamily="2" charset="0"/>
            </a:endParaRPr>
          </a:p>
          <a:p>
            <a:pPr lvl="2"/>
            <a:endParaRPr lang="en-US" dirty="0">
              <a:solidFill>
                <a:srgbClr val="2B2B2B"/>
              </a:solidFill>
              <a:latin typeface="Roboto" panose="02000000000000000000" pitchFamily="2" charset="0"/>
            </a:endParaRPr>
          </a:p>
          <a:p>
            <a:pPr lvl="1"/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For our project we analyzed the data at a city level</a:t>
            </a:r>
          </a:p>
          <a:p>
            <a:pPr lvl="1"/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lvl="1"/>
            <a:r>
              <a:rPr lang="en-US" b="0" i="0" dirty="0">
                <a:solidFill>
                  <a:srgbClr val="2B2B2B"/>
                </a:solidFill>
                <a:effectLst/>
                <a:highlight>
                  <a:srgbClr val="FF0000"/>
                </a:highlight>
                <a:latin typeface="Roboto" panose="02000000000000000000" pitchFamily="2" charset="0"/>
              </a:rPr>
              <a:t>Describe the collection, exploration, and cleanup process</a:t>
            </a: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9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0">
            <a:extLst>
              <a:ext uri="{FF2B5EF4-FFF2-40B4-BE49-F238E27FC236}">
                <a16:creationId xmlns:a16="http://schemas.microsoft.com/office/drawing/2014/main" id="{D47F22ED-3A55-4EDE-A5A8-163D82B0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2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4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3"/>
            <a:ext cx="6858000" cy="40378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6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26611" y="3576013"/>
            <a:ext cx="2526132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48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3" y="1396067"/>
            <a:ext cx="6858000" cy="40378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0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8268" y="982780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C3362-4817-9029-B5B4-75B288EC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456345"/>
            <a:ext cx="3111690" cy="35560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 Cleanup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0A6110E-BE41-C23F-A301-421B8D90B7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3190725"/>
              </p:ext>
            </p:extLst>
          </p:nvPr>
        </p:nvGraphicFramePr>
        <p:xfrm>
          <a:off x="3923685" y="360315"/>
          <a:ext cx="3534770" cy="5848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515C4D01-0E1B-9B1F-CC9D-93E9DE40BB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2505" y="764347"/>
            <a:ext cx="4925112" cy="78115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82FBBFA-9FB7-D302-17D3-B4A4E6D818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2505" y="2802551"/>
            <a:ext cx="4725059" cy="81926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8C39F9E-A112-D19C-75B4-2EDEB19312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52503" y="4702809"/>
            <a:ext cx="4925113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07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1A389BA-2891-7AAF-053F-B831AE9E5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16" r="2912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71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40C31499-6B1C-7935-8E7B-69D2838A9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7554" y="643467"/>
            <a:ext cx="385689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20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FEE9-944D-FDA7-0A0A-534143B71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collection &amp; cleanup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5F34F-1593-E2D2-F512-143B6061A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getting the typical home value for 19 Colorado cities, we used </a:t>
            </a:r>
            <a:r>
              <a:rPr lang="en-US" dirty="0" err="1"/>
              <a:t>Geoapify</a:t>
            </a:r>
            <a:r>
              <a:rPr lang="en-US" dirty="0"/>
              <a:t> to get coordinates for each city</a:t>
            </a:r>
          </a:p>
          <a:p>
            <a:endParaRPr lang="en-US" dirty="0"/>
          </a:p>
          <a:p>
            <a:r>
              <a:rPr lang="en-US" dirty="0"/>
              <a:t>Using the </a:t>
            </a:r>
            <a:r>
              <a:rPr lang="en-US" dirty="0" err="1"/>
              <a:t>coords</a:t>
            </a:r>
            <a:r>
              <a:rPr lang="en-US" dirty="0"/>
              <a:t> for each city, we explored the different categories on the </a:t>
            </a:r>
            <a:r>
              <a:rPr lang="en-US" dirty="0" err="1"/>
              <a:t>Geoapify</a:t>
            </a:r>
            <a:r>
              <a:rPr lang="en-US" dirty="0"/>
              <a:t> Places API</a:t>
            </a:r>
          </a:p>
          <a:p>
            <a:pPr lvl="1"/>
            <a:r>
              <a:rPr lang="en-US" dirty="0"/>
              <a:t>How many of each feature is within x radius from city</a:t>
            </a:r>
          </a:p>
          <a:p>
            <a:pPr lvl="1"/>
            <a:r>
              <a:rPr lang="en-US" dirty="0"/>
              <a:t>How does this relate to home value?</a:t>
            </a:r>
          </a:p>
        </p:txBody>
      </p:sp>
    </p:spTree>
    <p:extLst>
      <p:ext uri="{BB962C8B-B14F-4D97-AF65-F5344CB8AC3E}">
        <p14:creationId xmlns:p14="http://schemas.microsoft.com/office/powerpoint/2010/main" val="2427319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18E2-3EDD-11CD-035E-587B93AE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9BAE7-0FE8-AC85-9B9D-9C8BCE666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B2B2B"/>
                </a:solidFill>
                <a:effectLst/>
                <a:highlight>
                  <a:srgbClr val="FF0000"/>
                </a:highlight>
                <a:latin typeface="Roboto" panose="02000000000000000000" pitchFamily="2" charset="0"/>
              </a:rPr>
              <a:t>The approach that your group took to achieve the project goals:</a:t>
            </a:r>
          </a:p>
          <a:p>
            <a:pPr algn="l"/>
            <a:endParaRPr lang="en-US" b="0" i="0" dirty="0">
              <a:solidFill>
                <a:srgbClr val="2B2B2B"/>
              </a:solidFill>
              <a:effectLst/>
              <a:highlight>
                <a:srgbClr val="FF0000"/>
              </a:highlight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highlight>
                  <a:srgbClr val="FF0000"/>
                </a:highlight>
                <a:latin typeface="Roboto" panose="02000000000000000000" pitchFamily="2" charset="0"/>
              </a:rPr>
              <a:t>Include any relevant code or demonstrations of the application or analysis.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B2B2B"/>
              </a:solidFill>
              <a:effectLst/>
              <a:highlight>
                <a:srgbClr val="FF0000"/>
              </a:highlight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highlight>
                  <a:srgbClr val="FF0000"/>
                </a:highlight>
                <a:latin typeface="Roboto" panose="02000000000000000000" pitchFamily="2" charset="0"/>
              </a:rPr>
              <a:t>Discuss any unanticipated insights or problems that arose and how you resolved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511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07811D-0095-2E52-3D43-14B004504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US" sz="3400"/>
              <a:t>Calculating R-Values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DDA0529-064C-1AB4-98EC-21B50B42E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1800" dirty="0"/>
              <a:t>Using a for loop, </a:t>
            </a:r>
            <a:r>
              <a:rPr lang="en-US" sz="1800" dirty="0" err="1"/>
              <a:t>r-values</a:t>
            </a:r>
            <a:r>
              <a:rPr lang="en-US" sz="1800" dirty="0"/>
              <a:t> were calculated for every category on the </a:t>
            </a:r>
            <a:r>
              <a:rPr lang="en-US" sz="1800" dirty="0" err="1"/>
              <a:t>geoapify</a:t>
            </a:r>
            <a:r>
              <a:rPr lang="en-US" sz="1800" dirty="0"/>
              <a:t> places API.</a:t>
            </a:r>
          </a:p>
          <a:p>
            <a:endParaRPr lang="en-US" sz="1800" dirty="0"/>
          </a:p>
          <a:p>
            <a:r>
              <a:rPr lang="en-US" sz="1800" dirty="0"/>
              <a:t>The five strongest positive correlations and the five strongest negative correlations are shown to the right.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399214-91C3-B987-2D2C-5DD6FCC2F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627" y="2672867"/>
            <a:ext cx="3499361" cy="192647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7C1EBF-1536-4D8D-B80A-FFBF47392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627" y="557581"/>
            <a:ext cx="3311910" cy="201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679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634</Words>
  <Application>Microsoft Office PowerPoint</Application>
  <PresentationFormat>Widescreen</PresentationFormat>
  <Paragraphs>70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New time</vt:lpstr>
      <vt:lpstr>Roboto</vt:lpstr>
      <vt:lpstr>Office Theme</vt:lpstr>
      <vt:lpstr>EDA of Factors Affecting the Typical Home Value in Colorado</vt:lpstr>
      <vt:lpstr>Summary</vt:lpstr>
      <vt:lpstr>data collection &amp; cleanup</vt:lpstr>
      <vt:lpstr>Data Cleanup</vt:lpstr>
      <vt:lpstr>PowerPoint Presentation</vt:lpstr>
      <vt:lpstr>PowerPoint Presentation</vt:lpstr>
      <vt:lpstr>data collection &amp; cleanup</vt:lpstr>
      <vt:lpstr>PowerPoint Presentation</vt:lpstr>
      <vt:lpstr>Calculating R-Values</vt:lpstr>
      <vt:lpstr>Park Data</vt:lpstr>
      <vt:lpstr>PowerPoint Presentation</vt:lpstr>
      <vt:lpstr>Healthcare</vt:lpstr>
      <vt:lpstr>Healthcare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of Factors Affecting the Typical Home Value in Colorado</dc:title>
  <dc:creator>Stan Johnson</dc:creator>
  <cp:lastModifiedBy>Stan Johnson</cp:lastModifiedBy>
  <cp:revision>3</cp:revision>
  <dcterms:created xsi:type="dcterms:W3CDTF">2023-04-05T01:44:43Z</dcterms:created>
  <dcterms:modified xsi:type="dcterms:W3CDTF">2023-04-06T18:02:05Z</dcterms:modified>
</cp:coreProperties>
</file>