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56" r:id="rId6"/>
    <p:sldId id="257" r:id="rId7"/>
    <p:sldId id="259" r:id="rId8"/>
    <p:sldId id="261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51" d="100"/>
          <a:sy n="51" d="100"/>
        </p:scale>
        <p:origin x="71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8798B3-2F15-428F-967B-608DA2DDC9CF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535DC04-21A6-47E7-A16F-5CD993137698}">
      <dgm:prSet/>
      <dgm:spPr/>
      <dgm:t>
        <a:bodyPr/>
        <a:lstStyle/>
        <a:p>
          <a:r>
            <a:rPr lang="en-US"/>
            <a:t>The Python file sets up a Flask application which acts as a web server that handles HTTP requests and responses.</a:t>
          </a:r>
        </a:p>
      </dgm:t>
    </dgm:pt>
    <dgm:pt modelId="{DC11876D-29F4-4536-AAEF-A1086DFB1CC1}" type="parTrans" cxnId="{FF5E87AF-D3F3-494D-A077-A1AFD7AEAB10}">
      <dgm:prSet/>
      <dgm:spPr/>
      <dgm:t>
        <a:bodyPr/>
        <a:lstStyle/>
        <a:p>
          <a:endParaRPr lang="en-US"/>
        </a:p>
      </dgm:t>
    </dgm:pt>
    <dgm:pt modelId="{E5D71477-23AE-4255-BB7B-F8CA6D68D68E}" type="sibTrans" cxnId="{FF5E87AF-D3F3-494D-A077-A1AFD7AEAB10}">
      <dgm:prSet/>
      <dgm:spPr/>
      <dgm:t>
        <a:bodyPr/>
        <a:lstStyle/>
        <a:p>
          <a:endParaRPr lang="en-US"/>
        </a:p>
      </dgm:t>
    </dgm:pt>
    <dgm:pt modelId="{F5D183C8-5B59-4D04-AE31-83E3EBE48124}">
      <dgm:prSet/>
      <dgm:spPr/>
      <dgm:t>
        <a:bodyPr/>
        <a:lstStyle/>
        <a:p>
          <a:r>
            <a:rPr lang="en-US" dirty="0"/>
            <a:t>Different routes are defined within the Flask application to direct us to specific endpoints. For example, the /home route leads to a home page with links to different sets of data.</a:t>
          </a:r>
        </a:p>
      </dgm:t>
    </dgm:pt>
    <dgm:pt modelId="{047E5959-F6CF-4F7A-A0F5-F49F26B67827}" type="parTrans" cxnId="{19923995-E712-4AB9-959F-C768034ACE86}">
      <dgm:prSet/>
      <dgm:spPr/>
      <dgm:t>
        <a:bodyPr/>
        <a:lstStyle/>
        <a:p>
          <a:endParaRPr lang="en-US"/>
        </a:p>
      </dgm:t>
    </dgm:pt>
    <dgm:pt modelId="{89E88A2C-7ECF-4F2C-8FE4-DEB01C3C4DC5}" type="sibTrans" cxnId="{19923995-E712-4AB9-959F-C768034ACE86}">
      <dgm:prSet/>
      <dgm:spPr/>
      <dgm:t>
        <a:bodyPr/>
        <a:lstStyle/>
        <a:p>
          <a:endParaRPr lang="en-US"/>
        </a:p>
      </dgm:t>
    </dgm:pt>
    <dgm:pt modelId="{94187EEF-D45C-4CFC-8E05-C48DDD5F8D52}">
      <dgm:prSet/>
      <dgm:spPr/>
      <dgm:t>
        <a:bodyPr/>
        <a:lstStyle/>
        <a:p>
          <a:r>
            <a:rPr lang="en-US"/>
            <a:t>Each route connects to an SQLite database, retrieves data using SQL queries and returns it as JSON responses. </a:t>
          </a:r>
        </a:p>
      </dgm:t>
    </dgm:pt>
    <dgm:pt modelId="{4F6230DA-2CD1-4919-A7B8-4890CE8BE6EE}" type="parTrans" cxnId="{341F54F9-F2F1-47F4-A5D4-8CB079731F12}">
      <dgm:prSet/>
      <dgm:spPr/>
      <dgm:t>
        <a:bodyPr/>
        <a:lstStyle/>
        <a:p>
          <a:endParaRPr lang="en-US"/>
        </a:p>
      </dgm:t>
    </dgm:pt>
    <dgm:pt modelId="{82F78BBA-0A43-4C96-A0B7-BABF2977D788}" type="sibTrans" cxnId="{341F54F9-F2F1-47F4-A5D4-8CB079731F12}">
      <dgm:prSet/>
      <dgm:spPr/>
      <dgm:t>
        <a:bodyPr/>
        <a:lstStyle/>
        <a:p>
          <a:endParaRPr lang="en-US"/>
        </a:p>
      </dgm:t>
    </dgm:pt>
    <dgm:pt modelId="{39F52F57-B00E-4999-B451-69B766599028}">
      <dgm:prSet/>
      <dgm:spPr/>
      <dgm:t>
        <a:bodyPr/>
        <a:lstStyle/>
        <a:p>
          <a:r>
            <a:rPr lang="en-US"/>
            <a:t>The JSON data can be accessed by team members to create their visualizations or perform further analysis.</a:t>
          </a:r>
        </a:p>
      </dgm:t>
    </dgm:pt>
    <dgm:pt modelId="{CE361444-8FF5-4815-A07C-410BD4630C2A}" type="parTrans" cxnId="{3225FF0B-6257-437A-9005-7C16CB0D521C}">
      <dgm:prSet/>
      <dgm:spPr/>
      <dgm:t>
        <a:bodyPr/>
        <a:lstStyle/>
        <a:p>
          <a:endParaRPr lang="en-US"/>
        </a:p>
      </dgm:t>
    </dgm:pt>
    <dgm:pt modelId="{A5F478A0-63FD-42C9-A664-DD4F206AE2AE}" type="sibTrans" cxnId="{3225FF0B-6257-437A-9005-7C16CB0D521C}">
      <dgm:prSet/>
      <dgm:spPr/>
      <dgm:t>
        <a:bodyPr/>
        <a:lstStyle/>
        <a:p>
          <a:endParaRPr lang="en-US"/>
        </a:p>
      </dgm:t>
    </dgm:pt>
    <dgm:pt modelId="{AF90E711-DCD3-4504-B90C-9D0CB44F0B56}">
      <dgm:prSet/>
      <dgm:spPr/>
      <dgm:t>
        <a:bodyPr/>
        <a:lstStyle/>
        <a:p>
          <a:r>
            <a:rPr lang="en-US"/>
            <a:t>Our Flask API opens in a webpage when it is run and offers links to each set of data we needed in order to create our visualizations </a:t>
          </a:r>
        </a:p>
      </dgm:t>
    </dgm:pt>
    <dgm:pt modelId="{7D5A369B-9BDD-4AA9-8169-45EC0D18E1D1}" type="parTrans" cxnId="{AC457DB6-D44E-47B1-89E9-3D351240B848}">
      <dgm:prSet/>
      <dgm:spPr/>
      <dgm:t>
        <a:bodyPr/>
        <a:lstStyle/>
        <a:p>
          <a:endParaRPr lang="en-US"/>
        </a:p>
      </dgm:t>
    </dgm:pt>
    <dgm:pt modelId="{995DFD8E-DCF5-4CDA-8F11-F05C5D132CBC}" type="sibTrans" cxnId="{AC457DB6-D44E-47B1-89E9-3D351240B848}">
      <dgm:prSet/>
      <dgm:spPr/>
      <dgm:t>
        <a:bodyPr/>
        <a:lstStyle/>
        <a:p>
          <a:endParaRPr lang="en-US"/>
        </a:p>
      </dgm:t>
    </dgm:pt>
    <dgm:pt modelId="{A49FCDD5-B7AA-4EA8-B681-0F8AF8CC4874}" type="pres">
      <dgm:prSet presAssocID="{FC8798B3-2F15-428F-967B-608DA2DDC9CF}" presName="vert0" presStyleCnt="0">
        <dgm:presLayoutVars>
          <dgm:dir/>
          <dgm:animOne val="branch"/>
          <dgm:animLvl val="lvl"/>
        </dgm:presLayoutVars>
      </dgm:prSet>
      <dgm:spPr/>
    </dgm:pt>
    <dgm:pt modelId="{67561E44-1D7A-49DA-9EB9-51F5E4693BCF}" type="pres">
      <dgm:prSet presAssocID="{F535DC04-21A6-47E7-A16F-5CD993137698}" presName="thickLine" presStyleLbl="alignNode1" presStyleIdx="0" presStyleCnt="5"/>
      <dgm:spPr/>
    </dgm:pt>
    <dgm:pt modelId="{CA570289-6570-4390-A8DB-52877A102493}" type="pres">
      <dgm:prSet presAssocID="{F535DC04-21A6-47E7-A16F-5CD993137698}" presName="horz1" presStyleCnt="0"/>
      <dgm:spPr/>
    </dgm:pt>
    <dgm:pt modelId="{3A54C707-5F75-472F-977C-5CFF798294C7}" type="pres">
      <dgm:prSet presAssocID="{F535DC04-21A6-47E7-A16F-5CD993137698}" presName="tx1" presStyleLbl="revTx" presStyleIdx="0" presStyleCnt="5"/>
      <dgm:spPr/>
    </dgm:pt>
    <dgm:pt modelId="{8DA40F36-D301-479F-A28B-52ED8321C630}" type="pres">
      <dgm:prSet presAssocID="{F535DC04-21A6-47E7-A16F-5CD993137698}" presName="vert1" presStyleCnt="0"/>
      <dgm:spPr/>
    </dgm:pt>
    <dgm:pt modelId="{3A4F75BD-051E-4AB5-947B-581950AC3648}" type="pres">
      <dgm:prSet presAssocID="{F5D183C8-5B59-4D04-AE31-83E3EBE48124}" presName="thickLine" presStyleLbl="alignNode1" presStyleIdx="1" presStyleCnt="5"/>
      <dgm:spPr/>
    </dgm:pt>
    <dgm:pt modelId="{D777FBE0-FCA5-4969-96FE-647E38F21B62}" type="pres">
      <dgm:prSet presAssocID="{F5D183C8-5B59-4D04-AE31-83E3EBE48124}" presName="horz1" presStyleCnt="0"/>
      <dgm:spPr/>
    </dgm:pt>
    <dgm:pt modelId="{11A478BA-C361-46A0-A40D-62DA2431BB74}" type="pres">
      <dgm:prSet presAssocID="{F5D183C8-5B59-4D04-AE31-83E3EBE48124}" presName="tx1" presStyleLbl="revTx" presStyleIdx="1" presStyleCnt="5"/>
      <dgm:spPr/>
    </dgm:pt>
    <dgm:pt modelId="{56FB90BF-F8CC-4FF0-9B79-E67958566E98}" type="pres">
      <dgm:prSet presAssocID="{F5D183C8-5B59-4D04-AE31-83E3EBE48124}" presName="vert1" presStyleCnt="0"/>
      <dgm:spPr/>
    </dgm:pt>
    <dgm:pt modelId="{4AA78F13-3753-4E8B-8AFA-48E56C70F7AA}" type="pres">
      <dgm:prSet presAssocID="{94187EEF-D45C-4CFC-8E05-C48DDD5F8D52}" presName="thickLine" presStyleLbl="alignNode1" presStyleIdx="2" presStyleCnt="5"/>
      <dgm:spPr/>
    </dgm:pt>
    <dgm:pt modelId="{13AE7231-0989-4396-A133-BC1CE658E708}" type="pres">
      <dgm:prSet presAssocID="{94187EEF-D45C-4CFC-8E05-C48DDD5F8D52}" presName="horz1" presStyleCnt="0"/>
      <dgm:spPr/>
    </dgm:pt>
    <dgm:pt modelId="{370C4410-FD04-4BE3-852D-52CD296EA356}" type="pres">
      <dgm:prSet presAssocID="{94187EEF-D45C-4CFC-8E05-C48DDD5F8D52}" presName="tx1" presStyleLbl="revTx" presStyleIdx="2" presStyleCnt="5"/>
      <dgm:spPr/>
    </dgm:pt>
    <dgm:pt modelId="{EBF1DDF6-580B-4127-B869-333E54D4E569}" type="pres">
      <dgm:prSet presAssocID="{94187EEF-D45C-4CFC-8E05-C48DDD5F8D52}" presName="vert1" presStyleCnt="0"/>
      <dgm:spPr/>
    </dgm:pt>
    <dgm:pt modelId="{CF52061B-2A1B-4FBA-9558-C2D83CA5A56F}" type="pres">
      <dgm:prSet presAssocID="{39F52F57-B00E-4999-B451-69B766599028}" presName="thickLine" presStyleLbl="alignNode1" presStyleIdx="3" presStyleCnt="5"/>
      <dgm:spPr/>
    </dgm:pt>
    <dgm:pt modelId="{AC38BACB-B3D0-4747-84F4-67503F7D201D}" type="pres">
      <dgm:prSet presAssocID="{39F52F57-B00E-4999-B451-69B766599028}" presName="horz1" presStyleCnt="0"/>
      <dgm:spPr/>
    </dgm:pt>
    <dgm:pt modelId="{314578CC-39DF-4063-83CD-31B665B9D850}" type="pres">
      <dgm:prSet presAssocID="{39F52F57-B00E-4999-B451-69B766599028}" presName="tx1" presStyleLbl="revTx" presStyleIdx="3" presStyleCnt="5"/>
      <dgm:spPr/>
    </dgm:pt>
    <dgm:pt modelId="{F61B4CA8-4165-497B-A069-820F82303316}" type="pres">
      <dgm:prSet presAssocID="{39F52F57-B00E-4999-B451-69B766599028}" presName="vert1" presStyleCnt="0"/>
      <dgm:spPr/>
    </dgm:pt>
    <dgm:pt modelId="{10AE27C6-B99A-45B1-A822-4EEFABBF4F0D}" type="pres">
      <dgm:prSet presAssocID="{AF90E711-DCD3-4504-B90C-9D0CB44F0B56}" presName="thickLine" presStyleLbl="alignNode1" presStyleIdx="4" presStyleCnt="5"/>
      <dgm:spPr/>
    </dgm:pt>
    <dgm:pt modelId="{1B139F85-5011-40C2-A019-6D88EF1906A4}" type="pres">
      <dgm:prSet presAssocID="{AF90E711-DCD3-4504-B90C-9D0CB44F0B56}" presName="horz1" presStyleCnt="0"/>
      <dgm:spPr/>
    </dgm:pt>
    <dgm:pt modelId="{91AE1672-6336-4E64-9115-AC85DEC4EF3A}" type="pres">
      <dgm:prSet presAssocID="{AF90E711-DCD3-4504-B90C-9D0CB44F0B56}" presName="tx1" presStyleLbl="revTx" presStyleIdx="4" presStyleCnt="5"/>
      <dgm:spPr/>
    </dgm:pt>
    <dgm:pt modelId="{EB7F1CF1-FC46-4411-A978-C183A307B57B}" type="pres">
      <dgm:prSet presAssocID="{AF90E711-DCD3-4504-B90C-9D0CB44F0B56}" presName="vert1" presStyleCnt="0"/>
      <dgm:spPr/>
    </dgm:pt>
  </dgm:ptLst>
  <dgm:cxnLst>
    <dgm:cxn modelId="{58E5A706-1833-4300-831E-6FA1E8105FF1}" type="presOf" srcId="{AF90E711-DCD3-4504-B90C-9D0CB44F0B56}" destId="{91AE1672-6336-4E64-9115-AC85DEC4EF3A}" srcOrd="0" destOrd="0" presId="urn:microsoft.com/office/officeart/2008/layout/LinedList"/>
    <dgm:cxn modelId="{3225FF0B-6257-437A-9005-7C16CB0D521C}" srcId="{FC8798B3-2F15-428F-967B-608DA2DDC9CF}" destId="{39F52F57-B00E-4999-B451-69B766599028}" srcOrd="3" destOrd="0" parTransId="{CE361444-8FF5-4815-A07C-410BD4630C2A}" sibTransId="{A5F478A0-63FD-42C9-A664-DD4F206AE2AE}"/>
    <dgm:cxn modelId="{19A19F12-337E-40A1-8CC0-D63544A9BE54}" type="presOf" srcId="{94187EEF-D45C-4CFC-8E05-C48DDD5F8D52}" destId="{370C4410-FD04-4BE3-852D-52CD296EA356}" srcOrd="0" destOrd="0" presId="urn:microsoft.com/office/officeart/2008/layout/LinedList"/>
    <dgm:cxn modelId="{6EAB323D-6F7B-4CFA-B04D-A44272B869E0}" type="presOf" srcId="{F5D183C8-5B59-4D04-AE31-83E3EBE48124}" destId="{11A478BA-C361-46A0-A40D-62DA2431BB74}" srcOrd="0" destOrd="0" presId="urn:microsoft.com/office/officeart/2008/layout/LinedList"/>
    <dgm:cxn modelId="{CC06935B-310D-4143-90ED-A4FB7A3F0851}" type="presOf" srcId="{FC8798B3-2F15-428F-967B-608DA2DDC9CF}" destId="{A49FCDD5-B7AA-4EA8-B681-0F8AF8CC4874}" srcOrd="0" destOrd="0" presId="urn:microsoft.com/office/officeart/2008/layout/LinedList"/>
    <dgm:cxn modelId="{2F689F4B-BD38-4797-AA4E-220C728E2B9F}" type="presOf" srcId="{39F52F57-B00E-4999-B451-69B766599028}" destId="{314578CC-39DF-4063-83CD-31B665B9D850}" srcOrd="0" destOrd="0" presId="urn:microsoft.com/office/officeart/2008/layout/LinedList"/>
    <dgm:cxn modelId="{19923995-E712-4AB9-959F-C768034ACE86}" srcId="{FC8798B3-2F15-428F-967B-608DA2DDC9CF}" destId="{F5D183C8-5B59-4D04-AE31-83E3EBE48124}" srcOrd="1" destOrd="0" parTransId="{047E5959-F6CF-4F7A-A0F5-F49F26B67827}" sibTransId="{89E88A2C-7ECF-4F2C-8FE4-DEB01C3C4DC5}"/>
    <dgm:cxn modelId="{73E5BBA1-2B4C-4EE6-A5B1-5B4683E5312B}" type="presOf" srcId="{F535DC04-21A6-47E7-A16F-5CD993137698}" destId="{3A54C707-5F75-472F-977C-5CFF798294C7}" srcOrd="0" destOrd="0" presId="urn:microsoft.com/office/officeart/2008/layout/LinedList"/>
    <dgm:cxn modelId="{FF5E87AF-D3F3-494D-A077-A1AFD7AEAB10}" srcId="{FC8798B3-2F15-428F-967B-608DA2DDC9CF}" destId="{F535DC04-21A6-47E7-A16F-5CD993137698}" srcOrd="0" destOrd="0" parTransId="{DC11876D-29F4-4536-AAEF-A1086DFB1CC1}" sibTransId="{E5D71477-23AE-4255-BB7B-F8CA6D68D68E}"/>
    <dgm:cxn modelId="{AC457DB6-D44E-47B1-89E9-3D351240B848}" srcId="{FC8798B3-2F15-428F-967B-608DA2DDC9CF}" destId="{AF90E711-DCD3-4504-B90C-9D0CB44F0B56}" srcOrd="4" destOrd="0" parTransId="{7D5A369B-9BDD-4AA9-8169-45EC0D18E1D1}" sibTransId="{995DFD8E-DCF5-4CDA-8F11-F05C5D132CBC}"/>
    <dgm:cxn modelId="{341F54F9-F2F1-47F4-A5D4-8CB079731F12}" srcId="{FC8798B3-2F15-428F-967B-608DA2DDC9CF}" destId="{94187EEF-D45C-4CFC-8E05-C48DDD5F8D52}" srcOrd="2" destOrd="0" parTransId="{4F6230DA-2CD1-4919-A7B8-4890CE8BE6EE}" sibTransId="{82F78BBA-0A43-4C96-A0B7-BABF2977D788}"/>
    <dgm:cxn modelId="{2CCA4D20-9687-4BDA-BF4F-376164F2D553}" type="presParOf" srcId="{A49FCDD5-B7AA-4EA8-B681-0F8AF8CC4874}" destId="{67561E44-1D7A-49DA-9EB9-51F5E4693BCF}" srcOrd="0" destOrd="0" presId="urn:microsoft.com/office/officeart/2008/layout/LinedList"/>
    <dgm:cxn modelId="{14240930-EA97-4AD3-8732-113DBADE80F1}" type="presParOf" srcId="{A49FCDD5-B7AA-4EA8-B681-0F8AF8CC4874}" destId="{CA570289-6570-4390-A8DB-52877A102493}" srcOrd="1" destOrd="0" presId="urn:microsoft.com/office/officeart/2008/layout/LinedList"/>
    <dgm:cxn modelId="{296775E8-EB80-4347-9FA7-F4319876514C}" type="presParOf" srcId="{CA570289-6570-4390-A8DB-52877A102493}" destId="{3A54C707-5F75-472F-977C-5CFF798294C7}" srcOrd="0" destOrd="0" presId="urn:microsoft.com/office/officeart/2008/layout/LinedList"/>
    <dgm:cxn modelId="{528DC7A4-5F51-4208-9EFC-32E54D2BFDE2}" type="presParOf" srcId="{CA570289-6570-4390-A8DB-52877A102493}" destId="{8DA40F36-D301-479F-A28B-52ED8321C630}" srcOrd="1" destOrd="0" presId="urn:microsoft.com/office/officeart/2008/layout/LinedList"/>
    <dgm:cxn modelId="{697B407B-F714-468A-9D9F-C17122CD6F36}" type="presParOf" srcId="{A49FCDD5-B7AA-4EA8-B681-0F8AF8CC4874}" destId="{3A4F75BD-051E-4AB5-947B-581950AC3648}" srcOrd="2" destOrd="0" presId="urn:microsoft.com/office/officeart/2008/layout/LinedList"/>
    <dgm:cxn modelId="{14263D90-E882-43D9-ACEC-8EA2960A0068}" type="presParOf" srcId="{A49FCDD5-B7AA-4EA8-B681-0F8AF8CC4874}" destId="{D777FBE0-FCA5-4969-96FE-647E38F21B62}" srcOrd="3" destOrd="0" presId="urn:microsoft.com/office/officeart/2008/layout/LinedList"/>
    <dgm:cxn modelId="{FB876F03-48F2-4CE9-8609-568B01C57362}" type="presParOf" srcId="{D777FBE0-FCA5-4969-96FE-647E38F21B62}" destId="{11A478BA-C361-46A0-A40D-62DA2431BB74}" srcOrd="0" destOrd="0" presId="urn:microsoft.com/office/officeart/2008/layout/LinedList"/>
    <dgm:cxn modelId="{865C2C45-0B11-4B69-AE76-B92629DFFA2D}" type="presParOf" srcId="{D777FBE0-FCA5-4969-96FE-647E38F21B62}" destId="{56FB90BF-F8CC-4FF0-9B79-E67958566E98}" srcOrd="1" destOrd="0" presId="urn:microsoft.com/office/officeart/2008/layout/LinedList"/>
    <dgm:cxn modelId="{CE1F1721-96B9-4A3B-9AEF-10AE2D72CDE8}" type="presParOf" srcId="{A49FCDD5-B7AA-4EA8-B681-0F8AF8CC4874}" destId="{4AA78F13-3753-4E8B-8AFA-48E56C70F7AA}" srcOrd="4" destOrd="0" presId="urn:microsoft.com/office/officeart/2008/layout/LinedList"/>
    <dgm:cxn modelId="{5D5AA69C-63B6-4F77-A75C-1CF646AA408F}" type="presParOf" srcId="{A49FCDD5-B7AA-4EA8-B681-0F8AF8CC4874}" destId="{13AE7231-0989-4396-A133-BC1CE658E708}" srcOrd="5" destOrd="0" presId="urn:microsoft.com/office/officeart/2008/layout/LinedList"/>
    <dgm:cxn modelId="{564EC51E-27DC-4B6E-AA50-7D046A98D8BE}" type="presParOf" srcId="{13AE7231-0989-4396-A133-BC1CE658E708}" destId="{370C4410-FD04-4BE3-852D-52CD296EA356}" srcOrd="0" destOrd="0" presId="urn:microsoft.com/office/officeart/2008/layout/LinedList"/>
    <dgm:cxn modelId="{B4759DBE-9D74-42D1-8CF9-FC4EF79C4B5E}" type="presParOf" srcId="{13AE7231-0989-4396-A133-BC1CE658E708}" destId="{EBF1DDF6-580B-4127-B869-333E54D4E569}" srcOrd="1" destOrd="0" presId="urn:microsoft.com/office/officeart/2008/layout/LinedList"/>
    <dgm:cxn modelId="{777D4AB0-65BA-4348-BF29-8FA4D72C34C2}" type="presParOf" srcId="{A49FCDD5-B7AA-4EA8-B681-0F8AF8CC4874}" destId="{CF52061B-2A1B-4FBA-9558-C2D83CA5A56F}" srcOrd="6" destOrd="0" presId="urn:microsoft.com/office/officeart/2008/layout/LinedList"/>
    <dgm:cxn modelId="{6A5A36B4-A950-460D-9D0F-A62728F2D673}" type="presParOf" srcId="{A49FCDD5-B7AA-4EA8-B681-0F8AF8CC4874}" destId="{AC38BACB-B3D0-4747-84F4-67503F7D201D}" srcOrd="7" destOrd="0" presId="urn:microsoft.com/office/officeart/2008/layout/LinedList"/>
    <dgm:cxn modelId="{1599A784-A8F6-44D1-9313-1AE5DF0E0C6C}" type="presParOf" srcId="{AC38BACB-B3D0-4747-84F4-67503F7D201D}" destId="{314578CC-39DF-4063-83CD-31B665B9D850}" srcOrd="0" destOrd="0" presId="urn:microsoft.com/office/officeart/2008/layout/LinedList"/>
    <dgm:cxn modelId="{32A4F58C-AAD8-4EF2-B673-9F3F1DCE3D6C}" type="presParOf" srcId="{AC38BACB-B3D0-4747-84F4-67503F7D201D}" destId="{F61B4CA8-4165-497B-A069-820F82303316}" srcOrd="1" destOrd="0" presId="urn:microsoft.com/office/officeart/2008/layout/LinedList"/>
    <dgm:cxn modelId="{1DF1CE46-80A0-494D-9008-05C79481E8E4}" type="presParOf" srcId="{A49FCDD5-B7AA-4EA8-B681-0F8AF8CC4874}" destId="{10AE27C6-B99A-45B1-A822-4EEFABBF4F0D}" srcOrd="8" destOrd="0" presId="urn:microsoft.com/office/officeart/2008/layout/LinedList"/>
    <dgm:cxn modelId="{770547DF-4FAE-4EA5-ACEC-36D0743ACBAD}" type="presParOf" srcId="{A49FCDD5-B7AA-4EA8-B681-0F8AF8CC4874}" destId="{1B139F85-5011-40C2-A019-6D88EF1906A4}" srcOrd="9" destOrd="0" presId="urn:microsoft.com/office/officeart/2008/layout/LinedList"/>
    <dgm:cxn modelId="{ECF7538C-950E-4710-A993-B21BD81D610D}" type="presParOf" srcId="{1B139F85-5011-40C2-A019-6D88EF1906A4}" destId="{91AE1672-6336-4E64-9115-AC85DEC4EF3A}" srcOrd="0" destOrd="0" presId="urn:microsoft.com/office/officeart/2008/layout/LinedList"/>
    <dgm:cxn modelId="{DF6E3696-359F-4E73-82E7-83B74F5E9206}" type="presParOf" srcId="{1B139F85-5011-40C2-A019-6D88EF1906A4}" destId="{EB7F1CF1-FC46-4411-A978-C183A307B57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61E44-1D7A-49DA-9EB9-51F5E4693BCF}">
      <dsp:nvSpPr>
        <dsp:cNvPr id="0" name=""/>
        <dsp:cNvSpPr/>
      </dsp:nvSpPr>
      <dsp:spPr>
        <a:xfrm>
          <a:off x="0" y="443"/>
          <a:ext cx="504028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54C707-5F75-472F-977C-5CFF798294C7}">
      <dsp:nvSpPr>
        <dsp:cNvPr id="0" name=""/>
        <dsp:cNvSpPr/>
      </dsp:nvSpPr>
      <dsp:spPr>
        <a:xfrm>
          <a:off x="0" y="443"/>
          <a:ext cx="5040285" cy="726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Python file sets up a Flask application which acts as a web server that handles HTTP requests and responses.</a:t>
          </a:r>
        </a:p>
      </dsp:txBody>
      <dsp:txXfrm>
        <a:off x="0" y="443"/>
        <a:ext cx="5040285" cy="726321"/>
      </dsp:txXfrm>
    </dsp:sp>
    <dsp:sp modelId="{3A4F75BD-051E-4AB5-947B-581950AC3648}">
      <dsp:nvSpPr>
        <dsp:cNvPr id="0" name=""/>
        <dsp:cNvSpPr/>
      </dsp:nvSpPr>
      <dsp:spPr>
        <a:xfrm>
          <a:off x="0" y="726764"/>
          <a:ext cx="504028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1A478BA-C361-46A0-A40D-62DA2431BB74}">
      <dsp:nvSpPr>
        <dsp:cNvPr id="0" name=""/>
        <dsp:cNvSpPr/>
      </dsp:nvSpPr>
      <dsp:spPr>
        <a:xfrm>
          <a:off x="0" y="726764"/>
          <a:ext cx="5040285" cy="726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Different routes are defined within the Flask application to direct us to specific endpoints. For example, the /home route leads to a home page with links to different sets of data.</a:t>
          </a:r>
        </a:p>
      </dsp:txBody>
      <dsp:txXfrm>
        <a:off x="0" y="726764"/>
        <a:ext cx="5040285" cy="726321"/>
      </dsp:txXfrm>
    </dsp:sp>
    <dsp:sp modelId="{4AA78F13-3753-4E8B-8AFA-48E56C70F7AA}">
      <dsp:nvSpPr>
        <dsp:cNvPr id="0" name=""/>
        <dsp:cNvSpPr/>
      </dsp:nvSpPr>
      <dsp:spPr>
        <a:xfrm>
          <a:off x="0" y="1453085"/>
          <a:ext cx="504028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70C4410-FD04-4BE3-852D-52CD296EA356}">
      <dsp:nvSpPr>
        <dsp:cNvPr id="0" name=""/>
        <dsp:cNvSpPr/>
      </dsp:nvSpPr>
      <dsp:spPr>
        <a:xfrm>
          <a:off x="0" y="1453085"/>
          <a:ext cx="5040285" cy="726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Each route connects to an SQLite database, retrieves data using SQL queries and returns it as JSON responses. </a:t>
          </a:r>
        </a:p>
      </dsp:txBody>
      <dsp:txXfrm>
        <a:off x="0" y="1453085"/>
        <a:ext cx="5040285" cy="726321"/>
      </dsp:txXfrm>
    </dsp:sp>
    <dsp:sp modelId="{CF52061B-2A1B-4FBA-9558-C2D83CA5A56F}">
      <dsp:nvSpPr>
        <dsp:cNvPr id="0" name=""/>
        <dsp:cNvSpPr/>
      </dsp:nvSpPr>
      <dsp:spPr>
        <a:xfrm>
          <a:off x="0" y="2179407"/>
          <a:ext cx="504028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4578CC-39DF-4063-83CD-31B665B9D850}">
      <dsp:nvSpPr>
        <dsp:cNvPr id="0" name=""/>
        <dsp:cNvSpPr/>
      </dsp:nvSpPr>
      <dsp:spPr>
        <a:xfrm>
          <a:off x="0" y="2179407"/>
          <a:ext cx="5040285" cy="726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JSON data can be accessed by team members to create their visualizations or perform further analysis.</a:t>
          </a:r>
        </a:p>
      </dsp:txBody>
      <dsp:txXfrm>
        <a:off x="0" y="2179407"/>
        <a:ext cx="5040285" cy="726321"/>
      </dsp:txXfrm>
    </dsp:sp>
    <dsp:sp modelId="{10AE27C6-B99A-45B1-A822-4EEFABBF4F0D}">
      <dsp:nvSpPr>
        <dsp:cNvPr id="0" name=""/>
        <dsp:cNvSpPr/>
      </dsp:nvSpPr>
      <dsp:spPr>
        <a:xfrm>
          <a:off x="0" y="2905728"/>
          <a:ext cx="504028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1AE1672-6336-4E64-9115-AC85DEC4EF3A}">
      <dsp:nvSpPr>
        <dsp:cNvPr id="0" name=""/>
        <dsp:cNvSpPr/>
      </dsp:nvSpPr>
      <dsp:spPr>
        <a:xfrm>
          <a:off x="0" y="2905728"/>
          <a:ext cx="5040285" cy="726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Our Flask API opens in a webpage when it is run and offers links to each set of data we needed in order to create our visualizations </a:t>
          </a:r>
        </a:p>
      </dsp:txBody>
      <dsp:txXfrm>
        <a:off x="0" y="2905728"/>
        <a:ext cx="5040285" cy="726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219D-4300-66AE-4970-E1859D6DF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C4DEF-030D-1571-413B-B2B35AFDE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8CE1C-8B75-75FD-AE13-07354551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4A-239F-4C5E-A3B9-3743765293A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97891-ECA5-5CB0-DF01-B4AFE292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9FAF1-5B8C-09C1-43BE-4528E8D0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D438-F40C-49E5-A591-6610F076C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9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2C45-FA8A-DCB4-C787-CB073685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835B2-1F32-B5D6-5F06-F72E189E4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020D9-F217-C53B-8645-FEDBDFA1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4A-239F-4C5E-A3B9-3743765293A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60A1D-A697-8DA8-2E09-7B588ABC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0CB33-9EF3-D246-9765-28634EF0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D438-F40C-49E5-A591-6610F076C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1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B0204-3EF4-5F71-B972-F15B5477D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0AB96-3704-FD1B-B71C-241755912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FDC25-1848-439D-6085-4B305D09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4A-239F-4C5E-A3B9-3743765293A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AB34F-195E-FE16-14EA-E01FB4C1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66B34-0C67-C6B3-73A3-06E04D72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D438-F40C-49E5-A591-6610F076C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8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00A5-2220-5C68-BEEA-98B60A21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89476-4421-FDD9-9149-E99CE6F25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86301-87E9-5A39-C7FA-C0059769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4A-239F-4C5E-A3B9-3743765293A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08C92-0059-83B8-241D-72A2DACF1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A0262-FC1D-0DCA-1585-918118C6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D438-F40C-49E5-A591-6610F076C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4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DF26-7ADA-0206-C4F9-597A38F8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7A199-80E8-4C43-1C21-4EB7BD606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1724-5F1A-A4B0-BEF0-9D14DD48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4A-239F-4C5E-A3B9-3743765293A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28153-CBD6-9D7C-02B5-56F1996E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C9AE5-5FD4-59C3-4EE0-7D51214D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D438-F40C-49E5-A591-6610F076C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7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BAF5-FD03-40A5-D437-1867A9E8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B2A48-5458-65A4-EF27-7FB23F8A4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B298B-A15C-DE0F-EB95-9B519F4DE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F6A1F-61ED-4F3F-B828-CA889671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4A-239F-4C5E-A3B9-3743765293A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D64AF-4A04-F834-EE38-C7788841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64E94-8106-79B0-E6A4-92CF8BE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D438-F40C-49E5-A591-6610F076C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12F5-2E6A-93C5-F0A2-F2265CD8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4DC76-4503-9026-0EC2-DBC831177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200BD-EB18-769B-6A9E-9FE84A35A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73389-941A-E761-02AD-7EDB3E220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5F8B2-A06F-B450-0E6B-85A69EABC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BC4AA-6171-6261-AEC8-3430985D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4A-239F-4C5E-A3B9-3743765293A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24F27-988B-6E36-3BA2-8FB50637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928D9-FF59-1C77-2352-F15AF857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D438-F40C-49E5-A591-6610F076C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3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6BB4-B2A1-E5F5-D81D-5A7B106E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6A439-BC6B-D682-48C5-96269276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4A-239F-4C5E-A3B9-3743765293A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7A345-5F2D-5D7F-9544-28C2BF0C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4B9DE-ED5C-D48F-2F3B-9351B244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D438-F40C-49E5-A591-6610F076C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3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D141D-6272-FDC7-89F1-D01DE172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4A-239F-4C5E-A3B9-3743765293A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57BBF-4833-724D-9FB5-B095AA46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88B56-AD47-D779-D1BF-41A2638E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D438-F40C-49E5-A591-6610F076C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6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1C75-ED7D-7606-CB27-618336DB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A40C-5859-7741-A880-235AF16C8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6C90D-D615-4766-A80A-CAF23ED24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7B877-6CB3-E127-7C94-792CDE59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4A-239F-4C5E-A3B9-3743765293A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19012-03BA-63A3-DACC-67A0548A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31409-D730-8FBC-276E-BED60C5F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D438-F40C-49E5-A591-6610F076C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8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671E-0E38-9317-F8D3-5ECB3226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4C363-63BE-1667-2F5D-9660A329E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E5909-17C0-AD9B-DC71-B78A59A56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D967E-0027-3211-F747-4EF6F344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4A-239F-4C5E-A3B9-3743765293A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5A35D-77B6-9975-EC8E-1760DD65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982F8-DA86-5849-3702-F7B845AF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D438-F40C-49E5-A591-6610F076C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6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5906A-4159-A6E2-CC13-5A44F6D6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D8EB0-A421-95D7-2D30-6A8D624CE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DDB83-9560-DBD4-1B5C-F65637A49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D9E4A-239F-4C5E-A3B9-3743765293A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3E49-9205-D8DC-2DD1-84226152F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3F16C-19EA-AE97-BD6F-24DF06E44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0D438-F40C-49E5-A591-6610F076C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5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6B44D-DAF3-BC4F-3F44-1DA6572BF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Project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EA203-0218-00FD-4908-ED50CD80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Jennasis Escobar</a:t>
            </a:r>
          </a:p>
          <a:p>
            <a:r>
              <a:rPr lang="en-US" sz="1800" dirty="0">
                <a:solidFill>
                  <a:schemeClr val="tx2"/>
                </a:solidFill>
              </a:rPr>
              <a:t>Stan Johnson</a:t>
            </a:r>
          </a:p>
          <a:p>
            <a:r>
              <a:rPr lang="en-US" sz="1800" dirty="0">
                <a:solidFill>
                  <a:schemeClr val="tx2"/>
                </a:solidFill>
              </a:rPr>
              <a:t>Kelsey Abbey</a:t>
            </a:r>
          </a:p>
          <a:p>
            <a:r>
              <a:rPr lang="en-US" sz="1800" dirty="0">
                <a:solidFill>
                  <a:schemeClr val="tx2"/>
                </a:solidFill>
              </a:rPr>
              <a:t>Brian Haynes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Tyler Nguyen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47F14EA7-4A61-E6BE-7CE4-B53A71E72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2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22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C4ABFE-8737-E2C7-FF6A-31117A74D6AB}"/>
              </a:ext>
            </a:extLst>
          </p:cNvPr>
          <p:cNvSpPr/>
          <p:nvPr/>
        </p:nvSpPr>
        <p:spPr>
          <a:xfrm>
            <a:off x="1057025" y="922644"/>
            <a:ext cx="5040285" cy="11695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none" spc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Flask API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2DA35BB-5AE4-866B-CFA9-A7A1855F5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667" y="907241"/>
            <a:ext cx="4389120" cy="2315261"/>
          </a:xfrm>
          <a:prstGeom prst="rect">
            <a:avLst/>
          </a:prstGeom>
        </p:spPr>
      </p:pic>
      <p:pic>
        <p:nvPicPr>
          <p:cNvPr id="7" name="Picture 6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C6D4AA11-925D-988B-53E5-DEA921888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67" y="3724489"/>
            <a:ext cx="4389120" cy="2282342"/>
          </a:xfrm>
          <a:prstGeom prst="rect">
            <a:avLst/>
          </a:prstGeom>
        </p:spPr>
      </p:pic>
      <p:graphicFrame>
        <p:nvGraphicFramePr>
          <p:cNvPr id="15" name="TextBox 3">
            <a:extLst>
              <a:ext uri="{FF2B5EF4-FFF2-40B4-BE49-F238E27FC236}">
                <a16:creationId xmlns:a16="http://schemas.microsoft.com/office/drawing/2014/main" id="{4B98DA34-4D13-EE9F-BA03-2B96861906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8430835"/>
              </p:ext>
            </p:extLst>
          </p:nvPr>
        </p:nvGraphicFramePr>
        <p:xfrm>
          <a:off x="1055715" y="2508105"/>
          <a:ext cx="5040285" cy="3632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0641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6B407-55D7-8A6C-0A13-7717C94B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Map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00997-8B7F-516E-7EB2-E87F71E04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2 APIs </a:t>
            </a:r>
          </a:p>
          <a:p>
            <a:r>
              <a:rPr lang="en-US" sz="2000"/>
              <a:t>D3.js &amp; Leaflet.js</a:t>
            </a:r>
          </a:p>
          <a:p>
            <a:r>
              <a:rPr lang="en-US" sz="2000"/>
              <a:t>Data Retrieval</a:t>
            </a:r>
          </a:p>
          <a:p>
            <a:r>
              <a:rPr lang="en-US" sz="2000"/>
              <a:t>Data Visualization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1273F-A766-86A8-9B33-381A0ED3E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09" r="29302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6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B7412B8E-484B-4452-8644-AD263F593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DE54A-1D6F-BC72-B2F3-8AA9A184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Time Series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E33B3-30EF-C2C0-BC71-5AA5A5565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800"/>
              <a:t>A time series analysis allows us to explore the data over time</a:t>
            </a:r>
          </a:p>
          <a:p>
            <a:endParaRPr lang="en-US" sz="1800"/>
          </a:p>
          <a:p>
            <a:r>
              <a:rPr lang="en-US" sz="1800"/>
              <a:t>Salaries have varied widely by country since 2020</a:t>
            </a:r>
          </a:p>
          <a:p>
            <a:endParaRPr lang="en-US" sz="1800"/>
          </a:p>
          <a:p>
            <a:r>
              <a:rPr lang="en-US" sz="1800"/>
              <a:t>Overall trend</a:t>
            </a:r>
          </a:p>
          <a:p>
            <a:pPr lvl="1"/>
            <a:r>
              <a:rPr lang="en-US" sz="1800"/>
              <a:t>More Money</a:t>
            </a:r>
          </a:p>
          <a:p>
            <a:pPr lvl="1"/>
            <a:r>
              <a:rPr lang="en-US" sz="1800"/>
              <a:t>More commuting</a:t>
            </a: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D95D09-2666-454C-AE57-F5C7D8660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9" y="650054"/>
            <a:ext cx="4719382" cy="55964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FB744-1495-788F-5F38-76E5125A4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40"/>
          <a:stretch/>
        </p:blipFill>
        <p:spPr>
          <a:xfrm>
            <a:off x="6881707" y="873941"/>
            <a:ext cx="2064082" cy="1025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E82EB6-DBF4-B530-989E-AA3840C9FC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2" r="14169"/>
          <a:stretch/>
        </p:blipFill>
        <p:spPr>
          <a:xfrm>
            <a:off x="9076116" y="873940"/>
            <a:ext cx="2064082" cy="1025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29AF93-B374-8DBE-2054-5D11D6ACA4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52" r="4003" b="-1"/>
          <a:stretch/>
        </p:blipFill>
        <p:spPr>
          <a:xfrm>
            <a:off x="6881706" y="2992610"/>
            <a:ext cx="4258492" cy="211627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93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F2DB9D-25C7-113A-7307-83303093A601}"/>
              </a:ext>
            </a:extLst>
          </p:cNvPr>
          <p:cNvSpPr txBox="1"/>
          <p:nvPr/>
        </p:nvSpPr>
        <p:spPr>
          <a:xfrm>
            <a:off x="589560" y="856180"/>
            <a:ext cx="5279408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Job title comparison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66730-87CD-385B-7177-2D1D4AC2E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Base on the chart shown below, Data Science Tech Lead have the highest salary among other job title with $375k and the lowest salary is Power BI Developer with $5409. This visualization show us the the salary for each job. </a:t>
            </a:r>
          </a:p>
          <a:p>
            <a:r>
              <a:rPr lang="en-US" sz="2000"/>
              <a:t>This visualization show us the job title with the remote work percentage. </a:t>
            </a:r>
          </a:p>
          <a:p>
            <a:endParaRPr lang="en-US" sz="20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2763A8-AB68-1D10-9B04-2C10825F5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23" y="994764"/>
            <a:ext cx="4397433" cy="1693011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D7514F-4F4F-927A-9606-F9B803922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23" y="4121125"/>
            <a:ext cx="4395569" cy="169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D02D4A-FAA7-3AE9-5AEA-F0E4094F7B60}"/>
              </a:ext>
            </a:extLst>
          </p:cNvPr>
          <p:cNvSpPr txBox="1"/>
          <p:nvPr/>
        </p:nvSpPr>
        <p:spPr>
          <a:xfrm>
            <a:off x="1057025" y="922644"/>
            <a:ext cx="5040285" cy="11695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>
                <a:latin typeface="+mj-lt"/>
                <a:ea typeface="+mj-ea"/>
                <a:cs typeface="+mj-cs"/>
              </a:rPr>
              <a:t>Average Salary per Country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07F12A-B60A-B454-B357-D2A205B7DAA6}"/>
              </a:ext>
            </a:extLst>
          </p:cNvPr>
          <p:cNvSpPr txBox="1"/>
          <p:nvPr/>
        </p:nvSpPr>
        <p:spPr>
          <a:xfrm>
            <a:off x="1055715" y="2508105"/>
            <a:ext cx="5040285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Comparison between data science salaries for all job positions per country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Not all countries have a ton of data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bottom bubble chart shows average salary per country, adding in the number of data science jobs with reported salaries</a:t>
            </a:r>
          </a:p>
        </p:txBody>
      </p:sp>
      <p:pic>
        <p:nvPicPr>
          <p:cNvPr id="7" name="Picture 6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02BE79DF-94CF-B32D-45DB-4FE20AC2A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339" y="3837950"/>
            <a:ext cx="4389120" cy="184343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88C25209-C663-269F-2645-D4064FF724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9"/>
          <a:stretch/>
        </p:blipFill>
        <p:spPr>
          <a:xfrm>
            <a:off x="6832339" y="1889623"/>
            <a:ext cx="4389120" cy="125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8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094BB-FD43-AD08-3FFB-E928B495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000"/>
              <a:t>NEXT STEPS and CONSIDERATIONS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8939-109F-084D-C3CC-CD7FC471F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Our data set is limited:</a:t>
            </a:r>
          </a:p>
          <a:p>
            <a:pPr lvl="1"/>
            <a:r>
              <a:rPr lang="en-US" dirty="0"/>
              <a:t>Mostly US data</a:t>
            </a:r>
          </a:p>
          <a:p>
            <a:pPr lvl="1"/>
            <a:r>
              <a:rPr lang="en-US" dirty="0"/>
              <a:t>Only for the past 3.5 years</a:t>
            </a:r>
          </a:p>
          <a:p>
            <a:r>
              <a:rPr lang="en-US" sz="2400" dirty="0"/>
              <a:t>Break the data down further to explore  how different experience levels get paid and if they are working more remote or less remote</a:t>
            </a:r>
          </a:p>
        </p:txBody>
      </p:sp>
    </p:spTree>
    <p:extLst>
      <p:ext uri="{BB962C8B-B14F-4D97-AF65-F5344CB8AC3E}">
        <p14:creationId xmlns:p14="http://schemas.microsoft.com/office/powerpoint/2010/main" val="414937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547096D15FCC4297A62C53F5000FE1" ma:contentTypeVersion="4" ma:contentTypeDescription="Create a new document." ma:contentTypeScope="" ma:versionID="11e3d13a875ced978522282a3f68385c">
  <xsd:schema xmlns:xsd="http://www.w3.org/2001/XMLSchema" xmlns:xs="http://www.w3.org/2001/XMLSchema" xmlns:p="http://schemas.microsoft.com/office/2006/metadata/properties" xmlns:ns3="2625d04e-8e48-440f-b187-30a142b341d1" targetNamespace="http://schemas.microsoft.com/office/2006/metadata/properties" ma:root="true" ma:fieldsID="46b2901a8e2dbdcffbddb208ea214997" ns3:_="">
    <xsd:import namespace="2625d04e-8e48-440f-b187-30a142b341d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25d04e-8e48-440f-b187-30a142b341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D1DEE3-46A0-4833-85B8-0545DEAACD5C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2625d04e-8e48-440f-b187-30a142b341d1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0265A63-6D81-4747-BE75-B7FA78B587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25d04e-8e48-440f-b187-30a142b341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333FE8-370B-463C-B304-DBBE848E84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325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3</vt:lpstr>
      <vt:lpstr>PowerPoint Presentation</vt:lpstr>
      <vt:lpstr>Map</vt:lpstr>
      <vt:lpstr>Time Series Analysis</vt:lpstr>
      <vt:lpstr>PowerPoint Presentation</vt:lpstr>
      <vt:lpstr>PowerPoint Presentation</vt:lpstr>
      <vt:lpstr>NEXT STEPS and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</dc:title>
  <dc:creator>Escobar, Jennasis O.</dc:creator>
  <cp:lastModifiedBy>Escobar, Jennasis O.</cp:lastModifiedBy>
  <cp:revision>2</cp:revision>
  <dcterms:created xsi:type="dcterms:W3CDTF">2023-06-09T02:35:56Z</dcterms:created>
  <dcterms:modified xsi:type="dcterms:W3CDTF">2023-06-14T00:29:31Z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0x01010030547096D15FCC4297A62C53F5000FE1</vt:lpwstr>
  </property>
</Properties>
</file>