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9" r:id="rId3"/>
    <p:sldId id="258" r:id="rId4"/>
    <p:sldId id="279" r:id="rId5"/>
    <p:sldId id="282" r:id="rId6"/>
    <p:sldId id="283" r:id="rId7"/>
    <p:sldId id="302" r:id="rId8"/>
    <p:sldId id="303" r:id="rId9"/>
    <p:sldId id="304" r:id="rId10"/>
    <p:sldId id="294" r:id="rId11"/>
    <p:sldId id="305" r:id="rId12"/>
    <p:sldId id="306" r:id="rId13"/>
    <p:sldId id="295" r:id="rId14"/>
    <p:sldId id="297" r:id="rId15"/>
    <p:sldId id="298" r:id="rId16"/>
    <p:sldId id="300" r:id="rId17"/>
    <p:sldId id="301" r:id="rId18"/>
    <p:sldId id="284" r:id="rId19"/>
    <p:sldId id="285" r:id="rId20"/>
    <p:sldId id="286" r:id="rId21"/>
    <p:sldId id="287" r:id="rId22"/>
    <p:sldId id="260" r:id="rId23"/>
    <p:sldId id="275" r:id="rId24"/>
    <p:sldId id="277" r:id="rId25"/>
    <p:sldId id="278" r:id="rId26"/>
    <p:sldId id="296" r:id="rId27"/>
    <p:sldId id="307" r:id="rId28"/>
    <p:sldId id="308" r:id="rId29"/>
    <p:sldId id="309" r:id="rId30"/>
    <p:sldId id="310" r:id="rId31"/>
    <p:sldId id="267"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245"/>
    <a:srgbClr val="F3B231"/>
    <a:srgbClr val="D9D9D9"/>
    <a:srgbClr val="D65557"/>
    <a:srgbClr val="B2011E"/>
    <a:srgbClr val="3430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8"/>
    <p:restoredTop sz="94643"/>
  </p:normalViewPr>
  <p:slideViewPr>
    <p:cSldViewPr snapToGrid="0" snapToObjects="1">
      <p:cViewPr>
        <p:scale>
          <a:sx n="63" d="100"/>
          <a:sy n="63" d="100"/>
        </p:scale>
        <p:origin x="2112" y="1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0ADA3-70DA-8146-B70C-B09FC61FD07B}" type="datetimeFigureOut">
              <a:rPr kumimoji="1" lang="ko-KR" altLang="en-US" smtClean="0"/>
              <a:t>2019. 5. 28.</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FD5BB-4AA6-AB4A-BB91-BC3C6A3187D0}" type="slidenum">
              <a:rPr kumimoji="1" lang="ko-KR" altLang="en-US" smtClean="0"/>
              <a:t>‹#›</a:t>
            </a:fld>
            <a:endParaRPr kumimoji="1" lang="ko-KR" altLang="en-US"/>
          </a:p>
        </p:txBody>
      </p:sp>
    </p:spTree>
    <p:extLst>
      <p:ext uri="{BB962C8B-B14F-4D97-AF65-F5344CB8AC3E}">
        <p14:creationId xmlns:p14="http://schemas.microsoft.com/office/powerpoint/2010/main" val="73353283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0ee35493d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g50ee35493d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70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0ee35493d_7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g50ee35493d_7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27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0ee35493d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0ee35493d_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2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0ee35493d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0ee35493d_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22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0ee35493d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0ee35493d_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811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0ee35493d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0ee35493d_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63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0ee35493d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0ee35493d_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56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0ee35493d_7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g50ee35493d_7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490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0ee35493d_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50ee35493d_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47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0ee35493d_7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50ee35493d_7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886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0ee35493d_7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g50ee35493d_7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17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0ee35493d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 name="Google Shape;179;g50ee35493d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40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0ee35493d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6" name="Google Shape;446;g50ee35493d_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07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0ee35493d_7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g50ee35493d_7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36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0ee35493d_7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Varying intercept : </a:t>
            </a:r>
            <a:r>
              <a:rPr lang="ko-KR" altLang="en-US" dirty="0"/>
              <a:t>날짜에 대한 영향</a:t>
            </a:r>
            <a:endParaRPr dirty="0"/>
          </a:p>
        </p:txBody>
      </p:sp>
      <p:sp>
        <p:nvSpPr>
          <p:cNvPr id="463" name="Google Shape;463;g50ee35493d_7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75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0ee35493d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50ee35493d_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46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0ee35493d_7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g50ee35493d_7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23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0ee35493d_7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행렬식 구성</a:t>
            </a:r>
            <a:endParaRPr dirty="0"/>
          </a:p>
        </p:txBody>
      </p:sp>
      <p:sp>
        <p:nvSpPr>
          <p:cNvPr id="463" name="Google Shape;463;g50ee35493d_7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4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0ee35493d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50ee35493d_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906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34303B"/>
        </a:solidFill>
        <a:effectLst/>
      </p:bgPr>
    </p:bg>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1BF492B0-7C91-6144-9AF9-966914546D83}"/>
              </a:ext>
            </a:extLst>
          </p:cNvPr>
          <p:cNvGrpSpPr>
            <a:grpSpLocks/>
          </p:cNvGrpSpPr>
          <p:nvPr userDrawn="1"/>
        </p:nvGrpSpPr>
        <p:grpSpPr bwMode="auto">
          <a:xfrm>
            <a:off x="11266488" y="166688"/>
            <a:ext cx="731837" cy="220662"/>
            <a:chOff x="10927768" y="191434"/>
            <a:chExt cx="974454" cy="293407"/>
          </a:xfrm>
        </p:grpSpPr>
        <p:sp>
          <p:nvSpPr>
            <p:cNvPr id="9" name="직사각형 8">
              <a:extLst>
                <a:ext uri="{FF2B5EF4-FFF2-40B4-BE49-F238E27FC236}">
                  <a16:creationId xmlns:a16="http://schemas.microsoft.com/office/drawing/2014/main" id="{9838E593-E3EB-BC45-A1A9-23E304A45A68}"/>
                </a:ext>
              </a:extLst>
            </p:cNvPr>
            <p:cNvSpPr/>
            <p:nvPr userDrawn="1"/>
          </p:nvSpPr>
          <p:spPr>
            <a:xfrm>
              <a:off x="11282884" y="191434"/>
              <a:ext cx="264222" cy="293407"/>
            </a:xfrm>
            <a:prstGeom prst="rect">
              <a:avLst/>
            </a:prstGeom>
            <a:solidFill>
              <a:srgbClr val="F3B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직사각형 9">
              <a:extLst>
                <a:ext uri="{FF2B5EF4-FFF2-40B4-BE49-F238E27FC236}">
                  <a16:creationId xmlns:a16="http://schemas.microsoft.com/office/drawing/2014/main" id="{1700FFCB-E64A-3A46-A160-1C43CCF9FB47}"/>
                </a:ext>
              </a:extLst>
            </p:cNvPr>
            <p:cNvSpPr/>
            <p:nvPr userDrawn="1"/>
          </p:nvSpPr>
          <p:spPr>
            <a:xfrm>
              <a:off x="11635885" y="191434"/>
              <a:ext cx="266337" cy="293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사각형 10">
              <a:extLst>
                <a:ext uri="{FF2B5EF4-FFF2-40B4-BE49-F238E27FC236}">
                  <a16:creationId xmlns:a16="http://schemas.microsoft.com/office/drawing/2014/main" id="{4CAD3726-FEEA-1A49-946A-4AE349806E0B}"/>
                </a:ext>
              </a:extLst>
            </p:cNvPr>
            <p:cNvSpPr/>
            <p:nvPr userDrawn="1"/>
          </p:nvSpPr>
          <p:spPr>
            <a:xfrm>
              <a:off x="10927768" y="191434"/>
              <a:ext cx="266337" cy="293407"/>
            </a:xfrm>
            <a:prstGeom prst="rect">
              <a:avLst/>
            </a:prstGeom>
            <a:solidFill>
              <a:srgbClr val="D24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12" name="직사각형 11">
            <a:extLst>
              <a:ext uri="{FF2B5EF4-FFF2-40B4-BE49-F238E27FC236}">
                <a16:creationId xmlns:a16="http://schemas.microsoft.com/office/drawing/2014/main" id="{35FE12FB-18F3-2341-AB34-3EDD4C3CFEFC}"/>
              </a:ext>
            </a:extLst>
          </p:cNvPr>
          <p:cNvSpPr/>
          <p:nvPr userDrawn="1"/>
        </p:nvSpPr>
        <p:spPr>
          <a:xfrm>
            <a:off x="38100" y="31750"/>
            <a:ext cx="12115800" cy="6794500"/>
          </a:xfrm>
          <a:prstGeom prst="rect">
            <a:avLst/>
          </a:prstGeom>
          <a:noFill/>
          <a:ln w="63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3" name="그림 12" descr="벡터그래픽이(가) 표시된 사진&#10;&#10;&#10;&#10;자동 생성된 설명">
            <a:extLst>
              <a:ext uri="{FF2B5EF4-FFF2-40B4-BE49-F238E27FC236}">
                <a16:creationId xmlns:a16="http://schemas.microsoft.com/office/drawing/2014/main" id="{0629D9A0-41D0-9F40-9173-522DB22D5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67" y="87064"/>
            <a:ext cx="380781" cy="380781"/>
          </a:xfrm>
          <a:prstGeom prst="rect">
            <a:avLst/>
          </a:prstGeom>
        </p:spPr>
      </p:pic>
      <p:sp>
        <p:nvSpPr>
          <p:cNvPr id="14" name="직사각형 13">
            <a:extLst>
              <a:ext uri="{FF2B5EF4-FFF2-40B4-BE49-F238E27FC236}">
                <a16:creationId xmlns:a16="http://schemas.microsoft.com/office/drawing/2014/main" id="{BC25A398-61DD-1240-8A77-6922CB693E00}"/>
              </a:ext>
            </a:extLst>
          </p:cNvPr>
          <p:cNvSpPr/>
          <p:nvPr userDrawn="1"/>
        </p:nvSpPr>
        <p:spPr>
          <a:xfrm>
            <a:off x="480848" y="92788"/>
            <a:ext cx="1228093" cy="369332"/>
          </a:xfrm>
          <a:prstGeom prst="rect">
            <a:avLst/>
          </a:prstGeom>
        </p:spPr>
        <p:txBody>
          <a:bodyPr wrap="none">
            <a:spAutoFit/>
          </a:bodyPr>
          <a:lstStyle/>
          <a:p>
            <a:r>
              <a:rPr lang="en-US" altLang="ko-KR" dirty="0" err="1">
                <a:solidFill>
                  <a:schemeClr val="bg1">
                    <a:lumMod val="85000"/>
                  </a:schemeClr>
                </a:solidFill>
                <a:latin typeface="+mn-lt"/>
                <a:ea typeface="Nanum Gothic" panose="020D0604000000000000" pitchFamily="34" charset="-127"/>
                <a:cs typeface="조선일보명조" panose="02030304000000000000" pitchFamily="18" charset="-127"/>
              </a:rPr>
              <a:t>StanKorea</a:t>
            </a:r>
            <a:endParaRPr lang="ko-KR" altLang="en-US" dirty="0">
              <a:latin typeface="+mn-lt"/>
              <a:ea typeface="Nanum Gothic" panose="020D0604000000000000" pitchFamily="34" charset="-127"/>
            </a:endParaRPr>
          </a:p>
        </p:txBody>
      </p:sp>
    </p:spTree>
    <p:extLst>
      <p:ext uri="{BB962C8B-B14F-4D97-AF65-F5344CB8AC3E}">
        <p14:creationId xmlns:p14="http://schemas.microsoft.com/office/powerpoint/2010/main" val="140673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4ED4A9-5C99-F746-8EFD-3D3E5EE32E82}"/>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19E0C78F-4CD0-9A4F-AC69-3E62AC295ADA}"/>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5D9FB684-328E-EB42-B5D8-E4D83151240F}"/>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5" name="바닥글 개체 틀 4">
            <a:extLst>
              <a:ext uri="{FF2B5EF4-FFF2-40B4-BE49-F238E27FC236}">
                <a16:creationId xmlns:a16="http://schemas.microsoft.com/office/drawing/2014/main" id="{1C85B507-34D3-CB43-9800-25AB424A886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004F7AA-D452-2045-A30E-F1D66A376496}"/>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158136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F69D656-984A-9E4B-AE75-4DE6A8BAB348}"/>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499BF13-3232-4F45-959E-B022A6FA58FF}"/>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0EF4283E-2861-9A45-BE08-172DCFD10913}"/>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5" name="바닥글 개체 틀 4">
            <a:extLst>
              <a:ext uri="{FF2B5EF4-FFF2-40B4-BE49-F238E27FC236}">
                <a16:creationId xmlns:a16="http://schemas.microsoft.com/office/drawing/2014/main" id="{6E77B25B-B2E0-E741-A619-BAB4A05C8B86}"/>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2148AC-429A-FF4B-A21B-BC582BC11D41}"/>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168181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88788-F4B6-B04E-93B1-A3BB9966733D}"/>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CAA63181-9114-EF47-BE64-3FF2EE581DAF}"/>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2CAC4852-290D-C341-8DEB-D97A1B30FE08}"/>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5" name="바닥글 개체 틀 4">
            <a:extLst>
              <a:ext uri="{FF2B5EF4-FFF2-40B4-BE49-F238E27FC236}">
                <a16:creationId xmlns:a16="http://schemas.microsoft.com/office/drawing/2014/main" id="{F24BBC64-287B-E544-B0BC-05C1989ED33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04FB3EF-8303-0146-8DFB-D7AB21432225}"/>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
        <p:nvSpPr>
          <p:cNvPr id="7" name="직사각형 6">
            <a:extLst>
              <a:ext uri="{FF2B5EF4-FFF2-40B4-BE49-F238E27FC236}">
                <a16:creationId xmlns:a16="http://schemas.microsoft.com/office/drawing/2014/main" id="{A0D7E654-385E-D543-A7DA-752B3E183472}"/>
              </a:ext>
            </a:extLst>
          </p:cNvPr>
          <p:cNvSpPr/>
          <p:nvPr userDrawn="1"/>
        </p:nvSpPr>
        <p:spPr>
          <a:xfrm>
            <a:off x="38100" y="31750"/>
            <a:ext cx="12115800" cy="6794500"/>
          </a:xfrm>
          <a:prstGeom prst="rect">
            <a:avLst/>
          </a:prstGeom>
          <a:noFill/>
          <a:ln w="6350">
            <a:solidFill>
              <a:srgbClr val="D242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8" name="그룹 7">
            <a:extLst>
              <a:ext uri="{FF2B5EF4-FFF2-40B4-BE49-F238E27FC236}">
                <a16:creationId xmlns:a16="http://schemas.microsoft.com/office/drawing/2014/main" id="{21F247F9-1CB4-F44A-8899-D711CAD2CF9A}"/>
              </a:ext>
            </a:extLst>
          </p:cNvPr>
          <p:cNvGrpSpPr>
            <a:grpSpLocks/>
          </p:cNvGrpSpPr>
          <p:nvPr userDrawn="1"/>
        </p:nvGrpSpPr>
        <p:grpSpPr bwMode="auto">
          <a:xfrm>
            <a:off x="11266488" y="166688"/>
            <a:ext cx="731837" cy="220662"/>
            <a:chOff x="10927768" y="191434"/>
            <a:chExt cx="974454" cy="293407"/>
          </a:xfrm>
        </p:grpSpPr>
        <p:sp>
          <p:nvSpPr>
            <p:cNvPr id="9" name="직사각형 8">
              <a:extLst>
                <a:ext uri="{FF2B5EF4-FFF2-40B4-BE49-F238E27FC236}">
                  <a16:creationId xmlns:a16="http://schemas.microsoft.com/office/drawing/2014/main" id="{0E8A458D-EF8D-A943-8B54-F11F0F713C03}"/>
                </a:ext>
              </a:extLst>
            </p:cNvPr>
            <p:cNvSpPr/>
            <p:nvPr userDrawn="1"/>
          </p:nvSpPr>
          <p:spPr>
            <a:xfrm>
              <a:off x="11282884" y="191434"/>
              <a:ext cx="264222" cy="293407"/>
            </a:xfrm>
            <a:prstGeom prst="rect">
              <a:avLst/>
            </a:prstGeom>
            <a:solidFill>
              <a:srgbClr val="F3B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직사각형 9">
              <a:extLst>
                <a:ext uri="{FF2B5EF4-FFF2-40B4-BE49-F238E27FC236}">
                  <a16:creationId xmlns:a16="http://schemas.microsoft.com/office/drawing/2014/main" id="{C7BEB99D-79C6-4B4E-B56D-C4D4168F1F57}"/>
                </a:ext>
              </a:extLst>
            </p:cNvPr>
            <p:cNvSpPr/>
            <p:nvPr userDrawn="1"/>
          </p:nvSpPr>
          <p:spPr>
            <a:xfrm>
              <a:off x="11635885" y="191434"/>
              <a:ext cx="266337" cy="293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사각형 10">
              <a:extLst>
                <a:ext uri="{FF2B5EF4-FFF2-40B4-BE49-F238E27FC236}">
                  <a16:creationId xmlns:a16="http://schemas.microsoft.com/office/drawing/2014/main" id="{209438AC-A5DB-B74F-85B2-06DFE562D5E3}"/>
                </a:ext>
              </a:extLst>
            </p:cNvPr>
            <p:cNvSpPr/>
            <p:nvPr userDrawn="1"/>
          </p:nvSpPr>
          <p:spPr>
            <a:xfrm>
              <a:off x="10927768" y="191434"/>
              <a:ext cx="266337" cy="293407"/>
            </a:xfrm>
            <a:prstGeom prst="rect">
              <a:avLst/>
            </a:prstGeom>
            <a:solidFill>
              <a:srgbClr val="D24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pic>
        <p:nvPicPr>
          <p:cNvPr id="12" name="그림 11" descr="벡터그래픽이(가) 표시된 사진&#10;&#10;&#10;&#10;자동 생성된 설명">
            <a:extLst>
              <a:ext uri="{FF2B5EF4-FFF2-40B4-BE49-F238E27FC236}">
                <a16:creationId xmlns:a16="http://schemas.microsoft.com/office/drawing/2014/main" id="{E051CC89-DB57-4B4B-A9C2-5265BD2157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067" y="87064"/>
            <a:ext cx="380781" cy="380781"/>
          </a:xfrm>
          <a:prstGeom prst="rect">
            <a:avLst/>
          </a:prstGeom>
        </p:spPr>
      </p:pic>
      <p:sp>
        <p:nvSpPr>
          <p:cNvPr id="13" name="직사각형 12">
            <a:extLst>
              <a:ext uri="{FF2B5EF4-FFF2-40B4-BE49-F238E27FC236}">
                <a16:creationId xmlns:a16="http://schemas.microsoft.com/office/drawing/2014/main" id="{0B97BC4A-607D-1C4A-A13E-8FF4A0E6999E}"/>
              </a:ext>
            </a:extLst>
          </p:cNvPr>
          <p:cNvSpPr/>
          <p:nvPr userDrawn="1"/>
        </p:nvSpPr>
        <p:spPr>
          <a:xfrm>
            <a:off x="480848" y="92788"/>
            <a:ext cx="1309846" cy="369332"/>
          </a:xfrm>
          <a:prstGeom prst="rect">
            <a:avLst/>
          </a:prstGeom>
        </p:spPr>
        <p:txBody>
          <a:bodyPr wrap="none">
            <a:spAutoFit/>
          </a:bodyPr>
          <a:lstStyle/>
          <a:p>
            <a:r>
              <a:rPr lang="en-US" altLang="ko-KR" dirty="0">
                <a:latin typeface="+mn-lt"/>
                <a:ea typeface="Nanum Gothic" panose="020D0604000000000000" pitchFamily="34" charset="-127"/>
                <a:cs typeface="조선일보명조" panose="02030304000000000000" pitchFamily="18" charset="-127"/>
              </a:rPr>
              <a:t>Stan Korea</a:t>
            </a:r>
            <a:endParaRPr lang="ko-KR" altLang="en-US" dirty="0">
              <a:latin typeface="+mn-lt"/>
              <a:ea typeface="Nanum Gothic" panose="020D0604000000000000" pitchFamily="34" charset="-127"/>
            </a:endParaRPr>
          </a:p>
        </p:txBody>
      </p:sp>
    </p:spTree>
    <p:extLst>
      <p:ext uri="{BB962C8B-B14F-4D97-AF65-F5344CB8AC3E}">
        <p14:creationId xmlns:p14="http://schemas.microsoft.com/office/powerpoint/2010/main" val="289891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903A7A95-B85C-B14C-9D16-CDB7AF73E12F}"/>
              </a:ext>
            </a:extLst>
          </p:cNvPr>
          <p:cNvSpPr/>
          <p:nvPr userDrawn="1"/>
        </p:nvSpPr>
        <p:spPr>
          <a:xfrm>
            <a:off x="38100" y="31750"/>
            <a:ext cx="12115800" cy="6794500"/>
          </a:xfrm>
          <a:prstGeom prst="rect">
            <a:avLst/>
          </a:prstGeom>
          <a:noFill/>
          <a:ln w="6350">
            <a:solidFill>
              <a:srgbClr val="D242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8" name="그룹 7">
            <a:extLst>
              <a:ext uri="{FF2B5EF4-FFF2-40B4-BE49-F238E27FC236}">
                <a16:creationId xmlns:a16="http://schemas.microsoft.com/office/drawing/2014/main" id="{F0E9AD12-858A-EA42-8026-AAD5BE32A9D0}"/>
              </a:ext>
            </a:extLst>
          </p:cNvPr>
          <p:cNvGrpSpPr>
            <a:grpSpLocks/>
          </p:cNvGrpSpPr>
          <p:nvPr userDrawn="1"/>
        </p:nvGrpSpPr>
        <p:grpSpPr bwMode="auto">
          <a:xfrm>
            <a:off x="11266488" y="166688"/>
            <a:ext cx="731837" cy="220662"/>
            <a:chOff x="10927768" y="191434"/>
            <a:chExt cx="974454" cy="293407"/>
          </a:xfrm>
        </p:grpSpPr>
        <p:sp>
          <p:nvSpPr>
            <p:cNvPr id="9" name="직사각형 8">
              <a:extLst>
                <a:ext uri="{FF2B5EF4-FFF2-40B4-BE49-F238E27FC236}">
                  <a16:creationId xmlns:a16="http://schemas.microsoft.com/office/drawing/2014/main" id="{382D32E8-042D-B54F-B0EC-2ABBA6533D50}"/>
                </a:ext>
              </a:extLst>
            </p:cNvPr>
            <p:cNvSpPr/>
            <p:nvPr userDrawn="1"/>
          </p:nvSpPr>
          <p:spPr>
            <a:xfrm>
              <a:off x="11282884" y="191434"/>
              <a:ext cx="264222" cy="293407"/>
            </a:xfrm>
            <a:prstGeom prst="rect">
              <a:avLst/>
            </a:prstGeom>
            <a:solidFill>
              <a:srgbClr val="F3B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직사각형 9">
              <a:extLst>
                <a:ext uri="{FF2B5EF4-FFF2-40B4-BE49-F238E27FC236}">
                  <a16:creationId xmlns:a16="http://schemas.microsoft.com/office/drawing/2014/main" id="{54DA60E1-F7C7-2C44-A552-500683E7F859}"/>
                </a:ext>
              </a:extLst>
            </p:cNvPr>
            <p:cNvSpPr/>
            <p:nvPr userDrawn="1"/>
          </p:nvSpPr>
          <p:spPr>
            <a:xfrm>
              <a:off x="11635885" y="191434"/>
              <a:ext cx="266337" cy="293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사각형 10">
              <a:extLst>
                <a:ext uri="{FF2B5EF4-FFF2-40B4-BE49-F238E27FC236}">
                  <a16:creationId xmlns:a16="http://schemas.microsoft.com/office/drawing/2014/main" id="{C6796953-B6AB-BD46-A7DC-82C80EFB3315}"/>
                </a:ext>
              </a:extLst>
            </p:cNvPr>
            <p:cNvSpPr/>
            <p:nvPr userDrawn="1"/>
          </p:nvSpPr>
          <p:spPr>
            <a:xfrm>
              <a:off x="10927768" y="191434"/>
              <a:ext cx="266337" cy="293407"/>
            </a:xfrm>
            <a:prstGeom prst="rect">
              <a:avLst/>
            </a:prstGeom>
            <a:solidFill>
              <a:srgbClr val="D24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pic>
        <p:nvPicPr>
          <p:cNvPr id="12" name="그림 11" descr="벡터그래픽이(가) 표시된 사진&#10;&#10;&#10;&#10;자동 생성된 설명">
            <a:extLst>
              <a:ext uri="{FF2B5EF4-FFF2-40B4-BE49-F238E27FC236}">
                <a16:creationId xmlns:a16="http://schemas.microsoft.com/office/drawing/2014/main" id="{A92BE9B0-BFB7-0E40-9BAD-5A4CE1E63B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962" y="6409709"/>
            <a:ext cx="380781" cy="380781"/>
          </a:xfrm>
          <a:prstGeom prst="rect">
            <a:avLst/>
          </a:prstGeom>
        </p:spPr>
      </p:pic>
      <p:sp>
        <p:nvSpPr>
          <p:cNvPr id="13" name="직사각형 12">
            <a:extLst>
              <a:ext uri="{FF2B5EF4-FFF2-40B4-BE49-F238E27FC236}">
                <a16:creationId xmlns:a16="http://schemas.microsoft.com/office/drawing/2014/main" id="{30BD3DE4-C8E8-9E47-AEAE-F5733D970927}"/>
              </a:ext>
            </a:extLst>
          </p:cNvPr>
          <p:cNvSpPr/>
          <p:nvPr userDrawn="1"/>
        </p:nvSpPr>
        <p:spPr>
          <a:xfrm>
            <a:off x="10815743" y="6415433"/>
            <a:ext cx="1228093" cy="369332"/>
          </a:xfrm>
          <a:prstGeom prst="rect">
            <a:avLst/>
          </a:prstGeom>
        </p:spPr>
        <p:txBody>
          <a:bodyPr wrap="none">
            <a:spAutoFit/>
          </a:bodyPr>
          <a:lstStyle/>
          <a:p>
            <a:r>
              <a:rPr lang="en-US" altLang="ko-KR" dirty="0" err="1">
                <a:latin typeface="+mn-lt"/>
                <a:ea typeface="Nanum Gothic" panose="020D0604000000000000" pitchFamily="34" charset="-127"/>
                <a:cs typeface="조선일보명조" panose="02030304000000000000" pitchFamily="18" charset="-127"/>
              </a:rPr>
              <a:t>StanKorea</a:t>
            </a:r>
            <a:endParaRPr lang="ko-KR" altLang="en-US" dirty="0">
              <a:latin typeface="+mn-lt"/>
              <a:ea typeface="Nanum Gothic" panose="020D0604000000000000" pitchFamily="34" charset="-127"/>
            </a:endParaRPr>
          </a:p>
        </p:txBody>
      </p:sp>
    </p:spTree>
    <p:extLst>
      <p:ext uri="{BB962C8B-B14F-4D97-AF65-F5344CB8AC3E}">
        <p14:creationId xmlns:p14="http://schemas.microsoft.com/office/powerpoint/2010/main" val="144028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0181A7-CD31-7845-8188-15BAF090C13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9776CCA-2590-6E49-8A71-E2DB1CCB0EBE}"/>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0B2F59D6-FF51-CD4A-A9AE-30A8FFF0E757}"/>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E51EA02B-9DF7-A048-8FE8-FC8C042ECBE8}"/>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6" name="바닥글 개체 틀 5">
            <a:extLst>
              <a:ext uri="{FF2B5EF4-FFF2-40B4-BE49-F238E27FC236}">
                <a16:creationId xmlns:a16="http://schemas.microsoft.com/office/drawing/2014/main" id="{BEF4FFB1-3784-1B41-BDAC-AB7E89B2D9E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4FBCA0D3-928B-7549-B567-17AC2075C9E0}"/>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285054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9CBDD6-B1D7-3044-B528-0FDCF0605C27}"/>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2F7F4379-4BCB-ED47-8AAD-547CD423C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68F2A29A-4486-7446-A35A-1F40A26C85CD}"/>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4911C38D-4EE0-D044-BCE4-6440387FF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18C823A1-9FE9-4E41-8FBB-2B121DF6E6F7}"/>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9C81C3B3-B083-994B-B129-8C4DA30E98EB}"/>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8" name="바닥글 개체 틀 7">
            <a:extLst>
              <a:ext uri="{FF2B5EF4-FFF2-40B4-BE49-F238E27FC236}">
                <a16:creationId xmlns:a16="http://schemas.microsoft.com/office/drawing/2014/main" id="{8EBE6C32-3B9D-D149-9010-6344DD56347A}"/>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123936C8-E902-DE4C-9986-DF4E9F4E8BDD}"/>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163837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E0DE94-141B-0942-86DF-7BB1EAFE4604}"/>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FDCF11F-8DC5-8F41-94E3-CA39643AE4FE}"/>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4" name="바닥글 개체 틀 3">
            <a:extLst>
              <a:ext uri="{FF2B5EF4-FFF2-40B4-BE49-F238E27FC236}">
                <a16:creationId xmlns:a16="http://schemas.microsoft.com/office/drawing/2014/main" id="{F3995D7F-96BD-9A41-ADCB-D2E95D62A5AC}"/>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61756DC8-6055-094F-B5E9-C27537CC07C4}"/>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119389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E8530E1-B9D7-BE45-AC3D-8B76C30AD375}"/>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3" name="바닥글 개체 틀 2">
            <a:extLst>
              <a:ext uri="{FF2B5EF4-FFF2-40B4-BE49-F238E27FC236}">
                <a16:creationId xmlns:a16="http://schemas.microsoft.com/office/drawing/2014/main" id="{AB49D29F-FC67-8544-8304-F8F8F5273530}"/>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9E75869E-88C3-7540-AAEB-B969C3037B91}"/>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341038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87022F-6D16-BF49-B355-CC8AF0DE703F}"/>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A867B899-1227-1545-9131-AA888C77E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585BE8B3-BCAD-524A-8CB6-7D83F5947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6ED3AD43-102A-C049-A54D-C81BC37B30DB}"/>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6" name="바닥글 개체 틀 5">
            <a:extLst>
              <a:ext uri="{FF2B5EF4-FFF2-40B4-BE49-F238E27FC236}">
                <a16:creationId xmlns:a16="http://schemas.microsoft.com/office/drawing/2014/main" id="{E42F6354-C7AB-C740-9154-82A7DEEA9E0A}"/>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191F408B-55DD-E247-B966-B1D5B1DB5E16}"/>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302314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CB5A69-B798-6C47-A371-D55A59A517C0}"/>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22AE9A71-1393-454F-8AFD-7A72056E0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ABC26714-D600-3C4F-925C-D5B0364ED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C31C9CAD-C649-F44A-A0A4-AB3ED28BD350}"/>
              </a:ext>
            </a:extLst>
          </p:cNvPr>
          <p:cNvSpPr>
            <a:spLocks noGrp="1"/>
          </p:cNvSpPr>
          <p:nvPr>
            <p:ph type="dt" sz="half" idx="10"/>
          </p:nvPr>
        </p:nvSpPr>
        <p:spPr/>
        <p:txBody>
          <a:bodyPr/>
          <a:lstStyle/>
          <a:p>
            <a:fld id="{E198452C-6FC3-A748-9071-A89FAF9931AF}" type="datetimeFigureOut">
              <a:rPr kumimoji="1" lang="ko-KR" altLang="en-US" smtClean="0"/>
              <a:t>2019. 5. 28.</a:t>
            </a:fld>
            <a:endParaRPr kumimoji="1" lang="ko-KR" altLang="en-US"/>
          </a:p>
        </p:txBody>
      </p:sp>
      <p:sp>
        <p:nvSpPr>
          <p:cNvPr id="6" name="바닥글 개체 틀 5">
            <a:extLst>
              <a:ext uri="{FF2B5EF4-FFF2-40B4-BE49-F238E27FC236}">
                <a16:creationId xmlns:a16="http://schemas.microsoft.com/office/drawing/2014/main" id="{74EDAC70-DE05-3C45-AF18-AEF6D93AE556}"/>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664E37B6-2F87-E34E-913D-2FA6A4CE1DAC}"/>
              </a:ext>
            </a:extLst>
          </p:cNvPr>
          <p:cNvSpPr>
            <a:spLocks noGrp="1"/>
          </p:cNvSpPr>
          <p:nvPr>
            <p:ph type="sldNum" sz="quarter" idx="12"/>
          </p:nvPr>
        </p:nvSpPr>
        <p:spPr/>
        <p:txBody>
          <a:body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87529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9615F2B-74E3-454D-992F-57335863B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A3C0962A-52AB-E348-9004-45998E2E6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28B19B98-D848-1145-8A5E-8A556E8AB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8452C-6FC3-A748-9071-A89FAF9931AF}" type="datetimeFigureOut">
              <a:rPr kumimoji="1" lang="ko-KR" altLang="en-US" smtClean="0"/>
              <a:t>2019. 5. 28.</a:t>
            </a:fld>
            <a:endParaRPr kumimoji="1" lang="ko-KR" altLang="en-US"/>
          </a:p>
        </p:txBody>
      </p:sp>
      <p:sp>
        <p:nvSpPr>
          <p:cNvPr id="5" name="바닥글 개체 틀 4">
            <a:extLst>
              <a:ext uri="{FF2B5EF4-FFF2-40B4-BE49-F238E27FC236}">
                <a16:creationId xmlns:a16="http://schemas.microsoft.com/office/drawing/2014/main" id="{A2422D18-32C3-6443-85FF-99D371B09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F88EE4-99D6-B14E-A1D8-C79D4CABA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95AD5-BD65-A24A-9A97-8169A047F880}" type="slidenum">
              <a:rPr kumimoji="1" lang="ko-KR" altLang="en-US" smtClean="0"/>
              <a:t>‹#›</a:t>
            </a:fld>
            <a:endParaRPr kumimoji="1" lang="ko-KR" altLang="en-US"/>
          </a:p>
        </p:txBody>
      </p:sp>
    </p:spTree>
    <p:extLst>
      <p:ext uri="{BB962C8B-B14F-4D97-AF65-F5344CB8AC3E}">
        <p14:creationId xmlns:p14="http://schemas.microsoft.com/office/powerpoint/2010/main" val="187270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13">
            <a:extLst>
              <a:ext uri="{FF2B5EF4-FFF2-40B4-BE49-F238E27FC236}">
                <a16:creationId xmlns:a16="http://schemas.microsoft.com/office/drawing/2014/main" id="{C4D539E2-6014-4D4E-B622-F3686E547F08}"/>
              </a:ext>
            </a:extLst>
          </p:cNvPr>
          <p:cNvCxnSpPr/>
          <p:nvPr/>
        </p:nvCxnSpPr>
        <p:spPr bwMode="auto">
          <a:xfrm>
            <a:off x="915988" y="1488259"/>
            <a:ext cx="578961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직선 연결선 15">
            <a:extLst>
              <a:ext uri="{FF2B5EF4-FFF2-40B4-BE49-F238E27FC236}">
                <a16:creationId xmlns:a16="http://schemas.microsoft.com/office/drawing/2014/main" id="{22F99113-FF1A-354D-95C9-3D56A82AC1B2}"/>
              </a:ext>
            </a:extLst>
          </p:cNvPr>
          <p:cNvCxnSpPr/>
          <p:nvPr/>
        </p:nvCxnSpPr>
        <p:spPr bwMode="auto">
          <a:xfrm>
            <a:off x="915988" y="3707584"/>
            <a:ext cx="578961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457AE17-5FBB-AF45-ACFC-B2F98A1F4E3E}"/>
              </a:ext>
            </a:extLst>
          </p:cNvPr>
          <p:cNvSpPr txBox="1"/>
          <p:nvPr/>
        </p:nvSpPr>
        <p:spPr>
          <a:xfrm>
            <a:off x="915988" y="1872242"/>
            <a:ext cx="5789612" cy="584775"/>
          </a:xfrm>
          <a:prstGeom prst="rect">
            <a:avLst/>
          </a:prstGeom>
          <a:noFill/>
        </p:spPr>
        <p:txBody>
          <a:bodyPr wrap="square" rtlCol="0">
            <a:spAutoFit/>
          </a:bodyPr>
          <a:lstStyle/>
          <a:p>
            <a:pPr algn="ctr"/>
            <a:r>
              <a:rPr kumimoji="1" lang="en-US" altLang="ko-KR" sz="3200" dirty="0">
                <a:solidFill>
                  <a:schemeClr val="bg1"/>
                </a:solidFill>
                <a:latin typeface="Nanum Gothic" panose="020D0604000000000000" pitchFamily="34" charset="-127"/>
                <a:ea typeface="Nanum Gothic" panose="020D0604000000000000" pitchFamily="34" charset="-127"/>
              </a:rPr>
              <a:t>Statistical Rethinking</a:t>
            </a:r>
            <a:endParaRPr kumimoji="1" lang="ko-KR" altLang="en-US" sz="3200" dirty="0">
              <a:solidFill>
                <a:schemeClr val="bg1"/>
              </a:solidFill>
              <a:latin typeface="Nanum Gothic" panose="020D0604000000000000" pitchFamily="34" charset="-127"/>
              <a:ea typeface="Nanum Gothic" panose="020D0604000000000000" pitchFamily="34" charset="-127"/>
            </a:endParaRPr>
          </a:p>
        </p:txBody>
      </p:sp>
      <p:sp>
        <p:nvSpPr>
          <p:cNvPr id="7" name="TextBox 6">
            <a:extLst>
              <a:ext uri="{FF2B5EF4-FFF2-40B4-BE49-F238E27FC236}">
                <a16:creationId xmlns:a16="http://schemas.microsoft.com/office/drawing/2014/main" id="{8D6FFE9D-0308-0445-9C00-F3E635B2D5EC}"/>
              </a:ext>
            </a:extLst>
          </p:cNvPr>
          <p:cNvSpPr txBox="1"/>
          <p:nvPr/>
        </p:nvSpPr>
        <p:spPr>
          <a:xfrm>
            <a:off x="915988" y="2659558"/>
            <a:ext cx="5789612" cy="400110"/>
          </a:xfrm>
          <a:prstGeom prst="rect">
            <a:avLst/>
          </a:prstGeom>
          <a:noFill/>
        </p:spPr>
        <p:txBody>
          <a:bodyPr wrap="square" rtlCol="0">
            <a:spAutoFit/>
          </a:bodyPr>
          <a:lstStyle/>
          <a:p>
            <a:pPr algn="ctr"/>
            <a:r>
              <a:rPr kumimoji="1" lang="en-US" altLang="ko-KR" sz="2000" dirty="0">
                <a:solidFill>
                  <a:schemeClr val="bg1"/>
                </a:solidFill>
                <a:latin typeface="Nanum Gothic" panose="020D0604000000000000" pitchFamily="34" charset="-127"/>
                <a:ea typeface="Nanum Gothic" panose="020D0604000000000000" pitchFamily="34" charset="-127"/>
              </a:rPr>
              <a:t>1819 </a:t>
            </a:r>
            <a:r>
              <a:rPr kumimoji="1" lang="en-US" altLang="ko-KR" sz="2000" dirty="0" err="1">
                <a:solidFill>
                  <a:schemeClr val="bg1"/>
                </a:solidFill>
                <a:latin typeface="Nanum Gothic" panose="020D0604000000000000" pitchFamily="34" charset="-127"/>
                <a:ea typeface="Nanum Gothic" panose="020D0604000000000000" pitchFamily="34" charset="-127"/>
              </a:rPr>
              <a:t>StanKorea</a:t>
            </a:r>
            <a:r>
              <a:rPr kumimoji="1" lang="en-US" altLang="ko-KR" sz="2000" dirty="0">
                <a:solidFill>
                  <a:schemeClr val="bg1"/>
                </a:solidFill>
                <a:latin typeface="Nanum Gothic" panose="020D0604000000000000" pitchFamily="34" charset="-127"/>
                <a:ea typeface="Nanum Gothic" panose="020D0604000000000000" pitchFamily="34" charset="-127"/>
              </a:rPr>
              <a:t> Study2 Summary</a:t>
            </a:r>
          </a:p>
        </p:txBody>
      </p:sp>
      <p:sp>
        <p:nvSpPr>
          <p:cNvPr id="8" name="TextBox 7">
            <a:extLst>
              <a:ext uri="{FF2B5EF4-FFF2-40B4-BE49-F238E27FC236}">
                <a16:creationId xmlns:a16="http://schemas.microsoft.com/office/drawing/2014/main" id="{4EB383AF-32CF-8041-A41E-103A906839B6}"/>
              </a:ext>
            </a:extLst>
          </p:cNvPr>
          <p:cNvSpPr txBox="1"/>
          <p:nvPr/>
        </p:nvSpPr>
        <p:spPr>
          <a:xfrm>
            <a:off x="6705600" y="4820554"/>
            <a:ext cx="5410200" cy="1015663"/>
          </a:xfrm>
          <a:prstGeom prst="rect">
            <a:avLst/>
          </a:prstGeom>
          <a:noFill/>
        </p:spPr>
        <p:txBody>
          <a:bodyPr wrap="square" rtlCol="0">
            <a:spAutoFit/>
          </a:bodyPr>
          <a:lstStyle/>
          <a:p>
            <a:r>
              <a:rPr kumimoji="1" lang="en-US" altLang="ko-KR" sz="2000" dirty="0">
                <a:solidFill>
                  <a:schemeClr val="bg1"/>
                </a:solidFill>
                <a:latin typeface="Nanum Gothic" panose="020D0604000000000000" pitchFamily="34" charset="-127"/>
                <a:ea typeface="Nanum Gothic" panose="020D0604000000000000" pitchFamily="34" charset="-127"/>
              </a:rPr>
              <a:t>Presenter:</a:t>
            </a:r>
            <a:r>
              <a:rPr kumimoji="1" lang="ko-KR" altLang="en-US" sz="2000" dirty="0">
                <a:solidFill>
                  <a:schemeClr val="bg1"/>
                </a:solidFill>
                <a:latin typeface="Nanum Gothic" panose="020D0604000000000000" pitchFamily="34" charset="-127"/>
                <a:ea typeface="Nanum Gothic" panose="020D0604000000000000" pitchFamily="34" charset="-127"/>
              </a:rPr>
              <a:t> </a:t>
            </a:r>
            <a:r>
              <a:rPr kumimoji="1" lang="en-US" altLang="ko-KR" sz="2000" dirty="0" err="1">
                <a:solidFill>
                  <a:schemeClr val="bg1"/>
                </a:solidFill>
                <a:latin typeface="Nanum Gothic" panose="020D0604000000000000" pitchFamily="34" charset="-127"/>
                <a:ea typeface="Nanum Gothic" panose="020D0604000000000000" pitchFamily="34" charset="-127"/>
              </a:rPr>
              <a:t>Hoyoung</a:t>
            </a:r>
            <a:r>
              <a:rPr kumimoji="1" lang="en-US" altLang="ko-KR" sz="2000" dirty="0">
                <a:solidFill>
                  <a:schemeClr val="bg1"/>
                </a:solidFill>
                <a:latin typeface="Nanum Gothic" panose="020D0604000000000000" pitchFamily="34" charset="-127"/>
                <a:ea typeface="Nanum Gothic" panose="020D0604000000000000" pitchFamily="34" charset="-127"/>
              </a:rPr>
              <a:t> Jang</a:t>
            </a:r>
          </a:p>
          <a:p>
            <a:r>
              <a:rPr kumimoji="1" lang="en-US" altLang="ko-KR" sz="2000" dirty="0">
                <a:solidFill>
                  <a:schemeClr val="bg1"/>
                </a:solidFill>
                <a:latin typeface="Nanum Gothic" panose="020D0604000000000000" pitchFamily="34" charset="-127"/>
                <a:ea typeface="Nanum Gothic" panose="020D0604000000000000" pitchFamily="34" charset="-127"/>
              </a:rPr>
              <a:t>Date:</a:t>
            </a:r>
            <a:r>
              <a:rPr kumimoji="1" lang="ko-KR" altLang="en-US" sz="2000" dirty="0">
                <a:solidFill>
                  <a:schemeClr val="bg1"/>
                </a:solidFill>
                <a:latin typeface="Nanum Gothic" panose="020D0604000000000000" pitchFamily="34" charset="-127"/>
                <a:ea typeface="Nanum Gothic" panose="020D0604000000000000" pitchFamily="34" charset="-127"/>
              </a:rPr>
              <a:t> </a:t>
            </a:r>
            <a:r>
              <a:rPr kumimoji="1" lang="en-US" altLang="ko-KR" sz="2000" dirty="0">
                <a:solidFill>
                  <a:schemeClr val="bg1"/>
                </a:solidFill>
                <a:latin typeface="Nanum Gothic" panose="020D0604000000000000" pitchFamily="34" charset="-127"/>
                <a:ea typeface="Nanum Gothic" panose="020D0604000000000000" pitchFamily="34" charset="-127"/>
              </a:rPr>
              <a:t>2019.05.22 (Wed)</a:t>
            </a:r>
          </a:p>
          <a:p>
            <a:endParaRPr kumimoji="1" lang="en-US" altLang="ko-KR" sz="2000" dirty="0">
              <a:solidFill>
                <a:schemeClr val="bg1"/>
              </a:solidFill>
              <a:latin typeface="Nanum Gothic" panose="020D0604000000000000" pitchFamily="34" charset="-127"/>
              <a:ea typeface="Nanum Gothic" panose="020D0604000000000000" pitchFamily="34" charset="-127"/>
            </a:endParaRPr>
          </a:p>
        </p:txBody>
      </p:sp>
      <p:sp>
        <p:nvSpPr>
          <p:cNvPr id="2" name="직사각형 1">
            <a:extLst>
              <a:ext uri="{FF2B5EF4-FFF2-40B4-BE49-F238E27FC236}">
                <a16:creationId xmlns:a16="http://schemas.microsoft.com/office/drawing/2014/main" id="{7C925C8B-14C3-6A44-B4EC-131E394A1C66}"/>
              </a:ext>
            </a:extLst>
          </p:cNvPr>
          <p:cNvSpPr/>
          <p:nvPr/>
        </p:nvSpPr>
        <p:spPr>
          <a:xfrm>
            <a:off x="5359400" y="6391962"/>
            <a:ext cx="7701844" cy="338554"/>
          </a:xfrm>
          <a:prstGeom prst="rect">
            <a:avLst/>
          </a:prstGeom>
        </p:spPr>
        <p:txBody>
          <a:bodyPr wrap="square">
            <a:spAutoFit/>
          </a:bodyPr>
          <a:lstStyle/>
          <a:p>
            <a:r>
              <a:rPr kumimoji="1" lang="en-US" altLang="ko-KR" sz="1600" dirty="0">
                <a:solidFill>
                  <a:schemeClr val="bg1"/>
                </a:solidFill>
                <a:latin typeface="Nanum Gothic" panose="020D0604000000000000" pitchFamily="34" charset="-127"/>
                <a:ea typeface="Nanum Gothic" panose="020D0604000000000000" pitchFamily="34" charset="-127"/>
              </a:rPr>
              <a:t>Made by </a:t>
            </a:r>
            <a:r>
              <a:rPr kumimoji="1" lang="en-US" altLang="ko-KR" sz="1600" dirty="0" err="1">
                <a:solidFill>
                  <a:schemeClr val="bg1"/>
                </a:solidFill>
                <a:latin typeface="Nanum Gothic" panose="020D0604000000000000" pitchFamily="34" charset="-127"/>
                <a:ea typeface="Nanum Gothic" panose="020D0604000000000000" pitchFamily="34" charset="-127"/>
              </a:rPr>
              <a:t>Hyunji</a:t>
            </a:r>
            <a:r>
              <a:rPr kumimoji="1" lang="en-US" altLang="ko-KR" sz="1600" dirty="0">
                <a:solidFill>
                  <a:schemeClr val="bg1"/>
                </a:solidFill>
                <a:latin typeface="Nanum Gothic" panose="020D0604000000000000" pitchFamily="34" charset="-127"/>
                <a:ea typeface="Nanum Gothic" panose="020D0604000000000000" pitchFamily="34" charset="-127"/>
              </a:rPr>
              <a:t> Moon, </a:t>
            </a:r>
            <a:r>
              <a:rPr kumimoji="1" lang="en-US" altLang="ko-KR" sz="1600" dirty="0" err="1">
                <a:solidFill>
                  <a:schemeClr val="bg1"/>
                </a:solidFill>
                <a:latin typeface="Nanum Gothic" panose="020D0604000000000000" pitchFamily="34" charset="-127"/>
                <a:ea typeface="Nanum Gothic" panose="020D0604000000000000" pitchFamily="34" charset="-127"/>
              </a:rPr>
              <a:t>Jungwook</a:t>
            </a:r>
            <a:r>
              <a:rPr kumimoji="1" lang="en-US" altLang="ko-KR" sz="1600" dirty="0">
                <a:solidFill>
                  <a:schemeClr val="bg1"/>
                </a:solidFill>
                <a:latin typeface="Nanum Gothic" panose="020D0604000000000000" pitchFamily="34" charset="-127"/>
                <a:ea typeface="Nanum Gothic" panose="020D0604000000000000" pitchFamily="34" charset="-127"/>
              </a:rPr>
              <a:t> </a:t>
            </a:r>
            <a:r>
              <a:rPr kumimoji="1" lang="en-US" altLang="ko-KR" sz="1600" dirty="0" err="1">
                <a:solidFill>
                  <a:schemeClr val="bg1"/>
                </a:solidFill>
                <a:latin typeface="Nanum Gothic" panose="020D0604000000000000" pitchFamily="34" charset="-127"/>
                <a:ea typeface="Nanum Gothic" panose="020D0604000000000000" pitchFamily="34" charset="-127"/>
              </a:rPr>
              <a:t>Im</a:t>
            </a:r>
            <a:r>
              <a:rPr kumimoji="1" lang="en-US" altLang="ko-KR" sz="1600" dirty="0">
                <a:solidFill>
                  <a:schemeClr val="bg1"/>
                </a:solidFill>
                <a:latin typeface="Nanum Gothic" panose="020D0604000000000000" pitchFamily="34" charset="-127"/>
                <a:ea typeface="Nanum Gothic" panose="020D0604000000000000" pitchFamily="34" charset="-127"/>
              </a:rPr>
              <a:t>, </a:t>
            </a:r>
            <a:r>
              <a:rPr kumimoji="1" lang="en-US" altLang="ko-KR" sz="1600" dirty="0" err="1">
                <a:solidFill>
                  <a:schemeClr val="bg1"/>
                </a:solidFill>
                <a:latin typeface="Nanum Gothic" panose="020D0604000000000000" pitchFamily="34" charset="-127"/>
                <a:ea typeface="Nanum Gothic" panose="020D0604000000000000" pitchFamily="34" charset="-127"/>
              </a:rPr>
              <a:t>Hoyoung</a:t>
            </a:r>
            <a:r>
              <a:rPr kumimoji="1" lang="en-US" altLang="ko-KR" sz="1600" dirty="0">
                <a:solidFill>
                  <a:schemeClr val="bg1"/>
                </a:solidFill>
                <a:latin typeface="Nanum Gothic" panose="020D0604000000000000" pitchFamily="34" charset="-127"/>
                <a:ea typeface="Nanum Gothic" panose="020D0604000000000000" pitchFamily="34" charset="-127"/>
              </a:rPr>
              <a:t> Jang, </a:t>
            </a:r>
            <a:r>
              <a:rPr kumimoji="1" lang="en-US" altLang="ko-KR" sz="1600" dirty="0" err="1">
                <a:solidFill>
                  <a:schemeClr val="bg1"/>
                </a:solidFill>
                <a:latin typeface="Nanum Gothic" panose="020D0604000000000000" pitchFamily="34" charset="-127"/>
                <a:ea typeface="Nanum Gothic" panose="020D0604000000000000" pitchFamily="34" charset="-127"/>
              </a:rPr>
              <a:t>Changyeon</a:t>
            </a:r>
            <a:r>
              <a:rPr kumimoji="1" lang="en-US" altLang="ko-KR" sz="1600" dirty="0">
                <a:solidFill>
                  <a:schemeClr val="bg1"/>
                </a:solidFill>
                <a:latin typeface="Nanum Gothic" panose="020D0604000000000000" pitchFamily="34" charset="-127"/>
                <a:ea typeface="Nanum Gothic" panose="020D0604000000000000" pitchFamily="34" charset="-127"/>
              </a:rPr>
              <a:t> Park</a:t>
            </a:r>
            <a:endParaRPr lang="ko-KR" altLang="en-US" sz="1600" dirty="0"/>
          </a:p>
        </p:txBody>
      </p:sp>
    </p:spTree>
    <p:extLst>
      <p:ext uri="{BB962C8B-B14F-4D97-AF65-F5344CB8AC3E}">
        <p14:creationId xmlns:p14="http://schemas.microsoft.com/office/powerpoint/2010/main" val="416102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8" name="Google Shape;468;p52"/>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9" name="Google Shape;469;p52"/>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0" name="Google Shape;470;p52"/>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1" name="Google Shape;471;p52"/>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2" name="Google Shape;472;p52"/>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직사각형 19">
            <a:extLst>
              <a:ext uri="{FF2B5EF4-FFF2-40B4-BE49-F238E27FC236}">
                <a16:creationId xmlns:a16="http://schemas.microsoft.com/office/drawing/2014/main" id="{2F80A0B8-6A1C-AD46-91DC-7E83CE65B1B1}"/>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14</a:t>
            </a:r>
            <a:endParaRPr lang="ko-KR" altLang="en-US" dirty="0">
              <a:solidFill>
                <a:schemeClr val="tx1">
                  <a:lumMod val="50000"/>
                  <a:lumOff val="50000"/>
                </a:schemeClr>
              </a:solidFill>
            </a:endParaRPr>
          </a:p>
        </p:txBody>
      </p:sp>
      <p:sp>
        <p:nvSpPr>
          <p:cNvPr id="17"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sp>
        <p:nvSpPr>
          <p:cNvPr id="19" name="Google Shape;190;p28"/>
          <p:cNvSpPr txBox="1"/>
          <p:nvPr/>
        </p:nvSpPr>
        <p:spPr>
          <a:xfrm>
            <a:off x="6011374" y="1366587"/>
            <a:ext cx="5885351" cy="3431200"/>
          </a:xfrm>
          <a:prstGeom prst="rect">
            <a:avLst/>
          </a:prstGeom>
          <a:noFill/>
          <a:ln>
            <a:noFill/>
          </a:ln>
        </p:spPr>
        <p:txBody>
          <a:bodyPr spcFirstLastPara="1" wrap="square" lIns="91433" tIns="45700" rIns="91433" bIns="45700" anchor="t" anchorCtr="0">
            <a:noAutofit/>
          </a:bodyPr>
          <a:lstStyle/>
          <a:p>
            <a:pPr>
              <a:lnSpc>
                <a:spcPct val="90000"/>
              </a:lnSpc>
              <a:buClr>
                <a:srgbClr val="D65557"/>
              </a:buClr>
              <a:buSzPct val="100000"/>
            </a:pPr>
            <a:r>
              <a:rPr lang="en-US" altLang="ko" b="1" dirty="0">
                <a:solidFill>
                  <a:srgbClr val="D65557"/>
                </a:solidFill>
                <a:latin typeface="Calibri"/>
                <a:ea typeface="Calibri"/>
                <a:cs typeface="Calibri"/>
                <a:sym typeface="Calibri"/>
              </a:rPr>
              <a:t>7.   Another new method</a:t>
            </a:r>
          </a:p>
          <a:p>
            <a:pPr marL="643451" lvl="1" indent="-355591">
              <a:lnSpc>
                <a:spcPct val="90000"/>
              </a:lnSpc>
              <a:spcBef>
                <a:spcPts val="533"/>
              </a:spcBef>
              <a:buClr>
                <a:schemeClr val="dk1"/>
              </a:buClr>
              <a:buSzPct val="100000"/>
              <a:buFont typeface="Malgun Gothic"/>
              <a:buAutoNum type="arabicParenR"/>
            </a:pPr>
            <a:r>
              <a:rPr lang="en-US" altLang="ko" sz="1600" b="1" dirty="0">
                <a:solidFill>
                  <a:schemeClr val="dk1"/>
                </a:solidFill>
                <a:latin typeface="Calibri"/>
                <a:ea typeface="Calibri"/>
                <a:cs typeface="Calibri"/>
                <a:sym typeface="Calibri"/>
              </a:rPr>
              <a:t>Cross-classified varying slope model</a:t>
            </a:r>
          </a:p>
          <a:p>
            <a:pPr marL="287860" lvl="1">
              <a:lnSpc>
                <a:spcPct val="90000"/>
              </a:lnSpc>
              <a:spcBef>
                <a:spcPts val="533"/>
              </a:spcBef>
              <a:buClr>
                <a:schemeClr val="dk1"/>
              </a:buClr>
              <a:buSzPct val="100000"/>
            </a:pPr>
            <a:r>
              <a:rPr lang="en-US" altLang="ko" sz="1600" dirty="0">
                <a:solidFill>
                  <a:schemeClr val="dk1"/>
                </a:solidFill>
                <a:latin typeface="Calibri"/>
                <a:ea typeface="Calibri"/>
                <a:cs typeface="Calibri"/>
                <a:sym typeface="Calibri"/>
              </a:rPr>
              <a:t> – each actor in each treatment, each block in each treatment</a:t>
            </a:r>
          </a:p>
          <a:p>
            <a:pPr marL="643451" lvl="1" indent="-253994">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a:p>
            <a:pPr marL="643451" lvl="1" indent="-355591">
              <a:lnSpc>
                <a:spcPct val="90000"/>
              </a:lnSpc>
              <a:spcBef>
                <a:spcPts val="533"/>
              </a:spcBef>
              <a:buClr>
                <a:schemeClr val="dk1"/>
              </a:buClr>
              <a:buSzPct val="100000"/>
              <a:buFont typeface="+mj-lt"/>
              <a:buAutoNum type="arabicParenR" startAt="2"/>
            </a:pPr>
            <a:r>
              <a:rPr lang="en-US" altLang="ko" sz="1600" dirty="0">
                <a:solidFill>
                  <a:schemeClr val="dk1"/>
                </a:solidFill>
                <a:latin typeface="Calibri"/>
                <a:ea typeface="Calibri"/>
                <a:cs typeface="Calibri"/>
                <a:sym typeface="Calibri"/>
              </a:rPr>
              <a:t>We use matrix representation.</a:t>
            </a:r>
          </a:p>
          <a:p>
            <a:pPr marL="287860" lvl="1">
              <a:lnSpc>
                <a:spcPct val="90000"/>
              </a:lnSpc>
              <a:spcBef>
                <a:spcPts val="533"/>
              </a:spcBef>
              <a:buClr>
                <a:schemeClr val="dk1"/>
              </a:buClr>
              <a:buSzPct val="100000"/>
            </a:pPr>
            <a:endParaRPr lang="en-US" altLang="ko" sz="1600" dirty="0">
              <a:solidFill>
                <a:schemeClr val="dk1"/>
              </a:solidFill>
              <a:latin typeface="Calibri"/>
              <a:ea typeface="Calibri"/>
              <a:cs typeface="Calibri"/>
              <a:sym typeface="Calibri"/>
            </a:endParaRPr>
          </a:p>
          <a:p>
            <a:pPr marL="287860" lvl="1">
              <a:lnSpc>
                <a:spcPct val="90000"/>
              </a:lnSpc>
              <a:spcBef>
                <a:spcPts val="533"/>
              </a:spcBef>
              <a:buClr>
                <a:schemeClr val="dk1"/>
              </a:buClr>
              <a:buSzPct val="100000"/>
            </a:pPr>
            <a:endParaRPr sz="1467" dirty="0"/>
          </a:p>
        </p:txBody>
      </p:sp>
      <p:grpSp>
        <p:nvGrpSpPr>
          <p:cNvPr id="9" name="그룹 8"/>
          <p:cNvGrpSpPr/>
          <p:nvPr/>
        </p:nvGrpSpPr>
        <p:grpSpPr>
          <a:xfrm>
            <a:off x="237690" y="1366587"/>
            <a:ext cx="5739410" cy="4880488"/>
            <a:chOff x="237690" y="1366587"/>
            <a:chExt cx="5739410" cy="4880488"/>
          </a:xfrm>
        </p:grpSpPr>
        <p:sp>
          <p:nvSpPr>
            <p:cNvPr id="25" name="TextBox 24">
              <a:extLst>
                <a:ext uri="{FF2B5EF4-FFF2-40B4-BE49-F238E27FC236}">
                  <a16:creationId xmlns:a16="http://schemas.microsoft.com/office/drawing/2014/main" id="{471FF5AD-0F9C-1C43-B482-62387B3FA639}"/>
                </a:ext>
              </a:extLst>
            </p:cNvPr>
            <p:cNvSpPr txBox="1"/>
            <p:nvPr/>
          </p:nvSpPr>
          <p:spPr>
            <a:xfrm>
              <a:off x="2809392" y="5877743"/>
              <a:ext cx="878542" cy="369332"/>
            </a:xfrm>
            <a:prstGeom prst="rect">
              <a:avLst/>
            </a:prstGeom>
            <a:noFill/>
          </p:spPr>
          <p:txBody>
            <a:bodyPr wrap="square" rtlCol="0">
              <a:spAutoFit/>
            </a:bodyPr>
            <a:lstStyle/>
            <a:p>
              <a:r>
                <a:rPr kumimoji="1" lang="en-US" altLang="ko-KR" b="1" dirty="0"/>
                <a:t>m14.2</a:t>
              </a:r>
              <a:endParaRPr kumimoji="1" lang="ko-KR" altLang="en-US" b="1" dirty="0"/>
            </a:p>
          </p:txBody>
        </p:sp>
        <p:grpSp>
          <p:nvGrpSpPr>
            <p:cNvPr id="7" name="그룹 6"/>
            <p:cNvGrpSpPr/>
            <p:nvPr/>
          </p:nvGrpSpPr>
          <p:grpSpPr>
            <a:xfrm>
              <a:off x="237690" y="1366587"/>
              <a:ext cx="5739410" cy="1941647"/>
              <a:chOff x="237690" y="1366587"/>
              <a:chExt cx="5739410" cy="1941647"/>
            </a:xfrm>
          </p:grpSpPr>
          <p:pic>
            <p:nvPicPr>
              <p:cNvPr id="3" name="그림 2"/>
              <p:cNvPicPr>
                <a:picLocks noChangeAspect="1"/>
              </p:cNvPicPr>
              <p:nvPr/>
            </p:nvPicPr>
            <p:blipFill>
              <a:blip r:embed="rId3"/>
              <a:stretch>
                <a:fillRect/>
              </a:stretch>
            </p:blipFill>
            <p:spPr>
              <a:xfrm>
                <a:off x="2569644" y="2646610"/>
                <a:ext cx="1450424" cy="601212"/>
              </a:xfrm>
              <a:prstGeom prst="rect">
                <a:avLst/>
              </a:prstGeom>
            </p:spPr>
          </p:pic>
          <p:pic>
            <p:nvPicPr>
              <p:cNvPr id="10" name="그림 9"/>
              <p:cNvPicPr>
                <a:picLocks noChangeAspect="1"/>
              </p:cNvPicPr>
              <p:nvPr/>
            </p:nvPicPr>
            <p:blipFill>
              <a:blip r:embed="rId4"/>
              <a:stretch>
                <a:fillRect/>
              </a:stretch>
            </p:blipFill>
            <p:spPr>
              <a:xfrm>
                <a:off x="3173736" y="2381662"/>
                <a:ext cx="149854" cy="283652"/>
              </a:xfrm>
              <a:prstGeom prst="rect">
                <a:avLst/>
              </a:prstGeom>
            </p:spPr>
          </p:pic>
          <p:pic>
            <p:nvPicPr>
              <p:cNvPr id="23" name="그림 22"/>
              <p:cNvPicPr>
                <a:picLocks noChangeAspect="1"/>
              </p:cNvPicPr>
              <p:nvPr/>
            </p:nvPicPr>
            <p:blipFill>
              <a:blip r:embed="rId4"/>
              <a:stretch>
                <a:fillRect/>
              </a:stretch>
            </p:blipFill>
            <p:spPr>
              <a:xfrm>
                <a:off x="4726244" y="2376070"/>
                <a:ext cx="149854" cy="283652"/>
              </a:xfrm>
              <a:prstGeom prst="rect">
                <a:avLst/>
              </a:prstGeom>
            </p:spPr>
          </p:pic>
          <p:pic>
            <p:nvPicPr>
              <p:cNvPr id="12" name="그림 11"/>
              <p:cNvPicPr>
                <a:picLocks noChangeAspect="1"/>
              </p:cNvPicPr>
              <p:nvPr/>
            </p:nvPicPr>
            <p:blipFill>
              <a:blip r:embed="rId5"/>
              <a:stretch>
                <a:fillRect/>
              </a:stretch>
            </p:blipFill>
            <p:spPr>
              <a:xfrm>
                <a:off x="4033993" y="2701453"/>
                <a:ext cx="1534356" cy="529626"/>
              </a:xfrm>
              <a:prstGeom prst="rect">
                <a:avLst/>
              </a:prstGeom>
            </p:spPr>
          </p:pic>
          <p:pic>
            <p:nvPicPr>
              <p:cNvPr id="4" name="그림 3"/>
              <p:cNvPicPr>
                <a:picLocks noChangeAspect="1"/>
              </p:cNvPicPr>
              <p:nvPr/>
            </p:nvPicPr>
            <p:blipFill>
              <a:blip r:embed="rId6"/>
              <a:stretch>
                <a:fillRect/>
              </a:stretch>
            </p:blipFill>
            <p:spPr>
              <a:xfrm>
                <a:off x="237690" y="1366587"/>
                <a:ext cx="5739410" cy="897030"/>
              </a:xfrm>
              <a:prstGeom prst="rect">
                <a:avLst/>
              </a:prstGeom>
            </p:spPr>
          </p:pic>
          <p:pic>
            <p:nvPicPr>
              <p:cNvPr id="5" name="그림 4"/>
              <p:cNvPicPr>
                <a:picLocks noChangeAspect="1"/>
              </p:cNvPicPr>
              <p:nvPr/>
            </p:nvPicPr>
            <p:blipFill>
              <a:blip r:embed="rId7"/>
              <a:stretch>
                <a:fillRect/>
              </a:stretch>
            </p:blipFill>
            <p:spPr>
              <a:xfrm>
                <a:off x="1019083" y="2671234"/>
                <a:ext cx="1384500" cy="637000"/>
              </a:xfrm>
              <a:prstGeom prst="rect">
                <a:avLst/>
              </a:prstGeom>
            </p:spPr>
          </p:pic>
          <p:pic>
            <p:nvPicPr>
              <p:cNvPr id="21" name="그림 20"/>
              <p:cNvPicPr>
                <a:picLocks noChangeAspect="1"/>
              </p:cNvPicPr>
              <p:nvPr/>
            </p:nvPicPr>
            <p:blipFill>
              <a:blip r:embed="rId4"/>
              <a:stretch>
                <a:fillRect/>
              </a:stretch>
            </p:blipFill>
            <p:spPr>
              <a:xfrm>
                <a:off x="1953302" y="2369686"/>
                <a:ext cx="149854" cy="283652"/>
              </a:xfrm>
              <a:prstGeom prst="rect">
                <a:avLst/>
              </a:prstGeom>
            </p:spPr>
          </p:pic>
        </p:grpSp>
      </p:grpSp>
      <p:pic>
        <p:nvPicPr>
          <p:cNvPr id="8" name="그림 7"/>
          <p:cNvPicPr>
            <a:picLocks noChangeAspect="1"/>
          </p:cNvPicPr>
          <p:nvPr/>
        </p:nvPicPr>
        <p:blipFill>
          <a:blip r:embed="rId8"/>
          <a:stretch>
            <a:fillRect/>
          </a:stretch>
        </p:blipFill>
        <p:spPr>
          <a:xfrm>
            <a:off x="1384986" y="3247229"/>
            <a:ext cx="3819740" cy="2614364"/>
          </a:xfrm>
          <a:prstGeom prst="rect">
            <a:avLst/>
          </a:prstGeom>
        </p:spPr>
      </p:pic>
    </p:spTree>
    <p:extLst>
      <p:ext uri="{BB962C8B-B14F-4D97-AF65-F5344CB8AC3E}">
        <p14:creationId xmlns:p14="http://schemas.microsoft.com/office/powerpoint/2010/main" val="315192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1"/>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1" name="Google Shape;451;p51"/>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2" name="Google Shape;452;p51"/>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3" name="Google Shape;453;p51"/>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4" name="Google Shape;454;p51"/>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5" name="Google Shape;455;p51"/>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456" name="Google Shape;456;p51"/>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457" name="Google Shape;457;p51"/>
          <p:cNvSpPr txBox="1"/>
          <p:nvPr/>
        </p:nvSpPr>
        <p:spPr>
          <a:xfrm>
            <a:off x="4929448" y="1111431"/>
            <a:ext cx="6226233" cy="4995080"/>
          </a:xfrm>
          <a:prstGeom prst="rect">
            <a:avLst/>
          </a:prstGeom>
          <a:noFill/>
          <a:ln>
            <a:noFill/>
          </a:ln>
        </p:spPr>
        <p:txBody>
          <a:bodyPr spcFirstLastPara="1" wrap="square" lIns="91433" tIns="45700" rIns="91433" bIns="45700" anchor="t" anchorCtr="0">
            <a:noAutofit/>
          </a:bodyPr>
          <a:lstStyle/>
          <a:p>
            <a:pPr latinLnBrk="0">
              <a:lnSpc>
                <a:spcPct val="80000"/>
              </a:lnSpc>
              <a:buClr>
                <a:srgbClr val="D65557"/>
              </a:buClr>
              <a:buSzPct val="100000"/>
            </a:pPr>
            <a:r>
              <a:rPr lang="en-US" altLang="ko" b="1" dirty="0">
                <a:solidFill>
                  <a:srgbClr val="D65557"/>
                </a:solidFill>
                <a:latin typeface="Calibri"/>
                <a:ea typeface="Calibri"/>
                <a:cs typeface="Calibri"/>
                <a:sym typeface="Calibri"/>
              </a:rPr>
              <a:t>8.   Another new result</a:t>
            </a:r>
            <a:endParaRPr dirty="0">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endParaRPr lang="en-US" altLang="ko" sz="1600" dirty="0">
              <a:solidFill>
                <a:schemeClr val="dk1"/>
              </a:solidFill>
              <a:latin typeface="Calibri"/>
              <a:ea typeface="Calibri"/>
              <a:cs typeface="Calibri"/>
              <a:sym typeface="Calibri"/>
            </a:endParaRPr>
          </a:p>
          <a:p>
            <a:pPr marL="296326" lvl="1" latinLnBrk="0">
              <a:spcBef>
                <a:spcPts val="533"/>
              </a:spcBef>
              <a:buClr>
                <a:schemeClr val="dk1"/>
              </a:buClr>
              <a:buSzPts val="1100"/>
            </a:pPr>
            <a:endParaRPr lang="en-US" altLang="ko" sz="1600" dirty="0">
              <a:solidFill>
                <a:schemeClr val="dk1"/>
              </a:solidFill>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r>
              <a:rPr lang="en-US" altLang="ko" sz="1600" dirty="0">
                <a:solidFill>
                  <a:schemeClr val="dk1"/>
                </a:solidFill>
                <a:latin typeface="Calibri"/>
                <a:ea typeface="Calibri"/>
                <a:cs typeface="Calibri"/>
                <a:sym typeface="Calibri"/>
              </a:rPr>
              <a:t>Both models arrive at equivalent inferences</a:t>
            </a:r>
          </a:p>
          <a:p>
            <a:pPr marL="643451" lvl="1" indent="-347125" latinLnBrk="0">
              <a:spcBef>
                <a:spcPts val="533"/>
              </a:spcBef>
              <a:buClr>
                <a:schemeClr val="dk1"/>
              </a:buClr>
              <a:buSzPts val="1100"/>
              <a:buFont typeface="Calibri"/>
              <a:buAutoNum type="arabicParenR"/>
            </a:pPr>
            <a:r>
              <a:rPr lang="en-US" altLang="ko" sz="1600" dirty="0">
                <a:solidFill>
                  <a:schemeClr val="dk1"/>
                </a:solidFill>
                <a:latin typeface="Calibri"/>
                <a:ea typeface="Calibri"/>
                <a:cs typeface="Calibri"/>
                <a:sym typeface="Calibri"/>
              </a:rPr>
              <a:t>But the non-centered version </a:t>
            </a:r>
            <a:r>
              <a:rPr lang="en-US" altLang="ko" sz="1600" b="1" dirty="0">
                <a:solidFill>
                  <a:schemeClr val="dk1"/>
                </a:solidFill>
                <a:latin typeface="Calibri"/>
                <a:ea typeface="Calibri"/>
                <a:cs typeface="Calibri"/>
                <a:sym typeface="Calibri"/>
              </a:rPr>
              <a:t>samples</a:t>
            </a:r>
            <a:r>
              <a:rPr lang="en-US" altLang="ko" sz="1600" dirty="0">
                <a:solidFill>
                  <a:schemeClr val="dk1"/>
                </a:solidFill>
                <a:latin typeface="Calibri"/>
                <a:ea typeface="Calibri"/>
                <a:cs typeface="Calibri"/>
                <a:sym typeface="Calibri"/>
              </a:rPr>
              <a:t> </a:t>
            </a:r>
            <a:r>
              <a:rPr lang="en-US" altLang="ko" sz="1600" b="1" dirty="0">
                <a:solidFill>
                  <a:schemeClr val="dk1"/>
                </a:solidFill>
                <a:latin typeface="Calibri"/>
                <a:ea typeface="Calibri"/>
                <a:cs typeface="Calibri"/>
                <a:sym typeface="Calibri"/>
              </a:rPr>
              <a:t>much more efficiently</a:t>
            </a:r>
            <a:r>
              <a:rPr lang="en-US" altLang="ko"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sp>
        <p:nvSpPr>
          <p:cNvPr id="460" name="Google Shape;460;p51"/>
          <p:cNvSpPr txBox="1"/>
          <p:nvPr/>
        </p:nvSpPr>
        <p:spPr>
          <a:xfrm>
            <a:off x="8421346" y="1458888"/>
            <a:ext cx="3532529" cy="338555"/>
          </a:xfrm>
          <a:prstGeom prst="rect">
            <a:avLst/>
          </a:prstGeom>
          <a:noFill/>
          <a:ln>
            <a:noFill/>
          </a:ln>
        </p:spPr>
        <p:txBody>
          <a:bodyPr spcFirstLastPara="1" wrap="square" lIns="91433" tIns="45700" rIns="91433" bIns="45700" anchor="t" anchorCtr="0">
            <a:noAutofit/>
          </a:bodyPr>
          <a:lstStyle/>
          <a:p>
            <a:r>
              <a:rPr lang="en-US" sz="1600" dirty="0">
                <a:solidFill>
                  <a:srgbClr val="404040"/>
                </a:solidFill>
                <a:latin typeface="Calibri"/>
                <a:ea typeface="Calibri"/>
                <a:cs typeface="Calibri"/>
                <a:sym typeface="Calibri"/>
              </a:rPr>
              <a:t>Distributions of effective samples(</a:t>
            </a:r>
            <a:r>
              <a:rPr lang="en-US" sz="1600" dirty="0" err="1">
                <a:solidFill>
                  <a:srgbClr val="404040"/>
                </a:solidFill>
                <a:latin typeface="Calibri"/>
                <a:ea typeface="Calibri"/>
                <a:cs typeface="Calibri"/>
                <a:sym typeface="Calibri"/>
              </a:rPr>
              <a:t>n_eff</a:t>
            </a:r>
            <a:r>
              <a:rPr lang="en-US" sz="1600" dirty="0">
                <a:solidFill>
                  <a:srgbClr val="404040"/>
                </a:solidFill>
                <a:latin typeface="Calibri"/>
                <a:ea typeface="Calibri"/>
                <a:cs typeface="Calibri"/>
                <a:sym typeface="Calibri"/>
              </a:rPr>
              <a:t>)</a:t>
            </a:r>
          </a:p>
        </p:txBody>
      </p:sp>
      <p:sp>
        <p:nvSpPr>
          <p:cNvPr id="15" name="직사각형 14">
            <a:extLst>
              <a:ext uri="{FF2B5EF4-FFF2-40B4-BE49-F238E27FC236}">
                <a16:creationId xmlns:a16="http://schemas.microsoft.com/office/drawing/2014/main" id="{9A965670-5878-4841-8EDD-CE7D723E3ACC}"/>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14</a:t>
            </a:r>
            <a:endParaRPr lang="ko-KR" altLang="en-US" dirty="0">
              <a:solidFill>
                <a:schemeClr val="tx1">
                  <a:lumMod val="50000"/>
                  <a:lumOff val="50000"/>
                </a:schemeClr>
              </a:solidFill>
            </a:endParaRPr>
          </a:p>
        </p:txBody>
      </p:sp>
      <p:sp>
        <p:nvSpPr>
          <p:cNvPr id="16"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pic>
        <p:nvPicPr>
          <p:cNvPr id="2" name="그림 1"/>
          <p:cNvPicPr>
            <a:picLocks noChangeAspect="1"/>
          </p:cNvPicPr>
          <p:nvPr/>
        </p:nvPicPr>
        <p:blipFill>
          <a:blip r:embed="rId4"/>
          <a:stretch>
            <a:fillRect/>
          </a:stretch>
        </p:blipFill>
        <p:spPr>
          <a:xfrm>
            <a:off x="4976767" y="1458888"/>
            <a:ext cx="3397260" cy="3327334"/>
          </a:xfrm>
          <a:prstGeom prst="rect">
            <a:avLst/>
          </a:prstGeom>
        </p:spPr>
      </p:pic>
    </p:spTree>
    <p:extLst>
      <p:ext uri="{BB962C8B-B14F-4D97-AF65-F5344CB8AC3E}">
        <p14:creationId xmlns:p14="http://schemas.microsoft.com/office/powerpoint/2010/main" val="154215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8" name="Google Shape;468;p52"/>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9" name="Google Shape;469;p52"/>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0" name="Google Shape;470;p52"/>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1" name="Google Shape;471;p52"/>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2" name="Google Shape;472;p52"/>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473" name="Google Shape;473;p52"/>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474" name="Google Shape;474;p52"/>
          <p:cNvSpPr txBox="1"/>
          <p:nvPr/>
        </p:nvSpPr>
        <p:spPr>
          <a:xfrm>
            <a:off x="4929448" y="1111431"/>
            <a:ext cx="6226233" cy="5298895"/>
          </a:xfrm>
          <a:prstGeom prst="rect">
            <a:avLst/>
          </a:prstGeom>
          <a:noFill/>
          <a:ln>
            <a:noFill/>
          </a:ln>
        </p:spPr>
        <p:txBody>
          <a:bodyPr spcFirstLastPara="1" wrap="square" lIns="91433" tIns="45700" rIns="91433" bIns="45700" anchor="t" anchorCtr="0">
            <a:noAutofit/>
          </a:bodyPr>
          <a:lstStyle/>
          <a:p>
            <a:pPr latinLnBrk="0">
              <a:lnSpc>
                <a:spcPct val="90000"/>
              </a:lnSpc>
              <a:buClr>
                <a:srgbClr val="D65557"/>
              </a:buClr>
              <a:buSzPct val="100000"/>
            </a:pPr>
            <a:r>
              <a:rPr lang="en-US" altLang="ko" sz="1867" b="1" dirty="0">
                <a:solidFill>
                  <a:srgbClr val="D65557"/>
                </a:solidFill>
                <a:latin typeface="Calibri"/>
                <a:ea typeface="Calibri"/>
                <a:cs typeface="Calibri"/>
                <a:sym typeface="Calibri"/>
              </a:rPr>
              <a:t>8.   Another new result</a:t>
            </a:r>
            <a:endParaRPr sz="1467" dirty="0"/>
          </a:p>
          <a:p>
            <a:pPr marL="643451" lvl="1" indent="-355591" latinLnBrk="0">
              <a:lnSpc>
                <a:spcPct val="90000"/>
              </a:lnSpc>
              <a:spcBef>
                <a:spcPts val="533"/>
              </a:spcBef>
              <a:buClr>
                <a:schemeClr val="dk1"/>
              </a:buClr>
              <a:buSzPct val="100000"/>
              <a:buFont typeface="Malgun Gothic"/>
              <a:buAutoNum type="arabicParenR" startAt="4"/>
            </a:pPr>
            <a:r>
              <a:rPr lang="en-US" altLang="ko" sz="1600" dirty="0">
                <a:solidFill>
                  <a:schemeClr val="dk1"/>
                </a:solidFill>
                <a:latin typeface="Calibri"/>
                <a:ea typeface="Calibri"/>
                <a:cs typeface="Calibri"/>
                <a:sym typeface="Calibri"/>
              </a:rPr>
              <a:t>Black lines are posterior predictions and blue lines are the raw data for m14.3.</a:t>
            </a:r>
          </a:p>
          <a:p>
            <a:pPr marL="643451" lvl="1" indent="-355591" latinLnBrk="0">
              <a:lnSpc>
                <a:spcPct val="90000"/>
              </a:lnSpc>
              <a:spcBef>
                <a:spcPts val="533"/>
              </a:spcBef>
              <a:buClr>
                <a:schemeClr val="dk1"/>
              </a:buClr>
              <a:buSzPct val="100000"/>
              <a:buFont typeface="Malgun Gothic"/>
              <a:buAutoNum type="arabicParenR" startAt="4"/>
            </a:pPr>
            <a:r>
              <a:rPr lang="en-US" altLang="ko" sz="1600" dirty="0">
                <a:solidFill>
                  <a:schemeClr val="dk1"/>
                </a:solidFill>
                <a:latin typeface="Calibri"/>
                <a:ea typeface="Calibri"/>
                <a:cs typeface="Calibri"/>
                <a:sym typeface="Calibri"/>
              </a:rPr>
              <a:t>The most obvious difference from earlier is that the model accommodates a lot more variation among individuals.</a:t>
            </a:r>
            <a:endParaRPr sz="1600" dirty="0">
              <a:solidFill>
                <a:schemeClr val="dk1"/>
              </a:solidFill>
              <a:latin typeface="Calibri"/>
              <a:ea typeface="Calibri"/>
              <a:cs typeface="Calibri"/>
              <a:sym typeface="Calibri"/>
            </a:endParaRPr>
          </a:p>
          <a:p>
            <a:pPr latinLnBrk="0">
              <a:lnSpc>
                <a:spcPct val="90000"/>
              </a:lnSpc>
              <a:spcBef>
                <a:spcPts val="1067"/>
              </a:spcBef>
              <a:buClr>
                <a:schemeClr val="dk1"/>
              </a:buClr>
              <a:buSzPts val="1400"/>
            </a:pPr>
            <a:endParaRPr sz="1867" dirty="0">
              <a:solidFill>
                <a:schemeClr val="dk1"/>
              </a:solidFill>
              <a:latin typeface="Calibri"/>
              <a:ea typeface="Calibri"/>
              <a:cs typeface="Calibri"/>
              <a:sym typeface="Calibri"/>
            </a:endParaRPr>
          </a:p>
        </p:txBody>
      </p:sp>
      <p:sp>
        <p:nvSpPr>
          <p:cNvPr id="20" name="직사각형 19">
            <a:extLst>
              <a:ext uri="{FF2B5EF4-FFF2-40B4-BE49-F238E27FC236}">
                <a16:creationId xmlns:a16="http://schemas.microsoft.com/office/drawing/2014/main" id="{2F80A0B8-6A1C-AD46-91DC-7E83CE65B1B1}"/>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14</a:t>
            </a:r>
            <a:endParaRPr lang="ko-KR" altLang="en-US" dirty="0">
              <a:solidFill>
                <a:schemeClr val="tx1">
                  <a:lumMod val="50000"/>
                  <a:lumOff val="50000"/>
                </a:schemeClr>
              </a:solidFill>
            </a:endParaRPr>
          </a:p>
        </p:txBody>
      </p:sp>
      <p:sp>
        <p:nvSpPr>
          <p:cNvPr id="21"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pic>
        <p:nvPicPr>
          <p:cNvPr id="3" name="그림 2"/>
          <p:cNvPicPr>
            <a:picLocks noChangeAspect="1"/>
          </p:cNvPicPr>
          <p:nvPr/>
        </p:nvPicPr>
        <p:blipFill>
          <a:blip r:embed="rId4"/>
          <a:stretch>
            <a:fillRect/>
          </a:stretch>
        </p:blipFill>
        <p:spPr>
          <a:xfrm>
            <a:off x="5204772" y="2480393"/>
            <a:ext cx="5675584" cy="3431068"/>
          </a:xfrm>
          <a:prstGeom prst="rect">
            <a:avLst/>
          </a:prstGeom>
        </p:spPr>
      </p:pic>
    </p:spTree>
    <p:extLst>
      <p:ext uri="{BB962C8B-B14F-4D97-AF65-F5344CB8AC3E}">
        <p14:creationId xmlns:p14="http://schemas.microsoft.com/office/powerpoint/2010/main" val="299338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503"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
        <p:nvSpPr>
          <p:cNvPr id="505" name="Google Shape;505;p54"/>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506" name="Google Shape;506;p54"/>
          <p:cNvSpPr/>
          <p:nvPr/>
        </p:nvSpPr>
        <p:spPr>
          <a:xfrm rot="-54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507" name="Google Shape;507;p54"/>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509" name="Google Shape;509;p54"/>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5" name="직사각형 14">
            <a:extLst>
              <a:ext uri="{FF2B5EF4-FFF2-40B4-BE49-F238E27FC236}">
                <a16:creationId xmlns:a16="http://schemas.microsoft.com/office/drawing/2014/main" id="{DD5FB64D-48A6-DC42-BBC5-3FD7A0F16AF8}"/>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5</a:t>
            </a:r>
            <a:endParaRPr lang="ko-KR" altLang="en-US" dirty="0">
              <a:solidFill>
                <a:schemeClr val="tx1">
                  <a:lumMod val="50000"/>
                  <a:lumOff val="50000"/>
                </a:schemeClr>
              </a:solidFill>
            </a:endParaRPr>
          </a:p>
        </p:txBody>
      </p:sp>
      <p:pic>
        <p:nvPicPr>
          <p:cNvPr id="3" name="그림 2"/>
          <p:cNvPicPr>
            <a:picLocks noChangeAspect="1"/>
          </p:cNvPicPr>
          <p:nvPr/>
        </p:nvPicPr>
        <p:blipFill>
          <a:blip r:embed="rId3"/>
          <a:stretch>
            <a:fillRect/>
          </a:stretch>
        </p:blipFill>
        <p:spPr>
          <a:xfrm>
            <a:off x="677180" y="1624012"/>
            <a:ext cx="3900301" cy="1989521"/>
          </a:xfrm>
          <a:prstGeom prst="rect">
            <a:avLst/>
          </a:prstGeom>
        </p:spPr>
      </p:pic>
      <p:pic>
        <p:nvPicPr>
          <p:cNvPr id="4" name="그림 3"/>
          <p:cNvPicPr>
            <a:picLocks noChangeAspect="1"/>
          </p:cNvPicPr>
          <p:nvPr/>
        </p:nvPicPr>
        <p:blipFill>
          <a:blip r:embed="rId4"/>
          <a:stretch>
            <a:fillRect/>
          </a:stretch>
        </p:blipFill>
        <p:spPr>
          <a:xfrm>
            <a:off x="190394" y="4020871"/>
            <a:ext cx="4813818" cy="2255498"/>
          </a:xfrm>
          <a:prstGeom prst="rect">
            <a:avLst/>
          </a:prstGeom>
        </p:spPr>
      </p:pic>
      <p:sp>
        <p:nvSpPr>
          <p:cNvPr id="14" name="Google Shape;175;p27"/>
          <p:cNvSpPr txBox="1"/>
          <p:nvPr/>
        </p:nvSpPr>
        <p:spPr>
          <a:xfrm>
            <a:off x="5004212" y="1712487"/>
            <a:ext cx="7076506" cy="3802092"/>
          </a:xfrm>
          <a:prstGeom prst="rect">
            <a:avLst/>
          </a:prstGeom>
          <a:noFill/>
          <a:ln>
            <a:noFill/>
          </a:ln>
        </p:spPr>
        <p:txBody>
          <a:bodyPr spcFirstLastPara="1" wrap="square" lIns="91433" tIns="45700" rIns="91433" bIns="45700" anchor="t" anchorCtr="0">
            <a:noAutofit/>
          </a:bodyPr>
          <a:lstStyle/>
          <a:p>
            <a:pPr marL="342900" indent="-342900" latinLnBrk="0">
              <a:lnSpc>
                <a:spcPct val="90000"/>
              </a:lnSpc>
              <a:buClr>
                <a:srgbClr val="D24245"/>
              </a:buClr>
              <a:buSzPct val="100000"/>
              <a:buFont typeface="+mj-lt"/>
              <a:buAutoNum type="arabicPeriod"/>
            </a:pPr>
            <a:r>
              <a:rPr lang="en-US" altLang="ko" b="1" dirty="0">
                <a:solidFill>
                  <a:srgbClr val="D24245"/>
                </a:solidFill>
                <a:latin typeface="Calibri"/>
                <a:ea typeface="Calibri"/>
                <a:cs typeface="Calibri"/>
                <a:sym typeface="Calibri"/>
              </a:rPr>
              <a:t>Experiment</a:t>
            </a:r>
            <a:endParaRPr dirty="0"/>
          </a:p>
          <a:p>
            <a:pPr marL="0" lvl="1" latinLnBrk="0">
              <a:lnSpc>
                <a:spcPct val="90000"/>
              </a:lnSpc>
              <a:spcBef>
                <a:spcPts val="533"/>
              </a:spcBef>
              <a:buClr>
                <a:schemeClr val="dk1"/>
              </a:buClr>
              <a:buSzPts val="1200"/>
            </a:pPr>
            <a:r>
              <a:rPr lang="en-US" altLang="ko" sz="1600" dirty="0">
                <a:solidFill>
                  <a:schemeClr val="dk1"/>
                </a:solidFill>
                <a:latin typeface="Calibri"/>
                <a:ea typeface="Calibri"/>
                <a:cs typeface="Calibri"/>
                <a:sym typeface="Calibri"/>
              </a:rPr>
              <a:t>  As in the figure below, the association between marriage rate (M), divorce rate (D) and median age of marriage (A) are searched. The </a:t>
            </a:r>
            <a:r>
              <a:rPr lang="en-US" altLang="ko" sz="1600" b="1" dirty="0">
                <a:solidFill>
                  <a:schemeClr val="dk1"/>
                </a:solidFill>
                <a:latin typeface="Calibri"/>
                <a:ea typeface="Calibri"/>
                <a:cs typeface="Calibri"/>
                <a:sym typeface="Calibri"/>
              </a:rPr>
              <a:t>multiple regression </a:t>
            </a:r>
            <a:r>
              <a:rPr lang="en-US" altLang="ko" sz="1600" dirty="0">
                <a:solidFill>
                  <a:schemeClr val="dk1"/>
                </a:solidFill>
                <a:latin typeface="Calibri"/>
                <a:ea typeface="Calibri"/>
                <a:cs typeface="Calibri"/>
                <a:sym typeface="Calibri"/>
              </a:rPr>
              <a:t>will be used to know the genuine correlation and causation between the predictors.</a:t>
            </a:r>
            <a:endParaRPr lang="en-US" altLang="ko" sz="1600" b="1" dirty="0">
              <a:solidFill>
                <a:schemeClr val="dk1"/>
              </a:solidFill>
              <a:latin typeface="Calibri"/>
              <a:ea typeface="Calibri"/>
              <a:cs typeface="Calibri"/>
              <a:sym typeface="Calibri"/>
            </a:endParaRPr>
          </a:p>
          <a:p>
            <a:pPr marL="745048" lvl="1" indent="-457189" latinLnBrk="0">
              <a:lnSpc>
                <a:spcPct val="90000"/>
              </a:lnSpc>
              <a:spcBef>
                <a:spcPts val="533"/>
              </a:spcBef>
              <a:buClr>
                <a:schemeClr val="dk1"/>
              </a:buClr>
              <a:buSzPts val="1200"/>
              <a:buFont typeface="Malgun Gothic"/>
              <a:buAutoNum type="arabicParenR"/>
            </a:pPr>
            <a:endParaRPr sz="1600" dirty="0">
              <a:solidFill>
                <a:schemeClr val="dk1"/>
              </a:solidFill>
              <a:latin typeface="Calibri"/>
              <a:ea typeface="Calibri"/>
              <a:cs typeface="Calibri"/>
              <a:sym typeface="Calibri"/>
            </a:endParaRPr>
          </a:p>
          <a:p>
            <a:pPr marL="363538" indent="-363538" latinLnBrk="0">
              <a:lnSpc>
                <a:spcPct val="90000"/>
              </a:lnSpc>
              <a:spcBef>
                <a:spcPts val="1067"/>
              </a:spcBef>
              <a:buClr>
                <a:srgbClr val="D65557"/>
              </a:buClr>
              <a:buSzPct val="100000"/>
              <a:buFont typeface="+mj-lt"/>
              <a:buAutoNum type="arabicPeriod"/>
            </a:pPr>
            <a:r>
              <a:rPr lang="en-US" altLang="ko" b="1" dirty="0">
                <a:solidFill>
                  <a:srgbClr val="D65557"/>
                </a:solidFill>
                <a:latin typeface="Calibri"/>
                <a:ea typeface="Calibri"/>
                <a:cs typeface="Calibri"/>
                <a:sym typeface="Calibri"/>
              </a:rPr>
              <a:t>Purpose</a:t>
            </a:r>
            <a:endParaRPr dirty="0"/>
          </a:p>
          <a:p>
            <a:pPr latinLnBrk="0">
              <a:lnSpc>
                <a:spcPct val="90000"/>
              </a:lnSpc>
              <a:spcBef>
                <a:spcPts val="1067"/>
              </a:spcBef>
              <a:buClr>
                <a:schemeClr val="dk1"/>
              </a:buClr>
              <a:buSzPts val="1400"/>
            </a:pPr>
            <a:r>
              <a:rPr lang="ko" altLang="en-US" sz="1867"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Although the M, A and D have the association as in the chart, it cannot say the real correlation between them. Spurious correlation can be hidden, hindering the correct causal inference. We will search for</a:t>
            </a:r>
            <a:br>
              <a:rPr lang="en-US" altLang="ko" sz="1600" dirty="0">
                <a:solidFill>
                  <a:schemeClr val="dk1"/>
                </a:solidFill>
                <a:latin typeface="Calibri"/>
                <a:ea typeface="Calibri"/>
                <a:cs typeface="Calibri"/>
                <a:sym typeface="Calibri"/>
              </a:rPr>
            </a:b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  1) the value of a predictor, once we know the other predictors</a:t>
            </a:r>
            <a:endParaRPr lang="en-US" sz="1600" dirty="0">
              <a:solidFill>
                <a:schemeClr val="dk1"/>
              </a:solidFill>
              <a:latin typeface="Calibri"/>
              <a:ea typeface="Calibri"/>
              <a:cs typeface="Calibri"/>
              <a:sym typeface="Calibri"/>
            </a:endParaRPr>
          </a:p>
          <a:p>
            <a:pPr latinLnBrk="0">
              <a:lnSpc>
                <a:spcPct val="90000"/>
              </a:lnSpc>
              <a:spcBef>
                <a:spcPts val="1067"/>
              </a:spcBef>
              <a:buClr>
                <a:schemeClr val="dk1"/>
              </a:buClr>
              <a:buSzPts val="1400"/>
            </a:pPr>
            <a:r>
              <a:rPr lang="en-US" sz="1600" dirty="0">
                <a:solidFill>
                  <a:schemeClr val="dk1"/>
                </a:solidFill>
                <a:latin typeface="Calibri"/>
                <a:ea typeface="Calibri"/>
                <a:cs typeface="Calibri"/>
                <a:sym typeface="Calibri"/>
              </a:rPr>
              <a:t>  2) how each predictor is associated with outcome, once we know all the other predictors</a:t>
            </a:r>
          </a:p>
        </p:txBody>
      </p:sp>
      <p:sp>
        <p:nvSpPr>
          <p:cNvPr id="13" name="Google Shape;508;p54">
            <a:extLst>
              <a:ext uri="{FF2B5EF4-FFF2-40B4-BE49-F238E27FC236}">
                <a16:creationId xmlns:a16="http://schemas.microsoft.com/office/drawing/2014/main" id="{286C5558-DCED-5B49-B788-3CC874FFF3FB}"/>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Tree>
    <p:extLst>
      <p:ext uri="{BB962C8B-B14F-4D97-AF65-F5344CB8AC3E}">
        <p14:creationId xmlns:p14="http://schemas.microsoft.com/office/powerpoint/2010/main" val="14590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5" name="직사각형 14">
            <a:extLst>
              <a:ext uri="{FF2B5EF4-FFF2-40B4-BE49-F238E27FC236}">
                <a16:creationId xmlns:a16="http://schemas.microsoft.com/office/drawing/2014/main" id="{DD5FB64D-48A6-DC42-BBC5-3FD7A0F16AF8}"/>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5</a:t>
            </a:r>
            <a:endParaRPr lang="ko-KR" altLang="en-US" dirty="0">
              <a:solidFill>
                <a:schemeClr val="tx1">
                  <a:lumMod val="50000"/>
                  <a:lumOff val="50000"/>
                </a:schemeClr>
              </a:solidFill>
            </a:endParaRPr>
          </a:p>
        </p:txBody>
      </p:sp>
      <p:sp>
        <p:nvSpPr>
          <p:cNvPr id="14" name="Google Shape;175;p27"/>
          <p:cNvSpPr txBox="1"/>
          <p:nvPr/>
        </p:nvSpPr>
        <p:spPr>
          <a:xfrm>
            <a:off x="5004212" y="1712487"/>
            <a:ext cx="7076506" cy="3802092"/>
          </a:xfrm>
          <a:prstGeom prst="rect">
            <a:avLst/>
          </a:prstGeom>
          <a:noFill/>
          <a:ln>
            <a:noFill/>
          </a:ln>
        </p:spPr>
        <p:txBody>
          <a:bodyPr spcFirstLastPara="1" wrap="square" lIns="91433" tIns="45700" rIns="91433" bIns="45700" anchor="t" anchorCtr="0">
            <a:noAutofit/>
          </a:bodyPr>
          <a:lstStyle/>
          <a:p>
            <a:pPr marL="342900" indent="-342900" latinLnBrk="0">
              <a:lnSpc>
                <a:spcPct val="90000"/>
              </a:lnSpc>
              <a:buClr>
                <a:srgbClr val="D24245"/>
              </a:buClr>
              <a:buSzPct val="100000"/>
              <a:buFont typeface="+mj-lt"/>
              <a:buAutoNum type="arabicPeriod" startAt="3"/>
            </a:pPr>
            <a:r>
              <a:rPr lang="en-US" b="1" dirty="0">
                <a:solidFill>
                  <a:srgbClr val="D24245"/>
                </a:solidFill>
                <a:latin typeface="Calibri"/>
                <a:ea typeface="Calibri"/>
                <a:cs typeface="Calibri"/>
                <a:sym typeface="Calibri"/>
              </a:rPr>
              <a:t>Method – Multiple regression</a:t>
            </a:r>
          </a:p>
          <a:p>
            <a:pPr latinLnBrk="0">
              <a:lnSpc>
                <a:spcPct val="90000"/>
              </a:lnSpc>
              <a:buClr>
                <a:srgbClr val="D24245"/>
              </a:buClr>
              <a:buSzPct val="100000"/>
            </a:pPr>
            <a:endParaRPr lang="en-US" sz="1870" b="1" dirty="0">
              <a:solidFill>
                <a:srgbClr val="D24245"/>
              </a:solidFill>
              <a:latin typeface="Calibri"/>
              <a:ea typeface="Calibri"/>
              <a:cs typeface="Calibri"/>
              <a:sym typeface="Calibri"/>
            </a:endParaRPr>
          </a:p>
          <a:p>
            <a:pPr marL="452438" indent="-342900" latinLnBrk="0">
              <a:buSzPct val="100000"/>
              <a:buFont typeface="+mj-lt"/>
              <a:buAutoNum type="arabicParenR"/>
            </a:pPr>
            <a:r>
              <a:rPr lang="en-US" sz="1600" dirty="0">
                <a:latin typeface="Calibri"/>
                <a:ea typeface="Calibri"/>
                <a:cs typeface="Calibri"/>
                <a:sym typeface="Calibri"/>
              </a:rPr>
              <a:t>As seen in the DAG, A, M, D are associated while we cannot know the genuine correlation between them since </a:t>
            </a:r>
            <a:r>
              <a:rPr lang="en-US" sz="1600" b="1" dirty="0">
                <a:latin typeface="Calibri"/>
                <a:ea typeface="Calibri"/>
                <a:cs typeface="Calibri"/>
                <a:sym typeface="Calibri"/>
              </a:rPr>
              <a:t>whether the path M</a:t>
            </a:r>
            <a:r>
              <a:rPr lang="en-US" sz="1600" b="1" dirty="0">
                <a:latin typeface="Calibri"/>
                <a:ea typeface="Calibri"/>
                <a:cs typeface="Calibri"/>
                <a:sym typeface="Wingdings" panose="05000000000000000000" pitchFamily="2" charset="2"/>
              </a:rPr>
              <a:t>D is closed or not does not effect on the result</a:t>
            </a:r>
            <a:r>
              <a:rPr lang="en-US" sz="1600" dirty="0">
                <a:latin typeface="Calibri"/>
                <a:ea typeface="Calibri"/>
                <a:cs typeface="Calibri"/>
                <a:sym typeface="Wingdings" panose="05000000000000000000" pitchFamily="2" charset="2"/>
              </a:rPr>
              <a:t>. </a:t>
            </a:r>
          </a:p>
          <a:p>
            <a:pPr marL="452438" indent="-342900" latinLnBrk="0">
              <a:buSzPct val="100000"/>
              <a:buFont typeface="+mj-lt"/>
              <a:buAutoNum type="arabicParenR"/>
            </a:pPr>
            <a:endParaRPr lang="en-US" sz="1600" dirty="0">
              <a:latin typeface="Calibri"/>
              <a:ea typeface="Calibri"/>
              <a:cs typeface="Calibri"/>
              <a:sym typeface="Wingdings" panose="05000000000000000000" pitchFamily="2" charset="2"/>
            </a:endParaRPr>
          </a:p>
          <a:p>
            <a:pPr marL="452438" indent="-342900" latinLnBrk="0">
              <a:buSzPct val="100000"/>
              <a:buFont typeface="+mj-lt"/>
              <a:buAutoNum type="arabicParenR"/>
            </a:pPr>
            <a:r>
              <a:rPr lang="en-US" altLang="ko-KR" sz="1600" dirty="0">
                <a:latin typeface="Calibri"/>
                <a:ea typeface="Calibri"/>
                <a:cs typeface="Calibri"/>
                <a:sym typeface="Wingdings" panose="05000000000000000000" pitchFamily="2" charset="2"/>
              </a:rPr>
              <a:t>For achieving the purpose, we will make three models as in the code; m5.1, 5.2, 5.3 each indicates the code assuming that divorce rate is correlated with median age of marriage only, marriage rate only and both. The last one is </a:t>
            </a:r>
            <a:r>
              <a:rPr lang="en-US" altLang="ko-KR" sz="1600" b="1" dirty="0">
                <a:latin typeface="Calibri"/>
                <a:ea typeface="Calibri"/>
                <a:cs typeface="Calibri"/>
                <a:sym typeface="Wingdings" panose="05000000000000000000" pitchFamily="2" charset="2"/>
              </a:rPr>
              <a:t>multiple regression</a:t>
            </a:r>
            <a:r>
              <a:rPr lang="en-US" altLang="ko-KR" sz="1600" dirty="0">
                <a:latin typeface="Calibri"/>
                <a:ea typeface="Calibri"/>
                <a:cs typeface="Calibri"/>
                <a:sym typeface="Wingdings" panose="05000000000000000000" pitchFamily="2" charset="2"/>
              </a:rPr>
              <a:t>, using two or more variables to predict posterior.</a:t>
            </a:r>
          </a:p>
          <a:p>
            <a:pPr marL="452438" indent="-342900" latinLnBrk="0">
              <a:buSzPct val="100000"/>
              <a:buFont typeface="+mj-lt"/>
              <a:buAutoNum type="arabicParenR"/>
            </a:pPr>
            <a:endParaRPr lang="en-US" altLang="ko-KR" sz="1600" dirty="0">
              <a:latin typeface="Calibri"/>
              <a:ea typeface="Calibri"/>
              <a:cs typeface="Calibri"/>
              <a:sym typeface="Wingdings" panose="05000000000000000000" pitchFamily="2" charset="2"/>
            </a:endParaRPr>
          </a:p>
          <a:p>
            <a:pPr marL="452438" indent="-342900" latinLnBrk="0">
              <a:buSzPct val="100000"/>
              <a:buFont typeface="+mj-lt"/>
              <a:buAutoNum type="arabicParenR"/>
            </a:pPr>
            <a:r>
              <a:rPr lang="en-US" altLang="ko-KR" sz="1600" dirty="0">
                <a:latin typeface="Calibri"/>
                <a:ea typeface="Calibri"/>
                <a:cs typeface="Calibri"/>
                <a:sym typeface="Wingdings" panose="05000000000000000000" pitchFamily="2" charset="2"/>
              </a:rPr>
              <a:t>The posterior predictions will then be plotted in three other ways : predictor residual plots, counterfactual plots and posterior prediction plots.</a:t>
            </a:r>
            <a:endParaRPr lang="en-US" altLang="ko-KR" sz="1600" b="1" dirty="0">
              <a:latin typeface="Calibri"/>
              <a:ea typeface="Calibri"/>
              <a:cs typeface="Calibri"/>
              <a:sym typeface="Calibri"/>
            </a:endParaRPr>
          </a:p>
          <a:p>
            <a:pPr marL="342900" indent="-342900" latinLnBrk="0">
              <a:buSzPct val="100000"/>
              <a:buFont typeface="+mj-lt"/>
              <a:buAutoNum type="arabicParenR"/>
            </a:pPr>
            <a:endParaRPr lang="en-US" altLang="ko-KR" sz="1600" dirty="0">
              <a:latin typeface="Calibri"/>
              <a:ea typeface="Calibri"/>
              <a:cs typeface="Calibri"/>
              <a:sym typeface="Wingdings" panose="05000000000000000000" pitchFamily="2" charset="2"/>
            </a:endParaRPr>
          </a:p>
          <a:p>
            <a:pPr latinLnBrk="0">
              <a:buClr>
                <a:srgbClr val="D24245"/>
              </a:buClr>
              <a:buSzPct val="100000"/>
            </a:pPr>
            <a:endParaRPr lang="en-US" sz="1600" b="1" dirty="0">
              <a:latin typeface="Calibri"/>
              <a:ea typeface="Calibri"/>
              <a:cs typeface="Calibri"/>
              <a:sym typeface="Wingdings" panose="05000000000000000000" pitchFamily="2" charset="2"/>
            </a:endParaRPr>
          </a:p>
          <a:p>
            <a:pPr marL="342900" indent="-342900" latinLnBrk="0">
              <a:lnSpc>
                <a:spcPct val="90000"/>
              </a:lnSpc>
              <a:buClr>
                <a:srgbClr val="D24245"/>
              </a:buClr>
              <a:buSzPts val="1400"/>
              <a:buFont typeface="+mj-lt"/>
              <a:buAutoNum type="arabicPeriod" startAt="3"/>
            </a:pPr>
            <a:endParaRPr lang="en-US" sz="1870" b="1" dirty="0">
              <a:solidFill>
                <a:srgbClr val="D24245"/>
              </a:solidFill>
              <a:latin typeface="Calibri"/>
              <a:ea typeface="Calibri"/>
              <a:cs typeface="Calibri"/>
              <a:sym typeface="Calibri"/>
            </a:endParaRPr>
          </a:p>
          <a:p>
            <a:pPr latinLnBrk="0">
              <a:lnSpc>
                <a:spcPct val="90000"/>
              </a:lnSpc>
              <a:buClr>
                <a:srgbClr val="D24245"/>
              </a:buClr>
              <a:buSzPts val="1400"/>
            </a:pPr>
            <a:r>
              <a:rPr lang="en-US" sz="1600" b="1" dirty="0">
                <a:latin typeface="Calibri"/>
                <a:ea typeface="Calibri"/>
                <a:cs typeface="Calibri"/>
                <a:sym typeface="Calibri"/>
              </a:rPr>
              <a:t>  </a:t>
            </a:r>
          </a:p>
        </p:txBody>
      </p:sp>
      <p:grpSp>
        <p:nvGrpSpPr>
          <p:cNvPr id="9" name="그룹 8"/>
          <p:cNvGrpSpPr/>
          <p:nvPr/>
        </p:nvGrpSpPr>
        <p:grpSpPr>
          <a:xfrm>
            <a:off x="190396" y="3643021"/>
            <a:ext cx="1878259" cy="2411971"/>
            <a:chOff x="493713" y="3448065"/>
            <a:chExt cx="2391952" cy="3071632"/>
          </a:xfrm>
        </p:grpSpPr>
        <p:pic>
          <p:nvPicPr>
            <p:cNvPr id="7" name="그림 6"/>
            <p:cNvPicPr>
              <a:picLocks noChangeAspect="1"/>
            </p:cNvPicPr>
            <p:nvPr/>
          </p:nvPicPr>
          <p:blipFill>
            <a:blip r:embed="rId3"/>
            <a:stretch>
              <a:fillRect/>
            </a:stretch>
          </p:blipFill>
          <p:spPr>
            <a:xfrm>
              <a:off x="493715" y="3448065"/>
              <a:ext cx="2391950" cy="1402645"/>
            </a:xfrm>
            <a:prstGeom prst="rect">
              <a:avLst/>
            </a:prstGeom>
          </p:spPr>
        </p:pic>
        <p:pic>
          <p:nvPicPr>
            <p:cNvPr id="8" name="그림 7"/>
            <p:cNvPicPr>
              <a:picLocks noChangeAspect="1"/>
            </p:cNvPicPr>
            <p:nvPr/>
          </p:nvPicPr>
          <p:blipFill>
            <a:blip r:embed="rId4"/>
            <a:stretch>
              <a:fillRect/>
            </a:stretch>
          </p:blipFill>
          <p:spPr>
            <a:xfrm>
              <a:off x="493713" y="4831644"/>
              <a:ext cx="2391952" cy="1688053"/>
            </a:xfrm>
            <a:prstGeom prst="rect">
              <a:avLst/>
            </a:prstGeom>
          </p:spPr>
        </p:pic>
      </p:grpSp>
      <p:pic>
        <p:nvPicPr>
          <p:cNvPr id="20" name="그림 19"/>
          <p:cNvPicPr>
            <a:picLocks noChangeAspect="1"/>
          </p:cNvPicPr>
          <p:nvPr/>
        </p:nvPicPr>
        <p:blipFill>
          <a:blip r:embed="rId5"/>
          <a:stretch>
            <a:fillRect/>
          </a:stretch>
        </p:blipFill>
        <p:spPr>
          <a:xfrm>
            <a:off x="677180" y="1464635"/>
            <a:ext cx="3900301" cy="1989521"/>
          </a:xfrm>
          <a:prstGeom prst="rect">
            <a:avLst/>
          </a:prstGeom>
        </p:spPr>
      </p:pic>
      <p:sp>
        <p:nvSpPr>
          <p:cNvPr id="16" name="Google Shape;505;p54">
            <a:extLst>
              <a:ext uri="{FF2B5EF4-FFF2-40B4-BE49-F238E27FC236}">
                <a16:creationId xmlns:a16="http://schemas.microsoft.com/office/drawing/2014/main" id="{FBCE4EA3-0488-774E-9061-6CE85A57127D}"/>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6;p54">
            <a:extLst>
              <a:ext uri="{FF2B5EF4-FFF2-40B4-BE49-F238E27FC236}">
                <a16:creationId xmlns:a16="http://schemas.microsoft.com/office/drawing/2014/main" id="{CEEF18B2-B60D-D143-B9C3-99B38B278ED1}"/>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7;p54">
            <a:extLst>
              <a:ext uri="{FF2B5EF4-FFF2-40B4-BE49-F238E27FC236}">
                <a16:creationId xmlns:a16="http://schemas.microsoft.com/office/drawing/2014/main" id="{B1496BC1-557E-BA4F-A116-51C2ACC425A0}"/>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9;p54">
            <a:extLst>
              <a:ext uri="{FF2B5EF4-FFF2-40B4-BE49-F238E27FC236}">
                <a16:creationId xmlns:a16="http://schemas.microsoft.com/office/drawing/2014/main" id="{4BD01C47-18CF-7146-A5A3-929ACBF5F79C}"/>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8;p54">
            <a:extLst>
              <a:ext uri="{FF2B5EF4-FFF2-40B4-BE49-F238E27FC236}">
                <a16:creationId xmlns:a16="http://schemas.microsoft.com/office/drawing/2014/main" id="{7F37570D-729D-3346-BA87-8BBFAE15CD4E}"/>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2" name="그림 1"/>
          <p:cNvPicPr>
            <a:picLocks noChangeAspect="1"/>
          </p:cNvPicPr>
          <p:nvPr/>
        </p:nvPicPr>
        <p:blipFill rotWithShape="1">
          <a:blip r:embed="rId6"/>
          <a:srcRect r="41525"/>
          <a:stretch/>
        </p:blipFill>
        <p:spPr>
          <a:xfrm>
            <a:off x="2068655" y="3643021"/>
            <a:ext cx="2946390" cy="1485900"/>
          </a:xfrm>
          <a:prstGeom prst="rect">
            <a:avLst/>
          </a:prstGeom>
        </p:spPr>
      </p:pic>
      <p:pic>
        <p:nvPicPr>
          <p:cNvPr id="22" name="그림 21"/>
          <p:cNvPicPr>
            <a:picLocks noChangeAspect="1"/>
          </p:cNvPicPr>
          <p:nvPr/>
        </p:nvPicPr>
        <p:blipFill rotWithShape="1">
          <a:blip r:embed="rId6"/>
          <a:srcRect l="68413"/>
          <a:stretch/>
        </p:blipFill>
        <p:spPr>
          <a:xfrm>
            <a:off x="2746053" y="5185167"/>
            <a:ext cx="1591593" cy="1485900"/>
          </a:xfrm>
          <a:prstGeom prst="rect">
            <a:avLst/>
          </a:prstGeom>
        </p:spPr>
      </p:pic>
      <p:sp>
        <p:nvSpPr>
          <p:cNvPr id="23"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176174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5" name="직사각형 14">
            <a:extLst>
              <a:ext uri="{FF2B5EF4-FFF2-40B4-BE49-F238E27FC236}">
                <a16:creationId xmlns:a16="http://schemas.microsoft.com/office/drawing/2014/main" id="{DD5FB64D-48A6-DC42-BBC5-3FD7A0F16AF8}"/>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5</a:t>
            </a:r>
            <a:endParaRPr lang="ko-KR" altLang="en-US" dirty="0">
              <a:solidFill>
                <a:schemeClr val="tx1">
                  <a:lumMod val="50000"/>
                  <a:lumOff val="50000"/>
                </a:schemeClr>
              </a:solidFill>
            </a:endParaRPr>
          </a:p>
        </p:txBody>
      </p:sp>
      <p:sp>
        <p:nvSpPr>
          <p:cNvPr id="14" name="Google Shape;175;p27"/>
          <p:cNvSpPr txBox="1"/>
          <p:nvPr/>
        </p:nvSpPr>
        <p:spPr>
          <a:xfrm>
            <a:off x="4896244" y="1712486"/>
            <a:ext cx="7076506" cy="4512043"/>
          </a:xfrm>
          <a:prstGeom prst="rect">
            <a:avLst/>
          </a:prstGeom>
          <a:noFill/>
          <a:ln>
            <a:noFill/>
          </a:ln>
        </p:spPr>
        <p:txBody>
          <a:bodyPr spcFirstLastPara="1" wrap="square" lIns="91433" tIns="45700" rIns="91433" bIns="45700" anchor="t" anchorCtr="0">
            <a:noAutofit/>
          </a:bodyPr>
          <a:lstStyle/>
          <a:p>
            <a:pPr marL="363538" indent="-363538" latinLnBrk="0">
              <a:lnSpc>
                <a:spcPct val="90000"/>
              </a:lnSpc>
              <a:buClr>
                <a:srgbClr val="D24245"/>
              </a:buClr>
              <a:buSzPct val="100000"/>
              <a:buFont typeface="+mj-lt"/>
              <a:buAutoNum type="arabicPeriod" startAt="4"/>
            </a:pPr>
            <a:r>
              <a:rPr lang="en-US" b="1" dirty="0">
                <a:solidFill>
                  <a:srgbClr val="D24245"/>
                </a:solidFill>
                <a:latin typeface="Calibri"/>
                <a:ea typeface="Calibri"/>
                <a:cs typeface="Calibri"/>
                <a:sym typeface="Calibri"/>
              </a:rPr>
              <a:t>Result</a:t>
            </a:r>
          </a:p>
          <a:p>
            <a:pPr marL="176213" latinLnBrk="0">
              <a:lnSpc>
                <a:spcPct val="90000"/>
              </a:lnSpc>
              <a:buClr>
                <a:srgbClr val="D24245"/>
              </a:buClr>
              <a:buSzPct val="100000"/>
            </a:pPr>
            <a:endParaRPr lang="en-US" b="1" dirty="0">
              <a:solidFill>
                <a:srgbClr val="D24245"/>
              </a:solidFill>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As seen in the chart, the </a:t>
            </a:r>
            <a:r>
              <a:rPr lang="el-GR" sz="1600" dirty="0">
                <a:latin typeface="Calibri"/>
                <a:ea typeface="Calibri"/>
                <a:cs typeface="Calibri"/>
                <a:sym typeface="Calibri"/>
              </a:rPr>
              <a:t>β</a:t>
            </a:r>
            <a:r>
              <a:rPr lang="en-US" sz="1600" baseline="-25000" dirty="0">
                <a:latin typeface="Calibri"/>
                <a:ea typeface="Calibri"/>
                <a:cs typeface="Calibri"/>
                <a:sym typeface="Calibri"/>
              </a:rPr>
              <a:t>A</a:t>
            </a:r>
            <a:r>
              <a:rPr lang="en-US" sz="1600" dirty="0">
                <a:latin typeface="Calibri"/>
                <a:ea typeface="Calibri"/>
                <a:cs typeface="Calibri"/>
                <a:sym typeface="Calibri"/>
              </a:rPr>
              <a:t>, slope of the marriage age, shows negative posterior distribution both in m5.1 and 5.3 while the </a:t>
            </a:r>
            <a:r>
              <a:rPr lang="el-GR" sz="1600" dirty="0">
                <a:latin typeface="Calibri"/>
                <a:ea typeface="Calibri"/>
                <a:cs typeface="Calibri"/>
                <a:sym typeface="Calibri"/>
              </a:rPr>
              <a:t>β</a:t>
            </a:r>
            <a:r>
              <a:rPr lang="en-US" sz="1600" baseline="-25000" dirty="0">
                <a:latin typeface="Calibri"/>
                <a:ea typeface="Calibri"/>
                <a:cs typeface="Calibri"/>
                <a:sym typeface="Calibri"/>
              </a:rPr>
              <a:t>M</a:t>
            </a:r>
            <a:r>
              <a:rPr lang="en-US" sz="1600" dirty="0">
                <a:latin typeface="Calibri"/>
                <a:ea typeface="Calibri"/>
                <a:cs typeface="Calibri"/>
                <a:sym typeface="Calibri"/>
              </a:rPr>
              <a:t>, slope of the marriage rate, moves to the zero in multiple regression compared to the single regression.</a:t>
            </a:r>
          </a:p>
          <a:p>
            <a:pPr marL="539750" indent="-342900" latinLnBrk="0">
              <a:buSzPct val="100000"/>
              <a:buFont typeface="+mj-lt"/>
              <a:buAutoNum type="arabicParenR"/>
            </a:pPr>
            <a:endParaRPr lang="en-US" sz="1600" dirty="0">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Such shift indicates that </a:t>
            </a:r>
            <a:r>
              <a:rPr lang="en-US" sz="1600" b="1" dirty="0">
                <a:latin typeface="Calibri"/>
                <a:ea typeface="Calibri"/>
                <a:cs typeface="Calibri"/>
                <a:sym typeface="Calibri"/>
              </a:rPr>
              <a:t>the marriage rate cannot be the direct common cause of the divorce rate</a:t>
            </a:r>
            <a:r>
              <a:rPr lang="en-US" sz="1600" dirty="0">
                <a:latin typeface="Calibri"/>
                <a:ea typeface="Calibri"/>
                <a:cs typeface="Calibri"/>
                <a:sym typeface="Calibri"/>
              </a:rPr>
              <a:t>. The DAG should be modified as in the bottom; no direct causal relationship between M and D. They are just associated </a:t>
            </a:r>
            <a:r>
              <a:rPr lang="en-US" sz="1600" i="1" dirty="0">
                <a:latin typeface="Calibri"/>
                <a:ea typeface="Calibri"/>
                <a:cs typeface="Calibri"/>
                <a:sym typeface="Calibri"/>
              </a:rPr>
              <a:t>through </a:t>
            </a:r>
            <a:r>
              <a:rPr lang="en-US" sz="1600" dirty="0">
                <a:latin typeface="Calibri"/>
                <a:ea typeface="Calibri"/>
                <a:cs typeface="Calibri"/>
                <a:sym typeface="Calibri"/>
              </a:rPr>
              <a:t>median marriage age. </a:t>
            </a:r>
          </a:p>
          <a:p>
            <a:pPr marL="539750" indent="-342900" latinLnBrk="0">
              <a:buSzPct val="100000"/>
              <a:buFont typeface="+mj-lt"/>
              <a:buAutoNum type="arabicParenR"/>
            </a:pPr>
            <a:endParaRPr lang="en-US" sz="1600" b="1" dirty="0">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This is why the multiple regression is useful; </a:t>
            </a:r>
            <a:r>
              <a:rPr lang="en-US" sz="1600" b="1" dirty="0">
                <a:latin typeface="Calibri"/>
                <a:ea typeface="Calibri"/>
                <a:cs typeface="Calibri"/>
                <a:sym typeface="Calibri"/>
              </a:rPr>
              <a:t>it can show us the genuine causal relationship between predictors and posterior. </a:t>
            </a:r>
          </a:p>
          <a:p>
            <a:pPr marL="539750" indent="-342900" latinLnBrk="0">
              <a:buSzPct val="100000"/>
              <a:buFont typeface="+mj-lt"/>
              <a:buAutoNum type="arabicParenR"/>
            </a:pPr>
            <a:endParaRPr lang="en-US" sz="1600" b="1" dirty="0">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Once we know the A, M has little value to produce the posterior distribution. In contrast, A is still valuable in case where we know the M to get D.</a:t>
            </a:r>
          </a:p>
          <a:p>
            <a:pPr latinLnBrk="0">
              <a:lnSpc>
                <a:spcPct val="90000"/>
              </a:lnSpc>
              <a:buClr>
                <a:srgbClr val="D24245"/>
              </a:buClr>
              <a:buSzPct val="100000"/>
            </a:pPr>
            <a:endParaRPr lang="en-US" b="1" dirty="0">
              <a:solidFill>
                <a:srgbClr val="D24245"/>
              </a:solidFill>
              <a:latin typeface="Calibri"/>
              <a:ea typeface="Calibri"/>
              <a:cs typeface="Calibri"/>
              <a:sym typeface="Calibri"/>
            </a:endParaRPr>
          </a:p>
        </p:txBody>
      </p:sp>
      <p:grpSp>
        <p:nvGrpSpPr>
          <p:cNvPr id="4" name="그룹 3"/>
          <p:cNvGrpSpPr/>
          <p:nvPr/>
        </p:nvGrpSpPr>
        <p:grpSpPr>
          <a:xfrm>
            <a:off x="134912" y="1782893"/>
            <a:ext cx="4761332" cy="3541223"/>
            <a:chOff x="134912" y="1782893"/>
            <a:chExt cx="4761332" cy="3541223"/>
          </a:xfrm>
        </p:grpSpPr>
        <p:pic>
          <p:nvPicPr>
            <p:cNvPr id="2" name="그림 1"/>
            <p:cNvPicPr>
              <a:picLocks noChangeAspect="1"/>
            </p:cNvPicPr>
            <p:nvPr/>
          </p:nvPicPr>
          <p:blipFill>
            <a:blip r:embed="rId3"/>
            <a:stretch>
              <a:fillRect/>
            </a:stretch>
          </p:blipFill>
          <p:spPr>
            <a:xfrm>
              <a:off x="321842" y="1782893"/>
              <a:ext cx="4387473" cy="2315033"/>
            </a:xfrm>
            <a:prstGeom prst="rect">
              <a:avLst/>
            </a:prstGeom>
          </p:spPr>
        </p:pic>
        <p:pic>
          <p:nvPicPr>
            <p:cNvPr id="3" name="그림 2"/>
            <p:cNvPicPr>
              <a:picLocks noChangeAspect="1"/>
            </p:cNvPicPr>
            <p:nvPr/>
          </p:nvPicPr>
          <p:blipFill>
            <a:blip r:embed="rId4"/>
            <a:stretch>
              <a:fillRect/>
            </a:stretch>
          </p:blipFill>
          <p:spPr>
            <a:xfrm>
              <a:off x="134912" y="4119960"/>
              <a:ext cx="4761332" cy="1204156"/>
            </a:xfrm>
            <a:prstGeom prst="rect">
              <a:avLst/>
            </a:prstGeom>
          </p:spPr>
        </p:pic>
      </p:grpSp>
      <p:sp>
        <p:nvSpPr>
          <p:cNvPr id="16" name="Google Shape;505;p54">
            <a:extLst>
              <a:ext uri="{FF2B5EF4-FFF2-40B4-BE49-F238E27FC236}">
                <a16:creationId xmlns:a16="http://schemas.microsoft.com/office/drawing/2014/main" id="{995A269A-985A-8B4E-BD2E-A8F251AF2D26}"/>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6;p54">
            <a:extLst>
              <a:ext uri="{FF2B5EF4-FFF2-40B4-BE49-F238E27FC236}">
                <a16:creationId xmlns:a16="http://schemas.microsoft.com/office/drawing/2014/main" id="{7DD4751C-B1C3-264E-AAD4-0C63095DE3F5}"/>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7;p54">
            <a:extLst>
              <a:ext uri="{FF2B5EF4-FFF2-40B4-BE49-F238E27FC236}">
                <a16:creationId xmlns:a16="http://schemas.microsoft.com/office/drawing/2014/main" id="{E9CBDC25-409C-2F4F-9849-504C644309A7}"/>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9;p54">
            <a:extLst>
              <a:ext uri="{FF2B5EF4-FFF2-40B4-BE49-F238E27FC236}">
                <a16:creationId xmlns:a16="http://schemas.microsoft.com/office/drawing/2014/main" id="{4510400C-4248-E44D-A0ED-6FFEBF31BB1A}"/>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8;p54">
            <a:extLst>
              <a:ext uri="{FF2B5EF4-FFF2-40B4-BE49-F238E27FC236}">
                <a16:creationId xmlns:a16="http://schemas.microsoft.com/office/drawing/2014/main" id="{E8F8A5E7-2100-E945-888A-F8ABB642CE60}"/>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268645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5" name="직사각형 14">
            <a:extLst>
              <a:ext uri="{FF2B5EF4-FFF2-40B4-BE49-F238E27FC236}">
                <a16:creationId xmlns:a16="http://schemas.microsoft.com/office/drawing/2014/main" id="{DD5FB64D-48A6-DC42-BBC5-3FD7A0F16AF8}"/>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5</a:t>
            </a:r>
            <a:endParaRPr lang="ko-KR" altLang="en-US" dirty="0">
              <a:solidFill>
                <a:schemeClr val="tx1">
                  <a:lumMod val="50000"/>
                  <a:lumOff val="50000"/>
                </a:schemeClr>
              </a:solidFill>
            </a:endParaRPr>
          </a:p>
        </p:txBody>
      </p:sp>
      <p:sp>
        <p:nvSpPr>
          <p:cNvPr id="14" name="Google Shape;175;p27"/>
          <p:cNvSpPr txBox="1"/>
          <p:nvPr/>
        </p:nvSpPr>
        <p:spPr>
          <a:xfrm>
            <a:off x="5017429" y="1712486"/>
            <a:ext cx="7076506" cy="4512043"/>
          </a:xfrm>
          <a:prstGeom prst="rect">
            <a:avLst/>
          </a:prstGeom>
          <a:noFill/>
          <a:ln>
            <a:noFill/>
          </a:ln>
        </p:spPr>
        <p:txBody>
          <a:bodyPr spcFirstLastPara="1" wrap="square" lIns="91433" tIns="45700" rIns="91433" bIns="45700" anchor="t" anchorCtr="0">
            <a:noAutofit/>
          </a:bodyPr>
          <a:lstStyle/>
          <a:p>
            <a:pPr marL="363538" indent="-363538" latinLnBrk="0">
              <a:lnSpc>
                <a:spcPct val="90000"/>
              </a:lnSpc>
              <a:buClr>
                <a:srgbClr val="D24245"/>
              </a:buClr>
              <a:buSzPct val="100000"/>
              <a:buFont typeface="+mj-lt"/>
              <a:buAutoNum type="arabicPeriod" startAt="5"/>
            </a:pPr>
            <a:r>
              <a:rPr lang="en-US" b="1" dirty="0">
                <a:solidFill>
                  <a:srgbClr val="D24245"/>
                </a:solidFill>
                <a:latin typeface="Calibri"/>
                <a:ea typeface="Calibri"/>
                <a:cs typeface="Calibri"/>
                <a:sym typeface="Calibri"/>
              </a:rPr>
              <a:t>Posterior Predictions Plotting</a:t>
            </a:r>
          </a:p>
          <a:p>
            <a:pPr marL="363538" indent="-363538" latinLnBrk="0">
              <a:lnSpc>
                <a:spcPct val="90000"/>
              </a:lnSpc>
              <a:buClr>
                <a:srgbClr val="D24245"/>
              </a:buClr>
              <a:buSzPct val="100000"/>
              <a:buFont typeface="+mj-lt"/>
              <a:buAutoNum type="arabicPeriod" startAt="5"/>
            </a:pPr>
            <a:endParaRPr lang="en-US" b="1" dirty="0">
              <a:solidFill>
                <a:srgbClr val="D24245"/>
              </a:solidFill>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We have lots of options to plot the posterior predictions, so we will introduce 3 representative methods : predictor residual, counterfactual and posterior prediction plots.</a:t>
            </a:r>
          </a:p>
          <a:p>
            <a:pPr marL="539750" indent="-342900" latinLnBrk="0">
              <a:buSzPct val="100000"/>
              <a:buFont typeface="+mj-lt"/>
              <a:buAutoNum type="arabicParenR"/>
            </a:pPr>
            <a:endParaRPr lang="en-US" sz="1600" dirty="0">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The graph beside shows </a:t>
            </a:r>
            <a:r>
              <a:rPr lang="en-US" sz="1600" b="1" dirty="0">
                <a:latin typeface="Calibri"/>
                <a:ea typeface="Calibri"/>
                <a:cs typeface="Calibri"/>
                <a:sym typeface="Calibri"/>
              </a:rPr>
              <a:t>predictor residual plots</a:t>
            </a:r>
            <a:r>
              <a:rPr lang="en-US" sz="1600" dirty="0">
                <a:latin typeface="Calibri"/>
                <a:ea typeface="Calibri"/>
                <a:cs typeface="Calibri"/>
                <a:sym typeface="Calibri"/>
              </a:rPr>
              <a:t>. Regressing the predictor on other predictors, we can calculate the residual of the predictor and regress outcome on residuals.</a:t>
            </a:r>
          </a:p>
          <a:p>
            <a:pPr marL="539750" indent="-342900" latinLnBrk="0">
              <a:buSzPct val="100000"/>
              <a:buFont typeface="+mj-lt"/>
              <a:buAutoNum type="arabicParenR"/>
            </a:pPr>
            <a:endParaRPr lang="en-US" sz="1600" dirty="0">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The regression of the marriage rate residuals to divorce rate shows no association while the age residuals show clear negative relationship with divorce rate.</a:t>
            </a:r>
          </a:p>
          <a:p>
            <a:pPr marL="539750" indent="-342900" latinLnBrk="0">
              <a:buSzPct val="100000"/>
              <a:buFont typeface="+mj-lt"/>
              <a:buAutoNum type="arabicParenR"/>
            </a:pPr>
            <a:endParaRPr lang="en-US" sz="1600" dirty="0">
              <a:latin typeface="Calibri"/>
              <a:ea typeface="Calibri"/>
              <a:cs typeface="Calibri"/>
              <a:sym typeface="Calibri"/>
            </a:endParaRPr>
          </a:p>
          <a:p>
            <a:pPr marL="539750" indent="-342900" latinLnBrk="0">
              <a:buSzPct val="100000"/>
              <a:buFont typeface="+mj-lt"/>
              <a:buAutoNum type="arabicParenR"/>
            </a:pPr>
            <a:r>
              <a:rPr lang="en-US" sz="1600" dirty="0">
                <a:latin typeface="Calibri"/>
                <a:ea typeface="Calibri"/>
                <a:cs typeface="Calibri"/>
                <a:sym typeface="Calibri"/>
              </a:rPr>
              <a:t>Predictor residual plots are </a:t>
            </a:r>
            <a:r>
              <a:rPr lang="en-US" sz="1600" b="1" dirty="0">
                <a:latin typeface="Calibri"/>
                <a:ea typeface="Calibri"/>
                <a:cs typeface="Calibri"/>
                <a:sym typeface="Calibri"/>
              </a:rPr>
              <a:t>very intuitive to evaluate the predictors</a:t>
            </a:r>
            <a:r>
              <a:rPr lang="en-US" sz="1600" dirty="0">
                <a:latin typeface="Calibri"/>
                <a:ea typeface="Calibri"/>
                <a:cs typeface="Calibri"/>
                <a:sym typeface="Calibri"/>
              </a:rPr>
              <a:t>, but analyzing residuals will essentially lay the wrong answer.</a:t>
            </a:r>
          </a:p>
          <a:p>
            <a:pPr latinLnBrk="0">
              <a:lnSpc>
                <a:spcPct val="90000"/>
              </a:lnSpc>
              <a:buClr>
                <a:srgbClr val="D24245"/>
              </a:buClr>
              <a:buSzPct val="100000"/>
            </a:pPr>
            <a:endParaRPr lang="en-US" b="1" dirty="0">
              <a:solidFill>
                <a:srgbClr val="D24245"/>
              </a:solidFill>
              <a:latin typeface="Calibri"/>
              <a:ea typeface="Calibri"/>
              <a:cs typeface="Calibri"/>
              <a:sym typeface="Calibri"/>
            </a:endParaRPr>
          </a:p>
        </p:txBody>
      </p:sp>
      <p:pic>
        <p:nvPicPr>
          <p:cNvPr id="5" name="그림 4"/>
          <p:cNvPicPr>
            <a:picLocks noChangeAspect="1"/>
          </p:cNvPicPr>
          <p:nvPr/>
        </p:nvPicPr>
        <p:blipFill>
          <a:blip r:embed="rId3"/>
          <a:stretch>
            <a:fillRect/>
          </a:stretch>
        </p:blipFill>
        <p:spPr>
          <a:xfrm>
            <a:off x="190394" y="1567893"/>
            <a:ext cx="4733131" cy="4559733"/>
          </a:xfrm>
          <a:prstGeom prst="rect">
            <a:avLst/>
          </a:prstGeom>
        </p:spPr>
      </p:pic>
      <p:sp>
        <p:nvSpPr>
          <p:cNvPr id="12" name="Google Shape;505;p54">
            <a:extLst>
              <a:ext uri="{FF2B5EF4-FFF2-40B4-BE49-F238E27FC236}">
                <a16:creationId xmlns:a16="http://schemas.microsoft.com/office/drawing/2014/main" id="{E75A0678-C922-C446-ABE6-2FC2107C8415}"/>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3" name="Google Shape;506;p54">
            <a:extLst>
              <a:ext uri="{FF2B5EF4-FFF2-40B4-BE49-F238E27FC236}">
                <a16:creationId xmlns:a16="http://schemas.microsoft.com/office/drawing/2014/main" id="{ED11DCA5-B532-8246-9D46-FCCF8D9A74ED}"/>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6" name="Google Shape;507;p54">
            <a:extLst>
              <a:ext uri="{FF2B5EF4-FFF2-40B4-BE49-F238E27FC236}">
                <a16:creationId xmlns:a16="http://schemas.microsoft.com/office/drawing/2014/main" id="{438B366D-8C60-8948-90F9-BD6AA47C11BB}"/>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9;p54">
            <a:extLst>
              <a:ext uri="{FF2B5EF4-FFF2-40B4-BE49-F238E27FC236}">
                <a16:creationId xmlns:a16="http://schemas.microsoft.com/office/drawing/2014/main" id="{9BF9DA1D-B046-3144-A61A-0003451699DB}"/>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8;p54">
            <a:extLst>
              <a:ext uri="{FF2B5EF4-FFF2-40B4-BE49-F238E27FC236}">
                <a16:creationId xmlns:a16="http://schemas.microsoft.com/office/drawing/2014/main" id="{2D38F537-FBB2-374F-9F74-D563A45E942F}"/>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336483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5" name="직사각형 14">
            <a:extLst>
              <a:ext uri="{FF2B5EF4-FFF2-40B4-BE49-F238E27FC236}">
                <a16:creationId xmlns:a16="http://schemas.microsoft.com/office/drawing/2014/main" id="{DD5FB64D-48A6-DC42-BBC5-3FD7A0F16AF8}"/>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5</a:t>
            </a:r>
            <a:endParaRPr lang="ko-KR" altLang="en-US" dirty="0">
              <a:solidFill>
                <a:schemeClr val="tx1">
                  <a:lumMod val="50000"/>
                  <a:lumOff val="50000"/>
                </a:schemeClr>
              </a:solidFill>
            </a:endParaRPr>
          </a:p>
        </p:txBody>
      </p:sp>
      <p:sp>
        <p:nvSpPr>
          <p:cNvPr id="14" name="Google Shape;175;p27"/>
          <p:cNvSpPr txBox="1"/>
          <p:nvPr/>
        </p:nvSpPr>
        <p:spPr>
          <a:xfrm>
            <a:off x="5147546" y="2307397"/>
            <a:ext cx="7076506" cy="3112902"/>
          </a:xfrm>
          <a:prstGeom prst="rect">
            <a:avLst/>
          </a:prstGeom>
          <a:noFill/>
          <a:ln>
            <a:noFill/>
          </a:ln>
        </p:spPr>
        <p:txBody>
          <a:bodyPr spcFirstLastPara="1" wrap="square" lIns="91433" tIns="45700" rIns="91433" bIns="45700" anchor="t" anchorCtr="0">
            <a:noAutofit/>
          </a:bodyPr>
          <a:lstStyle/>
          <a:p>
            <a:pPr marL="363538" indent="-363538" latinLnBrk="0">
              <a:lnSpc>
                <a:spcPct val="90000"/>
              </a:lnSpc>
              <a:buClr>
                <a:srgbClr val="D24245"/>
              </a:buClr>
              <a:buSzPct val="100000"/>
              <a:buFont typeface="+mj-lt"/>
              <a:buAutoNum type="arabicPeriod" startAt="5"/>
            </a:pPr>
            <a:r>
              <a:rPr lang="en-US" b="1" dirty="0">
                <a:solidFill>
                  <a:srgbClr val="D24245"/>
                </a:solidFill>
                <a:latin typeface="Calibri"/>
                <a:ea typeface="Calibri"/>
                <a:cs typeface="Calibri"/>
                <a:sym typeface="Calibri"/>
              </a:rPr>
              <a:t>Posterior Predictions Plotting</a:t>
            </a:r>
          </a:p>
          <a:p>
            <a:pPr marL="363538" indent="-363538" latinLnBrk="0">
              <a:lnSpc>
                <a:spcPct val="90000"/>
              </a:lnSpc>
              <a:buClr>
                <a:srgbClr val="D24245"/>
              </a:buClr>
              <a:buSzPct val="100000"/>
              <a:buFont typeface="+mj-lt"/>
              <a:buAutoNum type="arabicPeriod" startAt="5"/>
            </a:pPr>
            <a:endParaRPr lang="en-US" b="1" dirty="0">
              <a:solidFill>
                <a:srgbClr val="D24245"/>
              </a:solidFill>
              <a:latin typeface="Calibri"/>
              <a:ea typeface="Calibri"/>
              <a:cs typeface="Calibri"/>
              <a:sym typeface="Calibri"/>
            </a:endParaRPr>
          </a:p>
          <a:p>
            <a:pPr marL="539750" indent="-342900" latinLnBrk="0">
              <a:buSzPct val="100000"/>
              <a:buFont typeface="+mj-lt"/>
              <a:buAutoNum type="arabicParenR" startAt="5"/>
            </a:pPr>
            <a:r>
              <a:rPr lang="en-US" sz="1600" dirty="0">
                <a:latin typeface="Calibri"/>
                <a:ea typeface="Calibri"/>
                <a:cs typeface="Calibri"/>
                <a:sym typeface="Calibri"/>
              </a:rPr>
              <a:t>The</a:t>
            </a:r>
            <a:r>
              <a:rPr lang="en-US" sz="1600" b="1" dirty="0">
                <a:latin typeface="Calibri"/>
                <a:ea typeface="Calibri"/>
                <a:cs typeface="Calibri"/>
                <a:sym typeface="Calibri"/>
              </a:rPr>
              <a:t> counterfactual plots</a:t>
            </a:r>
            <a:r>
              <a:rPr lang="en-US" sz="1600" dirty="0">
                <a:latin typeface="Calibri"/>
                <a:ea typeface="Calibri"/>
                <a:cs typeface="Calibri"/>
                <a:sym typeface="Calibri"/>
              </a:rPr>
              <a:t> hold other predictors constant and regress one predictor to the outcome. It is very </a:t>
            </a:r>
            <a:r>
              <a:rPr lang="en-US" sz="1600" b="1" dirty="0">
                <a:latin typeface="Calibri"/>
                <a:ea typeface="Calibri"/>
                <a:cs typeface="Calibri"/>
                <a:sym typeface="Calibri"/>
              </a:rPr>
              <a:t>useful for understanding the models</a:t>
            </a:r>
            <a:r>
              <a:rPr lang="en-US" sz="1600" dirty="0">
                <a:latin typeface="Calibri"/>
                <a:ea typeface="Calibri"/>
                <a:cs typeface="Calibri"/>
                <a:sym typeface="Calibri"/>
              </a:rPr>
              <a:t>, but </a:t>
            </a:r>
            <a:r>
              <a:rPr lang="en-US" sz="1600" b="1" dirty="0">
                <a:latin typeface="Calibri"/>
                <a:ea typeface="Calibri"/>
                <a:cs typeface="Calibri"/>
                <a:sym typeface="Calibri"/>
              </a:rPr>
              <a:t>does not give us the causal inference</a:t>
            </a:r>
            <a:r>
              <a:rPr lang="en-US" sz="1600" dirty="0">
                <a:latin typeface="Calibri"/>
                <a:ea typeface="Calibri"/>
                <a:cs typeface="Calibri"/>
                <a:sym typeface="Calibri"/>
              </a:rPr>
              <a:t>. It is plotted on the top.</a:t>
            </a:r>
          </a:p>
          <a:p>
            <a:pPr marL="539750" indent="-342900" latinLnBrk="0">
              <a:buSzPct val="100000"/>
              <a:buFont typeface="+mj-lt"/>
              <a:buAutoNum type="arabicParenR" startAt="5"/>
            </a:pPr>
            <a:endParaRPr lang="en-US" sz="1600" dirty="0">
              <a:latin typeface="Calibri"/>
              <a:ea typeface="Calibri"/>
              <a:cs typeface="Calibri"/>
              <a:sym typeface="Calibri"/>
            </a:endParaRPr>
          </a:p>
          <a:p>
            <a:pPr marL="539750" indent="-342900" latinLnBrk="0">
              <a:buSzPct val="100000"/>
              <a:buFont typeface="+mj-lt"/>
              <a:buAutoNum type="arabicParenR" startAt="5"/>
            </a:pPr>
            <a:endParaRPr lang="en-US" sz="1600" dirty="0">
              <a:latin typeface="Calibri"/>
              <a:ea typeface="Calibri"/>
              <a:cs typeface="Calibri"/>
              <a:sym typeface="Calibri"/>
            </a:endParaRPr>
          </a:p>
          <a:p>
            <a:pPr marL="539750" indent="-342900" latinLnBrk="0">
              <a:buSzPct val="100000"/>
              <a:buFont typeface="+mj-lt"/>
              <a:buAutoNum type="arabicParenR" startAt="5"/>
            </a:pPr>
            <a:r>
              <a:rPr lang="en-US" sz="1600" dirty="0">
                <a:latin typeface="Calibri"/>
                <a:ea typeface="Calibri"/>
                <a:cs typeface="Calibri"/>
                <a:sym typeface="Calibri"/>
              </a:rPr>
              <a:t>The </a:t>
            </a:r>
            <a:r>
              <a:rPr lang="en-US" sz="1600" b="1" dirty="0">
                <a:latin typeface="Calibri"/>
                <a:ea typeface="Calibri"/>
                <a:cs typeface="Calibri"/>
                <a:sym typeface="Calibri"/>
              </a:rPr>
              <a:t>posterior prediction plots </a:t>
            </a:r>
            <a:r>
              <a:rPr lang="en-US" sz="1600" dirty="0">
                <a:latin typeface="Calibri"/>
                <a:ea typeface="Calibri"/>
                <a:cs typeface="Calibri"/>
                <a:sym typeface="Calibri"/>
              </a:rPr>
              <a:t>are somewhat different with the models before. It compares the posterior distribution of outcome from predictors with raw data, checking the model’s accuracy. It is useful to </a:t>
            </a:r>
            <a:r>
              <a:rPr lang="en-US" sz="1600" b="1" dirty="0">
                <a:latin typeface="Calibri"/>
                <a:ea typeface="Calibri"/>
                <a:cs typeface="Calibri"/>
                <a:sym typeface="Calibri"/>
              </a:rPr>
              <a:t>find model failures</a:t>
            </a:r>
            <a:r>
              <a:rPr lang="en-US" sz="1600" dirty="0">
                <a:latin typeface="Calibri"/>
                <a:ea typeface="Calibri"/>
                <a:cs typeface="Calibri"/>
                <a:sym typeface="Calibri"/>
              </a:rPr>
              <a:t>. As the slope of the graph downside goes to unity, the model fits well.</a:t>
            </a:r>
            <a:endParaRPr lang="en-US" sz="1600" b="1" dirty="0">
              <a:latin typeface="Calibri"/>
              <a:ea typeface="Calibri"/>
              <a:cs typeface="Calibri"/>
              <a:sym typeface="Calibri"/>
            </a:endParaRPr>
          </a:p>
          <a:p>
            <a:pPr latinLnBrk="0">
              <a:lnSpc>
                <a:spcPct val="90000"/>
              </a:lnSpc>
              <a:buClr>
                <a:srgbClr val="D24245"/>
              </a:buClr>
              <a:buSzPct val="100000"/>
            </a:pPr>
            <a:endParaRPr lang="en-US" b="1" dirty="0">
              <a:solidFill>
                <a:srgbClr val="D24245"/>
              </a:solidFill>
              <a:latin typeface="Calibri"/>
              <a:ea typeface="Calibri"/>
              <a:cs typeface="Calibri"/>
              <a:sym typeface="Calibri"/>
            </a:endParaRPr>
          </a:p>
        </p:txBody>
      </p:sp>
      <p:pic>
        <p:nvPicPr>
          <p:cNvPr id="3" name="그림 2"/>
          <p:cNvPicPr>
            <a:picLocks noChangeAspect="1"/>
          </p:cNvPicPr>
          <p:nvPr/>
        </p:nvPicPr>
        <p:blipFill>
          <a:blip r:embed="rId3"/>
          <a:stretch>
            <a:fillRect/>
          </a:stretch>
        </p:blipFill>
        <p:spPr>
          <a:xfrm>
            <a:off x="115137" y="1448507"/>
            <a:ext cx="2512409" cy="2520000"/>
          </a:xfrm>
          <a:prstGeom prst="rect">
            <a:avLst/>
          </a:prstGeom>
        </p:spPr>
      </p:pic>
      <p:pic>
        <p:nvPicPr>
          <p:cNvPr id="4" name="그림 3"/>
          <p:cNvPicPr>
            <a:picLocks noChangeAspect="1"/>
          </p:cNvPicPr>
          <p:nvPr/>
        </p:nvPicPr>
        <p:blipFill>
          <a:blip r:embed="rId4"/>
          <a:stretch>
            <a:fillRect/>
          </a:stretch>
        </p:blipFill>
        <p:spPr>
          <a:xfrm>
            <a:off x="2627546" y="1448507"/>
            <a:ext cx="2520000" cy="2520000"/>
          </a:xfrm>
          <a:prstGeom prst="rect">
            <a:avLst/>
          </a:prstGeom>
        </p:spPr>
      </p:pic>
      <p:pic>
        <p:nvPicPr>
          <p:cNvPr id="6" name="그림 5"/>
          <p:cNvPicPr>
            <a:picLocks noChangeAspect="1"/>
          </p:cNvPicPr>
          <p:nvPr/>
        </p:nvPicPr>
        <p:blipFill>
          <a:blip r:embed="rId5"/>
          <a:stretch>
            <a:fillRect/>
          </a:stretch>
        </p:blipFill>
        <p:spPr>
          <a:xfrm>
            <a:off x="1590057" y="4055064"/>
            <a:ext cx="2429859" cy="2568708"/>
          </a:xfrm>
          <a:prstGeom prst="rect">
            <a:avLst/>
          </a:prstGeom>
        </p:spPr>
      </p:pic>
      <p:sp>
        <p:nvSpPr>
          <p:cNvPr id="16" name="Google Shape;505;p54">
            <a:extLst>
              <a:ext uri="{FF2B5EF4-FFF2-40B4-BE49-F238E27FC236}">
                <a16:creationId xmlns:a16="http://schemas.microsoft.com/office/drawing/2014/main" id="{F580D80C-01D7-8045-A943-3D49954158B1}"/>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6;p54">
            <a:extLst>
              <a:ext uri="{FF2B5EF4-FFF2-40B4-BE49-F238E27FC236}">
                <a16:creationId xmlns:a16="http://schemas.microsoft.com/office/drawing/2014/main" id="{123997FB-C3B6-584E-A38D-7AFB7CD159AB}"/>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7;p54">
            <a:extLst>
              <a:ext uri="{FF2B5EF4-FFF2-40B4-BE49-F238E27FC236}">
                <a16:creationId xmlns:a16="http://schemas.microsoft.com/office/drawing/2014/main" id="{89404691-B5E9-EF42-9E3F-CDBC09E2EBD4}"/>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9;p54">
            <a:extLst>
              <a:ext uri="{FF2B5EF4-FFF2-40B4-BE49-F238E27FC236}">
                <a16:creationId xmlns:a16="http://schemas.microsoft.com/office/drawing/2014/main" id="{A34B945B-0874-9248-B638-0CA0D32B9626}"/>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8;p54">
            <a:extLst>
              <a:ext uri="{FF2B5EF4-FFF2-40B4-BE49-F238E27FC236}">
                <a16:creationId xmlns:a16="http://schemas.microsoft.com/office/drawing/2014/main" id="{2D442272-E6FA-5940-8788-B62F490EFA78}"/>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427559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3"/>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494" name="Google Shape;494;p53"/>
          <p:cNvPicPr preferRelativeResize="0"/>
          <p:nvPr/>
        </p:nvPicPr>
        <p:blipFill rotWithShape="1">
          <a:blip r:embed="rId3">
            <a:alphaModFix/>
          </a:blip>
          <a:srcRect/>
          <a:stretch/>
        </p:blipFill>
        <p:spPr>
          <a:xfrm>
            <a:off x="1129145" y="1245799"/>
            <a:ext cx="5486400" cy="2554827"/>
          </a:xfrm>
          <a:prstGeom prst="rect">
            <a:avLst/>
          </a:prstGeom>
          <a:noFill/>
          <a:ln>
            <a:noFill/>
          </a:ln>
        </p:spPr>
      </p:pic>
      <p:pic>
        <p:nvPicPr>
          <p:cNvPr id="495" name="Google Shape;495;p53"/>
          <p:cNvPicPr preferRelativeResize="0"/>
          <p:nvPr/>
        </p:nvPicPr>
        <p:blipFill rotWithShape="1">
          <a:blip r:embed="rId4">
            <a:alphaModFix/>
          </a:blip>
          <a:srcRect/>
          <a:stretch/>
        </p:blipFill>
        <p:spPr>
          <a:xfrm>
            <a:off x="7270889" y="1371599"/>
            <a:ext cx="2885879" cy="2153851"/>
          </a:xfrm>
          <a:prstGeom prst="rect">
            <a:avLst/>
          </a:prstGeom>
          <a:noFill/>
          <a:ln>
            <a:noFill/>
          </a:ln>
        </p:spPr>
      </p:pic>
      <p:sp>
        <p:nvSpPr>
          <p:cNvPr id="496" name="Google Shape;496;p53"/>
          <p:cNvSpPr/>
          <p:nvPr/>
        </p:nvSpPr>
        <p:spPr>
          <a:xfrm>
            <a:off x="7340139" y="3025833"/>
            <a:ext cx="2701637" cy="499616"/>
          </a:xfrm>
          <a:prstGeom prst="rect">
            <a:avLst/>
          </a:prstGeom>
          <a:noFill/>
          <a:ln w="12700" cap="flat" cmpd="sng">
            <a:solidFill>
              <a:srgbClr val="F3B23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97" name="Google Shape;497;p53"/>
          <p:cNvSpPr txBox="1"/>
          <p:nvPr/>
        </p:nvSpPr>
        <p:spPr>
          <a:xfrm>
            <a:off x="1129146" y="4197927"/>
            <a:ext cx="9933709" cy="1569660"/>
          </a:xfrm>
          <a:prstGeom prst="rect">
            <a:avLst/>
          </a:prstGeom>
          <a:noFill/>
          <a:ln>
            <a:noFill/>
          </a:ln>
        </p:spPr>
        <p:txBody>
          <a:bodyPr spcFirstLastPara="1" wrap="square" lIns="91433" tIns="45700" rIns="91433" bIns="45700" anchor="t" anchorCtr="0">
            <a:noAutofit/>
          </a:bodyPr>
          <a:lstStyle/>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Relationship between divorce rate, marriage rate and median marriage age for each states</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As for the small state, the standard deviation(line segment) increases due to lack of evidence</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Considering the measurement error, we have to add the </a:t>
            </a:r>
            <a:r>
              <a:rPr lang="en-US" altLang="ko" sz="1600" i="1" dirty="0" err="1">
                <a:solidFill>
                  <a:schemeClr val="dk1"/>
                </a:solidFill>
                <a:latin typeface="Calibri"/>
                <a:ea typeface="Calibri"/>
                <a:cs typeface="Calibri"/>
                <a:sym typeface="Calibri"/>
              </a:rPr>
              <a:t>D_obs</a:t>
            </a:r>
            <a:r>
              <a:rPr lang="en-US" altLang="ko" sz="1600" i="1"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which states the observed divorce rate, connected with the population size of state(</a:t>
            </a:r>
            <a:r>
              <a:rPr lang="en-US" altLang="ko" sz="1600" i="1" dirty="0">
                <a:solidFill>
                  <a:schemeClr val="dk1"/>
                </a:solidFill>
                <a:latin typeface="Calibri"/>
                <a:ea typeface="Calibri"/>
                <a:cs typeface="Calibri"/>
                <a:sym typeface="Calibri"/>
              </a:rPr>
              <a:t>N</a:t>
            </a:r>
            <a:r>
              <a:rPr lang="en-US" altLang="ko" sz="1600" dirty="0">
                <a:solidFill>
                  <a:schemeClr val="dk1"/>
                </a:solidFill>
                <a:latin typeface="Calibri"/>
                <a:ea typeface="Calibri"/>
                <a:cs typeface="Calibri"/>
                <a:sym typeface="Calibri"/>
              </a:rPr>
              <a:t>) and the unknown true divorce rate </a:t>
            </a:r>
            <a:r>
              <a:rPr lang="en-US" altLang="ko" sz="1600" i="1" dirty="0">
                <a:solidFill>
                  <a:schemeClr val="dk1"/>
                </a:solidFill>
                <a:latin typeface="Calibri"/>
                <a:ea typeface="Calibri"/>
                <a:cs typeface="Calibri"/>
                <a:sym typeface="Calibri"/>
              </a:rPr>
              <a:t>D</a:t>
            </a:r>
            <a:r>
              <a:rPr lang="ko" altLang="en-US" sz="1600"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in the DAG.</a:t>
            </a:r>
            <a:endParaRPr sz="1600" dirty="0">
              <a:solidFill>
                <a:schemeClr val="dk1"/>
              </a:solidFill>
              <a:latin typeface="Calibri"/>
              <a:ea typeface="Calibri"/>
              <a:cs typeface="Calibri"/>
              <a:sym typeface="Calibri"/>
            </a:endParaRPr>
          </a:p>
        </p:txBody>
      </p:sp>
      <p:sp>
        <p:nvSpPr>
          <p:cNvPr id="14" name="직사각형 13">
            <a:extLst>
              <a:ext uri="{FF2B5EF4-FFF2-40B4-BE49-F238E27FC236}">
                <a16:creationId xmlns:a16="http://schemas.microsoft.com/office/drawing/2014/main" id="{19087E50-80FA-C343-9AD7-06BCDB5A01E0}"/>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15</a:t>
            </a:r>
            <a:endParaRPr lang="ko-KR" altLang="en-US" dirty="0">
              <a:solidFill>
                <a:schemeClr val="tx1">
                  <a:lumMod val="50000"/>
                  <a:lumOff val="50000"/>
                </a:schemeClr>
              </a:solidFill>
            </a:endParaRPr>
          </a:p>
        </p:txBody>
      </p:sp>
      <p:sp>
        <p:nvSpPr>
          <p:cNvPr id="15" name="Google Shape;505;p54">
            <a:extLst>
              <a:ext uri="{FF2B5EF4-FFF2-40B4-BE49-F238E27FC236}">
                <a16:creationId xmlns:a16="http://schemas.microsoft.com/office/drawing/2014/main" id="{AE7F86F7-961A-C44D-AE58-C96AA2F14A30}"/>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6" name="Google Shape;506;p54">
            <a:extLst>
              <a:ext uri="{FF2B5EF4-FFF2-40B4-BE49-F238E27FC236}">
                <a16:creationId xmlns:a16="http://schemas.microsoft.com/office/drawing/2014/main" id="{EBA9BDCE-E986-9C4E-BA35-CEB53ECD6419}"/>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7;p54">
            <a:extLst>
              <a:ext uri="{FF2B5EF4-FFF2-40B4-BE49-F238E27FC236}">
                <a16:creationId xmlns:a16="http://schemas.microsoft.com/office/drawing/2014/main" id="{1DAA1DFE-F026-FC47-AA78-DD0266980DF2}"/>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9;p54">
            <a:extLst>
              <a:ext uri="{FF2B5EF4-FFF2-40B4-BE49-F238E27FC236}">
                <a16:creationId xmlns:a16="http://schemas.microsoft.com/office/drawing/2014/main" id="{4817D2A8-613B-6A47-9ED6-3ED67992756D}"/>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8;p54">
            <a:extLst>
              <a:ext uri="{FF2B5EF4-FFF2-40B4-BE49-F238E27FC236}">
                <a16:creationId xmlns:a16="http://schemas.microsoft.com/office/drawing/2014/main" id="{190746D7-5BAB-6445-97AF-CF835783CCE6}"/>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270488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grpSp>
        <p:nvGrpSpPr>
          <p:cNvPr id="510" name="Google Shape;510;p54"/>
          <p:cNvGrpSpPr/>
          <p:nvPr/>
        </p:nvGrpSpPr>
        <p:grpSpPr>
          <a:xfrm>
            <a:off x="1302351" y="1371599"/>
            <a:ext cx="2885879" cy="2153851"/>
            <a:chOff x="7270888" y="1371598"/>
            <a:chExt cx="2885879" cy="2153851"/>
          </a:xfrm>
        </p:grpSpPr>
        <p:pic>
          <p:nvPicPr>
            <p:cNvPr id="511" name="Google Shape;511;p54"/>
            <p:cNvPicPr preferRelativeResize="0"/>
            <p:nvPr/>
          </p:nvPicPr>
          <p:blipFill rotWithShape="1">
            <a:blip r:embed="rId3">
              <a:alphaModFix/>
            </a:blip>
            <a:srcRect/>
            <a:stretch/>
          </p:blipFill>
          <p:spPr>
            <a:xfrm>
              <a:off x="7270888" y="1371598"/>
              <a:ext cx="2885879" cy="2153851"/>
            </a:xfrm>
            <a:prstGeom prst="rect">
              <a:avLst/>
            </a:prstGeom>
            <a:noFill/>
            <a:ln>
              <a:noFill/>
            </a:ln>
          </p:spPr>
        </p:pic>
        <p:sp>
          <p:nvSpPr>
            <p:cNvPr id="512" name="Google Shape;512;p54"/>
            <p:cNvSpPr/>
            <p:nvPr/>
          </p:nvSpPr>
          <p:spPr>
            <a:xfrm>
              <a:off x="7340138" y="3025833"/>
              <a:ext cx="2701637" cy="499616"/>
            </a:xfrm>
            <a:prstGeom prst="rect">
              <a:avLst/>
            </a:prstGeom>
            <a:noFill/>
            <a:ln w="12700" cap="flat" cmpd="sng">
              <a:solidFill>
                <a:srgbClr val="F3B23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grpSp>
      <p:sp>
        <p:nvSpPr>
          <p:cNvPr id="514" name="Google Shape;514;p54"/>
          <p:cNvSpPr txBox="1"/>
          <p:nvPr/>
        </p:nvSpPr>
        <p:spPr>
          <a:xfrm>
            <a:off x="4347557" y="2219498"/>
            <a:ext cx="6567055" cy="2308324"/>
          </a:xfrm>
          <a:prstGeom prst="rect">
            <a:avLst/>
          </a:prstGeom>
          <a:noFill/>
          <a:ln>
            <a:noFill/>
          </a:ln>
        </p:spPr>
        <p:txBody>
          <a:bodyPr spcFirstLastPara="1" wrap="square" lIns="91433" tIns="45700" rIns="91433" bIns="45700" anchor="t" anchorCtr="0">
            <a:noAutofit/>
          </a:bodyPr>
          <a:lstStyle/>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Keep the D</a:t>
            </a:r>
            <a:r>
              <a:rPr lang="en-US" altLang="ko" sz="1600" baseline="-25000" dirty="0">
                <a:solidFill>
                  <a:schemeClr val="dk1"/>
                </a:solidFill>
                <a:latin typeface="Calibri"/>
                <a:ea typeface="Calibri"/>
                <a:cs typeface="Calibri"/>
                <a:sym typeface="Calibri"/>
              </a:rPr>
              <a:t>TRUE, </a:t>
            </a:r>
            <a:r>
              <a:rPr lang="en-US" altLang="ko" sz="1600" baseline="-25000" dirty="0" err="1">
                <a:solidFill>
                  <a:schemeClr val="dk1"/>
                </a:solidFill>
                <a:latin typeface="Calibri"/>
                <a:ea typeface="Calibri"/>
                <a:cs typeface="Calibri"/>
                <a:sym typeface="Calibri"/>
              </a:rPr>
              <a:t>i</a:t>
            </a:r>
            <a:r>
              <a:rPr lang="ko" altLang="en-US" sz="1600"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for unknown parameter, and assuming that the observed divorce rate (D</a:t>
            </a:r>
            <a:r>
              <a:rPr lang="en-US" altLang="ko" sz="1600" baseline="-25000" dirty="0">
                <a:solidFill>
                  <a:schemeClr val="dk1"/>
                </a:solidFill>
                <a:latin typeface="Calibri"/>
                <a:ea typeface="Calibri"/>
                <a:cs typeface="Calibri"/>
                <a:sym typeface="Calibri"/>
              </a:rPr>
              <a:t>OBS, </a:t>
            </a:r>
            <a:r>
              <a:rPr lang="en-US" altLang="ko" sz="1600" baseline="-25000" dirty="0" err="1">
                <a:solidFill>
                  <a:schemeClr val="dk1"/>
                </a:solidFill>
                <a:latin typeface="Calibri"/>
                <a:ea typeface="Calibri"/>
                <a:cs typeface="Calibri"/>
                <a:sym typeface="Calibri"/>
              </a:rPr>
              <a:t>i</a:t>
            </a:r>
            <a:r>
              <a:rPr lang="en-US" altLang="ko" sz="1600" dirty="0">
                <a:solidFill>
                  <a:schemeClr val="dk1"/>
                </a:solidFill>
                <a:latin typeface="Calibri"/>
                <a:ea typeface="Calibri"/>
                <a:cs typeface="Calibri"/>
                <a:sym typeface="Calibri"/>
              </a:rPr>
              <a:t>) follows the normal distribution having D</a:t>
            </a:r>
            <a:r>
              <a:rPr lang="en-US" altLang="ko" sz="1600" baseline="-25000" dirty="0">
                <a:solidFill>
                  <a:schemeClr val="dk1"/>
                </a:solidFill>
                <a:latin typeface="Calibri"/>
                <a:ea typeface="Calibri"/>
                <a:cs typeface="Calibri"/>
                <a:sym typeface="Calibri"/>
              </a:rPr>
              <a:t>TRUE</a:t>
            </a:r>
            <a:r>
              <a:rPr lang="ko" altLang="en-US" sz="1600" i="1"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as mean value.</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latinLnBrk="0">
              <a:buClr>
                <a:schemeClr val="dk1"/>
              </a:buClr>
              <a:buSzPts val="1200"/>
              <a:buFont typeface="Noto Sans Symbols"/>
              <a:buChar char="▪"/>
            </a:pPr>
            <a:r>
              <a:rPr lang="en-US" altLang="ko" sz="1600" dirty="0">
                <a:solidFill>
                  <a:schemeClr val="dk1"/>
                </a:solidFill>
                <a:latin typeface="Calibri"/>
                <a:ea typeface="Calibri"/>
                <a:cs typeface="Calibri"/>
                <a:sym typeface="Calibri"/>
              </a:rPr>
              <a:t>D</a:t>
            </a:r>
            <a:r>
              <a:rPr lang="en-US" altLang="ko" sz="1600" baseline="-25000" dirty="0">
                <a:solidFill>
                  <a:schemeClr val="dk1"/>
                </a:solidFill>
                <a:latin typeface="Calibri"/>
                <a:ea typeface="Calibri"/>
                <a:cs typeface="Calibri"/>
                <a:sym typeface="Calibri"/>
              </a:rPr>
              <a:t>SE</a:t>
            </a:r>
            <a:r>
              <a:rPr lang="ko" altLang="en-US" sz="1600"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is the standard error of observation, inversely proportional to the size of population.</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A : median marriage age</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M : Marriage rate</a:t>
            </a:r>
            <a:endParaRPr sz="1600" dirty="0">
              <a:solidFill>
                <a:schemeClr val="dk1"/>
              </a:solidFill>
              <a:latin typeface="Calibri"/>
              <a:ea typeface="Calibri"/>
              <a:cs typeface="Calibri"/>
              <a:sym typeface="Calibri"/>
            </a:endParaRPr>
          </a:p>
        </p:txBody>
      </p:sp>
      <p:sp>
        <p:nvSpPr>
          <p:cNvPr id="15" name="직사각형 14">
            <a:extLst>
              <a:ext uri="{FF2B5EF4-FFF2-40B4-BE49-F238E27FC236}">
                <a16:creationId xmlns:a16="http://schemas.microsoft.com/office/drawing/2014/main" id="{DD5FB64D-48A6-DC42-BBC5-3FD7A0F16AF8}"/>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15</a:t>
            </a:r>
            <a:endParaRPr lang="ko-KR" altLang="en-US" dirty="0">
              <a:solidFill>
                <a:schemeClr val="tx1">
                  <a:lumMod val="50000"/>
                  <a:lumOff val="50000"/>
                </a:schemeClr>
              </a:solidFill>
            </a:endParaRPr>
          </a:p>
        </p:txBody>
      </p:sp>
      <p:grpSp>
        <p:nvGrpSpPr>
          <p:cNvPr id="2" name="그룹 1"/>
          <p:cNvGrpSpPr/>
          <p:nvPr/>
        </p:nvGrpSpPr>
        <p:grpSpPr>
          <a:xfrm>
            <a:off x="1689494" y="3823855"/>
            <a:ext cx="2065849" cy="1865583"/>
            <a:chOff x="1689494" y="3823855"/>
            <a:chExt cx="2065849" cy="1865583"/>
          </a:xfrm>
        </p:grpSpPr>
        <p:pic>
          <p:nvPicPr>
            <p:cNvPr id="513" name="Google Shape;513;p54"/>
            <p:cNvPicPr preferRelativeResize="0"/>
            <p:nvPr/>
          </p:nvPicPr>
          <p:blipFill rotWithShape="1">
            <a:blip r:embed="rId4">
              <a:alphaModFix/>
            </a:blip>
            <a:srcRect t="6761" r="579"/>
            <a:stretch/>
          </p:blipFill>
          <p:spPr>
            <a:xfrm>
              <a:off x="1689494" y="3823855"/>
              <a:ext cx="2065849" cy="1588584"/>
            </a:xfrm>
            <a:prstGeom prst="rect">
              <a:avLst/>
            </a:prstGeom>
            <a:noFill/>
            <a:ln>
              <a:noFill/>
            </a:ln>
          </p:spPr>
        </p:pic>
        <p:sp>
          <p:nvSpPr>
            <p:cNvPr id="17" name="TextBox 16">
              <a:extLst>
                <a:ext uri="{FF2B5EF4-FFF2-40B4-BE49-F238E27FC236}">
                  <a16:creationId xmlns:a16="http://schemas.microsoft.com/office/drawing/2014/main" id="{0B4EA93F-ED1A-4745-9BF4-370D45E88EA2}"/>
                </a:ext>
              </a:extLst>
            </p:cNvPr>
            <p:cNvSpPr txBox="1"/>
            <p:nvPr/>
          </p:nvSpPr>
          <p:spPr>
            <a:xfrm>
              <a:off x="2389909" y="5412439"/>
              <a:ext cx="665018" cy="276999"/>
            </a:xfrm>
            <a:prstGeom prst="rect">
              <a:avLst/>
            </a:prstGeom>
            <a:noFill/>
          </p:spPr>
          <p:txBody>
            <a:bodyPr wrap="square" rtlCol="0">
              <a:spAutoFit/>
            </a:bodyPr>
            <a:lstStyle/>
            <a:p>
              <a:r>
                <a:rPr kumimoji="1" lang="en-US" altLang="ko-KR" sz="1200" b="1" dirty="0"/>
                <a:t>m15.1</a:t>
              </a:r>
              <a:endParaRPr kumimoji="1" lang="ko-KR" altLang="en-US" sz="1200" b="1" dirty="0"/>
            </a:p>
          </p:txBody>
        </p:sp>
      </p:grpSp>
      <p:sp>
        <p:nvSpPr>
          <p:cNvPr id="16" name="Google Shape;505;p54">
            <a:extLst>
              <a:ext uri="{FF2B5EF4-FFF2-40B4-BE49-F238E27FC236}">
                <a16:creationId xmlns:a16="http://schemas.microsoft.com/office/drawing/2014/main" id="{F600B9D7-1A06-9047-BCA7-20013776EDD6}"/>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6;p54">
            <a:extLst>
              <a:ext uri="{FF2B5EF4-FFF2-40B4-BE49-F238E27FC236}">
                <a16:creationId xmlns:a16="http://schemas.microsoft.com/office/drawing/2014/main" id="{165D3C12-ED9D-F045-B990-195C1FE41915}"/>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7;p54">
            <a:extLst>
              <a:ext uri="{FF2B5EF4-FFF2-40B4-BE49-F238E27FC236}">
                <a16:creationId xmlns:a16="http://schemas.microsoft.com/office/drawing/2014/main" id="{2FE433B1-4C8E-7B4D-A96B-0430B0ED382B}"/>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9;p54">
            <a:extLst>
              <a:ext uri="{FF2B5EF4-FFF2-40B4-BE49-F238E27FC236}">
                <a16:creationId xmlns:a16="http://schemas.microsoft.com/office/drawing/2014/main" id="{F1F880B7-73CB-AC4C-9266-2C3F908EEB72}"/>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8;p54">
            <a:extLst>
              <a:ext uri="{FF2B5EF4-FFF2-40B4-BE49-F238E27FC236}">
                <a16:creationId xmlns:a16="http://schemas.microsoft.com/office/drawing/2014/main" id="{2C454100-119F-7A47-8954-C578FFDFF6E7}"/>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127840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직선 연결선 3">
            <a:extLst>
              <a:ext uri="{FF2B5EF4-FFF2-40B4-BE49-F238E27FC236}">
                <a16:creationId xmlns:a16="http://schemas.microsoft.com/office/drawing/2014/main" id="{9CD03407-A0A5-444D-86B9-A5E5A41300A7}"/>
              </a:ext>
            </a:extLst>
          </p:cNvPr>
          <p:cNvCxnSpPr>
            <a:cxnSpLocks/>
          </p:cNvCxnSpPr>
          <p:nvPr/>
        </p:nvCxnSpPr>
        <p:spPr bwMode="auto">
          <a:xfrm>
            <a:off x="3875374" y="874303"/>
            <a:ext cx="43939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a16="http://schemas.microsoft.com/office/drawing/2014/main" id="{0E540672-DB99-7345-B15E-A618DE2D840B}"/>
              </a:ext>
            </a:extLst>
          </p:cNvPr>
          <p:cNvSpPr/>
          <p:nvPr/>
        </p:nvSpPr>
        <p:spPr>
          <a:xfrm>
            <a:off x="3899023" y="412638"/>
            <a:ext cx="4393953" cy="461665"/>
          </a:xfrm>
          <a:prstGeom prst="rect">
            <a:avLst/>
          </a:prstGeom>
        </p:spPr>
        <p:txBody>
          <a:bodyPr wrap="square">
            <a:spAutoFit/>
          </a:bodyPr>
          <a:lstStyle/>
          <a:p>
            <a:pPr algn="ctr"/>
            <a:r>
              <a:rPr lang="en-US" altLang="ko-KR" sz="2400" dirty="0">
                <a:latin typeface="+mn-lt"/>
                <a:ea typeface="Nanum Gothic" panose="020D0604000000000000" pitchFamily="34" charset="-127"/>
                <a:cs typeface="조선일보명조" panose="02030304000000000000" pitchFamily="18" charset="-127"/>
              </a:rPr>
              <a:t>PRESENTATION CONTENTS</a:t>
            </a:r>
            <a:endParaRPr lang="ko-KR" altLang="en-US" sz="2400" dirty="0">
              <a:latin typeface="+mn-lt"/>
              <a:ea typeface="Nanum Gothic" panose="020D0604000000000000" pitchFamily="34" charset="-127"/>
            </a:endParaRPr>
          </a:p>
        </p:txBody>
      </p:sp>
      <p:sp>
        <p:nvSpPr>
          <p:cNvPr id="4" name="타원 3">
            <a:extLst>
              <a:ext uri="{FF2B5EF4-FFF2-40B4-BE49-F238E27FC236}">
                <a16:creationId xmlns:a16="http://schemas.microsoft.com/office/drawing/2014/main" id="{3FAED9B5-E68D-7246-A544-8073358D19F2}"/>
              </a:ext>
            </a:extLst>
          </p:cNvPr>
          <p:cNvSpPr/>
          <p:nvPr/>
        </p:nvSpPr>
        <p:spPr>
          <a:xfrm rot="16200000">
            <a:off x="482579" y="6623770"/>
            <a:ext cx="94593" cy="94593"/>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타원 4">
            <a:extLst>
              <a:ext uri="{FF2B5EF4-FFF2-40B4-BE49-F238E27FC236}">
                <a16:creationId xmlns:a16="http://schemas.microsoft.com/office/drawing/2014/main" id="{FFCAF709-8C6B-AB43-A915-3D912C5559A3}"/>
              </a:ext>
            </a:extLst>
          </p:cNvPr>
          <p:cNvSpPr/>
          <p:nvPr/>
        </p:nvSpPr>
        <p:spPr>
          <a:xfrm rot="16200000">
            <a:off x="629883" y="6623770"/>
            <a:ext cx="94593" cy="94593"/>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타원 5">
            <a:extLst>
              <a:ext uri="{FF2B5EF4-FFF2-40B4-BE49-F238E27FC236}">
                <a16:creationId xmlns:a16="http://schemas.microsoft.com/office/drawing/2014/main" id="{2D900F68-7230-7D47-85BA-63401AFE2F7B}"/>
              </a:ext>
            </a:extLst>
          </p:cNvPr>
          <p:cNvSpPr/>
          <p:nvPr/>
        </p:nvSpPr>
        <p:spPr>
          <a:xfrm rot="16200000">
            <a:off x="777187" y="6623770"/>
            <a:ext cx="94593" cy="94593"/>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모서리가 둥근 직사각형 6">
            <a:extLst>
              <a:ext uri="{FF2B5EF4-FFF2-40B4-BE49-F238E27FC236}">
                <a16:creationId xmlns:a16="http://schemas.microsoft.com/office/drawing/2014/main" id="{9A50B39F-D79D-984F-9C6D-A7F4B5A7FFB4}"/>
              </a:ext>
            </a:extLst>
          </p:cNvPr>
          <p:cNvSpPr/>
          <p:nvPr/>
        </p:nvSpPr>
        <p:spPr>
          <a:xfrm>
            <a:off x="177439" y="6623770"/>
            <a:ext cx="252429" cy="94593"/>
          </a:xfrm>
          <a:prstGeom prst="roundRect">
            <a:avLst>
              <a:gd name="adj" fmla="val 50000"/>
            </a:avLst>
          </a:prstGeom>
          <a:solidFill>
            <a:srgbClr val="B20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16C616CB-8EEA-5246-8250-1A4630737B14}"/>
              </a:ext>
            </a:extLst>
          </p:cNvPr>
          <p:cNvSpPr txBox="1"/>
          <p:nvPr/>
        </p:nvSpPr>
        <p:spPr>
          <a:xfrm>
            <a:off x="871781" y="2355213"/>
            <a:ext cx="9003649" cy="1200329"/>
          </a:xfrm>
          <a:prstGeom prst="rect">
            <a:avLst/>
          </a:prstGeom>
          <a:noFill/>
        </p:spPr>
        <p:txBody>
          <a:bodyPr wrap="square" rtlCol="0">
            <a:spAutoFit/>
          </a:bodyPr>
          <a:lstStyle/>
          <a:p>
            <a:r>
              <a:rPr kumimoji="1" lang="en-US" altLang="ko-KR" sz="3600" b="1" dirty="0">
                <a:solidFill>
                  <a:srgbClr val="B2011E"/>
                </a:solidFill>
                <a:latin typeface="Nanum Gothic" panose="020D0604000000000000" pitchFamily="34" charset="-127"/>
                <a:ea typeface="Nanum Gothic" panose="020D0604000000000000" pitchFamily="34" charset="-127"/>
              </a:rPr>
              <a:t>1__ </a:t>
            </a:r>
            <a:r>
              <a:rPr lang="en" altLang="ko" sz="2800" b="1" dirty="0">
                <a:solidFill>
                  <a:schemeClr val="dk1"/>
                </a:solidFill>
                <a:latin typeface="Nanum Gothic"/>
                <a:ea typeface="Nanum Gothic"/>
                <a:cs typeface="Nanum Gothic"/>
                <a:sym typeface="Nanum Gothic"/>
              </a:rPr>
              <a:t>Case S</a:t>
            </a:r>
            <a:r>
              <a:rPr lang="en" altLang="ko-KR" sz="2800" b="1" dirty="0">
                <a:solidFill>
                  <a:schemeClr val="dk1"/>
                </a:solidFill>
                <a:latin typeface="Nanum Gothic"/>
                <a:ea typeface="Nanum Gothic"/>
                <a:cs typeface="Nanum Gothic"/>
                <a:sym typeface="Nanum Gothic"/>
              </a:rPr>
              <a:t>tudy</a:t>
            </a:r>
            <a:r>
              <a:rPr lang="en" altLang="ko" sz="2800" b="1" dirty="0">
                <a:solidFill>
                  <a:schemeClr val="dk1"/>
                </a:solidFill>
                <a:latin typeface="Nanum Gothic"/>
                <a:ea typeface="Nanum Gothic"/>
                <a:cs typeface="Nanum Gothic"/>
                <a:sym typeface="Nanum Gothic"/>
              </a:rPr>
              <a:t> 1: </a:t>
            </a:r>
            <a:r>
              <a:rPr lang="en" altLang="ko-KR" sz="2800" b="1" dirty="0">
                <a:solidFill>
                  <a:schemeClr val="dk1"/>
                </a:solidFill>
                <a:latin typeface="Nanum Gothic"/>
                <a:ea typeface="Nanum Gothic"/>
                <a:cs typeface="Nanum Gothic"/>
                <a:sym typeface="Nanum Gothic"/>
              </a:rPr>
              <a:t>Is Chimpanzee Sociable?</a:t>
            </a:r>
            <a:endParaRPr lang="en" altLang="ko-KR" sz="2800" dirty="0">
              <a:solidFill>
                <a:schemeClr val="dk1"/>
              </a:solidFill>
              <a:latin typeface="Malgun Gothic"/>
              <a:ea typeface="Malgun Gothic"/>
              <a:cs typeface="Malgun Gothic"/>
              <a:sym typeface="Malgun Gothic"/>
            </a:endParaRPr>
          </a:p>
          <a:p>
            <a:endParaRPr kumimoji="1" lang="ko-KR" altLang="en-US" sz="3600" b="1" dirty="0">
              <a:latin typeface="Nanum Gothic" panose="020D0604000000000000" pitchFamily="34" charset="-127"/>
              <a:ea typeface="Nanum Gothic" panose="020D0604000000000000" pitchFamily="34" charset="-127"/>
            </a:endParaRPr>
          </a:p>
        </p:txBody>
      </p:sp>
      <p:sp>
        <p:nvSpPr>
          <p:cNvPr id="9" name="TextBox 8">
            <a:extLst>
              <a:ext uri="{FF2B5EF4-FFF2-40B4-BE49-F238E27FC236}">
                <a16:creationId xmlns:a16="http://schemas.microsoft.com/office/drawing/2014/main" id="{08449C17-2868-344D-9981-1701CB6DB94A}"/>
              </a:ext>
            </a:extLst>
          </p:cNvPr>
          <p:cNvSpPr txBox="1"/>
          <p:nvPr/>
        </p:nvSpPr>
        <p:spPr>
          <a:xfrm>
            <a:off x="871780" y="3204975"/>
            <a:ext cx="9994694" cy="646331"/>
          </a:xfrm>
          <a:prstGeom prst="rect">
            <a:avLst/>
          </a:prstGeom>
          <a:noFill/>
        </p:spPr>
        <p:txBody>
          <a:bodyPr wrap="square" rtlCol="0">
            <a:spAutoFit/>
          </a:bodyPr>
          <a:lstStyle/>
          <a:p>
            <a:r>
              <a:rPr kumimoji="1" lang="en-US" altLang="ko-KR" sz="3600" b="1" dirty="0">
                <a:solidFill>
                  <a:srgbClr val="B2011E"/>
                </a:solidFill>
                <a:latin typeface="Nanum Gothic" panose="020D0604000000000000" pitchFamily="34" charset="-127"/>
                <a:ea typeface="Nanum Gothic" panose="020D0604000000000000" pitchFamily="34" charset="-127"/>
              </a:rPr>
              <a:t>2__ </a:t>
            </a:r>
            <a:r>
              <a:rPr lang="en" altLang="ko" sz="2800" b="1" dirty="0">
                <a:solidFill>
                  <a:schemeClr val="dk1"/>
                </a:solidFill>
                <a:latin typeface="Nanum Gothic" panose="020D0604000000000000" pitchFamily="34" charset="-127"/>
                <a:ea typeface="Nanum Gothic" panose="020D0604000000000000" pitchFamily="34" charset="-127"/>
                <a:cs typeface="Malgun Gothic"/>
                <a:sym typeface="Malgun Gothic"/>
              </a:rPr>
              <a:t>Case study 2 : </a:t>
            </a:r>
            <a:r>
              <a:rPr lang="en-US" altLang="ko" sz="2800" b="1" dirty="0">
                <a:solidFill>
                  <a:schemeClr val="dk1"/>
                </a:solidFill>
                <a:latin typeface="나눔고딕" panose="020D0604000000000000" pitchFamily="50" charset="-127"/>
                <a:ea typeface="Nanum Gothic" panose="020D0604000000000000"/>
                <a:cs typeface="Malgun Gothic"/>
                <a:sym typeface="Malgun Gothic"/>
              </a:rPr>
              <a:t>Marriage age, rate and Divorce rate</a:t>
            </a:r>
            <a:endParaRPr lang="en" altLang="ko-KR" sz="2800" b="1" dirty="0">
              <a:solidFill>
                <a:schemeClr val="dk1"/>
              </a:solidFill>
              <a:latin typeface="Nanum Gothic" panose="020D0604000000000000" pitchFamily="34" charset="-127"/>
              <a:ea typeface="Nanum Gothic" panose="020D0604000000000000" pitchFamily="34" charset="-127"/>
              <a:cs typeface="Malgun Gothic"/>
              <a:sym typeface="Malgun Gothic"/>
            </a:endParaRPr>
          </a:p>
        </p:txBody>
      </p:sp>
      <p:sp>
        <p:nvSpPr>
          <p:cNvPr id="10" name="TextBox 9">
            <a:extLst>
              <a:ext uri="{FF2B5EF4-FFF2-40B4-BE49-F238E27FC236}">
                <a16:creationId xmlns:a16="http://schemas.microsoft.com/office/drawing/2014/main" id="{3622EC76-5186-7542-AEF1-A2BB13457531}"/>
              </a:ext>
            </a:extLst>
          </p:cNvPr>
          <p:cNvSpPr txBox="1"/>
          <p:nvPr/>
        </p:nvSpPr>
        <p:spPr>
          <a:xfrm>
            <a:off x="871780" y="4054737"/>
            <a:ext cx="9003649" cy="1200329"/>
          </a:xfrm>
          <a:prstGeom prst="rect">
            <a:avLst/>
          </a:prstGeom>
          <a:noFill/>
        </p:spPr>
        <p:txBody>
          <a:bodyPr wrap="square" rtlCol="0">
            <a:spAutoFit/>
          </a:bodyPr>
          <a:lstStyle/>
          <a:p>
            <a:r>
              <a:rPr kumimoji="1" lang="en-US" altLang="ko-KR" sz="3600" b="1" dirty="0">
                <a:solidFill>
                  <a:srgbClr val="B2011E"/>
                </a:solidFill>
                <a:latin typeface="Nanum Gothic" panose="020D0604000000000000" pitchFamily="34" charset="-127"/>
                <a:ea typeface="Nanum Gothic" panose="020D0604000000000000" pitchFamily="34" charset="-127"/>
              </a:rPr>
              <a:t>3__ </a:t>
            </a:r>
            <a:r>
              <a:rPr lang="en-US" altLang="ko-KR" sz="2800" b="1" dirty="0">
                <a:latin typeface="Nanum Gothic" panose="020D0604000000000000" pitchFamily="34" charset="-127"/>
                <a:ea typeface="Nanum Gothic" panose="020D0604000000000000" pitchFamily="34" charset="-127"/>
              </a:rPr>
              <a:t>Case study 3 : Oceanic Tool Complexity</a:t>
            </a:r>
            <a:endParaRPr lang="ko-KR" altLang="en-US" sz="2800" b="1" dirty="0">
              <a:latin typeface="Nanum Gothic" panose="020D0604000000000000" pitchFamily="34" charset="-127"/>
              <a:ea typeface="Nanum Gothic" panose="020D0604000000000000" pitchFamily="34" charset="-127"/>
            </a:endParaRPr>
          </a:p>
          <a:p>
            <a:endParaRPr kumimoji="1" lang="ko-KR" altLang="en-US" sz="3600" b="1" dirty="0">
              <a:latin typeface="Nanum Gothic" panose="020D0604000000000000" pitchFamily="34" charset="-127"/>
              <a:ea typeface="Nanum Gothic" panose="020D0604000000000000" pitchFamily="34" charset="-127"/>
            </a:endParaRPr>
          </a:p>
        </p:txBody>
      </p:sp>
      <p:pic>
        <p:nvPicPr>
          <p:cNvPr id="14" name="그림 13">
            <a:extLst>
              <a:ext uri="{FF2B5EF4-FFF2-40B4-BE49-F238E27FC236}">
                <a16:creationId xmlns:a16="http://schemas.microsoft.com/office/drawing/2014/main" id="{7D6FFE20-3C95-4848-BA84-CA0F8C19787C}"/>
              </a:ext>
            </a:extLst>
          </p:cNvPr>
          <p:cNvPicPr>
            <a:picLocks noChangeAspect="1"/>
          </p:cNvPicPr>
          <p:nvPr/>
        </p:nvPicPr>
        <p:blipFill>
          <a:blip r:embed="rId2"/>
          <a:stretch>
            <a:fillRect/>
          </a:stretch>
        </p:blipFill>
        <p:spPr>
          <a:xfrm>
            <a:off x="8583590" y="1275399"/>
            <a:ext cx="3218389" cy="1384154"/>
          </a:xfrm>
          <a:prstGeom prst="rect">
            <a:avLst/>
          </a:prstGeom>
        </p:spPr>
      </p:pic>
      <p:sp>
        <p:nvSpPr>
          <p:cNvPr id="16" name="타원 15">
            <a:extLst>
              <a:ext uri="{FF2B5EF4-FFF2-40B4-BE49-F238E27FC236}">
                <a16:creationId xmlns:a16="http://schemas.microsoft.com/office/drawing/2014/main" id="{E678F29D-587E-BC44-827B-43C21F3C9D3D}"/>
              </a:ext>
            </a:extLst>
          </p:cNvPr>
          <p:cNvSpPr/>
          <p:nvPr/>
        </p:nvSpPr>
        <p:spPr>
          <a:xfrm rot="16200000">
            <a:off x="924489" y="6623770"/>
            <a:ext cx="94593" cy="94593"/>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0690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5"/>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527" name="Google Shape;527;p55"/>
          <p:cNvPicPr preferRelativeResize="0"/>
          <p:nvPr/>
        </p:nvPicPr>
        <p:blipFill rotWithShape="1">
          <a:blip r:embed="rId3">
            <a:alphaModFix/>
          </a:blip>
          <a:srcRect/>
          <a:stretch/>
        </p:blipFill>
        <p:spPr>
          <a:xfrm>
            <a:off x="716454" y="3148958"/>
            <a:ext cx="4642108" cy="2229369"/>
          </a:xfrm>
          <a:prstGeom prst="rect">
            <a:avLst/>
          </a:prstGeom>
          <a:noFill/>
          <a:ln w="9525" cap="flat" cmpd="sng">
            <a:solidFill>
              <a:srgbClr val="D9D9D9"/>
            </a:solidFill>
            <a:prstDash val="solid"/>
            <a:round/>
            <a:headEnd type="none" w="sm" len="sm"/>
            <a:tailEnd type="none" w="sm" len="sm"/>
          </a:ln>
        </p:spPr>
      </p:pic>
      <p:grpSp>
        <p:nvGrpSpPr>
          <p:cNvPr id="528" name="Google Shape;528;p55"/>
          <p:cNvGrpSpPr/>
          <p:nvPr/>
        </p:nvGrpSpPr>
        <p:grpSpPr>
          <a:xfrm>
            <a:off x="1968262" y="1441778"/>
            <a:ext cx="2138492" cy="1596045"/>
            <a:chOff x="7270888" y="1371598"/>
            <a:chExt cx="2885879" cy="2153851"/>
          </a:xfrm>
        </p:grpSpPr>
        <p:pic>
          <p:nvPicPr>
            <p:cNvPr id="529" name="Google Shape;529;p55"/>
            <p:cNvPicPr preferRelativeResize="0"/>
            <p:nvPr/>
          </p:nvPicPr>
          <p:blipFill rotWithShape="1">
            <a:blip r:embed="rId4">
              <a:alphaModFix/>
            </a:blip>
            <a:srcRect/>
            <a:stretch/>
          </p:blipFill>
          <p:spPr>
            <a:xfrm>
              <a:off x="7270888" y="1371598"/>
              <a:ext cx="2885879" cy="2153851"/>
            </a:xfrm>
            <a:prstGeom prst="rect">
              <a:avLst/>
            </a:prstGeom>
            <a:noFill/>
            <a:ln>
              <a:noFill/>
            </a:ln>
          </p:spPr>
        </p:pic>
        <p:sp>
          <p:nvSpPr>
            <p:cNvPr id="530" name="Google Shape;530;p55"/>
            <p:cNvSpPr/>
            <p:nvPr/>
          </p:nvSpPr>
          <p:spPr>
            <a:xfrm>
              <a:off x="7340138" y="3025833"/>
              <a:ext cx="2701637" cy="499616"/>
            </a:xfrm>
            <a:prstGeom prst="rect">
              <a:avLst/>
            </a:prstGeom>
            <a:noFill/>
            <a:ln w="12700" cap="flat" cmpd="sng">
              <a:solidFill>
                <a:srgbClr val="F3B23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grpSp>
      <p:sp>
        <p:nvSpPr>
          <p:cNvPr id="531" name="Google Shape;531;p55"/>
          <p:cNvSpPr txBox="1"/>
          <p:nvPr/>
        </p:nvSpPr>
        <p:spPr>
          <a:xfrm>
            <a:off x="5358561" y="2078183"/>
            <a:ext cx="6071440" cy="2800767"/>
          </a:xfrm>
          <a:prstGeom prst="rect">
            <a:avLst/>
          </a:prstGeom>
          <a:noFill/>
          <a:ln>
            <a:noFill/>
          </a:ln>
        </p:spPr>
        <p:txBody>
          <a:bodyPr spcFirstLastPara="1" wrap="square" lIns="91433" tIns="45700" rIns="91433" bIns="45700" anchor="t" anchorCtr="0">
            <a:noAutofit/>
          </a:bodyPr>
          <a:lstStyle/>
          <a:p>
            <a:pPr marL="287859" indent="-287859" latinLnBrk="0">
              <a:buClr>
                <a:schemeClr val="dk1"/>
              </a:buClr>
              <a:buSzPts val="1200"/>
              <a:buFont typeface="Noto Sans Symbols"/>
              <a:buChar char="▪"/>
            </a:pPr>
            <a:r>
              <a:rPr lang="en-US" altLang="ko" sz="1600" dirty="0">
                <a:solidFill>
                  <a:schemeClr val="dk1"/>
                </a:solidFill>
                <a:latin typeface="Calibri"/>
                <a:ea typeface="Calibri"/>
                <a:cs typeface="Calibri"/>
                <a:sym typeface="Calibri"/>
              </a:rPr>
              <a:t>As in the result plot, the shrinkage happens to the regression model.</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(blue circle : observed data; open circle : posterior of true data)</a:t>
            </a:r>
            <a:endParaRPr sz="1467" dirty="0"/>
          </a:p>
          <a:p>
            <a:pPr marL="287859" indent="-186262" latinLnBrk="0">
              <a:buClr>
                <a:schemeClr val="dk1"/>
              </a:buClr>
              <a:buSzPts val="1200"/>
            </a:pPr>
            <a:endParaRPr sz="1600" dirty="0">
              <a:solidFill>
                <a:schemeClr val="dk1"/>
              </a:solidFill>
              <a:latin typeface="Calibri"/>
              <a:ea typeface="Calibri"/>
              <a:cs typeface="Calibri"/>
              <a:sym typeface="Calibri"/>
            </a:endParaRPr>
          </a:p>
          <a:p>
            <a:pPr marL="287859" indent="-287859" latinLnBrk="0">
              <a:buClr>
                <a:schemeClr val="dk1"/>
              </a:buClr>
              <a:buSzPts val="1200"/>
              <a:buFont typeface="Noto Sans Symbols"/>
              <a:buChar char="▪"/>
            </a:pPr>
            <a:r>
              <a:rPr lang="en-US" altLang="ko" sz="1600" dirty="0">
                <a:solidFill>
                  <a:schemeClr val="dk1"/>
                </a:solidFill>
                <a:latin typeface="Calibri"/>
                <a:ea typeface="Calibri"/>
                <a:cs typeface="Calibri"/>
                <a:sym typeface="Calibri"/>
              </a:rPr>
              <a:t>The range of shrinkage has the tendency that </a:t>
            </a:r>
            <a:r>
              <a:rPr lang="en-US" altLang="ko" sz="1600" b="1" dirty="0">
                <a:solidFill>
                  <a:schemeClr val="dk1"/>
                </a:solidFill>
                <a:latin typeface="Calibri"/>
                <a:ea typeface="Calibri"/>
                <a:cs typeface="Calibri"/>
                <a:sym typeface="Calibri"/>
              </a:rPr>
              <a:t>as the standard deviation of the divorce rate(or the median age) increases, the shrinkage becomes more extreme</a:t>
            </a:r>
            <a:r>
              <a:rPr lang="en-US" altLang="ko" sz="1600" dirty="0">
                <a:solidFill>
                  <a:schemeClr val="dk1"/>
                </a:solidFill>
                <a:latin typeface="Calibri"/>
                <a:ea typeface="Calibri"/>
                <a:cs typeface="Calibri"/>
                <a:sym typeface="Calibri"/>
              </a:rPr>
              <a:t>.</a:t>
            </a:r>
            <a:endParaRPr sz="1467" dirty="0"/>
          </a:p>
          <a:p>
            <a:pPr marL="287859" indent="-186262" latinLnBrk="0">
              <a:buClr>
                <a:schemeClr val="dk1"/>
              </a:buClr>
              <a:buSzPts val="1200"/>
            </a:pPr>
            <a:endParaRPr sz="1600" dirty="0">
              <a:solidFill>
                <a:schemeClr val="dk1"/>
              </a:solidFill>
              <a:latin typeface="Calibri"/>
              <a:ea typeface="Calibri"/>
              <a:cs typeface="Calibri"/>
              <a:sym typeface="Calibri"/>
            </a:endParaRPr>
          </a:p>
          <a:p>
            <a:pPr marL="287859" indent="-287859" latinLnBrk="0">
              <a:buClr>
                <a:schemeClr val="dk1"/>
              </a:buClr>
              <a:buSzPts val="1200"/>
              <a:buFont typeface="Noto Sans Symbols"/>
              <a:buChar char="▪"/>
            </a:pPr>
            <a:r>
              <a:rPr lang="en-US" altLang="ko" sz="1600" dirty="0">
                <a:solidFill>
                  <a:schemeClr val="dk1"/>
                </a:solidFill>
                <a:latin typeface="Calibri"/>
                <a:ea typeface="Calibri"/>
                <a:cs typeface="Calibri"/>
                <a:sym typeface="Calibri"/>
              </a:rPr>
              <a:t>Such tendency comes from </a:t>
            </a:r>
            <a:r>
              <a:rPr lang="en-US" altLang="ko" sz="1600" b="1" dirty="0">
                <a:solidFill>
                  <a:schemeClr val="dk1"/>
                </a:solidFill>
                <a:latin typeface="Calibri"/>
                <a:ea typeface="Calibri"/>
                <a:cs typeface="Calibri"/>
                <a:sym typeface="Calibri"/>
              </a:rPr>
              <a:t>the population of state</a:t>
            </a:r>
            <a:r>
              <a:rPr lang="en-US" altLang="ko" sz="1600" dirty="0">
                <a:solidFill>
                  <a:schemeClr val="dk1"/>
                </a:solidFill>
                <a:latin typeface="Calibri"/>
                <a:ea typeface="Calibri"/>
                <a:cs typeface="Calibri"/>
                <a:sym typeface="Calibri"/>
              </a:rPr>
              <a:t>: with lots of evidence, like in California, the observed rate and estimated rate has small difference while the small states like </a:t>
            </a:r>
            <a:r>
              <a:rPr lang="en-US" altLang="ko" sz="1600" i="1" dirty="0">
                <a:solidFill>
                  <a:schemeClr val="dk1"/>
                </a:solidFill>
                <a:latin typeface="Calibri"/>
                <a:ea typeface="Calibri"/>
                <a:cs typeface="Calibri"/>
                <a:sym typeface="Calibri"/>
              </a:rPr>
              <a:t>ID</a:t>
            </a:r>
            <a:r>
              <a:rPr lang="ko" altLang="en-US" sz="1600"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or </a:t>
            </a:r>
            <a:r>
              <a:rPr lang="en-US" altLang="ko" sz="1600" i="1" dirty="0">
                <a:solidFill>
                  <a:schemeClr val="dk1"/>
                </a:solidFill>
                <a:latin typeface="Calibri"/>
                <a:ea typeface="Calibri"/>
                <a:cs typeface="Calibri"/>
                <a:sym typeface="Calibri"/>
              </a:rPr>
              <a:t>ND </a:t>
            </a:r>
            <a:r>
              <a:rPr lang="ko" altLang="en-US" sz="1600"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in the figure shrinkages far more because of lack of evidence.</a:t>
            </a:r>
            <a:endParaRPr sz="1600" dirty="0">
              <a:solidFill>
                <a:schemeClr val="dk1"/>
              </a:solidFill>
              <a:latin typeface="Calibri"/>
              <a:ea typeface="Calibri"/>
              <a:cs typeface="Calibri"/>
              <a:sym typeface="Calibri"/>
            </a:endParaRPr>
          </a:p>
        </p:txBody>
      </p:sp>
      <p:sp>
        <p:nvSpPr>
          <p:cNvPr id="15" name="직사각형 14">
            <a:extLst>
              <a:ext uri="{FF2B5EF4-FFF2-40B4-BE49-F238E27FC236}">
                <a16:creationId xmlns:a16="http://schemas.microsoft.com/office/drawing/2014/main" id="{117D143F-6EC3-0E41-ACF6-B58F5A36ADF5}"/>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15</a:t>
            </a:r>
            <a:endParaRPr lang="ko-KR" altLang="en-US" dirty="0">
              <a:solidFill>
                <a:schemeClr val="tx1">
                  <a:lumMod val="50000"/>
                  <a:lumOff val="50000"/>
                </a:schemeClr>
              </a:solidFill>
            </a:endParaRPr>
          </a:p>
        </p:txBody>
      </p:sp>
      <p:sp>
        <p:nvSpPr>
          <p:cNvPr id="16" name="Google Shape;505;p54">
            <a:extLst>
              <a:ext uri="{FF2B5EF4-FFF2-40B4-BE49-F238E27FC236}">
                <a16:creationId xmlns:a16="http://schemas.microsoft.com/office/drawing/2014/main" id="{9E38756C-40C4-6C41-8B7B-DFED178DC022}"/>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6;p54">
            <a:extLst>
              <a:ext uri="{FF2B5EF4-FFF2-40B4-BE49-F238E27FC236}">
                <a16:creationId xmlns:a16="http://schemas.microsoft.com/office/drawing/2014/main" id="{3B9E4E42-A61D-274E-AEDE-F64B4E372D3D}"/>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7;p54">
            <a:extLst>
              <a:ext uri="{FF2B5EF4-FFF2-40B4-BE49-F238E27FC236}">
                <a16:creationId xmlns:a16="http://schemas.microsoft.com/office/drawing/2014/main" id="{F4BA0CEC-325B-064A-8947-F504DDB374EE}"/>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9;p54">
            <a:extLst>
              <a:ext uri="{FF2B5EF4-FFF2-40B4-BE49-F238E27FC236}">
                <a16:creationId xmlns:a16="http://schemas.microsoft.com/office/drawing/2014/main" id="{64C199EE-F023-534D-BA61-7ECADF5F42DC}"/>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8;p54">
            <a:extLst>
              <a:ext uri="{FF2B5EF4-FFF2-40B4-BE49-F238E27FC236}">
                <a16:creationId xmlns:a16="http://schemas.microsoft.com/office/drawing/2014/main" id="{5EB4C96A-E86D-A94F-B6BD-645F08AB43EC}"/>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147436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6"/>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544" name="Google Shape;544;p56"/>
          <p:cNvPicPr preferRelativeResize="0"/>
          <p:nvPr/>
        </p:nvPicPr>
        <p:blipFill rotWithShape="1">
          <a:blip r:embed="rId3">
            <a:alphaModFix/>
          </a:blip>
          <a:srcRect/>
          <a:stretch/>
        </p:blipFill>
        <p:spPr>
          <a:xfrm>
            <a:off x="3092277" y="1255221"/>
            <a:ext cx="2130628" cy="2079567"/>
          </a:xfrm>
          <a:prstGeom prst="rect">
            <a:avLst/>
          </a:prstGeom>
          <a:noFill/>
          <a:ln w="9525" cap="flat" cmpd="sng">
            <a:solidFill>
              <a:srgbClr val="D9D9D9"/>
            </a:solidFill>
            <a:prstDash val="solid"/>
            <a:round/>
            <a:headEnd type="none" w="sm" len="sm"/>
            <a:tailEnd type="none" w="sm" len="sm"/>
          </a:ln>
        </p:spPr>
      </p:pic>
      <p:pic>
        <p:nvPicPr>
          <p:cNvPr id="545" name="Google Shape;545;p56"/>
          <p:cNvPicPr preferRelativeResize="0"/>
          <p:nvPr/>
        </p:nvPicPr>
        <p:blipFill rotWithShape="1">
          <a:blip r:embed="rId4">
            <a:alphaModFix/>
          </a:blip>
          <a:srcRect/>
          <a:stretch/>
        </p:blipFill>
        <p:spPr>
          <a:xfrm>
            <a:off x="1299209" y="3662406"/>
            <a:ext cx="2959504" cy="2603963"/>
          </a:xfrm>
          <a:prstGeom prst="rect">
            <a:avLst/>
          </a:prstGeom>
          <a:noFill/>
          <a:ln w="9525" cap="flat" cmpd="sng">
            <a:solidFill>
              <a:srgbClr val="D9D9D9"/>
            </a:solidFill>
            <a:prstDash val="solid"/>
            <a:round/>
            <a:headEnd type="none" w="sm" len="sm"/>
            <a:tailEnd type="none" w="sm" len="sm"/>
          </a:ln>
        </p:spPr>
      </p:pic>
      <p:grpSp>
        <p:nvGrpSpPr>
          <p:cNvPr id="546" name="Google Shape;546;p56"/>
          <p:cNvGrpSpPr/>
          <p:nvPr/>
        </p:nvGrpSpPr>
        <p:grpSpPr>
          <a:xfrm>
            <a:off x="718011" y="1487616"/>
            <a:ext cx="2006688" cy="1556225"/>
            <a:chOff x="7270888" y="1287393"/>
            <a:chExt cx="2885879" cy="2238056"/>
          </a:xfrm>
        </p:grpSpPr>
        <p:pic>
          <p:nvPicPr>
            <p:cNvPr id="547" name="Google Shape;547;p56"/>
            <p:cNvPicPr preferRelativeResize="0"/>
            <p:nvPr/>
          </p:nvPicPr>
          <p:blipFill rotWithShape="1">
            <a:blip r:embed="rId5">
              <a:alphaModFix/>
            </a:blip>
            <a:srcRect/>
            <a:stretch/>
          </p:blipFill>
          <p:spPr>
            <a:xfrm>
              <a:off x="7270888" y="1371598"/>
              <a:ext cx="2885879" cy="2153851"/>
            </a:xfrm>
            <a:prstGeom prst="rect">
              <a:avLst/>
            </a:prstGeom>
            <a:noFill/>
            <a:ln w="9525" cap="flat" cmpd="sng">
              <a:solidFill>
                <a:srgbClr val="D9D9D9"/>
              </a:solidFill>
              <a:prstDash val="solid"/>
              <a:round/>
              <a:headEnd type="none" w="sm" len="sm"/>
              <a:tailEnd type="none" w="sm" len="sm"/>
            </a:ln>
          </p:spPr>
        </p:pic>
        <p:sp>
          <p:nvSpPr>
            <p:cNvPr id="548" name="Google Shape;548;p56"/>
            <p:cNvSpPr/>
            <p:nvPr/>
          </p:nvSpPr>
          <p:spPr>
            <a:xfrm rot="-2212561">
              <a:off x="7248721" y="1753547"/>
              <a:ext cx="1720194" cy="499617"/>
            </a:xfrm>
            <a:prstGeom prst="rect">
              <a:avLst/>
            </a:prstGeom>
            <a:noFill/>
            <a:ln w="12700" cap="flat" cmpd="sng">
              <a:solidFill>
                <a:srgbClr val="F3B23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sp>
        <p:nvSpPr>
          <p:cNvPr id="549" name="Google Shape;549;p56"/>
          <p:cNvSpPr txBox="1"/>
          <p:nvPr/>
        </p:nvSpPr>
        <p:spPr>
          <a:xfrm>
            <a:off x="5222905" y="1546167"/>
            <a:ext cx="5833023" cy="4278095"/>
          </a:xfrm>
          <a:prstGeom prst="rect">
            <a:avLst/>
          </a:prstGeom>
          <a:noFill/>
          <a:ln>
            <a:noFill/>
          </a:ln>
        </p:spPr>
        <p:txBody>
          <a:bodyPr spcFirstLastPara="1" wrap="square" lIns="91433" tIns="45700" rIns="91433" bIns="45700" anchor="t" anchorCtr="0">
            <a:noAutofit/>
          </a:bodyPr>
          <a:lstStyle/>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With just the same approach, the error on predictor can also be expressed in Stan code. Let’s consider the error in marriage rate.</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latinLnBrk="0">
              <a:buClr>
                <a:schemeClr val="dk1"/>
              </a:buClr>
              <a:buSzPts val="1200"/>
              <a:buFont typeface="Noto Sans Symbols"/>
              <a:buChar char="▪"/>
            </a:pPr>
            <a:r>
              <a:rPr lang="en-US" altLang="ko" sz="1600" dirty="0">
                <a:solidFill>
                  <a:schemeClr val="dk1"/>
                </a:solidFill>
                <a:latin typeface="Calibri"/>
                <a:ea typeface="Calibri"/>
                <a:cs typeface="Calibri"/>
                <a:sym typeface="Calibri"/>
              </a:rPr>
              <a:t>As seen in the figure in bottom, the shrinkage also happens but in both horizontal and vertical direction. The point is that, although the fact that the low standard deviation makes lower shrinkage is still valid, </a:t>
            </a:r>
            <a:r>
              <a:rPr lang="en-US" altLang="ko" sz="1600" b="1" dirty="0">
                <a:solidFill>
                  <a:schemeClr val="dk1"/>
                </a:solidFill>
                <a:latin typeface="Calibri"/>
                <a:ea typeface="Calibri"/>
                <a:cs typeface="Calibri"/>
                <a:sym typeface="Calibri"/>
              </a:rPr>
              <a:t>the shrinkage rate of divorce rate and marriage rate is different</a:t>
            </a:r>
            <a:r>
              <a:rPr lang="en-US" altLang="ko" sz="1600" dirty="0">
                <a:solidFill>
                  <a:schemeClr val="dk1"/>
                </a:solidFill>
                <a:latin typeface="Calibri"/>
                <a:ea typeface="Calibri"/>
                <a:cs typeface="Calibri"/>
                <a:sym typeface="Calibri"/>
              </a:rPr>
              <a:t>.</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Divorce rate shrinks more, because the marriage rate is not strongly associated with the outcome(divorce rate). Although it is the predictor and connected with the outcome in DAG, the low shrinkage means </a:t>
            </a:r>
            <a:r>
              <a:rPr lang="en-US" altLang="ko" sz="1600" b="1" dirty="0">
                <a:solidFill>
                  <a:schemeClr val="dk1"/>
                </a:solidFill>
                <a:latin typeface="Calibri"/>
                <a:ea typeface="Calibri"/>
                <a:cs typeface="Calibri"/>
                <a:sym typeface="Calibri"/>
              </a:rPr>
              <a:t>the marriage rate does not give much information through regression</a:t>
            </a:r>
            <a:r>
              <a:rPr lang="en-US" altLang="ko" sz="1600" dirty="0">
                <a:solidFill>
                  <a:schemeClr val="dk1"/>
                </a:solidFill>
                <a:latin typeface="Calibri"/>
                <a:ea typeface="Calibri"/>
                <a:cs typeface="Calibri"/>
                <a:sym typeface="Calibri"/>
              </a:rPr>
              <a:t>.</a:t>
            </a:r>
            <a:endParaRPr sz="1467" dirty="0"/>
          </a:p>
          <a:p>
            <a:pPr marL="287859" indent="-186262">
              <a:buClr>
                <a:schemeClr val="dk1"/>
              </a:buClr>
              <a:buSzPts val="1200"/>
            </a:pPr>
            <a:endParaRPr sz="1600" dirty="0">
              <a:solidFill>
                <a:schemeClr val="dk1"/>
              </a:solidFill>
              <a:latin typeface="Calibri"/>
              <a:ea typeface="Calibri"/>
              <a:cs typeface="Calibri"/>
              <a:sym typeface="Calibri"/>
            </a:endParaRPr>
          </a:p>
          <a:p>
            <a:pPr marL="287859" indent="-287859">
              <a:buClr>
                <a:schemeClr val="dk1"/>
              </a:buClr>
              <a:buSzPts val="1200"/>
              <a:buFont typeface="Noto Sans Symbols"/>
              <a:buChar char="▪"/>
            </a:pPr>
            <a:r>
              <a:rPr lang="en-US" altLang="ko" sz="1600" dirty="0">
                <a:solidFill>
                  <a:schemeClr val="dk1"/>
                </a:solidFill>
                <a:latin typeface="Calibri"/>
                <a:ea typeface="Calibri"/>
                <a:cs typeface="Calibri"/>
                <a:sym typeface="Calibri"/>
              </a:rPr>
              <a:t>Also the model is not perfect because in this case the interaction and association between age and marriage rate is neglected.</a:t>
            </a:r>
            <a:endParaRPr sz="1600" dirty="0">
              <a:solidFill>
                <a:schemeClr val="dk1"/>
              </a:solidFill>
              <a:latin typeface="Calibri"/>
              <a:ea typeface="Calibri"/>
              <a:cs typeface="Calibri"/>
              <a:sym typeface="Calibri"/>
            </a:endParaRPr>
          </a:p>
        </p:txBody>
      </p:sp>
      <p:sp>
        <p:nvSpPr>
          <p:cNvPr id="16" name="직사각형 15">
            <a:extLst>
              <a:ext uri="{FF2B5EF4-FFF2-40B4-BE49-F238E27FC236}">
                <a16:creationId xmlns:a16="http://schemas.microsoft.com/office/drawing/2014/main" id="{8F9E807C-A270-BA4E-BAEB-BE19CC81B802}"/>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15</a:t>
            </a:r>
            <a:endParaRPr lang="ko-KR" altLang="en-US" dirty="0">
              <a:solidFill>
                <a:schemeClr val="tx1">
                  <a:lumMod val="50000"/>
                  <a:lumOff val="50000"/>
                </a:schemeClr>
              </a:solidFill>
            </a:endParaRPr>
          </a:p>
        </p:txBody>
      </p:sp>
      <p:sp>
        <p:nvSpPr>
          <p:cNvPr id="2" name="TextBox 1">
            <a:extLst>
              <a:ext uri="{FF2B5EF4-FFF2-40B4-BE49-F238E27FC236}">
                <a16:creationId xmlns:a16="http://schemas.microsoft.com/office/drawing/2014/main" id="{756082F9-AEFA-7442-81BC-7C15AC187AD3}"/>
              </a:ext>
            </a:extLst>
          </p:cNvPr>
          <p:cNvSpPr txBox="1"/>
          <p:nvPr/>
        </p:nvSpPr>
        <p:spPr>
          <a:xfrm>
            <a:off x="3825082" y="3334788"/>
            <a:ext cx="665018" cy="276999"/>
          </a:xfrm>
          <a:prstGeom prst="rect">
            <a:avLst/>
          </a:prstGeom>
          <a:noFill/>
        </p:spPr>
        <p:txBody>
          <a:bodyPr wrap="square" rtlCol="0">
            <a:spAutoFit/>
          </a:bodyPr>
          <a:lstStyle/>
          <a:p>
            <a:r>
              <a:rPr kumimoji="1" lang="en-US" altLang="ko-KR" sz="1200" b="1" dirty="0"/>
              <a:t>m15.2</a:t>
            </a:r>
            <a:endParaRPr kumimoji="1" lang="ko-KR" altLang="en-US" sz="1200" b="1" dirty="0"/>
          </a:p>
        </p:txBody>
      </p:sp>
      <p:sp>
        <p:nvSpPr>
          <p:cNvPr id="17" name="Google Shape;505;p54">
            <a:extLst>
              <a:ext uri="{FF2B5EF4-FFF2-40B4-BE49-F238E27FC236}">
                <a16:creationId xmlns:a16="http://schemas.microsoft.com/office/drawing/2014/main" id="{329757D9-86B2-034C-8781-AB28E73E84F2}"/>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6;p54">
            <a:extLst>
              <a:ext uri="{FF2B5EF4-FFF2-40B4-BE49-F238E27FC236}">
                <a16:creationId xmlns:a16="http://schemas.microsoft.com/office/drawing/2014/main" id="{F7208465-1EF8-5949-8CBA-3A3E7F43DF5A}"/>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7;p54">
            <a:extLst>
              <a:ext uri="{FF2B5EF4-FFF2-40B4-BE49-F238E27FC236}">
                <a16:creationId xmlns:a16="http://schemas.microsoft.com/office/drawing/2014/main" id="{633B2BCB-6D3B-774D-878A-19B68F82B621}"/>
              </a:ext>
            </a:extLst>
          </p:cNvPr>
          <p:cNvSpPr/>
          <p:nvPr/>
        </p:nvSpPr>
        <p:spPr>
          <a:xfrm rot="162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9;p54">
            <a:extLst>
              <a:ext uri="{FF2B5EF4-FFF2-40B4-BE49-F238E27FC236}">
                <a16:creationId xmlns:a16="http://schemas.microsoft.com/office/drawing/2014/main" id="{595E7C77-55A1-A94D-8E3F-5A5181C7553B}"/>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8;p54">
            <a:extLst>
              <a:ext uri="{FF2B5EF4-FFF2-40B4-BE49-F238E27FC236}">
                <a16:creationId xmlns:a16="http://schemas.microsoft.com/office/drawing/2014/main" id="{B27EEED5-0EEE-D64C-8661-00A70D163F97}"/>
              </a:ext>
            </a:extLst>
          </p:cNvPr>
          <p:cNvSpPr/>
          <p:nvPr/>
        </p:nvSpPr>
        <p:spPr>
          <a:xfrm>
            <a:off x="47309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3;p54"/>
          <p:cNvSpPr/>
          <p:nvPr/>
        </p:nvSpPr>
        <p:spPr>
          <a:xfrm>
            <a:off x="493714" y="319089"/>
            <a:ext cx="10000115" cy="461665"/>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나눔고딕" panose="020D0604000000000000" pitchFamily="50" charset="-127"/>
                <a:ea typeface="Nanum Gothic" panose="020D0604000000000000"/>
                <a:cs typeface="Malgun Gothic"/>
                <a:sym typeface="Malgun Gothic"/>
              </a:rPr>
              <a:t>Case study 2 : Marriage age, rate and Divorce rate</a:t>
            </a:r>
            <a:endParaRPr sz="2400" b="1" dirty="0">
              <a:solidFill>
                <a:schemeClr val="dk1"/>
              </a:solidFill>
              <a:latin typeface="나눔고딕" panose="020D0604000000000000" pitchFamily="50" charset="-127"/>
              <a:ea typeface="Nanum Gothic" panose="020D0604000000000000"/>
              <a:cs typeface="Malgun Gothic"/>
              <a:sym typeface="Malgun Gothic"/>
            </a:endParaRPr>
          </a:p>
        </p:txBody>
      </p:sp>
    </p:spTree>
    <p:extLst>
      <p:ext uri="{BB962C8B-B14F-4D97-AF65-F5344CB8AC3E}">
        <p14:creationId xmlns:p14="http://schemas.microsoft.com/office/powerpoint/2010/main" val="335789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직사각형 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Case study 3 : Oceanic Tool Complexity</a:t>
            </a:r>
            <a:endParaRPr lang="ko-KR" altLang="en-US" sz="2400" b="1" dirty="0">
              <a:latin typeface="Nanum Gothic" panose="020D0604000000000000" pitchFamily="34" charset="-127"/>
              <a:ea typeface="Nanum Gothic" panose="020D0604000000000000" pitchFamily="34" charset="-127"/>
            </a:endParaRPr>
          </a:p>
        </p:txBody>
      </p:sp>
      <p:sp>
        <p:nvSpPr>
          <p:cNvPr id="4" name="직사각형 3">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sp>
        <p:nvSpPr>
          <p:cNvPr id="11" name="내용 개체 틀 2"/>
          <p:cNvSpPr txBox="1">
            <a:spLocks/>
          </p:cNvSpPr>
          <p:nvPr/>
        </p:nvSpPr>
        <p:spPr>
          <a:xfrm>
            <a:off x="4929447" y="1567894"/>
            <a:ext cx="6226233" cy="3030911"/>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altLang="ko-KR" sz="1800" b="1" dirty="0">
                <a:solidFill>
                  <a:srgbClr val="D24245"/>
                </a:solidFill>
                <a:latin typeface="Calibri" panose="020F0502020204030204" pitchFamily="34" charset="0"/>
                <a:cs typeface="Calibri" panose="020F0502020204030204" pitchFamily="34" charset="0"/>
              </a:rPr>
              <a:t>Experiment</a:t>
            </a:r>
          </a:p>
          <a:p>
            <a:pPr marL="0" indent="0">
              <a:buNone/>
            </a:pPr>
            <a:r>
              <a:rPr lang="en-US" altLang="ko-KR" sz="1600" dirty="0">
                <a:latin typeface="Calibri" panose="020F0502020204030204" pitchFamily="34" charset="0"/>
                <a:cs typeface="Calibri" panose="020F0502020204030204" pitchFamily="34" charset="0"/>
              </a:rPr>
              <a:t>  As seen in the chart, the population, contact to other islands and continents, the number of tools are searched. </a:t>
            </a:r>
          </a:p>
          <a:p>
            <a:pPr marL="457200" indent="-457200">
              <a:buFont typeface="+mj-lt"/>
              <a:buAutoNum type="arabicPeriod"/>
            </a:pPr>
            <a:endParaRPr lang="en-US" altLang="ko-KR" sz="1800" dirty="0">
              <a:latin typeface="Calibri" panose="020F0502020204030204" pitchFamily="34" charset="0"/>
              <a:cs typeface="Calibri" panose="020F0502020204030204" pitchFamily="34" charset="0"/>
            </a:endParaRPr>
          </a:p>
          <a:p>
            <a:pPr marL="457200" indent="-457200">
              <a:buFont typeface="+mj-lt"/>
              <a:buAutoNum type="arabicPeriod" startAt="2"/>
            </a:pPr>
            <a:r>
              <a:rPr lang="en-US" altLang="ko-KR" sz="1800" b="1" dirty="0">
                <a:solidFill>
                  <a:srgbClr val="D65557"/>
                </a:solidFill>
                <a:latin typeface="Calibri" panose="020F0502020204030204" pitchFamily="34" charset="0"/>
                <a:cs typeface="Calibri" panose="020F0502020204030204" pitchFamily="34" charset="0"/>
              </a:rPr>
              <a:t>Purpose</a:t>
            </a:r>
          </a:p>
          <a:p>
            <a:pPr marL="0" indent="0">
              <a:buFont typeface="Arial" panose="020B0604020202020204" pitchFamily="34" charset="0"/>
              <a:buNone/>
            </a:pPr>
            <a:r>
              <a:rPr lang="en-US" altLang="ko-KR" sz="1600" dirty="0">
                <a:latin typeface="Calibri" panose="020F0502020204030204" pitchFamily="34" charset="0"/>
                <a:cs typeface="Calibri" panose="020F0502020204030204" pitchFamily="34" charset="0"/>
              </a:rPr>
              <a:t>1) We want to see the </a:t>
            </a:r>
            <a:r>
              <a:rPr lang="en-US" altLang="ko-KR" sz="1600" b="1" dirty="0">
                <a:latin typeface="Calibri" panose="020F0502020204030204" pitchFamily="34" charset="0"/>
                <a:cs typeface="Calibri" panose="020F0502020204030204" pitchFamily="34" charset="0"/>
              </a:rPr>
              <a:t>relationship between the complexity of toolkit and the magnitude of population</a:t>
            </a:r>
            <a:r>
              <a:rPr lang="en-US" altLang="ko-KR" sz="1600" dirty="0">
                <a:latin typeface="Calibri" panose="020F0502020204030204" pitchFamily="34" charset="0"/>
                <a:cs typeface="Calibri" panose="020F0502020204030204" pitchFamily="34" charset="0"/>
              </a:rPr>
              <a:t>(log of population).</a:t>
            </a:r>
          </a:p>
          <a:p>
            <a:pPr marL="0" indent="0">
              <a:buFont typeface="Arial" panose="020B0604020202020204" pitchFamily="34" charset="0"/>
              <a:buNone/>
            </a:pPr>
            <a:r>
              <a:rPr lang="en-US" altLang="ko-KR" sz="1600" dirty="0">
                <a:latin typeface="Calibri" panose="020F0502020204030204" pitchFamily="34" charset="0"/>
                <a:cs typeface="Calibri" panose="020F0502020204030204" pitchFamily="34" charset="0"/>
              </a:rPr>
              <a:t>  2) We want to see whether </a:t>
            </a:r>
            <a:r>
              <a:rPr lang="en-US" altLang="ko-KR" sz="1600" b="1" dirty="0">
                <a:latin typeface="Calibri" panose="020F0502020204030204" pitchFamily="34" charset="0"/>
                <a:cs typeface="Calibri" panose="020F0502020204030204" pitchFamily="34" charset="0"/>
              </a:rPr>
              <a:t>the contact with other islands moderates impact</a:t>
            </a:r>
            <a:r>
              <a:rPr lang="en-US" altLang="ko-KR" sz="1600" dirty="0">
                <a:latin typeface="Calibri" panose="020F0502020204030204" pitchFamily="34" charset="0"/>
                <a:cs typeface="Calibri" panose="020F0502020204030204" pitchFamily="34" charset="0"/>
              </a:rPr>
              <a:t>. If the island has high contact rate, it can possess lots of tools despite of small population size.</a:t>
            </a:r>
          </a:p>
        </p:txBody>
      </p:sp>
      <p:pic>
        <p:nvPicPr>
          <p:cNvPr id="13" name="그림 12"/>
          <p:cNvPicPr>
            <a:picLocks noChangeAspect="1"/>
          </p:cNvPicPr>
          <p:nvPr/>
        </p:nvPicPr>
        <p:blipFill>
          <a:blip r:embed="rId2"/>
          <a:stretch>
            <a:fillRect/>
          </a:stretch>
        </p:blipFill>
        <p:spPr>
          <a:xfrm>
            <a:off x="190394" y="1567894"/>
            <a:ext cx="4432569" cy="2065663"/>
          </a:xfrm>
          <a:prstGeom prst="rect">
            <a:avLst/>
          </a:prstGeom>
        </p:spPr>
      </p:pic>
      <p:pic>
        <p:nvPicPr>
          <p:cNvPr id="14" name="그림 13"/>
          <p:cNvPicPr>
            <a:picLocks noChangeAspect="1"/>
          </p:cNvPicPr>
          <p:nvPr/>
        </p:nvPicPr>
        <p:blipFill>
          <a:blip r:embed="rId3"/>
          <a:stretch>
            <a:fillRect/>
          </a:stretch>
        </p:blipFill>
        <p:spPr>
          <a:xfrm>
            <a:off x="924489" y="3888126"/>
            <a:ext cx="3466080" cy="2276640"/>
          </a:xfrm>
          <a:prstGeom prst="rect">
            <a:avLst/>
          </a:prstGeom>
        </p:spPr>
      </p:pic>
      <p:sp>
        <p:nvSpPr>
          <p:cNvPr id="15" name="Google Shape;505;p54">
            <a:extLst>
              <a:ext uri="{FF2B5EF4-FFF2-40B4-BE49-F238E27FC236}">
                <a16:creationId xmlns:a16="http://schemas.microsoft.com/office/drawing/2014/main" id="{08CD8CEC-12AA-7141-81FB-5B2CDBD513CA}"/>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6" name="Google Shape;506;p54">
            <a:extLst>
              <a:ext uri="{FF2B5EF4-FFF2-40B4-BE49-F238E27FC236}">
                <a16:creationId xmlns:a16="http://schemas.microsoft.com/office/drawing/2014/main" id="{C0ABCDBA-B406-DF4F-8822-72D50AD20034}"/>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7;p54">
            <a:extLst>
              <a:ext uri="{FF2B5EF4-FFF2-40B4-BE49-F238E27FC236}">
                <a16:creationId xmlns:a16="http://schemas.microsoft.com/office/drawing/2014/main" id="{8CAD9AD2-ECD0-4445-A29B-E2B90CE152D6}"/>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9;p54">
            <a:extLst>
              <a:ext uri="{FF2B5EF4-FFF2-40B4-BE49-F238E27FC236}">
                <a16:creationId xmlns:a16="http://schemas.microsoft.com/office/drawing/2014/main" id="{91A25FA9-381A-8046-B4F0-921D625DB2F1}"/>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8;p54">
            <a:extLst>
              <a:ext uri="{FF2B5EF4-FFF2-40B4-BE49-F238E27FC236}">
                <a16:creationId xmlns:a16="http://schemas.microsoft.com/office/drawing/2014/main" id="{750409AE-3468-214A-8061-F62CE330D8EB}"/>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Tree>
    <p:extLst>
      <p:ext uri="{BB962C8B-B14F-4D97-AF65-F5344CB8AC3E}">
        <p14:creationId xmlns:p14="http://schemas.microsoft.com/office/powerpoint/2010/main" val="406404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직사각형 3">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pic>
        <p:nvPicPr>
          <p:cNvPr id="16" name="그림 15"/>
          <p:cNvPicPr>
            <a:picLocks noChangeAspect="1"/>
          </p:cNvPicPr>
          <p:nvPr/>
        </p:nvPicPr>
        <p:blipFill>
          <a:blip r:embed="rId2"/>
          <a:stretch>
            <a:fillRect/>
          </a:stretch>
        </p:blipFill>
        <p:spPr>
          <a:xfrm>
            <a:off x="1085380" y="2891697"/>
            <a:ext cx="3181816" cy="3639526"/>
          </a:xfrm>
          <a:prstGeom prst="rect">
            <a:avLst/>
          </a:prstGeom>
        </p:spPr>
      </p:pic>
      <p:sp>
        <p:nvSpPr>
          <p:cNvPr id="17" name="내용 개체 틀 2"/>
          <p:cNvSpPr txBox="1">
            <a:spLocks/>
          </p:cNvSpPr>
          <p:nvPr/>
        </p:nvSpPr>
        <p:spPr>
          <a:xfrm>
            <a:off x="4880387" y="1220490"/>
            <a:ext cx="6226233" cy="427930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US" altLang="ko-KR" sz="1800" b="1" dirty="0">
                <a:solidFill>
                  <a:srgbClr val="D65557"/>
                </a:solidFill>
                <a:latin typeface="Calibri" panose="020F0502020204030204" pitchFamily="34" charset="0"/>
                <a:cs typeface="Calibri" panose="020F0502020204030204" pitchFamily="34" charset="0"/>
              </a:rPr>
              <a:t>Method : Poisson GLM</a:t>
            </a:r>
          </a:p>
          <a:p>
            <a:pPr marL="635508" lvl="1" indent="-342900">
              <a:buFont typeface="+mj-lt"/>
              <a:buAutoNum type="arabicParenR"/>
            </a:pPr>
            <a:r>
              <a:rPr lang="en-US" altLang="ko-KR" sz="1600" b="1" dirty="0">
                <a:latin typeface="Calibri" panose="020F0502020204030204" pitchFamily="34" charset="0"/>
                <a:cs typeface="Calibri" panose="020F0502020204030204" pitchFamily="34" charset="0"/>
              </a:rPr>
              <a:t>The tool complexity is modeled with Poisson GLM</a:t>
            </a:r>
            <a:r>
              <a:rPr lang="en-US" altLang="ko-KR" sz="1600" dirty="0">
                <a:latin typeface="Calibri" panose="020F0502020204030204" pitchFamily="34" charset="0"/>
                <a:cs typeface="Calibri" panose="020F0502020204030204" pitchFamily="34" charset="0"/>
              </a:rPr>
              <a:t>, one of the counting distribution models, which is very handy since the rate for each trial is very low although the maximum count value is unknown.</a:t>
            </a:r>
          </a:p>
          <a:p>
            <a:pPr marL="635508" lvl="1" indent="-342900">
              <a:buFont typeface="+mj-lt"/>
              <a:buAutoNum type="arabicParenR"/>
            </a:pPr>
            <a:endParaRPr lang="en-US" altLang="ko-KR" sz="1600" dirty="0">
              <a:latin typeface="Calibri" panose="020F0502020204030204" pitchFamily="34" charset="0"/>
              <a:cs typeface="Calibri" panose="020F0502020204030204" pitchFamily="34" charset="0"/>
            </a:endParaRPr>
          </a:p>
          <a:p>
            <a:pPr marL="635508" lvl="1" indent="-342900">
              <a:buFont typeface="+mj-lt"/>
              <a:buAutoNum type="arabicParenR"/>
            </a:pPr>
            <a:r>
              <a:rPr lang="en-US" altLang="ko-KR" sz="1600" dirty="0" err="1">
                <a:latin typeface="Calibri" panose="020F0502020204030204" pitchFamily="34" charset="0"/>
                <a:cs typeface="Calibri" panose="020F0502020204030204" pitchFamily="34" charset="0"/>
              </a:rPr>
              <a:t>T</a:t>
            </a:r>
            <a:r>
              <a:rPr lang="en-US" altLang="ko-KR" sz="1600" baseline="-25000" dirty="0" err="1">
                <a:latin typeface="Calibri" panose="020F0502020204030204" pitchFamily="34" charset="0"/>
                <a:cs typeface="Calibri" panose="020F0502020204030204" pitchFamily="34" charset="0"/>
              </a:rPr>
              <a:t>i</a:t>
            </a:r>
            <a:r>
              <a:rPr lang="en-US" altLang="ko-KR" sz="1600" dirty="0">
                <a:latin typeface="Calibri" panose="020F0502020204030204" pitchFamily="34" charset="0"/>
                <a:cs typeface="Calibri" panose="020F0502020204030204" pitchFamily="34" charset="0"/>
              </a:rPr>
              <a:t>, </a:t>
            </a:r>
            <a:r>
              <a:rPr lang="el-GR" altLang="ko-KR" sz="1600" dirty="0">
                <a:latin typeface="Calibri" panose="020F0502020204030204" pitchFamily="34" charset="0"/>
                <a:cs typeface="Calibri" panose="020F0502020204030204" pitchFamily="34" charset="0"/>
              </a:rPr>
              <a:t>λ</a:t>
            </a:r>
            <a:r>
              <a:rPr lang="en-US" altLang="ko-KR" sz="1600" baseline="-25000" dirty="0" err="1">
                <a:latin typeface="Calibri" panose="020F0502020204030204" pitchFamily="34" charset="0"/>
                <a:cs typeface="Calibri" panose="020F0502020204030204" pitchFamily="34" charset="0"/>
              </a:rPr>
              <a:t>i</a:t>
            </a:r>
            <a:r>
              <a:rPr lang="en-US" altLang="ko-KR" sz="1600" dirty="0">
                <a:latin typeface="Calibri" panose="020F0502020204030204" pitchFamily="34" charset="0"/>
                <a:cs typeface="Calibri" panose="020F0502020204030204" pitchFamily="34" charset="0"/>
              </a:rPr>
              <a:t>, P</a:t>
            </a:r>
            <a:r>
              <a:rPr lang="en-US" altLang="ko-KR" sz="1600" baseline="-25000" dirty="0">
                <a:latin typeface="Calibri" panose="020F0502020204030204" pitchFamily="34" charset="0"/>
                <a:cs typeface="Calibri" panose="020F0502020204030204" pitchFamily="34" charset="0"/>
              </a:rPr>
              <a:t>i</a:t>
            </a:r>
            <a:r>
              <a:rPr lang="en-US" altLang="ko-KR" sz="1600" dirty="0">
                <a:latin typeface="Calibri" panose="020F0502020204030204" pitchFamily="34" charset="0"/>
                <a:cs typeface="Calibri" panose="020F0502020204030204" pitchFamily="34" charset="0"/>
              </a:rPr>
              <a:t> each means the total number of tools, expected tool numbers and population size for case </a:t>
            </a:r>
            <a:r>
              <a:rPr lang="en-US" altLang="ko-KR" sz="1600" i="1" dirty="0" err="1">
                <a:latin typeface="Calibri" panose="020F0502020204030204" pitchFamily="34" charset="0"/>
                <a:cs typeface="Calibri" panose="020F0502020204030204" pitchFamily="34" charset="0"/>
              </a:rPr>
              <a:t>i</a:t>
            </a:r>
            <a:r>
              <a:rPr lang="en-US" altLang="ko-KR" sz="1600" dirty="0">
                <a:latin typeface="Calibri" panose="020F0502020204030204" pitchFamily="34" charset="0"/>
                <a:cs typeface="Calibri" panose="020F0502020204030204" pitchFamily="34" charset="0"/>
              </a:rPr>
              <a:t>. </a:t>
            </a:r>
            <a:r>
              <a:rPr lang="el-GR" altLang="ko-KR" sz="1600" dirty="0">
                <a:latin typeface="Calibri" panose="020F0502020204030204" pitchFamily="34" charset="0"/>
                <a:cs typeface="Calibri" panose="020F0502020204030204" pitchFamily="34" charset="0"/>
              </a:rPr>
              <a:t>α</a:t>
            </a:r>
            <a:r>
              <a:rPr lang="en-US" altLang="ko-KR" sz="1600" baseline="-25000" dirty="0">
                <a:latin typeface="Calibri" panose="020F0502020204030204" pitchFamily="34" charset="0"/>
                <a:cs typeface="Calibri" panose="020F0502020204030204" pitchFamily="34" charset="0"/>
              </a:rPr>
              <a:t>CID</a:t>
            </a:r>
            <a:r>
              <a:rPr lang="en-US" altLang="ko-KR" sz="1600" dirty="0">
                <a:latin typeface="Calibri" panose="020F0502020204030204" pitchFamily="34" charset="0"/>
                <a:cs typeface="Calibri" panose="020F0502020204030204" pitchFamily="34" charset="0"/>
              </a:rPr>
              <a:t> and </a:t>
            </a:r>
            <a:r>
              <a:rPr lang="el-GR" altLang="ko-KR" sz="1600" dirty="0">
                <a:latin typeface="Calibri" panose="020F0502020204030204" pitchFamily="34" charset="0"/>
                <a:cs typeface="Calibri" panose="020F0502020204030204" pitchFamily="34" charset="0"/>
              </a:rPr>
              <a:t>β</a:t>
            </a:r>
            <a:r>
              <a:rPr lang="en-US" altLang="ko-KR" sz="1600" baseline="-25000" dirty="0">
                <a:latin typeface="Calibri" panose="020F0502020204030204" pitchFamily="34" charset="0"/>
                <a:cs typeface="Calibri" panose="020F0502020204030204" pitchFamily="34" charset="0"/>
              </a:rPr>
              <a:t>CID</a:t>
            </a:r>
            <a:r>
              <a:rPr lang="en-US" altLang="ko-KR" sz="1600" dirty="0">
                <a:latin typeface="Calibri" panose="020F0502020204030204" pitchFamily="34" charset="0"/>
                <a:cs typeface="Calibri" panose="020F0502020204030204" pitchFamily="34" charset="0"/>
              </a:rPr>
              <a:t> each indicates the intercept and slope of the model with the CID meaning contact ID. Remember that our final purpose is</a:t>
            </a:r>
            <a:r>
              <a:rPr lang="en-US" altLang="ko-KR" sz="1600" b="1" dirty="0">
                <a:latin typeface="Calibri" panose="020F0502020204030204" pitchFamily="34" charset="0"/>
                <a:cs typeface="Calibri" panose="020F0502020204030204" pitchFamily="34" charset="0"/>
              </a:rPr>
              <a:t> to check the relationship between the number of tools and population magnitude.</a:t>
            </a:r>
          </a:p>
          <a:p>
            <a:pPr marL="635508" lvl="1" indent="-342900">
              <a:buFont typeface="+mj-lt"/>
              <a:buAutoNum type="arabicParenR"/>
            </a:pPr>
            <a:endParaRPr lang="en-US" altLang="ko-KR" sz="1600" b="1" dirty="0">
              <a:latin typeface="Calibri" panose="020F0502020204030204" pitchFamily="34" charset="0"/>
              <a:cs typeface="Calibri" panose="020F0502020204030204" pitchFamily="34" charset="0"/>
            </a:endParaRPr>
          </a:p>
          <a:p>
            <a:pPr marL="635508" lvl="1" indent="-342900">
              <a:buFont typeface="+mj-lt"/>
              <a:buAutoNum type="arabicParenR"/>
            </a:pPr>
            <a:r>
              <a:rPr lang="en-US" altLang="ko-KR" sz="1600" dirty="0">
                <a:latin typeface="Calibri" panose="020F0502020204030204" pitchFamily="34" charset="0"/>
                <a:cs typeface="Calibri" panose="020F0502020204030204" pitchFamily="34" charset="0"/>
              </a:rPr>
              <a:t>The code below indicates that the model with both intercept and slope shows lower </a:t>
            </a:r>
            <a:r>
              <a:rPr lang="en-US" altLang="ko-KR" sz="1600" dirty="0" err="1">
                <a:latin typeface="Calibri" panose="020F0502020204030204" pitchFamily="34" charset="0"/>
                <a:cs typeface="Calibri" panose="020F0502020204030204" pitchFamily="34" charset="0"/>
              </a:rPr>
              <a:t>pLOO</a:t>
            </a:r>
            <a:r>
              <a:rPr lang="en-US" altLang="ko-KR" sz="1600" dirty="0">
                <a:latin typeface="Calibri" panose="020F0502020204030204" pitchFamily="34" charset="0"/>
                <a:cs typeface="Calibri" panose="020F0502020204030204" pitchFamily="34" charset="0"/>
              </a:rPr>
              <a:t>, indicating less overfitting. We will use m11.10 model from now on.</a:t>
            </a:r>
          </a:p>
          <a:p>
            <a:pPr marL="635508" lvl="1" indent="-342900">
              <a:buFont typeface="+mj-lt"/>
              <a:buAutoNum type="arabicParenR"/>
            </a:pPr>
            <a:endParaRPr lang="en-US" altLang="ko-KR" sz="1600" dirty="0">
              <a:latin typeface="Calibri" panose="020F0502020204030204" pitchFamily="34" charset="0"/>
              <a:cs typeface="Calibri" panose="020F0502020204030204" pitchFamily="34" charset="0"/>
            </a:endParaRPr>
          </a:p>
          <a:p>
            <a:pPr marL="292608" lvl="1" indent="0">
              <a:buFont typeface="Arial" panose="020B0604020202020204" pitchFamily="34" charset="0"/>
              <a:buNone/>
            </a:pPr>
            <a:endParaRPr lang="en-US" altLang="ko-KR" sz="1600" dirty="0">
              <a:latin typeface="Calibri" panose="020F0502020204030204" pitchFamily="34" charset="0"/>
              <a:cs typeface="Calibri" panose="020F0502020204030204" pitchFamily="34" charset="0"/>
            </a:endParaRPr>
          </a:p>
        </p:txBody>
      </p:sp>
      <p:sp>
        <p:nvSpPr>
          <p:cNvPr id="13" name="Google Shape;505;p54">
            <a:extLst>
              <a:ext uri="{FF2B5EF4-FFF2-40B4-BE49-F238E27FC236}">
                <a16:creationId xmlns:a16="http://schemas.microsoft.com/office/drawing/2014/main" id="{E5AF521F-B1E8-FA44-AFA5-940F71F028FD}"/>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5" name="Google Shape;506;p54">
            <a:extLst>
              <a:ext uri="{FF2B5EF4-FFF2-40B4-BE49-F238E27FC236}">
                <a16:creationId xmlns:a16="http://schemas.microsoft.com/office/drawing/2014/main" id="{4B04C074-424D-F548-B23E-8CA8AFDA8CE5}"/>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7;p54">
            <a:extLst>
              <a:ext uri="{FF2B5EF4-FFF2-40B4-BE49-F238E27FC236}">
                <a16:creationId xmlns:a16="http://schemas.microsoft.com/office/drawing/2014/main" id="{50EC48E9-BF94-2442-858B-F17EAE3E7555}"/>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9;p54">
            <a:extLst>
              <a:ext uri="{FF2B5EF4-FFF2-40B4-BE49-F238E27FC236}">
                <a16:creationId xmlns:a16="http://schemas.microsoft.com/office/drawing/2014/main" id="{CF3AD0CF-48A3-4049-A3CC-3C46A7465455}"/>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8;p54">
            <a:extLst>
              <a:ext uri="{FF2B5EF4-FFF2-40B4-BE49-F238E27FC236}">
                <a16:creationId xmlns:a16="http://schemas.microsoft.com/office/drawing/2014/main" id="{3D96639D-1B76-2E49-BEAA-117AA68CA944}"/>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직사각형 20">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Case study 3 : Oceanic Tool Complexity</a:t>
            </a:r>
            <a:endParaRPr lang="ko-KR" altLang="en-US" sz="2400" b="1" dirty="0">
              <a:latin typeface="Nanum Gothic" panose="020D0604000000000000" pitchFamily="34" charset="-127"/>
              <a:ea typeface="Nanum Gothic" panose="020D0604000000000000" pitchFamily="34" charset="-127"/>
            </a:endParaRPr>
          </a:p>
        </p:txBody>
      </p:sp>
      <p:pic>
        <p:nvPicPr>
          <p:cNvPr id="3" name="그림 2"/>
          <p:cNvPicPr>
            <a:picLocks noChangeAspect="1"/>
          </p:cNvPicPr>
          <p:nvPr/>
        </p:nvPicPr>
        <p:blipFill rotWithShape="1">
          <a:blip r:embed="rId3"/>
          <a:srcRect b="7560"/>
          <a:stretch/>
        </p:blipFill>
        <p:spPr>
          <a:xfrm>
            <a:off x="1294948" y="1250949"/>
            <a:ext cx="2762680" cy="1608363"/>
          </a:xfrm>
          <a:prstGeom prst="rect">
            <a:avLst/>
          </a:prstGeom>
        </p:spPr>
      </p:pic>
    </p:spTree>
    <p:extLst>
      <p:ext uri="{BB962C8B-B14F-4D97-AF65-F5344CB8AC3E}">
        <p14:creationId xmlns:p14="http://schemas.microsoft.com/office/powerpoint/2010/main" val="246576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내용 개체 틀 2"/>
          <p:cNvSpPr txBox="1">
            <a:spLocks/>
          </p:cNvSpPr>
          <p:nvPr/>
        </p:nvSpPr>
        <p:spPr>
          <a:xfrm>
            <a:off x="4929447" y="1111430"/>
            <a:ext cx="6226233" cy="5746569"/>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US" altLang="ko-KR" sz="1800" b="1" dirty="0">
                <a:solidFill>
                  <a:srgbClr val="D65557"/>
                </a:solidFill>
              </a:rPr>
              <a:t>Result</a:t>
            </a:r>
            <a:endParaRPr lang="en-US" altLang="ko-KR" sz="1800" dirty="0"/>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The chart upper left shows the relationship between log population and total tools, which we want at first. The bottom one represents it with the real population number.</a:t>
            </a:r>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The solid line and filled circle show the high-contact islands while the dashed ones show low-contact islands.</a:t>
            </a:r>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There are </a:t>
            </a:r>
            <a:r>
              <a:rPr lang="en-US" altLang="ko-KR" sz="1600" b="1" dirty="0">
                <a:latin typeface="Calibri" panose="020F0502020204030204" pitchFamily="34" charset="0"/>
                <a:cs typeface="Calibri" panose="020F0502020204030204" pitchFamily="34" charset="0"/>
              </a:rPr>
              <a:t>two main flaws</a:t>
            </a:r>
            <a:r>
              <a:rPr lang="en-US" altLang="ko-KR" sz="1600" dirty="0">
                <a:latin typeface="Calibri" panose="020F0502020204030204" pitchFamily="34" charset="0"/>
                <a:cs typeface="Calibri" panose="020F0502020204030204" pitchFamily="34" charset="0"/>
              </a:rPr>
              <a:t> in the graph based on statistical model:</a:t>
            </a:r>
            <a:br>
              <a:rPr lang="en-US" altLang="ko-KR" sz="1600" dirty="0">
                <a:latin typeface="Calibri" panose="020F0502020204030204" pitchFamily="34" charset="0"/>
                <a:cs typeface="Calibri" panose="020F0502020204030204" pitchFamily="34" charset="0"/>
              </a:rPr>
            </a:br>
            <a:r>
              <a:rPr lang="en-US" altLang="ko-KR" sz="1600" dirty="0">
                <a:latin typeface="Calibri" panose="020F0502020204030204" pitchFamily="34" charset="0"/>
                <a:cs typeface="Calibri" panose="020F0502020204030204" pitchFamily="34" charset="0"/>
              </a:rPr>
              <a:t>- </a:t>
            </a:r>
            <a:r>
              <a:rPr lang="en-US" altLang="ko-KR" sz="1600" b="1" dirty="0">
                <a:latin typeface="Calibri" panose="020F0502020204030204" pitchFamily="34" charset="0"/>
                <a:cs typeface="Calibri" panose="020F0502020204030204" pitchFamily="34" charset="0"/>
              </a:rPr>
              <a:t>The lines do not pass the origin</a:t>
            </a:r>
            <a:r>
              <a:rPr lang="en-US" altLang="ko-KR" sz="1600" dirty="0">
                <a:latin typeface="Calibri" panose="020F0502020204030204" pitchFamily="34" charset="0"/>
                <a:cs typeface="Calibri" panose="020F0502020204030204" pitchFamily="34" charset="0"/>
              </a:rPr>
              <a:t>. Zero population should indicate zero tools.</a:t>
            </a:r>
            <a:br>
              <a:rPr lang="en-US" altLang="ko-KR" sz="1600" dirty="0">
                <a:latin typeface="Calibri" panose="020F0502020204030204" pitchFamily="34" charset="0"/>
                <a:cs typeface="Calibri" panose="020F0502020204030204" pitchFamily="34" charset="0"/>
              </a:rPr>
            </a:br>
            <a:r>
              <a:rPr lang="en-US" altLang="ko-KR" sz="1600" dirty="0">
                <a:latin typeface="Calibri" panose="020F0502020204030204" pitchFamily="34" charset="0"/>
                <a:cs typeface="Calibri" panose="020F0502020204030204" pitchFamily="34" charset="0"/>
              </a:rPr>
              <a:t>- As higher the population, </a:t>
            </a:r>
            <a:r>
              <a:rPr lang="en-US" altLang="ko-KR" sz="1600" b="1" dirty="0">
                <a:latin typeface="Calibri" panose="020F0502020204030204" pitchFamily="34" charset="0"/>
                <a:cs typeface="Calibri" panose="020F0502020204030204" pitchFamily="34" charset="0"/>
              </a:rPr>
              <a:t>low-contact islands have more tools than high-contact islands. </a:t>
            </a:r>
            <a:r>
              <a:rPr lang="de-DE" altLang="ko-KR" sz="1600" dirty="0">
                <a:latin typeface="Calibri" panose="020F0502020204030204" pitchFamily="34" charset="0"/>
                <a:cs typeface="Calibri" panose="020F0502020204030204" pitchFamily="34" charset="0"/>
              </a:rPr>
              <a:t>In</a:t>
            </a:r>
            <a:r>
              <a:rPr lang="ko-KR" altLang="en-US" sz="1600" dirty="0">
                <a:latin typeface="Calibri" panose="020F0502020204030204" pitchFamily="34" charset="0"/>
                <a:cs typeface="Calibri" panose="020F0502020204030204" pitchFamily="34" charset="0"/>
              </a:rPr>
              <a:t> </a:t>
            </a:r>
            <a:r>
              <a:rPr lang="en-US" altLang="ko-KR" sz="1600" dirty="0">
                <a:latin typeface="Calibri" panose="020F0502020204030204" pitchFamily="34" charset="0"/>
                <a:cs typeface="Calibri" panose="020F0502020204030204" pitchFamily="34" charset="0"/>
              </a:rPr>
              <a:t>common sense, there should be explicit difference.</a:t>
            </a:r>
            <a:br>
              <a:rPr lang="en-US" altLang="ko-KR" sz="1600" dirty="0">
                <a:latin typeface="Calibri" panose="020F0502020204030204" pitchFamily="34" charset="0"/>
                <a:cs typeface="Calibri" panose="020F0502020204030204" pitchFamily="34" charset="0"/>
              </a:rPr>
            </a:br>
            <a:br>
              <a:rPr lang="en-US" altLang="ko-KR" sz="1600" dirty="0">
                <a:latin typeface="Calibri" panose="020F0502020204030204" pitchFamily="34" charset="0"/>
                <a:cs typeface="Calibri" panose="020F0502020204030204" pitchFamily="34" charset="0"/>
              </a:rPr>
            </a:br>
            <a:r>
              <a:rPr lang="en-US" altLang="ko-KR" sz="1600" dirty="0">
                <a:latin typeface="Calibri" panose="020F0502020204030204" pitchFamily="34" charset="0"/>
                <a:cs typeface="Calibri" panose="020F0502020204030204" pitchFamily="34" charset="0"/>
              </a:rPr>
              <a:t>Such flaws come from the outfitting case of Hawaii: it has too many population but geographically has low contact.</a:t>
            </a:r>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The listed errors show the </a:t>
            </a:r>
            <a:r>
              <a:rPr lang="en-US" altLang="ko-KR" sz="1600" b="1" dirty="0">
                <a:latin typeface="Calibri" panose="020F0502020204030204" pitchFamily="34" charset="0"/>
                <a:cs typeface="Calibri" panose="020F0502020204030204" pitchFamily="34" charset="0"/>
              </a:rPr>
              <a:t>limitation of statistical model, </a:t>
            </a:r>
            <a:r>
              <a:rPr lang="en-US" altLang="ko-KR" sz="1600" dirty="0">
                <a:latin typeface="Calibri" panose="020F0502020204030204" pitchFamily="34" charset="0"/>
                <a:cs typeface="Calibri" panose="020F0502020204030204" pitchFamily="34" charset="0"/>
              </a:rPr>
              <a:t>emphasizing the necessity of introducing </a:t>
            </a:r>
            <a:r>
              <a:rPr lang="en-US" altLang="ko-KR" sz="1600" b="1" dirty="0">
                <a:latin typeface="Calibri" panose="020F0502020204030204" pitchFamily="34" charset="0"/>
                <a:cs typeface="Calibri" panose="020F0502020204030204" pitchFamily="34" charset="0"/>
              </a:rPr>
              <a:t>scientific model instead.</a:t>
            </a:r>
            <a:endParaRPr lang="en-US" altLang="ko-KR" sz="1600" dirty="0">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rotWithShape="1">
          <a:blip r:embed="rId2"/>
          <a:srcRect t="4597"/>
          <a:stretch/>
        </p:blipFill>
        <p:spPr>
          <a:xfrm>
            <a:off x="1632782" y="993922"/>
            <a:ext cx="2796716" cy="2591757"/>
          </a:xfrm>
          <a:prstGeom prst="rect">
            <a:avLst/>
          </a:prstGeom>
        </p:spPr>
      </p:pic>
      <p:pic>
        <p:nvPicPr>
          <p:cNvPr id="14" name="그림 13"/>
          <p:cNvPicPr>
            <a:picLocks noChangeAspect="1"/>
          </p:cNvPicPr>
          <p:nvPr/>
        </p:nvPicPr>
        <p:blipFill>
          <a:blip r:embed="rId3"/>
          <a:stretch>
            <a:fillRect/>
          </a:stretch>
        </p:blipFill>
        <p:spPr>
          <a:xfrm>
            <a:off x="1614710" y="3798848"/>
            <a:ext cx="2814788" cy="2592080"/>
          </a:xfrm>
          <a:prstGeom prst="rect">
            <a:avLst/>
          </a:prstGeom>
        </p:spPr>
      </p:pic>
      <p:sp>
        <p:nvSpPr>
          <p:cNvPr id="17" name="직사각형 16">
            <a:extLst>
              <a:ext uri="{FF2B5EF4-FFF2-40B4-BE49-F238E27FC236}">
                <a16:creationId xmlns:a16="http://schemas.microsoft.com/office/drawing/2014/main" id="{CBA88BA7-6CEA-0C47-84E9-F29F2BA1CBF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sp>
        <p:nvSpPr>
          <p:cNvPr id="15" name="Google Shape;505;p54">
            <a:extLst>
              <a:ext uri="{FF2B5EF4-FFF2-40B4-BE49-F238E27FC236}">
                <a16:creationId xmlns:a16="http://schemas.microsoft.com/office/drawing/2014/main" id="{D6B2C200-C756-E146-B23D-A11E69996C85}"/>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8" name="Google Shape;506;p54">
            <a:extLst>
              <a:ext uri="{FF2B5EF4-FFF2-40B4-BE49-F238E27FC236}">
                <a16:creationId xmlns:a16="http://schemas.microsoft.com/office/drawing/2014/main" id="{88AFDE40-D611-3A40-B942-677B4CCD4B26}"/>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7;p54">
            <a:extLst>
              <a:ext uri="{FF2B5EF4-FFF2-40B4-BE49-F238E27FC236}">
                <a16:creationId xmlns:a16="http://schemas.microsoft.com/office/drawing/2014/main" id="{8ABF44E7-532E-684C-BD9D-F6612FDE8805}"/>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9;p54">
            <a:extLst>
              <a:ext uri="{FF2B5EF4-FFF2-40B4-BE49-F238E27FC236}">
                <a16:creationId xmlns:a16="http://schemas.microsoft.com/office/drawing/2014/main" id="{332AA50C-2F39-3B4E-8365-02BAC57DD34F}"/>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8;p54">
            <a:extLst>
              <a:ext uri="{FF2B5EF4-FFF2-40B4-BE49-F238E27FC236}">
                <a16:creationId xmlns:a16="http://schemas.microsoft.com/office/drawing/2014/main" id="{D8F8FB72-B899-CD4A-B948-DADA8F95FF11}"/>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직사각형 21">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Case study 3 : Oceanic Tool Complexity</a:t>
            </a:r>
            <a:endParaRPr lang="ko-KR" altLang="en-US" sz="2400" b="1" dirty="0">
              <a:latin typeface="Nanum Gothic" panose="020D0604000000000000" pitchFamily="34" charset="-127"/>
              <a:ea typeface="Nanum Gothic" panose="020D0604000000000000" pitchFamily="34" charset="-127"/>
            </a:endParaRPr>
          </a:p>
        </p:txBody>
      </p:sp>
    </p:spTree>
    <p:extLst>
      <p:ext uri="{BB962C8B-B14F-4D97-AF65-F5344CB8AC3E}">
        <p14:creationId xmlns:p14="http://schemas.microsoft.com/office/powerpoint/2010/main" val="381604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직사각형 3">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Ch.11</a:t>
            </a:r>
            <a:endParaRPr lang="ko-KR" altLang="en-US" dirty="0">
              <a:solidFill>
                <a:schemeClr val="tx1">
                  <a:lumMod val="50000"/>
                  <a:lumOff val="50000"/>
                </a:schemeClr>
              </a:solidFill>
            </a:endParaRPr>
          </a:p>
        </p:txBody>
      </p:sp>
      <p:sp>
        <p:nvSpPr>
          <p:cNvPr id="13" name="내용 개체 틀 2"/>
          <p:cNvSpPr txBox="1">
            <a:spLocks/>
          </p:cNvSpPr>
          <p:nvPr/>
        </p:nvSpPr>
        <p:spPr>
          <a:xfrm>
            <a:off x="4929447" y="1111430"/>
            <a:ext cx="6226233" cy="5746569"/>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US" altLang="ko-KR" sz="1800" b="1" dirty="0">
                <a:solidFill>
                  <a:srgbClr val="D65557"/>
                </a:solidFill>
              </a:rPr>
              <a:t>Result - Improved</a:t>
            </a:r>
            <a:endParaRPr lang="en-US" altLang="ko-KR" sz="1800" dirty="0"/>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The introduced scientific model is about the rate of number of tools change with time. α and </a:t>
            </a:r>
            <a:r>
              <a:rPr lang="el-GR" altLang="ko-KR" sz="1600" dirty="0">
                <a:latin typeface="Calibri" panose="020F0502020204030204" pitchFamily="34" charset="0"/>
                <a:cs typeface="Calibri" panose="020F0502020204030204" pitchFamily="34" charset="0"/>
              </a:rPr>
              <a:t>β</a:t>
            </a:r>
            <a:r>
              <a:rPr lang="en-US" altLang="ko-KR" sz="1600" dirty="0">
                <a:latin typeface="Calibri" panose="020F0502020204030204" pitchFamily="34" charset="0"/>
                <a:cs typeface="Calibri" panose="020F0502020204030204" pitchFamily="34" charset="0"/>
              </a:rPr>
              <a:t> each shows the innovation rate and diminishing return. As the population increase, the </a:t>
            </a:r>
            <a:r>
              <a:rPr lang="el-GR" altLang="ko-KR" sz="1600" dirty="0">
                <a:latin typeface="Calibri" panose="020F0502020204030204" pitchFamily="34" charset="0"/>
                <a:cs typeface="Calibri" panose="020F0502020204030204" pitchFamily="34" charset="0"/>
              </a:rPr>
              <a:t>Δ</a:t>
            </a:r>
            <a:r>
              <a:rPr lang="en-US" altLang="ko-KR" sz="1600" dirty="0">
                <a:latin typeface="Calibri" panose="020F0502020204030204" pitchFamily="34" charset="0"/>
                <a:cs typeface="Calibri" panose="020F0502020204030204" pitchFamily="34" charset="0"/>
              </a:rPr>
              <a:t>T should increase. But economically as the population reaches to certain level, the </a:t>
            </a:r>
            <a:r>
              <a:rPr lang="en-US" altLang="ko-KR" sz="1600" b="1" dirty="0">
                <a:latin typeface="Calibri" panose="020F0502020204030204" pitchFamily="34" charset="0"/>
                <a:cs typeface="Calibri" panose="020F0502020204030204" pitchFamily="34" charset="0"/>
              </a:rPr>
              <a:t>saturation effect occur and each additional person contributes less to the tool increase. </a:t>
            </a:r>
            <a:r>
              <a:rPr lang="en-US" altLang="ko-KR" sz="1600" dirty="0">
                <a:latin typeface="Calibri" panose="020F0502020204030204" pitchFamily="34" charset="0"/>
                <a:cs typeface="Calibri" panose="020F0502020204030204" pitchFamily="34" charset="0"/>
              </a:rPr>
              <a:t>That’s the diminishing return effect. </a:t>
            </a:r>
            <a:r>
              <a:rPr lang="el-GR" altLang="ko-KR" sz="1600" dirty="0">
                <a:latin typeface="Calibri" panose="020F0502020204030204" pitchFamily="34" charset="0"/>
                <a:cs typeface="Calibri" panose="020F0502020204030204" pitchFamily="34" charset="0"/>
              </a:rPr>
              <a:t>γ</a:t>
            </a:r>
            <a:r>
              <a:rPr lang="en-US" altLang="ko-KR" sz="1600" dirty="0">
                <a:latin typeface="Calibri" panose="020F0502020204030204" pitchFamily="34" charset="0"/>
                <a:cs typeface="Calibri" panose="020F0502020204030204" pitchFamily="34" charset="0"/>
              </a:rPr>
              <a:t> indicates the loss rate, showing that as the tool number increases, the loss rate also increases.</a:t>
            </a:r>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At the steady state, the </a:t>
            </a:r>
            <a:r>
              <a:rPr lang="el-GR" altLang="ko-KR" sz="1600" dirty="0">
                <a:latin typeface="Calibri" panose="020F0502020204030204" pitchFamily="34" charset="0"/>
                <a:cs typeface="Calibri" panose="020F0502020204030204" pitchFamily="34" charset="0"/>
              </a:rPr>
              <a:t>λ</a:t>
            </a:r>
            <a:r>
              <a:rPr lang="en-US" altLang="ko-KR" sz="1600" baseline="-25000" dirty="0" err="1">
                <a:latin typeface="Calibri" panose="020F0502020204030204" pitchFamily="34" charset="0"/>
                <a:cs typeface="Calibri" panose="020F0502020204030204" pitchFamily="34" charset="0"/>
              </a:rPr>
              <a:t>i</a:t>
            </a:r>
            <a:r>
              <a:rPr lang="en-US" altLang="ko-KR" sz="1600" dirty="0">
                <a:latin typeface="Calibri" panose="020F0502020204030204" pitchFamily="34" charset="0"/>
                <a:cs typeface="Calibri" panose="020F0502020204030204" pitchFamily="34" charset="0"/>
              </a:rPr>
              <a:t> is determined as left, which did not include any ad hoc link functions. With the new scientific model, the bottom left lines are drawn. Since the values are scientifically derived, </a:t>
            </a:r>
            <a:r>
              <a:rPr lang="en-US" altLang="ko-KR" sz="1600" b="1" dirty="0">
                <a:latin typeface="Calibri" panose="020F0502020204030204" pitchFamily="34" charset="0"/>
                <a:cs typeface="Calibri" panose="020F0502020204030204" pitchFamily="34" charset="0"/>
              </a:rPr>
              <a:t>the two flaws in the statistical models are clearly solved. </a:t>
            </a:r>
            <a:r>
              <a:rPr lang="en-US" altLang="ko-KR" sz="1600" dirty="0">
                <a:latin typeface="Calibri" panose="020F0502020204030204" pitchFamily="34" charset="0"/>
                <a:cs typeface="Calibri" panose="020F0502020204030204" pitchFamily="34" charset="0"/>
              </a:rPr>
              <a:t>It passes origin and shows clear difference.</a:t>
            </a:r>
          </a:p>
          <a:p>
            <a:pPr marL="635508" lvl="1" indent="-342900">
              <a:lnSpc>
                <a:spcPct val="110000"/>
              </a:lnSpc>
              <a:buFont typeface="+mj-lt"/>
              <a:buAutoNum type="arabicParenR"/>
            </a:pPr>
            <a:r>
              <a:rPr lang="en-US" altLang="ko-KR" sz="1600" dirty="0">
                <a:latin typeface="Calibri" panose="020F0502020204030204" pitchFamily="34" charset="0"/>
                <a:cs typeface="Calibri" panose="020F0502020204030204" pitchFamily="34" charset="0"/>
              </a:rPr>
              <a:t>As the result, although it contains some flaws too, </a:t>
            </a:r>
            <a:r>
              <a:rPr lang="en-US" altLang="ko-KR" sz="1600" b="1" dirty="0">
                <a:latin typeface="Calibri" panose="020F0502020204030204" pitchFamily="34" charset="0"/>
                <a:cs typeface="Calibri" panose="020F0502020204030204" pitchFamily="34" charset="0"/>
              </a:rPr>
              <a:t>scientific model can be more useful than statistical model in some case </a:t>
            </a:r>
            <a:r>
              <a:rPr lang="en-US" altLang="ko-KR" sz="1600" dirty="0">
                <a:latin typeface="Calibri" panose="020F0502020204030204" pitchFamily="34" charset="0"/>
                <a:cs typeface="Calibri" panose="020F0502020204030204" pitchFamily="34" charset="0"/>
              </a:rPr>
              <a:t>where some outliners exist in the data.</a:t>
            </a:r>
          </a:p>
        </p:txBody>
      </p:sp>
      <p:grpSp>
        <p:nvGrpSpPr>
          <p:cNvPr id="3" name="그룹 2"/>
          <p:cNvGrpSpPr/>
          <p:nvPr/>
        </p:nvGrpSpPr>
        <p:grpSpPr>
          <a:xfrm>
            <a:off x="962401" y="1554505"/>
            <a:ext cx="2800350" cy="1506213"/>
            <a:chOff x="962401" y="1554505"/>
            <a:chExt cx="2800350" cy="1506213"/>
          </a:xfrm>
        </p:grpSpPr>
        <p:pic>
          <p:nvPicPr>
            <p:cNvPr id="15" name="그림 14"/>
            <p:cNvPicPr>
              <a:picLocks noChangeAspect="1"/>
            </p:cNvPicPr>
            <p:nvPr/>
          </p:nvPicPr>
          <p:blipFill>
            <a:blip r:embed="rId2"/>
            <a:stretch>
              <a:fillRect/>
            </a:stretch>
          </p:blipFill>
          <p:spPr>
            <a:xfrm>
              <a:off x="1596313" y="2232330"/>
              <a:ext cx="1698543" cy="828388"/>
            </a:xfrm>
            <a:prstGeom prst="rect">
              <a:avLst/>
            </a:prstGeom>
          </p:spPr>
        </p:pic>
        <p:pic>
          <p:nvPicPr>
            <p:cNvPr id="18" name="그림 17"/>
            <p:cNvPicPr>
              <a:picLocks noChangeAspect="1"/>
            </p:cNvPicPr>
            <p:nvPr/>
          </p:nvPicPr>
          <p:blipFill>
            <a:blip r:embed="rId3"/>
            <a:stretch>
              <a:fillRect/>
            </a:stretch>
          </p:blipFill>
          <p:spPr>
            <a:xfrm>
              <a:off x="962401" y="1554505"/>
              <a:ext cx="2800350" cy="609600"/>
            </a:xfrm>
            <a:prstGeom prst="rect">
              <a:avLst/>
            </a:prstGeom>
          </p:spPr>
        </p:pic>
      </p:grpSp>
      <p:pic>
        <p:nvPicPr>
          <p:cNvPr id="19" name="그림 18"/>
          <p:cNvPicPr>
            <a:picLocks noChangeAspect="1"/>
          </p:cNvPicPr>
          <p:nvPr/>
        </p:nvPicPr>
        <p:blipFill>
          <a:blip r:embed="rId4"/>
          <a:stretch>
            <a:fillRect/>
          </a:stretch>
        </p:blipFill>
        <p:spPr>
          <a:xfrm>
            <a:off x="715047" y="3060718"/>
            <a:ext cx="3461074" cy="3063776"/>
          </a:xfrm>
          <a:prstGeom prst="rect">
            <a:avLst/>
          </a:prstGeom>
        </p:spPr>
      </p:pic>
      <p:sp>
        <p:nvSpPr>
          <p:cNvPr id="14" name="Google Shape;505;p54">
            <a:extLst>
              <a:ext uri="{FF2B5EF4-FFF2-40B4-BE49-F238E27FC236}">
                <a16:creationId xmlns:a16="http://schemas.microsoft.com/office/drawing/2014/main" id="{D4E3C88E-A8A5-9049-86F1-ED8B7F8AF569}"/>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7" name="Google Shape;506;p54">
            <a:extLst>
              <a:ext uri="{FF2B5EF4-FFF2-40B4-BE49-F238E27FC236}">
                <a16:creationId xmlns:a16="http://schemas.microsoft.com/office/drawing/2014/main" id="{607B6787-760F-1D48-94C2-18881791053E}"/>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7;p54">
            <a:extLst>
              <a:ext uri="{FF2B5EF4-FFF2-40B4-BE49-F238E27FC236}">
                <a16:creationId xmlns:a16="http://schemas.microsoft.com/office/drawing/2014/main" id="{353F2F30-566B-8440-9B90-BA4AA8105B23}"/>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9;p54">
            <a:extLst>
              <a:ext uri="{FF2B5EF4-FFF2-40B4-BE49-F238E27FC236}">
                <a16:creationId xmlns:a16="http://schemas.microsoft.com/office/drawing/2014/main" id="{738BBDC3-C2E6-0D4A-8779-390FF7FEEFA0}"/>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8;p54">
            <a:extLst>
              <a:ext uri="{FF2B5EF4-FFF2-40B4-BE49-F238E27FC236}">
                <a16:creationId xmlns:a16="http://schemas.microsoft.com/office/drawing/2014/main" id="{FD0E2E44-DD84-A648-AD9B-D38DECEE5C5E}"/>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3" name="직사각형 2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Case study 3 : Oceanic Tool Complexity</a:t>
            </a:r>
            <a:endParaRPr lang="ko-KR" altLang="en-US" sz="2400" b="1" dirty="0">
              <a:latin typeface="Nanum Gothic" panose="020D0604000000000000" pitchFamily="34" charset="-127"/>
              <a:ea typeface="Nanum Gothic" panose="020D0604000000000000" pitchFamily="34" charset="-127"/>
            </a:endParaRPr>
          </a:p>
        </p:txBody>
      </p:sp>
    </p:spTree>
    <p:extLst>
      <p:ext uri="{BB962C8B-B14F-4D97-AF65-F5344CB8AC3E}">
        <p14:creationId xmlns:p14="http://schemas.microsoft.com/office/powerpoint/2010/main" val="1341516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직사각형 3">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Ch.14</a:t>
            </a:r>
            <a:endParaRPr lang="ko-KR" altLang="en-US" dirty="0">
              <a:solidFill>
                <a:schemeClr val="tx1">
                  <a:lumMod val="50000"/>
                  <a:lumOff val="50000"/>
                </a:schemeClr>
              </a:solidFill>
            </a:endParaRPr>
          </a:p>
        </p:txBody>
      </p:sp>
      <p:grpSp>
        <p:nvGrpSpPr>
          <p:cNvPr id="5" name="그룹 4"/>
          <p:cNvGrpSpPr/>
          <p:nvPr/>
        </p:nvGrpSpPr>
        <p:grpSpPr>
          <a:xfrm>
            <a:off x="1682244" y="3423662"/>
            <a:ext cx="2806700" cy="2936483"/>
            <a:chOff x="2866274" y="3549790"/>
            <a:chExt cx="2806700" cy="2936483"/>
          </a:xfrm>
        </p:grpSpPr>
        <p:pic>
          <p:nvPicPr>
            <p:cNvPr id="3" name="그림 2">
              <a:extLst>
                <a:ext uri="{FF2B5EF4-FFF2-40B4-BE49-F238E27FC236}">
                  <a16:creationId xmlns:a16="http://schemas.microsoft.com/office/drawing/2014/main" id="{D2B49606-4454-F643-92BF-DBDF32517B81}"/>
                </a:ext>
              </a:extLst>
            </p:cNvPr>
            <p:cNvPicPr>
              <a:picLocks noChangeAspect="1"/>
            </p:cNvPicPr>
            <p:nvPr/>
          </p:nvPicPr>
          <p:blipFill>
            <a:blip r:embed="rId2"/>
            <a:stretch>
              <a:fillRect/>
            </a:stretch>
          </p:blipFill>
          <p:spPr>
            <a:xfrm>
              <a:off x="2866274" y="3549790"/>
              <a:ext cx="2806700" cy="2667000"/>
            </a:xfrm>
            <a:prstGeom prst="rect">
              <a:avLst/>
            </a:prstGeom>
          </p:spPr>
        </p:pic>
        <p:sp>
          <p:nvSpPr>
            <p:cNvPr id="17" name="TextBox 16">
              <a:extLst>
                <a:ext uri="{FF2B5EF4-FFF2-40B4-BE49-F238E27FC236}">
                  <a16:creationId xmlns:a16="http://schemas.microsoft.com/office/drawing/2014/main" id="{D07B0771-6235-2C40-B738-34D11C3CA6F5}"/>
                </a:ext>
              </a:extLst>
            </p:cNvPr>
            <p:cNvSpPr txBox="1"/>
            <p:nvPr/>
          </p:nvSpPr>
          <p:spPr>
            <a:xfrm>
              <a:off x="3604606" y="6209274"/>
              <a:ext cx="665018" cy="276999"/>
            </a:xfrm>
            <a:prstGeom prst="rect">
              <a:avLst/>
            </a:prstGeom>
            <a:noFill/>
          </p:spPr>
          <p:txBody>
            <a:bodyPr wrap="square" rtlCol="0">
              <a:spAutoFit/>
            </a:bodyPr>
            <a:lstStyle/>
            <a:p>
              <a:r>
                <a:rPr kumimoji="1" lang="en-US" altLang="ko-KR" sz="1200" b="1" dirty="0"/>
                <a:t>m14.7</a:t>
              </a:r>
              <a:endParaRPr kumimoji="1" lang="ko-KR" altLang="en-US" sz="1200" b="1" dirty="0"/>
            </a:p>
          </p:txBody>
        </p:sp>
      </p:grpSp>
      <p:pic>
        <p:nvPicPr>
          <p:cNvPr id="10" name="그림 9">
            <a:extLst>
              <a:ext uri="{FF2B5EF4-FFF2-40B4-BE49-F238E27FC236}">
                <a16:creationId xmlns:a16="http://schemas.microsoft.com/office/drawing/2014/main" id="{9C776059-41DC-48A4-AC20-8C7C249960C2}"/>
              </a:ext>
            </a:extLst>
          </p:cNvPr>
          <p:cNvPicPr>
            <a:picLocks noChangeAspect="1"/>
          </p:cNvPicPr>
          <p:nvPr/>
        </p:nvPicPr>
        <p:blipFill>
          <a:blip r:embed="rId3"/>
          <a:stretch>
            <a:fillRect/>
          </a:stretch>
        </p:blipFill>
        <p:spPr>
          <a:xfrm>
            <a:off x="2185145" y="2023752"/>
            <a:ext cx="3503940" cy="1399910"/>
          </a:xfrm>
          <a:prstGeom prst="rect">
            <a:avLst/>
          </a:prstGeom>
        </p:spPr>
      </p:pic>
      <p:sp>
        <p:nvSpPr>
          <p:cNvPr id="13" name="Google Shape;190;p28">
            <a:extLst>
              <a:ext uri="{FF2B5EF4-FFF2-40B4-BE49-F238E27FC236}">
                <a16:creationId xmlns:a16="http://schemas.microsoft.com/office/drawing/2014/main" id="{78A56312-3E1D-4B4E-AD7E-E4EDA80C7E2B}"/>
              </a:ext>
            </a:extLst>
          </p:cNvPr>
          <p:cNvSpPr txBox="1"/>
          <p:nvPr/>
        </p:nvSpPr>
        <p:spPr>
          <a:xfrm>
            <a:off x="5672974" y="1254285"/>
            <a:ext cx="5433167" cy="1999268"/>
          </a:xfrm>
          <a:prstGeom prst="rect">
            <a:avLst/>
          </a:prstGeom>
          <a:noFill/>
          <a:ln>
            <a:noFill/>
          </a:ln>
        </p:spPr>
        <p:txBody>
          <a:bodyPr spcFirstLastPara="1" wrap="square" lIns="91433" tIns="45700" rIns="91433" bIns="45700" anchor="t" anchorCtr="0">
            <a:noAutofit/>
          </a:bodyPr>
          <a:lstStyle/>
          <a:p>
            <a:pPr>
              <a:lnSpc>
                <a:spcPct val="90000"/>
              </a:lnSpc>
              <a:buClr>
                <a:srgbClr val="D65557"/>
              </a:buClr>
              <a:buSzPct val="100000"/>
            </a:pPr>
            <a:r>
              <a:rPr lang="en-US" altLang="ko" b="1" dirty="0">
                <a:solidFill>
                  <a:srgbClr val="D65557"/>
                </a:solidFill>
                <a:latin typeface="Calibri"/>
                <a:ea typeface="Calibri"/>
                <a:cs typeface="Calibri"/>
                <a:sym typeface="Calibri"/>
              </a:rPr>
              <a:t>5.   New method</a:t>
            </a:r>
          </a:p>
          <a:p>
            <a:pPr marL="643451" lvl="1" indent="-355591">
              <a:lnSpc>
                <a:spcPct val="120000"/>
              </a:lnSpc>
              <a:spcBef>
                <a:spcPts val="533"/>
              </a:spcBef>
              <a:buClr>
                <a:schemeClr val="dk1"/>
              </a:buClr>
              <a:buSzPct val="100000"/>
              <a:buFont typeface="Malgun Gothic"/>
              <a:buAutoNum type="arabicParenR"/>
            </a:pPr>
            <a:r>
              <a:rPr lang="en-US" sz="1600" dirty="0">
                <a:solidFill>
                  <a:schemeClr val="dk1"/>
                </a:solidFill>
                <a:latin typeface="Calibri"/>
                <a:ea typeface="Calibri"/>
                <a:cs typeface="Calibri"/>
                <a:sym typeface="Calibri"/>
              </a:rPr>
              <a:t>We added </a:t>
            </a:r>
            <a:r>
              <a:rPr lang="en-US" altLang="ko" sz="1600" i="1" dirty="0">
                <a:solidFill>
                  <a:schemeClr val="dk1"/>
                </a:solidFill>
                <a:latin typeface="Calibri"/>
                <a:ea typeface="Calibri"/>
                <a:cs typeface="Calibri"/>
                <a:sym typeface="Calibri"/>
              </a:rPr>
              <a:t>varying intercepts </a:t>
            </a:r>
            <a:r>
              <a:rPr lang="en-US" altLang="ko" sz="1600" dirty="0">
                <a:solidFill>
                  <a:schemeClr val="dk1"/>
                </a:solidFill>
                <a:latin typeface="Calibri"/>
                <a:ea typeface="Calibri"/>
                <a:cs typeface="Calibri"/>
                <a:sym typeface="Calibri"/>
              </a:rPr>
              <a:t>term to our model. </a:t>
            </a:r>
          </a:p>
          <a:p>
            <a:pPr marL="643451" lvl="1" indent="-355591">
              <a:lnSpc>
                <a:spcPct val="12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Varying intercepts are estimated in light of </a:t>
            </a:r>
            <a:br>
              <a:rPr lang="en-US" altLang="ko" sz="1600" dirty="0">
                <a:solidFill>
                  <a:schemeClr val="dk1"/>
                </a:solidFill>
                <a:latin typeface="Calibri"/>
                <a:ea typeface="Calibri"/>
                <a:cs typeface="Calibri"/>
                <a:sym typeface="Calibri"/>
              </a:rPr>
            </a:br>
            <a:r>
              <a:rPr lang="en-US" altLang="ko" sz="1600" b="1" dirty="0">
                <a:solidFill>
                  <a:schemeClr val="dk1"/>
                </a:solidFill>
                <a:latin typeface="Calibri"/>
                <a:ea typeface="Calibri"/>
                <a:cs typeface="Calibri"/>
                <a:sym typeface="Calibri"/>
              </a:rPr>
              <a:t>geographic distance</a:t>
            </a:r>
            <a:r>
              <a:rPr lang="en-US" altLang="ko" sz="1600" dirty="0">
                <a:solidFill>
                  <a:schemeClr val="dk1"/>
                </a:solidFill>
                <a:latin typeface="Calibri"/>
                <a:ea typeface="Calibri"/>
                <a:cs typeface="Calibri"/>
                <a:sym typeface="Calibri"/>
              </a:rPr>
              <a:t>. Not distinct category membership like in typical varying intercepts </a:t>
            </a:r>
            <a:r>
              <a:rPr lang="de-DE" altLang="ko-KR" sz="1600" dirty="0">
                <a:solidFill>
                  <a:schemeClr val="dk1"/>
                </a:solidFill>
                <a:latin typeface="Calibri"/>
                <a:ea typeface="Calibri"/>
                <a:cs typeface="Calibri"/>
                <a:sym typeface="Calibri"/>
              </a:rPr>
              <a:t>but</a:t>
            </a:r>
            <a:r>
              <a:rPr lang="ko-KR" altLang="en-US" sz="1600" dirty="0">
                <a:solidFill>
                  <a:schemeClr val="dk1"/>
                </a:solidFill>
                <a:latin typeface="Calibri"/>
                <a:ea typeface="Calibri"/>
                <a:cs typeface="Calibri"/>
                <a:sym typeface="Calibri"/>
              </a:rPr>
              <a:t> </a:t>
            </a:r>
            <a:r>
              <a:rPr lang="en-US" altLang="ko-KR" sz="1600" dirty="0">
                <a:solidFill>
                  <a:schemeClr val="dk1"/>
                </a:solidFill>
                <a:latin typeface="Calibri"/>
                <a:ea typeface="Calibri"/>
                <a:cs typeface="Calibri"/>
                <a:sym typeface="Calibri"/>
              </a:rPr>
              <a:t>as a form of correlation matrix</a:t>
            </a:r>
            <a:r>
              <a:rPr lang="en-US" altLang="ko" sz="1600" dirty="0">
                <a:solidFill>
                  <a:schemeClr val="dk1"/>
                </a:solidFill>
                <a:latin typeface="Calibri"/>
                <a:ea typeface="Calibri"/>
                <a:cs typeface="Calibri"/>
                <a:sym typeface="Calibri"/>
              </a:rPr>
              <a:t>.</a:t>
            </a:r>
          </a:p>
          <a:p>
            <a:pPr marL="643451" lvl="1" indent="-355591">
              <a:lnSpc>
                <a:spcPct val="90000"/>
              </a:lnSpc>
              <a:spcBef>
                <a:spcPts val="533"/>
              </a:spcBef>
              <a:buClr>
                <a:schemeClr val="dk1"/>
              </a:buClr>
              <a:buSzPct val="100000"/>
              <a:buFont typeface="Malgun Gothic"/>
              <a:buAutoNum type="arabicParenR"/>
            </a:pPr>
            <a:endParaRPr sz="1600" dirty="0">
              <a:solidFill>
                <a:schemeClr val="dk1"/>
              </a:solidFill>
              <a:latin typeface="Calibri"/>
              <a:ea typeface="Calibri"/>
              <a:cs typeface="Calibri"/>
              <a:sym typeface="Calibri"/>
            </a:endParaRPr>
          </a:p>
          <a:p>
            <a:pPr marL="287859" lvl="1">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p:txBody>
      </p:sp>
      <p:pic>
        <p:nvPicPr>
          <p:cNvPr id="11" name="그림 10">
            <a:extLst>
              <a:ext uri="{FF2B5EF4-FFF2-40B4-BE49-F238E27FC236}">
                <a16:creationId xmlns:a16="http://schemas.microsoft.com/office/drawing/2014/main" id="{A663C1EA-F9EC-43B8-84FD-588C2E5BFCBF}"/>
              </a:ext>
            </a:extLst>
          </p:cNvPr>
          <p:cNvPicPr>
            <a:picLocks noChangeAspect="1"/>
          </p:cNvPicPr>
          <p:nvPr/>
        </p:nvPicPr>
        <p:blipFill>
          <a:blip r:embed="rId4"/>
          <a:stretch>
            <a:fillRect/>
          </a:stretch>
        </p:blipFill>
        <p:spPr>
          <a:xfrm>
            <a:off x="395288" y="1897624"/>
            <a:ext cx="2068190" cy="914007"/>
          </a:xfrm>
          <a:prstGeom prst="rect">
            <a:avLst/>
          </a:prstGeom>
        </p:spPr>
      </p:pic>
      <p:cxnSp>
        <p:nvCxnSpPr>
          <p:cNvPr id="14" name="직선 화살표 연결선 13">
            <a:extLst>
              <a:ext uri="{FF2B5EF4-FFF2-40B4-BE49-F238E27FC236}">
                <a16:creationId xmlns:a16="http://schemas.microsoft.com/office/drawing/2014/main" id="{13F79070-EF4D-42AE-849A-99D1E4756E12}"/>
              </a:ext>
            </a:extLst>
          </p:cNvPr>
          <p:cNvCxnSpPr>
            <a:cxnSpLocks/>
          </p:cNvCxnSpPr>
          <p:nvPr/>
        </p:nvCxnSpPr>
        <p:spPr>
          <a:xfrm>
            <a:off x="2463478" y="2394177"/>
            <a:ext cx="46259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Google Shape;505;p54">
            <a:extLst>
              <a:ext uri="{FF2B5EF4-FFF2-40B4-BE49-F238E27FC236}">
                <a16:creationId xmlns:a16="http://schemas.microsoft.com/office/drawing/2014/main" id="{A56E69D2-4899-3441-88D2-485FFED0B31A}"/>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9" name="Google Shape;506;p54">
            <a:extLst>
              <a:ext uri="{FF2B5EF4-FFF2-40B4-BE49-F238E27FC236}">
                <a16:creationId xmlns:a16="http://schemas.microsoft.com/office/drawing/2014/main" id="{D695C456-03A9-B54B-BB43-68E4D48B4139}"/>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Google Shape;507;p54">
            <a:extLst>
              <a:ext uri="{FF2B5EF4-FFF2-40B4-BE49-F238E27FC236}">
                <a16:creationId xmlns:a16="http://schemas.microsoft.com/office/drawing/2014/main" id="{03AA4E36-9C6C-B546-A9B7-5B35A2A53630}"/>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9;p54">
            <a:extLst>
              <a:ext uri="{FF2B5EF4-FFF2-40B4-BE49-F238E27FC236}">
                <a16:creationId xmlns:a16="http://schemas.microsoft.com/office/drawing/2014/main" id="{CA89C920-7110-7C42-9B55-C081A63E11A3}"/>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8;p54">
            <a:extLst>
              <a:ext uri="{FF2B5EF4-FFF2-40B4-BE49-F238E27FC236}">
                <a16:creationId xmlns:a16="http://schemas.microsoft.com/office/drawing/2014/main" id="{3AE21AAA-B818-7D42-9BF5-FF47D4A38901}"/>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3" name="직사각형 2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Case study 3 : Oceanic Tool Complexity</a:t>
            </a:r>
            <a:endParaRPr lang="ko-KR" altLang="en-US" sz="2400" b="1" dirty="0">
              <a:latin typeface="Nanum Gothic" panose="020D0604000000000000" pitchFamily="34" charset="-127"/>
              <a:ea typeface="Nanum Gothic" panose="020D0604000000000000" pitchFamily="34" charset="-127"/>
            </a:endParaRPr>
          </a:p>
        </p:txBody>
      </p:sp>
    </p:spTree>
    <p:extLst>
      <p:ext uri="{BB962C8B-B14F-4D97-AF65-F5344CB8AC3E}">
        <p14:creationId xmlns:p14="http://schemas.microsoft.com/office/powerpoint/2010/main" val="3701424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직사각형 3">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Ch.14</a:t>
            </a:r>
            <a:endParaRPr lang="ko-KR" altLang="en-US" dirty="0">
              <a:solidFill>
                <a:schemeClr val="tx1">
                  <a:lumMod val="50000"/>
                  <a:lumOff val="50000"/>
                </a:schemeClr>
              </a:solidFill>
            </a:endParaRPr>
          </a:p>
        </p:txBody>
      </p:sp>
      <p:pic>
        <p:nvPicPr>
          <p:cNvPr id="12" name="그림 11">
            <a:extLst>
              <a:ext uri="{FF2B5EF4-FFF2-40B4-BE49-F238E27FC236}">
                <a16:creationId xmlns:a16="http://schemas.microsoft.com/office/drawing/2014/main" id="{CF8B54D4-C16A-4247-91A1-721A5E0F265E}"/>
              </a:ext>
            </a:extLst>
          </p:cNvPr>
          <p:cNvPicPr>
            <a:picLocks noChangeAspect="1"/>
          </p:cNvPicPr>
          <p:nvPr/>
        </p:nvPicPr>
        <p:blipFill>
          <a:blip r:embed="rId2"/>
          <a:stretch>
            <a:fillRect/>
          </a:stretch>
        </p:blipFill>
        <p:spPr>
          <a:xfrm>
            <a:off x="643348" y="1567894"/>
            <a:ext cx="4286100" cy="3966922"/>
          </a:xfrm>
          <a:prstGeom prst="rect">
            <a:avLst/>
          </a:prstGeom>
        </p:spPr>
      </p:pic>
      <p:sp>
        <p:nvSpPr>
          <p:cNvPr id="20" name="Google Shape;190;p28">
            <a:extLst>
              <a:ext uri="{FF2B5EF4-FFF2-40B4-BE49-F238E27FC236}">
                <a16:creationId xmlns:a16="http://schemas.microsoft.com/office/drawing/2014/main" id="{52259D8F-6267-4486-917E-1A09D1746354}"/>
              </a:ext>
            </a:extLst>
          </p:cNvPr>
          <p:cNvSpPr txBox="1"/>
          <p:nvPr/>
        </p:nvSpPr>
        <p:spPr>
          <a:xfrm>
            <a:off x="4969192" y="1196067"/>
            <a:ext cx="6827520" cy="4336882"/>
          </a:xfrm>
          <a:prstGeom prst="rect">
            <a:avLst/>
          </a:prstGeom>
          <a:noFill/>
          <a:ln>
            <a:noFill/>
          </a:ln>
        </p:spPr>
        <p:txBody>
          <a:bodyPr spcFirstLastPara="1" wrap="square" lIns="91433" tIns="45700" rIns="91433" bIns="45700" anchor="t" anchorCtr="0">
            <a:noAutofit/>
          </a:bodyPr>
          <a:lstStyle/>
          <a:p>
            <a:pPr marL="342900" indent="-342900">
              <a:lnSpc>
                <a:spcPct val="90000"/>
              </a:lnSpc>
              <a:buClr>
                <a:srgbClr val="D65557"/>
              </a:buClr>
              <a:buSzPct val="100000"/>
              <a:buFont typeface="+mj-lt"/>
              <a:buAutoNum type="arabicPeriod" startAt="6"/>
            </a:pPr>
            <a:r>
              <a:rPr lang="en-US" altLang="ko" b="1" dirty="0">
                <a:solidFill>
                  <a:srgbClr val="D65557"/>
                </a:solidFill>
                <a:latin typeface="Calibri"/>
                <a:ea typeface="Calibri"/>
                <a:cs typeface="Calibri"/>
                <a:sym typeface="Calibri"/>
              </a:rPr>
              <a:t>New result</a:t>
            </a:r>
          </a:p>
          <a:p>
            <a:pPr marL="643451" lvl="1" indent="-355591">
              <a:lnSpc>
                <a:spcPct val="90000"/>
              </a:lnSpc>
              <a:spcBef>
                <a:spcPts val="533"/>
              </a:spcBef>
              <a:buClr>
                <a:schemeClr val="dk1"/>
              </a:buClr>
              <a:buSzPct val="100000"/>
              <a:buFont typeface="Malgun Gothic"/>
              <a:buAutoNum type="arabicParenR"/>
            </a:pPr>
            <a:r>
              <a:rPr lang="en-US" sz="1600" dirty="0">
                <a:solidFill>
                  <a:schemeClr val="dk1"/>
                </a:solidFill>
                <a:latin typeface="Calibri"/>
                <a:ea typeface="Calibri"/>
                <a:cs typeface="Calibri"/>
                <a:sym typeface="Calibri"/>
              </a:rPr>
              <a:t>Graph on the left shows the results. </a:t>
            </a:r>
            <a:r>
              <a:rPr lang="en-US" altLang="ko-KR" sz="1600" dirty="0">
                <a:solidFill>
                  <a:schemeClr val="dk1"/>
                </a:solidFill>
                <a:latin typeface="Calibri"/>
                <a:ea typeface="Calibri"/>
                <a:cs typeface="Calibri"/>
                <a:sym typeface="Calibri"/>
              </a:rPr>
              <a:t>The size of each dots indicate population of the island. </a:t>
            </a:r>
            <a:r>
              <a:rPr lang="en-US" sz="1600" dirty="0">
                <a:solidFill>
                  <a:schemeClr val="dk1"/>
                </a:solidFill>
                <a:latin typeface="Calibri"/>
                <a:ea typeface="Calibri"/>
                <a:cs typeface="Calibri"/>
                <a:sym typeface="Calibri"/>
              </a:rPr>
              <a:t>Darker lines indicate stronger correlations, with pure white being zero correlation and pure black 100% correlation. </a:t>
            </a:r>
          </a:p>
          <a:p>
            <a:pPr marL="643451" lvl="1" indent="-355591">
              <a:lnSpc>
                <a:spcPct val="90000"/>
              </a:lnSpc>
              <a:spcBef>
                <a:spcPts val="533"/>
              </a:spcBef>
              <a:buClr>
                <a:schemeClr val="dk1"/>
              </a:buClr>
              <a:buSzPct val="100000"/>
              <a:buFont typeface="Malgun Gothic"/>
              <a:buAutoNum type="arabicParenR"/>
            </a:pPr>
            <a:r>
              <a:rPr lang="en-US" sz="1600" dirty="0">
                <a:solidFill>
                  <a:schemeClr val="dk1"/>
                </a:solidFill>
                <a:latin typeface="Calibri"/>
                <a:ea typeface="Calibri"/>
                <a:cs typeface="Calibri"/>
                <a:sym typeface="Calibri"/>
              </a:rPr>
              <a:t> Looking at the correlations among </a:t>
            </a:r>
            <a:r>
              <a:rPr lang="en-US" sz="1600" dirty="0" err="1">
                <a:solidFill>
                  <a:schemeClr val="dk1"/>
                </a:solidFill>
                <a:latin typeface="Calibri"/>
                <a:ea typeface="Calibri"/>
                <a:cs typeface="Calibri"/>
                <a:sym typeface="Calibri"/>
              </a:rPr>
              <a:t>Malekula</a:t>
            </a:r>
            <a:r>
              <a:rPr lang="en-US" sz="1600" dirty="0">
                <a:solidFill>
                  <a:schemeClr val="dk1"/>
                </a:solidFill>
                <a:latin typeface="Calibri"/>
                <a:ea typeface="Calibri"/>
                <a:cs typeface="Calibri"/>
                <a:sym typeface="Calibri"/>
              </a:rPr>
              <a:t>, Tikopia, and Santa Cruz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describe the fact that they are below the expected number of tools for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their populations. All three societies lying below the expectation and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being so close, is </a:t>
            </a:r>
            <a:r>
              <a:rPr lang="en-US" sz="1600" b="1" dirty="0">
                <a:solidFill>
                  <a:schemeClr val="dk1"/>
                </a:solidFill>
                <a:latin typeface="Calibri"/>
                <a:ea typeface="Calibri"/>
                <a:cs typeface="Calibri"/>
                <a:sym typeface="Calibri"/>
              </a:rPr>
              <a:t>consistent with spatial covariance</a:t>
            </a:r>
            <a:r>
              <a:rPr lang="en-US" sz="1600" dirty="0">
                <a:solidFill>
                  <a:schemeClr val="dk1"/>
                </a:solidFill>
                <a:latin typeface="Calibri"/>
                <a:ea typeface="Calibri"/>
                <a:cs typeface="Calibri"/>
                <a:sym typeface="Calibri"/>
              </a:rPr>
              <a:t>.</a:t>
            </a:r>
          </a:p>
          <a:p>
            <a:pPr marL="643451" lvl="1" indent="-355591">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Tonga has more tools than expected for its population, and its proximity to Fiji counteracts some of the tug Fiji’s smaller neighbors—</a:t>
            </a:r>
            <a:r>
              <a:rPr lang="en-US" altLang="ko" sz="1600" dirty="0" err="1">
                <a:solidFill>
                  <a:schemeClr val="dk1"/>
                </a:solidFill>
                <a:latin typeface="Calibri"/>
                <a:ea typeface="Calibri"/>
                <a:cs typeface="Calibri"/>
                <a:sym typeface="Calibri"/>
              </a:rPr>
              <a:t>Malekula</a:t>
            </a:r>
            <a:r>
              <a:rPr lang="en-US" altLang="ko" sz="1600" dirty="0">
                <a:solidFill>
                  <a:schemeClr val="dk1"/>
                </a:solidFill>
                <a:latin typeface="Calibri"/>
                <a:ea typeface="Calibri"/>
                <a:cs typeface="Calibri"/>
                <a:sym typeface="Calibri"/>
              </a:rPr>
              <a:t>, </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Tikopia, and Santa Cruz—exert on it. So the model seems to think Fiji </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would have fewer tools, if it weren’t for Tonga.</a:t>
            </a:r>
          </a:p>
          <a:p>
            <a:pPr marL="643451" lvl="1" indent="-355591">
              <a:lnSpc>
                <a:spcPct val="90000"/>
              </a:lnSpc>
              <a:spcBef>
                <a:spcPts val="533"/>
              </a:spcBef>
              <a:buClr>
                <a:schemeClr val="dk1"/>
              </a:buClr>
              <a:buSzPct val="100000"/>
              <a:buFont typeface="Malgun Gothic"/>
              <a:buAutoNum type="arabicParenR"/>
            </a:pPr>
            <a:endParaRPr lang="en-US" altLang="ko" sz="1600" dirty="0">
              <a:solidFill>
                <a:schemeClr val="dk1"/>
              </a:solidFill>
              <a:latin typeface="Calibri"/>
              <a:ea typeface="Calibri"/>
              <a:cs typeface="Calibri"/>
              <a:sym typeface="Calibri"/>
            </a:endParaRPr>
          </a:p>
          <a:p>
            <a:pPr marL="643451" lvl="1" indent="-355591">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Of course the correlations that this model describes by geographic </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distance may be the of other, unmeasured commonalities between </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geographically close societies.</a:t>
            </a:r>
          </a:p>
          <a:p>
            <a:pPr marL="643451" lvl="1" indent="-355591">
              <a:lnSpc>
                <a:spcPct val="90000"/>
              </a:lnSpc>
              <a:spcBef>
                <a:spcPts val="533"/>
              </a:spcBef>
              <a:buClr>
                <a:schemeClr val="dk1"/>
              </a:buClr>
              <a:buSzPct val="100000"/>
              <a:buFont typeface="Malgun Gothic"/>
              <a:buAutoNum type="arabicParenR"/>
            </a:pPr>
            <a:endParaRPr sz="1600" dirty="0">
              <a:solidFill>
                <a:schemeClr val="dk1"/>
              </a:solidFill>
              <a:latin typeface="Calibri"/>
              <a:ea typeface="Calibri"/>
              <a:cs typeface="Calibri"/>
              <a:sym typeface="Calibri"/>
            </a:endParaRPr>
          </a:p>
          <a:p>
            <a:pPr marL="287859" lvl="1">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p:txBody>
      </p:sp>
      <p:sp>
        <p:nvSpPr>
          <p:cNvPr id="19" name="Google Shape;505;p54">
            <a:extLst>
              <a:ext uri="{FF2B5EF4-FFF2-40B4-BE49-F238E27FC236}">
                <a16:creationId xmlns:a16="http://schemas.microsoft.com/office/drawing/2014/main" id="{72512D13-74F0-9147-834A-A532A5A2BE7F}"/>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6;p54">
            <a:extLst>
              <a:ext uri="{FF2B5EF4-FFF2-40B4-BE49-F238E27FC236}">
                <a16:creationId xmlns:a16="http://schemas.microsoft.com/office/drawing/2014/main" id="{0F7BF41B-89D4-AA49-8BA0-FBDE6FBACDB9}"/>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7;p54">
            <a:extLst>
              <a:ext uri="{FF2B5EF4-FFF2-40B4-BE49-F238E27FC236}">
                <a16:creationId xmlns:a16="http://schemas.microsoft.com/office/drawing/2014/main" id="{ED043DCF-C1DB-3A47-8F33-2772270B1808}"/>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3" name="Google Shape;509;p54">
            <a:extLst>
              <a:ext uri="{FF2B5EF4-FFF2-40B4-BE49-F238E27FC236}">
                <a16:creationId xmlns:a16="http://schemas.microsoft.com/office/drawing/2014/main" id="{33C8C980-4BBC-7742-BD27-4C0FF262D156}"/>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4" name="Google Shape;508;p54">
            <a:extLst>
              <a:ext uri="{FF2B5EF4-FFF2-40B4-BE49-F238E27FC236}">
                <a16:creationId xmlns:a16="http://schemas.microsoft.com/office/drawing/2014/main" id="{55BF23A3-8B6A-BB40-9F11-25384CE83379}"/>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3" name="직사각형 1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Case study 3 : Oceanic Tool Complexity</a:t>
            </a:r>
            <a:endParaRPr lang="ko-KR" altLang="en-US" sz="2400" b="1" dirty="0">
              <a:latin typeface="Nanum Gothic" panose="020D0604000000000000" pitchFamily="34" charset="-127"/>
              <a:ea typeface="Nanum Gothic" panose="020D0604000000000000" pitchFamily="34" charset="-127"/>
            </a:endParaRPr>
          </a:p>
        </p:txBody>
      </p:sp>
    </p:spTree>
    <p:extLst>
      <p:ext uri="{BB962C8B-B14F-4D97-AF65-F5344CB8AC3E}">
        <p14:creationId xmlns:p14="http://schemas.microsoft.com/office/powerpoint/2010/main" val="1779054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Google Shape;505;p54">
            <a:extLst>
              <a:ext uri="{FF2B5EF4-FFF2-40B4-BE49-F238E27FC236}">
                <a16:creationId xmlns:a16="http://schemas.microsoft.com/office/drawing/2014/main" id="{72512D13-74F0-9147-834A-A532A5A2BE7F}"/>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6;p54">
            <a:extLst>
              <a:ext uri="{FF2B5EF4-FFF2-40B4-BE49-F238E27FC236}">
                <a16:creationId xmlns:a16="http://schemas.microsoft.com/office/drawing/2014/main" id="{0F7BF41B-89D4-AA49-8BA0-FBDE6FBACDB9}"/>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7;p54">
            <a:extLst>
              <a:ext uri="{FF2B5EF4-FFF2-40B4-BE49-F238E27FC236}">
                <a16:creationId xmlns:a16="http://schemas.microsoft.com/office/drawing/2014/main" id="{ED043DCF-C1DB-3A47-8F33-2772270B1808}"/>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3" name="Google Shape;509;p54">
            <a:extLst>
              <a:ext uri="{FF2B5EF4-FFF2-40B4-BE49-F238E27FC236}">
                <a16:creationId xmlns:a16="http://schemas.microsoft.com/office/drawing/2014/main" id="{33C8C980-4BBC-7742-BD27-4C0FF262D156}"/>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4" name="Google Shape;508;p54">
            <a:extLst>
              <a:ext uri="{FF2B5EF4-FFF2-40B4-BE49-F238E27FC236}">
                <a16:creationId xmlns:a16="http://schemas.microsoft.com/office/drawing/2014/main" id="{55BF23A3-8B6A-BB40-9F11-25384CE83379}"/>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3" name="직사각형 1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Appendix : Model Codes</a:t>
            </a:r>
            <a:endParaRPr lang="ko-KR" altLang="en-US" sz="2400" b="1" dirty="0">
              <a:latin typeface="Nanum Gothic" panose="020D0604000000000000" pitchFamily="34" charset="-127"/>
              <a:ea typeface="Nanum Gothic" panose="020D0604000000000000" pitchFamily="34" charset="-127"/>
            </a:endParaRPr>
          </a:p>
        </p:txBody>
      </p:sp>
      <p:pic>
        <p:nvPicPr>
          <p:cNvPr id="14" name="그림 13"/>
          <p:cNvPicPr>
            <a:picLocks noChangeAspect="1"/>
          </p:cNvPicPr>
          <p:nvPr/>
        </p:nvPicPr>
        <p:blipFill>
          <a:blip r:embed="rId2"/>
          <a:stretch>
            <a:fillRect/>
          </a:stretch>
        </p:blipFill>
        <p:spPr>
          <a:xfrm>
            <a:off x="1456312" y="1766775"/>
            <a:ext cx="3358533" cy="1703256"/>
          </a:xfrm>
          <a:prstGeom prst="rect">
            <a:avLst/>
          </a:prstGeom>
          <a:ln>
            <a:solidFill>
              <a:srgbClr val="D24245"/>
            </a:solidFill>
          </a:ln>
        </p:spPr>
      </p:pic>
      <p:pic>
        <p:nvPicPr>
          <p:cNvPr id="15" name="그림 14"/>
          <p:cNvPicPr>
            <a:picLocks noChangeAspect="1"/>
          </p:cNvPicPr>
          <p:nvPr/>
        </p:nvPicPr>
        <p:blipFill>
          <a:blip r:embed="rId3"/>
          <a:stretch>
            <a:fillRect/>
          </a:stretch>
        </p:blipFill>
        <p:spPr>
          <a:xfrm>
            <a:off x="1326061" y="3738236"/>
            <a:ext cx="3619037" cy="1841947"/>
          </a:xfrm>
          <a:prstGeom prst="rect">
            <a:avLst/>
          </a:prstGeom>
          <a:ln>
            <a:solidFill>
              <a:srgbClr val="D24245"/>
            </a:solidFill>
          </a:ln>
        </p:spPr>
      </p:pic>
      <p:pic>
        <p:nvPicPr>
          <p:cNvPr id="3" name="그림 2"/>
          <p:cNvPicPr>
            <a:picLocks noChangeAspect="1"/>
          </p:cNvPicPr>
          <p:nvPr/>
        </p:nvPicPr>
        <p:blipFill>
          <a:blip r:embed="rId4"/>
          <a:stretch>
            <a:fillRect/>
          </a:stretch>
        </p:blipFill>
        <p:spPr>
          <a:xfrm>
            <a:off x="5335221" y="943491"/>
            <a:ext cx="5173219" cy="2957483"/>
          </a:xfrm>
          <a:prstGeom prst="rect">
            <a:avLst/>
          </a:prstGeom>
          <a:ln>
            <a:solidFill>
              <a:srgbClr val="D24245"/>
            </a:solidFill>
          </a:ln>
        </p:spPr>
      </p:pic>
      <p:pic>
        <p:nvPicPr>
          <p:cNvPr id="8" name="그림 7"/>
          <p:cNvPicPr>
            <a:picLocks noChangeAspect="1"/>
          </p:cNvPicPr>
          <p:nvPr/>
        </p:nvPicPr>
        <p:blipFill>
          <a:blip r:embed="rId5"/>
          <a:stretch>
            <a:fillRect/>
          </a:stretch>
        </p:blipFill>
        <p:spPr>
          <a:xfrm>
            <a:off x="5504081" y="4143604"/>
            <a:ext cx="4835497" cy="1978391"/>
          </a:xfrm>
          <a:prstGeom prst="rect">
            <a:avLst/>
          </a:prstGeom>
          <a:ln>
            <a:solidFill>
              <a:srgbClr val="D24245"/>
            </a:solidFill>
          </a:ln>
        </p:spPr>
      </p:pic>
      <p:sp>
        <p:nvSpPr>
          <p:cNvPr id="52" name="직사각형 51">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Chimpanzee models</a:t>
            </a:r>
            <a:endParaRPr lang="ko-KR" altLang="en-US" dirty="0">
              <a:solidFill>
                <a:schemeClr val="tx1">
                  <a:lumMod val="50000"/>
                  <a:lumOff val="50000"/>
                </a:schemeClr>
              </a:solidFill>
            </a:endParaRPr>
          </a:p>
        </p:txBody>
      </p:sp>
    </p:spTree>
    <p:extLst>
      <p:ext uri="{BB962C8B-B14F-4D97-AF65-F5344CB8AC3E}">
        <p14:creationId xmlns:p14="http://schemas.microsoft.com/office/powerpoint/2010/main" val="228166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Google Shape;505;p54">
            <a:extLst>
              <a:ext uri="{FF2B5EF4-FFF2-40B4-BE49-F238E27FC236}">
                <a16:creationId xmlns:a16="http://schemas.microsoft.com/office/drawing/2014/main" id="{72512D13-74F0-9147-834A-A532A5A2BE7F}"/>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6;p54">
            <a:extLst>
              <a:ext uri="{FF2B5EF4-FFF2-40B4-BE49-F238E27FC236}">
                <a16:creationId xmlns:a16="http://schemas.microsoft.com/office/drawing/2014/main" id="{0F7BF41B-89D4-AA49-8BA0-FBDE6FBACDB9}"/>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7;p54">
            <a:extLst>
              <a:ext uri="{FF2B5EF4-FFF2-40B4-BE49-F238E27FC236}">
                <a16:creationId xmlns:a16="http://schemas.microsoft.com/office/drawing/2014/main" id="{ED043DCF-C1DB-3A47-8F33-2772270B1808}"/>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3" name="Google Shape;509;p54">
            <a:extLst>
              <a:ext uri="{FF2B5EF4-FFF2-40B4-BE49-F238E27FC236}">
                <a16:creationId xmlns:a16="http://schemas.microsoft.com/office/drawing/2014/main" id="{33C8C980-4BBC-7742-BD27-4C0FF262D156}"/>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4" name="Google Shape;508;p54">
            <a:extLst>
              <a:ext uri="{FF2B5EF4-FFF2-40B4-BE49-F238E27FC236}">
                <a16:creationId xmlns:a16="http://schemas.microsoft.com/office/drawing/2014/main" id="{55BF23A3-8B6A-BB40-9F11-25384CE83379}"/>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3" name="직사각형 1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Appendix : Model Codes</a:t>
            </a:r>
            <a:endParaRPr lang="ko-KR" altLang="en-US" sz="2400" b="1" dirty="0">
              <a:latin typeface="Nanum Gothic" panose="020D0604000000000000" pitchFamily="34" charset="-127"/>
              <a:ea typeface="Nanum Gothic" panose="020D0604000000000000" pitchFamily="34" charset="-127"/>
            </a:endParaRPr>
          </a:p>
        </p:txBody>
      </p:sp>
      <p:sp>
        <p:nvSpPr>
          <p:cNvPr id="52" name="직사각형 51">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Divorce rate models</a:t>
            </a:r>
            <a:endParaRPr lang="ko-KR" altLang="en-US" dirty="0">
              <a:solidFill>
                <a:schemeClr val="tx1">
                  <a:lumMod val="50000"/>
                  <a:lumOff val="50000"/>
                </a:schemeClr>
              </a:solidFill>
            </a:endParaRPr>
          </a:p>
        </p:txBody>
      </p:sp>
      <p:pic>
        <p:nvPicPr>
          <p:cNvPr id="4" name="그림 3"/>
          <p:cNvPicPr>
            <a:picLocks noChangeAspect="1"/>
          </p:cNvPicPr>
          <p:nvPr/>
        </p:nvPicPr>
        <p:blipFill>
          <a:blip r:embed="rId2"/>
          <a:stretch>
            <a:fillRect/>
          </a:stretch>
        </p:blipFill>
        <p:spPr>
          <a:xfrm>
            <a:off x="2653820" y="3654281"/>
            <a:ext cx="2881565" cy="2669060"/>
          </a:xfrm>
          <a:prstGeom prst="rect">
            <a:avLst/>
          </a:prstGeom>
          <a:ln>
            <a:solidFill>
              <a:srgbClr val="D24245"/>
            </a:solidFill>
          </a:ln>
        </p:spPr>
      </p:pic>
      <p:pic>
        <p:nvPicPr>
          <p:cNvPr id="6" name="그림 5"/>
          <p:cNvPicPr>
            <a:picLocks noChangeAspect="1"/>
          </p:cNvPicPr>
          <p:nvPr/>
        </p:nvPicPr>
        <p:blipFill>
          <a:blip r:embed="rId3"/>
          <a:stretch>
            <a:fillRect/>
          </a:stretch>
        </p:blipFill>
        <p:spPr>
          <a:xfrm>
            <a:off x="6470997" y="3506836"/>
            <a:ext cx="2632950" cy="2963949"/>
          </a:xfrm>
          <a:prstGeom prst="rect">
            <a:avLst/>
          </a:prstGeom>
          <a:ln>
            <a:solidFill>
              <a:srgbClr val="D24245"/>
            </a:solidFill>
          </a:ln>
        </p:spPr>
      </p:pic>
      <p:pic>
        <p:nvPicPr>
          <p:cNvPr id="9" name="그림 8"/>
          <p:cNvPicPr>
            <a:picLocks noChangeAspect="1"/>
          </p:cNvPicPr>
          <p:nvPr/>
        </p:nvPicPr>
        <p:blipFill>
          <a:blip r:embed="rId4"/>
          <a:stretch>
            <a:fillRect/>
          </a:stretch>
        </p:blipFill>
        <p:spPr>
          <a:xfrm>
            <a:off x="2653820" y="1263397"/>
            <a:ext cx="6450127" cy="2042337"/>
          </a:xfrm>
          <a:prstGeom prst="rect">
            <a:avLst/>
          </a:prstGeom>
          <a:ln>
            <a:solidFill>
              <a:srgbClr val="D24245"/>
            </a:solidFill>
          </a:ln>
        </p:spPr>
      </p:pic>
    </p:spTree>
    <p:extLst>
      <p:ext uri="{BB962C8B-B14F-4D97-AF65-F5344CB8AC3E}">
        <p14:creationId xmlns:p14="http://schemas.microsoft.com/office/powerpoint/2010/main" val="42087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67"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sp>
        <p:nvSpPr>
          <p:cNvPr id="169" name="Google Shape;169;p27"/>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70" name="Google Shape;170;p27"/>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71" name="Google Shape;171;p27"/>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72" name="Google Shape;172;p27"/>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73" name="Google Shape;173;p27"/>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pic>
        <p:nvPicPr>
          <p:cNvPr id="174" name="Google Shape;174;p27"/>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175" name="Google Shape;175;p27"/>
          <p:cNvSpPr txBox="1"/>
          <p:nvPr/>
        </p:nvSpPr>
        <p:spPr>
          <a:xfrm>
            <a:off x="4929447" y="1111431"/>
            <a:ext cx="7076506" cy="4757600"/>
          </a:xfrm>
          <a:prstGeom prst="rect">
            <a:avLst/>
          </a:prstGeom>
          <a:noFill/>
          <a:ln>
            <a:noFill/>
          </a:ln>
        </p:spPr>
        <p:txBody>
          <a:bodyPr spcFirstLastPara="1" wrap="square" lIns="91433" tIns="45700" rIns="91433" bIns="45700" anchor="t" anchorCtr="0">
            <a:noAutofit/>
          </a:bodyPr>
          <a:lstStyle/>
          <a:p>
            <a:pPr marL="363538" indent="-363538" latinLnBrk="0">
              <a:lnSpc>
                <a:spcPct val="90000"/>
              </a:lnSpc>
              <a:buClr>
                <a:srgbClr val="D24245"/>
              </a:buClr>
              <a:buSzPct val="100000"/>
              <a:buFont typeface="+mj-lt"/>
              <a:buAutoNum type="arabicPeriod"/>
            </a:pPr>
            <a:r>
              <a:rPr lang="en-US" altLang="ko" b="1" dirty="0">
                <a:solidFill>
                  <a:srgbClr val="D24245"/>
                </a:solidFill>
                <a:latin typeface="Calibri"/>
                <a:ea typeface="Calibri"/>
                <a:cs typeface="Calibri"/>
                <a:sym typeface="Calibri"/>
              </a:rPr>
              <a:t>Experiment</a:t>
            </a:r>
            <a:endParaRPr dirty="0"/>
          </a:p>
          <a:p>
            <a:pPr marL="745048" lvl="1" indent="-457189" latinLnBrk="0">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As in the figure, there is a chimpanzee(chimp A) which has various options.</a:t>
            </a:r>
            <a:endParaRPr sz="1600" dirty="0"/>
          </a:p>
          <a:p>
            <a:pPr marL="745048" lvl="1" indent="-457189" latinLnBrk="0">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In the left side there is a food only in chimp A’s side, while in the right both side of plates have food.</a:t>
            </a:r>
            <a:endParaRPr sz="1600" dirty="0"/>
          </a:p>
          <a:p>
            <a:pPr marL="745048" lvl="1" indent="-457189" latinLnBrk="0">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There will be two conditions and two options: whether there is a partner(chimp B) or not, and whether the prosocial option(chimp A and B all can eat the food) is in the right or left.</a:t>
            </a:r>
            <a:endParaRPr sz="1600" dirty="0"/>
          </a:p>
          <a:p>
            <a:pPr marL="745048" lvl="1" indent="-457189" latinLnBrk="0">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In the given conditions, chimp A should pull one of the lever, and the proportion of pulling left lever will be recorded as the data.</a:t>
            </a:r>
            <a:endParaRPr sz="1600" dirty="0"/>
          </a:p>
          <a:p>
            <a:pPr marL="457189" indent="-338658" latinLnBrk="0">
              <a:lnSpc>
                <a:spcPct val="90000"/>
              </a:lnSpc>
              <a:spcBef>
                <a:spcPts val="1067"/>
              </a:spcBef>
              <a:buClr>
                <a:schemeClr val="dk1"/>
              </a:buClr>
              <a:buSzPts val="1400"/>
            </a:pPr>
            <a:endParaRPr dirty="0">
              <a:solidFill>
                <a:schemeClr val="dk1"/>
              </a:solidFill>
              <a:latin typeface="Calibri"/>
              <a:ea typeface="Calibri"/>
              <a:cs typeface="Calibri"/>
              <a:sym typeface="Calibri"/>
            </a:endParaRPr>
          </a:p>
          <a:p>
            <a:pPr marL="363538" indent="-363538" latinLnBrk="0">
              <a:lnSpc>
                <a:spcPct val="90000"/>
              </a:lnSpc>
              <a:spcBef>
                <a:spcPts val="1067"/>
              </a:spcBef>
              <a:buClr>
                <a:srgbClr val="D65557"/>
              </a:buClr>
              <a:buSzPct val="100000"/>
              <a:buFont typeface="+mj-lt"/>
              <a:buAutoNum type="arabicPeriod" startAt="2"/>
            </a:pPr>
            <a:r>
              <a:rPr lang="en-US" altLang="ko" b="1" dirty="0">
                <a:solidFill>
                  <a:srgbClr val="D65557"/>
                </a:solidFill>
                <a:latin typeface="Calibri"/>
                <a:ea typeface="Calibri"/>
                <a:cs typeface="Calibri"/>
                <a:sym typeface="Calibri"/>
              </a:rPr>
              <a:t>Purpose</a:t>
            </a:r>
            <a:endParaRPr dirty="0"/>
          </a:p>
          <a:p>
            <a:pPr latinLnBrk="0">
              <a:lnSpc>
                <a:spcPct val="90000"/>
              </a:lnSpc>
              <a:spcBef>
                <a:spcPts val="1067"/>
              </a:spcBef>
              <a:buClr>
                <a:schemeClr val="dk1"/>
              </a:buClr>
              <a:buSzPts val="1400"/>
            </a:pPr>
            <a:r>
              <a:rPr lang="ko" altLang="en-US" sz="1867" dirty="0">
                <a:solidFill>
                  <a:schemeClr val="dk1"/>
                </a:solidFill>
                <a:latin typeface="Calibri"/>
                <a:ea typeface="Calibri"/>
                <a:cs typeface="Calibri"/>
                <a:sym typeface="Calibri"/>
              </a:rPr>
              <a:t>  </a:t>
            </a:r>
            <a:r>
              <a:rPr lang="en-US" altLang="ko" sz="1600" dirty="0">
                <a:solidFill>
                  <a:schemeClr val="dk1"/>
                </a:solidFill>
                <a:latin typeface="Calibri"/>
                <a:ea typeface="Calibri"/>
                <a:cs typeface="Calibri"/>
                <a:sym typeface="Calibri"/>
              </a:rPr>
              <a:t>We want to see the interaction of one’s handedness and the condition to the outcome(which side of the lever chimp A select).</a:t>
            </a:r>
            <a:endParaRPr sz="1600" dirty="0">
              <a:solidFill>
                <a:schemeClr val="dk1"/>
              </a:solidFill>
              <a:latin typeface="Calibri"/>
              <a:ea typeface="Calibri"/>
              <a:cs typeface="Calibri"/>
              <a:sym typeface="Calibri"/>
            </a:endParaRPr>
          </a:p>
        </p:txBody>
      </p:sp>
      <p:pic>
        <p:nvPicPr>
          <p:cNvPr id="176" name="Google Shape;176;p27"/>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13" name="직사각형 12">
            <a:extLst>
              <a:ext uri="{FF2B5EF4-FFF2-40B4-BE49-F238E27FC236}">
                <a16:creationId xmlns:a16="http://schemas.microsoft.com/office/drawing/2014/main" id="{6FAAF6B2-7C7E-C34D-B1A2-60679D8FE5AB}"/>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spTree>
    <p:extLst>
      <p:ext uri="{BB962C8B-B14F-4D97-AF65-F5344CB8AC3E}">
        <p14:creationId xmlns:p14="http://schemas.microsoft.com/office/powerpoint/2010/main" val="211397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A2B4B9D-13F2-9744-9A95-6CBB6103ADD5}"/>
              </a:ext>
            </a:extLst>
          </p:cNvPr>
          <p:cNvSpPr/>
          <p:nvPr/>
        </p:nvSpPr>
        <p:spPr bwMode="auto">
          <a:xfrm>
            <a:off x="395288" y="319088"/>
            <a:ext cx="98425" cy="879475"/>
          </a:xfrm>
          <a:prstGeom prst="rect">
            <a:avLst/>
          </a:prstGeom>
          <a:solidFill>
            <a:srgbClr val="D242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Google Shape;505;p54">
            <a:extLst>
              <a:ext uri="{FF2B5EF4-FFF2-40B4-BE49-F238E27FC236}">
                <a16:creationId xmlns:a16="http://schemas.microsoft.com/office/drawing/2014/main" id="{72512D13-74F0-9147-834A-A532A5A2BE7F}"/>
              </a:ext>
            </a:extLst>
          </p:cNvPr>
          <p:cNvSpPr/>
          <p:nvPr/>
        </p:nvSpPr>
        <p:spPr>
          <a:xfrm rot="162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1" name="Google Shape;506;p54">
            <a:extLst>
              <a:ext uri="{FF2B5EF4-FFF2-40B4-BE49-F238E27FC236}">
                <a16:creationId xmlns:a16="http://schemas.microsoft.com/office/drawing/2014/main" id="{0F7BF41B-89D4-AA49-8BA0-FBDE6FBACDB9}"/>
              </a:ext>
            </a:extLst>
          </p:cNvPr>
          <p:cNvSpPr/>
          <p:nvPr/>
        </p:nvSpPr>
        <p:spPr>
          <a:xfrm rot="16200000">
            <a:off x="337696" y="6623771"/>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2" name="Google Shape;507;p54">
            <a:extLst>
              <a:ext uri="{FF2B5EF4-FFF2-40B4-BE49-F238E27FC236}">
                <a16:creationId xmlns:a16="http://schemas.microsoft.com/office/drawing/2014/main" id="{ED043DCF-C1DB-3A47-8F33-2772270B1808}"/>
              </a:ext>
            </a:extLst>
          </p:cNvPr>
          <p:cNvSpPr/>
          <p:nvPr/>
        </p:nvSpPr>
        <p:spPr>
          <a:xfrm rot="16200000">
            <a:off x="478389" y="6623770"/>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3" name="Google Shape;509;p54">
            <a:extLst>
              <a:ext uri="{FF2B5EF4-FFF2-40B4-BE49-F238E27FC236}">
                <a16:creationId xmlns:a16="http://schemas.microsoft.com/office/drawing/2014/main" id="{33C8C980-4BBC-7742-BD27-4C0FF262D156}"/>
              </a:ext>
            </a:extLst>
          </p:cNvPr>
          <p:cNvSpPr/>
          <p:nvPr/>
        </p:nvSpPr>
        <p:spPr>
          <a:xfrm rot="162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4" name="Google Shape;508;p54">
            <a:extLst>
              <a:ext uri="{FF2B5EF4-FFF2-40B4-BE49-F238E27FC236}">
                <a16:creationId xmlns:a16="http://schemas.microsoft.com/office/drawing/2014/main" id="{55BF23A3-8B6A-BB40-9F11-25384CE83379}"/>
              </a:ext>
            </a:extLst>
          </p:cNvPr>
          <p:cNvSpPr/>
          <p:nvPr/>
        </p:nvSpPr>
        <p:spPr>
          <a:xfrm>
            <a:off x="625961" y="6623771"/>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13" name="직사각형 12">
            <a:extLst>
              <a:ext uri="{FF2B5EF4-FFF2-40B4-BE49-F238E27FC236}">
                <a16:creationId xmlns:a16="http://schemas.microsoft.com/office/drawing/2014/main" id="{A0FEF56D-F23C-D545-A3AE-7820AA0DD93F}"/>
              </a:ext>
            </a:extLst>
          </p:cNvPr>
          <p:cNvSpPr/>
          <p:nvPr/>
        </p:nvSpPr>
        <p:spPr>
          <a:xfrm>
            <a:off x="493713" y="319088"/>
            <a:ext cx="6457930" cy="461665"/>
          </a:xfrm>
          <a:prstGeom prst="rect">
            <a:avLst/>
          </a:prstGeom>
        </p:spPr>
        <p:txBody>
          <a:bodyPr wrap="square">
            <a:spAutoFit/>
          </a:bodyPr>
          <a:lstStyle/>
          <a:p>
            <a:r>
              <a:rPr lang="en-US" altLang="ko-KR" sz="2400" b="1" dirty="0">
                <a:latin typeface="Nanum Gothic" panose="020D0604000000000000" pitchFamily="34" charset="-127"/>
                <a:ea typeface="Nanum Gothic" panose="020D0604000000000000" pitchFamily="34" charset="-127"/>
              </a:rPr>
              <a:t>Appendix : Model Codes</a:t>
            </a:r>
            <a:endParaRPr lang="ko-KR" altLang="en-US" sz="2400" b="1" dirty="0">
              <a:latin typeface="Nanum Gothic" panose="020D0604000000000000" pitchFamily="34" charset="-127"/>
              <a:ea typeface="Nanum Gothic" panose="020D0604000000000000" pitchFamily="34" charset="-127"/>
            </a:endParaRPr>
          </a:p>
        </p:txBody>
      </p:sp>
      <p:sp>
        <p:nvSpPr>
          <p:cNvPr id="52" name="직사각형 51">
            <a:extLst>
              <a:ext uri="{FF2B5EF4-FFF2-40B4-BE49-F238E27FC236}">
                <a16:creationId xmlns:a16="http://schemas.microsoft.com/office/drawing/2014/main" id="{F02EA68A-E067-2748-9482-E30F8AE87A47}"/>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Oceanic Tool models</a:t>
            </a:r>
            <a:endParaRPr lang="ko-KR" altLang="en-US" dirty="0">
              <a:solidFill>
                <a:schemeClr val="tx1">
                  <a:lumMod val="50000"/>
                  <a:lumOff val="50000"/>
                </a:schemeClr>
              </a:solidFill>
            </a:endParaRPr>
          </a:p>
        </p:txBody>
      </p:sp>
      <p:pic>
        <p:nvPicPr>
          <p:cNvPr id="14" name="그림 13"/>
          <p:cNvPicPr>
            <a:picLocks noChangeAspect="1"/>
          </p:cNvPicPr>
          <p:nvPr/>
        </p:nvPicPr>
        <p:blipFill rotWithShape="1">
          <a:blip r:embed="rId2"/>
          <a:srcRect b="7560"/>
          <a:stretch/>
        </p:blipFill>
        <p:spPr>
          <a:xfrm>
            <a:off x="2391030" y="1692560"/>
            <a:ext cx="2919524" cy="1699674"/>
          </a:xfrm>
          <a:prstGeom prst="rect">
            <a:avLst/>
          </a:prstGeom>
          <a:ln>
            <a:solidFill>
              <a:srgbClr val="C00000"/>
            </a:solidFill>
          </a:ln>
        </p:spPr>
      </p:pic>
      <p:pic>
        <p:nvPicPr>
          <p:cNvPr id="3" name="그림 2"/>
          <p:cNvPicPr>
            <a:picLocks noChangeAspect="1"/>
          </p:cNvPicPr>
          <p:nvPr/>
        </p:nvPicPr>
        <p:blipFill>
          <a:blip r:embed="rId3"/>
          <a:stretch>
            <a:fillRect/>
          </a:stretch>
        </p:blipFill>
        <p:spPr>
          <a:xfrm>
            <a:off x="5889552" y="1375795"/>
            <a:ext cx="3793710" cy="4032878"/>
          </a:xfrm>
          <a:prstGeom prst="rect">
            <a:avLst/>
          </a:prstGeom>
          <a:ln>
            <a:solidFill>
              <a:srgbClr val="C00000"/>
            </a:solidFill>
          </a:ln>
        </p:spPr>
      </p:pic>
      <p:pic>
        <p:nvPicPr>
          <p:cNvPr id="7" name="그림 6"/>
          <p:cNvPicPr>
            <a:picLocks noChangeAspect="1"/>
          </p:cNvPicPr>
          <p:nvPr/>
        </p:nvPicPr>
        <p:blipFill>
          <a:blip r:embed="rId4"/>
          <a:stretch>
            <a:fillRect/>
          </a:stretch>
        </p:blipFill>
        <p:spPr>
          <a:xfrm>
            <a:off x="2613769" y="3567725"/>
            <a:ext cx="2479670" cy="1751693"/>
          </a:xfrm>
          <a:prstGeom prst="rect">
            <a:avLst/>
          </a:prstGeom>
          <a:ln>
            <a:solidFill>
              <a:srgbClr val="C00000"/>
            </a:solidFill>
          </a:ln>
        </p:spPr>
      </p:pic>
    </p:spTree>
    <p:extLst>
      <p:ext uri="{BB962C8B-B14F-4D97-AF65-F5344CB8AC3E}">
        <p14:creationId xmlns:p14="http://schemas.microsoft.com/office/powerpoint/2010/main" val="587582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7098D-381D-9D42-8B8F-490E017DBFD3}"/>
              </a:ext>
            </a:extLst>
          </p:cNvPr>
          <p:cNvSpPr txBox="1"/>
          <p:nvPr/>
        </p:nvSpPr>
        <p:spPr>
          <a:xfrm>
            <a:off x="4123408" y="2581080"/>
            <a:ext cx="3945183" cy="1015663"/>
          </a:xfrm>
          <a:prstGeom prst="rect">
            <a:avLst/>
          </a:prstGeom>
          <a:noFill/>
        </p:spPr>
        <p:txBody>
          <a:bodyPr wrap="none" rtlCol="0">
            <a:spAutoFit/>
          </a:bodyPr>
          <a:lstStyle/>
          <a:p>
            <a:r>
              <a:rPr kumimoji="1" lang="en-US" altLang="ko-KR" sz="6000" dirty="0">
                <a:solidFill>
                  <a:schemeClr val="bg1"/>
                </a:solidFill>
                <a:latin typeface="Nanum Gothic" panose="020D0604000000000000" pitchFamily="34" charset="-127"/>
                <a:ea typeface="Nanum Gothic" panose="020D0604000000000000" pitchFamily="34" charset="-127"/>
              </a:rPr>
              <a:t>Thank You</a:t>
            </a:r>
            <a:endParaRPr kumimoji="1" lang="ko-KR" altLang="en-US" sz="6000" dirty="0">
              <a:solidFill>
                <a:schemeClr val="bg1"/>
              </a:solidFill>
              <a:latin typeface="Nanum Gothic" panose="020D0604000000000000" pitchFamily="34" charset="-127"/>
              <a:ea typeface="Nanum Gothic" panose="020D0604000000000000" pitchFamily="34" charset="-127"/>
            </a:endParaRPr>
          </a:p>
        </p:txBody>
      </p:sp>
      <p:grpSp>
        <p:nvGrpSpPr>
          <p:cNvPr id="10" name="그룹 9">
            <a:extLst>
              <a:ext uri="{FF2B5EF4-FFF2-40B4-BE49-F238E27FC236}">
                <a16:creationId xmlns:a16="http://schemas.microsoft.com/office/drawing/2014/main" id="{3B27472D-E4D2-F74E-8DDA-8BFD4BD68C34}"/>
              </a:ext>
            </a:extLst>
          </p:cNvPr>
          <p:cNvGrpSpPr>
            <a:grpSpLocks/>
          </p:cNvGrpSpPr>
          <p:nvPr/>
        </p:nvGrpSpPr>
        <p:grpSpPr bwMode="auto">
          <a:xfrm>
            <a:off x="199098" y="6463779"/>
            <a:ext cx="731837" cy="220662"/>
            <a:chOff x="10927768" y="191434"/>
            <a:chExt cx="974454" cy="293407"/>
          </a:xfrm>
        </p:grpSpPr>
        <p:sp>
          <p:nvSpPr>
            <p:cNvPr id="11" name="직사각형 10">
              <a:extLst>
                <a:ext uri="{FF2B5EF4-FFF2-40B4-BE49-F238E27FC236}">
                  <a16:creationId xmlns:a16="http://schemas.microsoft.com/office/drawing/2014/main" id="{ABC56810-B0EE-6342-9F6A-71ECC3E60B47}"/>
                </a:ext>
              </a:extLst>
            </p:cNvPr>
            <p:cNvSpPr/>
            <p:nvPr userDrawn="1"/>
          </p:nvSpPr>
          <p:spPr>
            <a:xfrm>
              <a:off x="11282884" y="191434"/>
              <a:ext cx="264222" cy="293407"/>
            </a:xfrm>
            <a:prstGeom prst="rect">
              <a:avLst/>
            </a:prstGeom>
            <a:solidFill>
              <a:srgbClr val="F3B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직사각형 11">
              <a:extLst>
                <a:ext uri="{FF2B5EF4-FFF2-40B4-BE49-F238E27FC236}">
                  <a16:creationId xmlns:a16="http://schemas.microsoft.com/office/drawing/2014/main" id="{64BABBA0-9F7E-DB4E-A740-5734D585A100}"/>
                </a:ext>
              </a:extLst>
            </p:cNvPr>
            <p:cNvSpPr/>
            <p:nvPr userDrawn="1"/>
          </p:nvSpPr>
          <p:spPr>
            <a:xfrm>
              <a:off x="11635885" y="191434"/>
              <a:ext cx="266337" cy="293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직사각형 12">
              <a:extLst>
                <a:ext uri="{FF2B5EF4-FFF2-40B4-BE49-F238E27FC236}">
                  <a16:creationId xmlns:a16="http://schemas.microsoft.com/office/drawing/2014/main" id="{A3A3064B-9C40-2741-882C-4EF5F53E91C3}"/>
                </a:ext>
              </a:extLst>
            </p:cNvPr>
            <p:cNvSpPr/>
            <p:nvPr userDrawn="1"/>
          </p:nvSpPr>
          <p:spPr>
            <a:xfrm>
              <a:off x="10927768" y="191434"/>
              <a:ext cx="266337" cy="293407"/>
            </a:xfrm>
            <a:prstGeom prst="rect">
              <a:avLst/>
            </a:prstGeom>
            <a:solidFill>
              <a:srgbClr val="D243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pic>
        <p:nvPicPr>
          <p:cNvPr id="14" name="그림 13" descr="벡터그래픽이(가) 표시된 사진&#10;&#10;&#10;&#10;자동 생성된 설명">
            <a:extLst>
              <a:ext uri="{FF2B5EF4-FFF2-40B4-BE49-F238E27FC236}">
                <a16:creationId xmlns:a16="http://schemas.microsoft.com/office/drawing/2014/main" id="{6F3B7711-80A0-984E-945D-7A35CD7C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303" y="6407369"/>
            <a:ext cx="380781" cy="380781"/>
          </a:xfrm>
          <a:prstGeom prst="rect">
            <a:avLst/>
          </a:prstGeom>
        </p:spPr>
      </p:pic>
      <p:sp>
        <p:nvSpPr>
          <p:cNvPr id="15" name="직사각형 14">
            <a:extLst>
              <a:ext uri="{FF2B5EF4-FFF2-40B4-BE49-F238E27FC236}">
                <a16:creationId xmlns:a16="http://schemas.microsoft.com/office/drawing/2014/main" id="{3B64FEF2-3717-9F49-9D1F-DC465A330AC5}"/>
              </a:ext>
            </a:extLst>
          </p:cNvPr>
          <p:cNvSpPr/>
          <p:nvPr/>
        </p:nvSpPr>
        <p:spPr>
          <a:xfrm>
            <a:off x="10823084" y="6413093"/>
            <a:ext cx="1228093" cy="369332"/>
          </a:xfrm>
          <a:prstGeom prst="rect">
            <a:avLst/>
          </a:prstGeom>
        </p:spPr>
        <p:txBody>
          <a:bodyPr wrap="none">
            <a:spAutoFit/>
          </a:bodyPr>
          <a:lstStyle/>
          <a:p>
            <a:r>
              <a:rPr lang="en-US" altLang="ko-KR" dirty="0" err="1">
                <a:solidFill>
                  <a:schemeClr val="bg1">
                    <a:lumMod val="85000"/>
                  </a:schemeClr>
                </a:solidFill>
                <a:latin typeface="+mn-lt"/>
                <a:ea typeface="Nanum Gothic" panose="020D0604000000000000" pitchFamily="34" charset="-127"/>
                <a:cs typeface="조선일보명조" panose="02030304000000000000" pitchFamily="18" charset="-127"/>
              </a:rPr>
              <a:t>StanKorea</a:t>
            </a:r>
            <a:endParaRPr lang="ko-KR" altLang="en-US" dirty="0">
              <a:latin typeface="+mn-lt"/>
              <a:ea typeface="Nanum Gothic" panose="020D0604000000000000" pitchFamily="34" charset="-127"/>
            </a:endParaRPr>
          </a:p>
        </p:txBody>
      </p:sp>
    </p:spTree>
    <p:extLst>
      <p:ext uri="{BB962C8B-B14F-4D97-AF65-F5344CB8AC3E}">
        <p14:creationId xmlns:p14="http://schemas.microsoft.com/office/powerpoint/2010/main" val="142514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p:nvPr/>
        </p:nvSpPr>
        <p:spPr>
          <a:xfrm>
            <a:off x="395288" y="319088"/>
            <a:ext cx="98400" cy="879600"/>
          </a:xfrm>
          <a:prstGeom prst="rect">
            <a:avLst/>
          </a:prstGeom>
          <a:solidFill>
            <a:srgbClr val="D2424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84" name="Google Shape;184;p28"/>
          <p:cNvSpPr/>
          <p:nvPr/>
        </p:nvSpPr>
        <p:spPr>
          <a:xfrm rot="-5400000">
            <a:off x="190393" y="6623963"/>
            <a:ext cx="94400" cy="94400"/>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85" name="Google Shape;185;p28"/>
          <p:cNvSpPr/>
          <p:nvPr/>
        </p:nvSpPr>
        <p:spPr>
          <a:xfrm rot="-5400000">
            <a:off x="629883" y="6623963"/>
            <a:ext cx="94400" cy="94400"/>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86" name="Google Shape;186;p28"/>
          <p:cNvSpPr/>
          <p:nvPr/>
        </p:nvSpPr>
        <p:spPr>
          <a:xfrm rot="-5400000">
            <a:off x="777187" y="6623963"/>
            <a:ext cx="94400" cy="94400"/>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87" name="Google Shape;187;p28"/>
          <p:cNvSpPr/>
          <p:nvPr/>
        </p:nvSpPr>
        <p:spPr>
          <a:xfrm>
            <a:off x="321841" y="6623771"/>
            <a:ext cx="252400" cy="94400"/>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188" name="Google Shape;188;p28"/>
          <p:cNvSpPr/>
          <p:nvPr/>
        </p:nvSpPr>
        <p:spPr>
          <a:xfrm rot="-5400000">
            <a:off x="924489" y="6623963"/>
            <a:ext cx="94400" cy="94400"/>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pic>
        <p:nvPicPr>
          <p:cNvPr id="189" name="Google Shape;189;p28"/>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190" name="Google Shape;190;p28"/>
          <p:cNvSpPr txBox="1"/>
          <p:nvPr/>
        </p:nvSpPr>
        <p:spPr>
          <a:xfrm>
            <a:off x="4929447" y="1813023"/>
            <a:ext cx="6226400" cy="3431200"/>
          </a:xfrm>
          <a:prstGeom prst="rect">
            <a:avLst/>
          </a:prstGeom>
          <a:noFill/>
          <a:ln>
            <a:noFill/>
          </a:ln>
        </p:spPr>
        <p:txBody>
          <a:bodyPr spcFirstLastPara="1" wrap="square" lIns="91433" tIns="45700" rIns="91433" bIns="45700" anchor="t" anchorCtr="0">
            <a:noAutofit/>
          </a:bodyPr>
          <a:lstStyle/>
          <a:p>
            <a:pPr marL="338658" indent="-338658">
              <a:lnSpc>
                <a:spcPct val="90000"/>
              </a:lnSpc>
              <a:buClr>
                <a:srgbClr val="D65557"/>
              </a:buClr>
              <a:buSzPct val="100000"/>
              <a:buFont typeface="Malgun Gothic"/>
              <a:buAutoNum type="arabicPeriod" startAt="3"/>
            </a:pPr>
            <a:r>
              <a:rPr lang="en-US" altLang="ko" b="1" dirty="0">
                <a:solidFill>
                  <a:srgbClr val="D65557"/>
                </a:solidFill>
                <a:latin typeface="Calibri"/>
                <a:ea typeface="Calibri"/>
                <a:cs typeface="Calibri"/>
                <a:sym typeface="Calibri"/>
              </a:rPr>
              <a:t>Method</a:t>
            </a:r>
            <a:endParaRPr dirty="0"/>
          </a:p>
          <a:p>
            <a:pPr marL="643451" lvl="1" indent="-355591">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There are four possible treatments as the table below: </a:t>
            </a:r>
            <a:endParaRPr sz="1467" dirty="0"/>
          </a:p>
          <a:p>
            <a:pPr marL="643451" lvl="1" indent="-253994">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a:p>
            <a:pPr marL="643451" lvl="1" indent="-253994">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a:p>
            <a:pPr marL="643451" lvl="1" indent="-253994">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a:p>
            <a:pPr marL="643451" lvl="1" indent="-253994">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a:p>
            <a:pPr marL="643451" lvl="1" indent="-355591">
              <a:lnSpc>
                <a:spcPct val="90000"/>
              </a:lnSpc>
              <a:spcBef>
                <a:spcPts val="533"/>
              </a:spcBef>
              <a:buClr>
                <a:schemeClr val="dk1"/>
              </a:buClr>
              <a:buSzPct val="100000"/>
              <a:buFont typeface="+mj-lt"/>
              <a:buAutoNum type="arabicParenR" startAt="2"/>
            </a:pPr>
            <a:r>
              <a:rPr lang="en-US" altLang="ko" sz="1600" dirty="0">
                <a:solidFill>
                  <a:schemeClr val="dk1"/>
                </a:solidFill>
                <a:latin typeface="Calibri"/>
                <a:ea typeface="Calibri"/>
                <a:cs typeface="Calibri"/>
                <a:sym typeface="Calibri"/>
              </a:rPr>
              <a:t>We will use </a:t>
            </a:r>
            <a:r>
              <a:rPr lang="en-US" altLang="ko" sz="1600" i="1" dirty="0">
                <a:solidFill>
                  <a:schemeClr val="dk1"/>
                </a:solidFill>
                <a:latin typeface="Calibri"/>
                <a:ea typeface="Calibri"/>
                <a:cs typeface="Calibri"/>
                <a:sym typeface="Calibri"/>
              </a:rPr>
              <a:t>logit </a:t>
            </a:r>
            <a:r>
              <a:rPr lang="en-US" altLang="ko" sz="1600" dirty="0">
                <a:solidFill>
                  <a:schemeClr val="dk1"/>
                </a:solidFill>
                <a:latin typeface="Calibri"/>
                <a:ea typeface="Calibri"/>
                <a:cs typeface="Calibri"/>
                <a:sym typeface="Calibri"/>
              </a:rPr>
              <a:t>link to calculate the proportion.</a:t>
            </a:r>
            <a:endParaRPr sz="1467" dirty="0"/>
          </a:p>
          <a:p>
            <a:pPr marL="287859" lvl="1">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p:txBody>
      </p:sp>
      <p:graphicFrame>
        <p:nvGraphicFramePr>
          <p:cNvPr id="191" name="Google Shape;191;p28"/>
          <p:cNvGraphicFramePr/>
          <p:nvPr/>
        </p:nvGraphicFramePr>
        <p:xfrm>
          <a:off x="5874059" y="2439213"/>
          <a:ext cx="4029801" cy="1023200"/>
        </p:xfrm>
        <a:graphic>
          <a:graphicData uri="http://schemas.openxmlformats.org/drawingml/2006/table">
            <a:tbl>
              <a:tblPr firstRow="1" bandRow="1">
                <a:noFill/>
              </a:tblPr>
              <a:tblGrid>
                <a:gridCol w="1343267">
                  <a:extLst>
                    <a:ext uri="{9D8B030D-6E8A-4147-A177-3AD203B41FA5}">
                      <a16:colId xmlns:a16="http://schemas.microsoft.com/office/drawing/2014/main" val="20000"/>
                    </a:ext>
                  </a:extLst>
                </a:gridCol>
                <a:gridCol w="1343267">
                  <a:extLst>
                    <a:ext uri="{9D8B030D-6E8A-4147-A177-3AD203B41FA5}">
                      <a16:colId xmlns:a16="http://schemas.microsoft.com/office/drawing/2014/main" val="20001"/>
                    </a:ext>
                  </a:extLst>
                </a:gridCol>
                <a:gridCol w="1343267">
                  <a:extLst>
                    <a:ext uri="{9D8B030D-6E8A-4147-A177-3AD203B41FA5}">
                      <a16:colId xmlns:a16="http://schemas.microsoft.com/office/drawing/2014/main" val="20002"/>
                    </a:ext>
                  </a:extLst>
                </a:gridCol>
              </a:tblGrid>
              <a:tr h="255800">
                <a:tc rowSpan="2">
                  <a:txBody>
                    <a:bodyPr/>
                    <a:lstStyle/>
                    <a:p>
                      <a:pPr marL="0" marR="0" lvl="0" indent="0" algn="ctr" rtl="0">
                        <a:spcBef>
                          <a:spcPts val="0"/>
                        </a:spcBef>
                        <a:spcAft>
                          <a:spcPts val="0"/>
                        </a:spcAft>
                        <a:buNone/>
                      </a:pPr>
                      <a:endParaRPr sz="1200" b="1" u="none" strike="noStrike" cap="none" dirty="0"/>
                    </a:p>
                  </a:txBody>
                  <a:tcPr marL="63067" marR="63067" marT="31567" marB="31567"/>
                </a:tc>
                <a:tc gridSpan="2">
                  <a:txBody>
                    <a:bodyPr/>
                    <a:lstStyle/>
                    <a:p>
                      <a:pPr marL="0" marR="0" lvl="0" indent="0" algn="ctr" rtl="0">
                        <a:spcBef>
                          <a:spcPts val="0"/>
                        </a:spcBef>
                        <a:spcAft>
                          <a:spcPts val="0"/>
                        </a:spcAft>
                        <a:buNone/>
                      </a:pPr>
                      <a:r>
                        <a:rPr lang="ko" sz="1200" b="1" u="none" strike="noStrike" cap="none"/>
                        <a:t>Prosocial in</a:t>
                      </a:r>
                      <a:endParaRPr sz="1200" b="1" u="none" strike="noStrike" cap="none" dirty="0"/>
                    </a:p>
                  </a:txBody>
                  <a:tcPr marL="63067" marR="63067" marT="31567" marB="31567"/>
                </a:tc>
                <a:tc hMerge="1">
                  <a:txBody>
                    <a:bodyPr/>
                    <a:lstStyle/>
                    <a:p>
                      <a:endParaRPr lang="ko-KR"/>
                    </a:p>
                  </a:txBody>
                  <a:tcPr/>
                </a:tc>
                <a:extLst>
                  <a:ext uri="{0D108BD9-81ED-4DB2-BD59-A6C34878D82A}">
                    <a16:rowId xmlns:a16="http://schemas.microsoft.com/office/drawing/2014/main" val="10000"/>
                  </a:ext>
                </a:extLst>
              </a:tr>
              <a:tr h="255800">
                <a:tc vMerge="1">
                  <a:txBody>
                    <a:bodyPr/>
                    <a:lstStyle/>
                    <a:p>
                      <a:endParaRPr lang="ko-KR"/>
                    </a:p>
                  </a:txBody>
                  <a:tcPr/>
                </a:tc>
                <a:tc>
                  <a:txBody>
                    <a:bodyPr/>
                    <a:lstStyle/>
                    <a:p>
                      <a:pPr marL="0" marR="0" lvl="0" indent="0" algn="ctr" rtl="0">
                        <a:spcBef>
                          <a:spcPts val="0"/>
                        </a:spcBef>
                        <a:spcAft>
                          <a:spcPts val="0"/>
                        </a:spcAft>
                        <a:buNone/>
                      </a:pPr>
                      <a:r>
                        <a:rPr lang="ko" sz="1200" b="1" u="none" strike="noStrike" cap="none"/>
                        <a:t>Right (R)</a:t>
                      </a:r>
                      <a:endParaRPr sz="1200" b="1" u="none" strike="noStrike" cap="none" dirty="0"/>
                    </a:p>
                  </a:txBody>
                  <a:tcPr marL="63067" marR="63067" marT="31567" marB="31567"/>
                </a:tc>
                <a:tc>
                  <a:txBody>
                    <a:bodyPr/>
                    <a:lstStyle/>
                    <a:p>
                      <a:pPr marL="0" marR="0" lvl="0" indent="0" algn="ctr" rtl="0">
                        <a:spcBef>
                          <a:spcPts val="0"/>
                        </a:spcBef>
                        <a:spcAft>
                          <a:spcPts val="0"/>
                        </a:spcAft>
                        <a:buNone/>
                      </a:pPr>
                      <a:r>
                        <a:rPr lang="ko" sz="1200" b="1" u="none" strike="noStrike" cap="none"/>
                        <a:t>Left (L)</a:t>
                      </a:r>
                      <a:endParaRPr sz="1200" b="1" u="none" strike="noStrike" cap="none" dirty="0"/>
                    </a:p>
                  </a:txBody>
                  <a:tcPr marL="63067" marR="63067" marT="31567" marB="31567"/>
                </a:tc>
                <a:extLst>
                  <a:ext uri="{0D108BD9-81ED-4DB2-BD59-A6C34878D82A}">
                    <a16:rowId xmlns:a16="http://schemas.microsoft.com/office/drawing/2014/main" val="10001"/>
                  </a:ext>
                </a:extLst>
              </a:tr>
              <a:tr h="255800">
                <a:tc>
                  <a:txBody>
                    <a:bodyPr/>
                    <a:lstStyle/>
                    <a:p>
                      <a:pPr marL="0" marR="0" lvl="0" indent="0" algn="ctr" rtl="0">
                        <a:spcBef>
                          <a:spcPts val="0"/>
                        </a:spcBef>
                        <a:spcAft>
                          <a:spcPts val="0"/>
                        </a:spcAft>
                        <a:buNone/>
                      </a:pPr>
                      <a:r>
                        <a:rPr lang="ko" sz="1200" b="1" u="none" strike="noStrike" cap="none"/>
                        <a:t>Partner O (P)</a:t>
                      </a:r>
                      <a:endParaRPr sz="1200" b="1" u="none" strike="noStrike" cap="none" dirty="0"/>
                    </a:p>
                  </a:txBody>
                  <a:tcPr marL="63067" marR="63067" marT="31567" marB="31567"/>
                </a:tc>
                <a:tc>
                  <a:txBody>
                    <a:bodyPr/>
                    <a:lstStyle/>
                    <a:p>
                      <a:pPr marL="0" marR="0" lvl="0" indent="0" algn="ctr" rtl="0">
                        <a:spcBef>
                          <a:spcPts val="0"/>
                        </a:spcBef>
                        <a:spcAft>
                          <a:spcPts val="0"/>
                        </a:spcAft>
                        <a:buNone/>
                      </a:pPr>
                      <a:r>
                        <a:rPr lang="ko" sz="1200" u="none" strike="noStrike" cap="none"/>
                        <a:t>R/P</a:t>
                      </a:r>
                      <a:endParaRPr sz="1200" u="none" strike="noStrike" cap="none" dirty="0"/>
                    </a:p>
                  </a:txBody>
                  <a:tcPr marL="63067" marR="63067" marT="31567" marB="31567"/>
                </a:tc>
                <a:tc>
                  <a:txBody>
                    <a:bodyPr/>
                    <a:lstStyle/>
                    <a:p>
                      <a:pPr marL="0" marR="0" lvl="0" indent="0" algn="ctr" rtl="0">
                        <a:spcBef>
                          <a:spcPts val="0"/>
                        </a:spcBef>
                        <a:spcAft>
                          <a:spcPts val="0"/>
                        </a:spcAft>
                        <a:buNone/>
                      </a:pPr>
                      <a:r>
                        <a:rPr lang="ko" sz="1200" u="none" strike="noStrike" cap="none"/>
                        <a:t>L/P</a:t>
                      </a:r>
                      <a:endParaRPr sz="1200" u="none" strike="noStrike" cap="none" dirty="0"/>
                    </a:p>
                  </a:txBody>
                  <a:tcPr marL="63067" marR="63067" marT="31567" marB="31567"/>
                </a:tc>
                <a:extLst>
                  <a:ext uri="{0D108BD9-81ED-4DB2-BD59-A6C34878D82A}">
                    <a16:rowId xmlns:a16="http://schemas.microsoft.com/office/drawing/2014/main" val="10002"/>
                  </a:ext>
                </a:extLst>
              </a:tr>
              <a:tr h="255800">
                <a:tc>
                  <a:txBody>
                    <a:bodyPr/>
                    <a:lstStyle/>
                    <a:p>
                      <a:pPr marL="0" marR="0" lvl="0" indent="0" algn="ctr" rtl="0">
                        <a:spcBef>
                          <a:spcPts val="0"/>
                        </a:spcBef>
                        <a:spcAft>
                          <a:spcPts val="0"/>
                        </a:spcAft>
                        <a:buNone/>
                      </a:pPr>
                      <a:r>
                        <a:rPr lang="ko" sz="1200" b="1" u="none" strike="noStrike" cap="none" dirty="0"/>
                        <a:t>Partner X (N)</a:t>
                      </a:r>
                      <a:endParaRPr sz="1200" b="1" u="none" strike="noStrike" cap="none" dirty="0"/>
                    </a:p>
                  </a:txBody>
                  <a:tcPr marL="63067" marR="63067" marT="31567" marB="31567"/>
                </a:tc>
                <a:tc>
                  <a:txBody>
                    <a:bodyPr/>
                    <a:lstStyle/>
                    <a:p>
                      <a:pPr marL="0" marR="0" lvl="0" indent="0" algn="ctr" rtl="0">
                        <a:spcBef>
                          <a:spcPts val="0"/>
                        </a:spcBef>
                        <a:spcAft>
                          <a:spcPts val="0"/>
                        </a:spcAft>
                        <a:buNone/>
                      </a:pPr>
                      <a:r>
                        <a:rPr lang="ko" sz="1200" u="none" strike="noStrike" cap="none"/>
                        <a:t>R/N</a:t>
                      </a:r>
                      <a:endParaRPr sz="1200" u="none" strike="noStrike" cap="none" dirty="0"/>
                    </a:p>
                  </a:txBody>
                  <a:tcPr marL="63067" marR="63067" marT="31567" marB="31567"/>
                </a:tc>
                <a:tc>
                  <a:txBody>
                    <a:bodyPr/>
                    <a:lstStyle/>
                    <a:p>
                      <a:pPr marL="0" marR="0" lvl="0" indent="0" algn="ctr" rtl="0">
                        <a:spcBef>
                          <a:spcPts val="0"/>
                        </a:spcBef>
                        <a:spcAft>
                          <a:spcPts val="0"/>
                        </a:spcAft>
                        <a:buNone/>
                      </a:pPr>
                      <a:r>
                        <a:rPr lang="ko" sz="1200" u="none" strike="noStrike" cap="none" dirty="0"/>
                        <a:t>L/N</a:t>
                      </a:r>
                      <a:endParaRPr sz="1200" u="none" strike="noStrike" cap="none" dirty="0"/>
                    </a:p>
                  </a:txBody>
                  <a:tcPr marL="63067" marR="63067" marT="31567" marB="31567"/>
                </a:tc>
                <a:extLst>
                  <a:ext uri="{0D108BD9-81ED-4DB2-BD59-A6C34878D82A}">
                    <a16:rowId xmlns:a16="http://schemas.microsoft.com/office/drawing/2014/main" val="10003"/>
                  </a:ext>
                </a:extLst>
              </a:tr>
            </a:tbl>
          </a:graphicData>
        </a:graphic>
      </p:graphicFrame>
      <p:sp>
        <p:nvSpPr>
          <p:cNvPr id="193" name="Google Shape;193;p28"/>
          <p:cNvSpPr txBox="1"/>
          <p:nvPr/>
        </p:nvSpPr>
        <p:spPr>
          <a:xfrm>
            <a:off x="7947235" y="4260700"/>
            <a:ext cx="3723600" cy="584800"/>
          </a:xfrm>
          <a:prstGeom prst="rect">
            <a:avLst/>
          </a:prstGeom>
          <a:noFill/>
          <a:ln>
            <a:noFill/>
          </a:ln>
        </p:spPr>
        <p:txBody>
          <a:bodyPr spcFirstLastPara="1" wrap="square" lIns="91433" tIns="45700" rIns="91433" bIns="45700" anchor="t" anchorCtr="0">
            <a:noAutofit/>
          </a:bodyPr>
          <a:lstStyle/>
          <a:p>
            <a:r>
              <a:rPr lang="en-US" altLang="ko" sz="1600" dirty="0">
                <a:solidFill>
                  <a:schemeClr val="dk1"/>
                </a:solidFill>
                <a:latin typeface="Malgun Gothic"/>
                <a:ea typeface="Malgun Gothic"/>
                <a:cs typeface="Malgun Gothic"/>
                <a:sym typeface="Malgun Gothic"/>
              </a:rPr>
              <a:t>α : Handedness (measurement error)</a:t>
            </a:r>
            <a:endParaRPr sz="1467" dirty="0"/>
          </a:p>
          <a:p>
            <a:r>
              <a:rPr lang="en-US" altLang="ko" sz="1600" dirty="0">
                <a:solidFill>
                  <a:schemeClr val="dk1"/>
                </a:solidFill>
                <a:latin typeface="Malgun Gothic"/>
                <a:ea typeface="Malgun Gothic"/>
                <a:cs typeface="Malgun Gothic"/>
                <a:sym typeface="Malgun Gothic"/>
              </a:rPr>
              <a:t>β : condition of partner</a:t>
            </a:r>
            <a:endParaRPr sz="1600" dirty="0">
              <a:solidFill>
                <a:schemeClr val="dk1"/>
              </a:solidFill>
              <a:latin typeface="Malgun Gothic"/>
              <a:ea typeface="Malgun Gothic"/>
              <a:cs typeface="Malgun Gothic"/>
              <a:sym typeface="Malgun Gothic"/>
            </a:endParaRPr>
          </a:p>
        </p:txBody>
      </p:sp>
      <p:sp>
        <p:nvSpPr>
          <p:cNvPr id="17" name="직사각형 16">
            <a:extLst>
              <a:ext uri="{FF2B5EF4-FFF2-40B4-BE49-F238E27FC236}">
                <a16:creationId xmlns:a16="http://schemas.microsoft.com/office/drawing/2014/main" id="{0BCE0FC0-4011-8F4C-B8BD-8535F9E24556}"/>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sp>
        <p:nvSpPr>
          <p:cNvPr id="16"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pic>
        <p:nvPicPr>
          <p:cNvPr id="2" name="그림 1"/>
          <p:cNvPicPr>
            <a:picLocks noChangeAspect="1"/>
          </p:cNvPicPr>
          <p:nvPr/>
        </p:nvPicPr>
        <p:blipFill>
          <a:blip r:embed="rId4"/>
          <a:stretch>
            <a:fillRect/>
          </a:stretch>
        </p:blipFill>
        <p:spPr>
          <a:xfrm>
            <a:off x="5221959" y="4088603"/>
            <a:ext cx="2667000" cy="1352550"/>
          </a:xfrm>
          <a:prstGeom prst="rect">
            <a:avLst/>
          </a:prstGeom>
        </p:spPr>
      </p:pic>
    </p:spTree>
    <p:extLst>
      <p:ext uri="{BB962C8B-B14F-4D97-AF65-F5344CB8AC3E}">
        <p14:creationId xmlns:p14="http://schemas.microsoft.com/office/powerpoint/2010/main" val="414354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1"/>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51" name="Google Shape;451;p51"/>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52" name="Google Shape;452;p51"/>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53" name="Google Shape;453;p51"/>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54" name="Google Shape;454;p51"/>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55" name="Google Shape;455;p51"/>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pic>
        <p:nvPicPr>
          <p:cNvPr id="456" name="Google Shape;456;p51"/>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457" name="Google Shape;457;p51"/>
          <p:cNvSpPr txBox="1"/>
          <p:nvPr/>
        </p:nvSpPr>
        <p:spPr>
          <a:xfrm>
            <a:off x="4929448" y="1111430"/>
            <a:ext cx="6226233" cy="5746569"/>
          </a:xfrm>
          <a:prstGeom prst="rect">
            <a:avLst/>
          </a:prstGeom>
          <a:noFill/>
          <a:ln>
            <a:noFill/>
          </a:ln>
        </p:spPr>
        <p:txBody>
          <a:bodyPr spcFirstLastPara="1" wrap="square" lIns="91433" tIns="45700" rIns="91433" bIns="45700" anchor="t" anchorCtr="0">
            <a:noAutofit/>
          </a:bodyPr>
          <a:lstStyle/>
          <a:p>
            <a:pPr marL="338658" indent="-338658" latinLnBrk="0">
              <a:lnSpc>
                <a:spcPct val="80000"/>
              </a:lnSpc>
              <a:buClr>
                <a:srgbClr val="D65557"/>
              </a:buClr>
              <a:buSzPct val="100000"/>
              <a:buFont typeface="Calibri"/>
              <a:buAutoNum type="arabicPeriod" startAt="4"/>
            </a:pPr>
            <a:r>
              <a:rPr lang="en-US" altLang="ko" b="1" dirty="0">
                <a:solidFill>
                  <a:srgbClr val="D65557"/>
                </a:solidFill>
                <a:latin typeface="Calibri"/>
                <a:ea typeface="Calibri"/>
                <a:cs typeface="Calibri"/>
                <a:sym typeface="Calibri"/>
              </a:rPr>
              <a:t>Result</a:t>
            </a:r>
            <a:endParaRPr dirty="0">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endParaRPr lang="en-US" altLang="ko" sz="1600" dirty="0">
              <a:solidFill>
                <a:schemeClr val="dk1"/>
              </a:solidFill>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r>
              <a:rPr lang="en-US" altLang="ko" sz="1600" dirty="0">
                <a:solidFill>
                  <a:schemeClr val="dk1"/>
                </a:solidFill>
                <a:latin typeface="Calibri"/>
                <a:ea typeface="Calibri"/>
                <a:cs typeface="Calibri"/>
                <a:sym typeface="Calibri"/>
              </a:rPr>
              <a:t>Actor 2 shows always left selection : No worth</a:t>
            </a:r>
            <a:endParaRPr sz="1600" dirty="0">
              <a:latin typeface="Calibri"/>
              <a:ea typeface="Calibri"/>
              <a:cs typeface="Calibri"/>
              <a:sym typeface="Calibri"/>
            </a:endParaRPr>
          </a:p>
          <a:p>
            <a:pPr marL="643451" lvl="1" indent="-347125" latinLnBrk="0">
              <a:spcBef>
                <a:spcPts val="533"/>
              </a:spcBef>
              <a:buClr>
                <a:schemeClr val="dk1"/>
              </a:buClr>
              <a:buSzPts val="1100"/>
              <a:buFont typeface="Malgun Gothic"/>
              <a:buAutoNum type="arabicParenR"/>
            </a:pPr>
            <a:r>
              <a:rPr lang="en-US" altLang="ko" sz="1600" dirty="0">
                <a:solidFill>
                  <a:schemeClr val="dk1"/>
                </a:solidFill>
                <a:latin typeface="Calibri"/>
                <a:ea typeface="Calibri"/>
                <a:cs typeface="Calibri"/>
                <a:sym typeface="Calibri"/>
              </a:rPr>
              <a:t>Actor 1 shows pretty prosocial tendency, but chimps do not respond always in the same way. That doesn’t mean that chimps are bull shit asocial assholes but </a:t>
            </a:r>
            <a:r>
              <a:rPr lang="en-US" altLang="ko" sz="1600" b="1" dirty="0">
                <a:solidFill>
                  <a:schemeClr val="dk1"/>
                </a:solidFill>
                <a:latin typeface="Calibri"/>
                <a:ea typeface="Calibri"/>
                <a:cs typeface="Calibri"/>
                <a:sym typeface="Calibri"/>
              </a:rPr>
              <a:t>their selections are not much affected by partners but by their handedness</a:t>
            </a:r>
            <a:r>
              <a:rPr lang="en-US" altLang="ko" sz="1600" dirty="0">
                <a:solidFill>
                  <a:schemeClr val="dk1"/>
                </a:solidFill>
                <a:latin typeface="Calibri"/>
                <a:ea typeface="Calibri"/>
                <a:cs typeface="Calibri"/>
                <a:sym typeface="Calibri"/>
              </a:rPr>
              <a:t>.</a:t>
            </a:r>
            <a:endParaRPr sz="1600" dirty="0">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r>
              <a:rPr lang="en-US" altLang="ko" sz="1600" dirty="0">
                <a:solidFill>
                  <a:schemeClr val="dk1"/>
                </a:solidFill>
                <a:latin typeface="Calibri"/>
                <a:ea typeface="Calibri"/>
                <a:cs typeface="Calibri"/>
                <a:sym typeface="Calibri"/>
              </a:rPr>
              <a:t>In the posterior distribution, such tendency becomes stronger that the conditions are not that much effective; just their handedness control them.</a:t>
            </a:r>
            <a:endParaRPr sz="1600" dirty="0">
              <a:solidFill>
                <a:schemeClr val="dk1"/>
              </a:solidFill>
              <a:latin typeface="Calibri"/>
              <a:ea typeface="Calibri"/>
              <a:cs typeface="Calibri"/>
              <a:sym typeface="Calibri"/>
            </a:endParaRPr>
          </a:p>
        </p:txBody>
      </p:sp>
      <p:pic>
        <p:nvPicPr>
          <p:cNvPr id="458" name="Google Shape;458;p51"/>
          <p:cNvPicPr preferRelativeResize="0"/>
          <p:nvPr/>
        </p:nvPicPr>
        <p:blipFill rotWithShape="1">
          <a:blip r:embed="rId4">
            <a:alphaModFix/>
          </a:blip>
          <a:srcRect/>
          <a:stretch/>
        </p:blipFill>
        <p:spPr>
          <a:xfrm>
            <a:off x="5260858" y="1498495"/>
            <a:ext cx="3750382" cy="2621813"/>
          </a:xfrm>
          <a:prstGeom prst="rect">
            <a:avLst/>
          </a:prstGeom>
          <a:noFill/>
          <a:ln w="9525" cap="flat" cmpd="sng">
            <a:solidFill>
              <a:srgbClr val="F3B231"/>
            </a:solidFill>
            <a:prstDash val="solid"/>
            <a:round/>
            <a:headEnd type="none" w="sm" len="sm"/>
            <a:tailEnd type="none" w="sm" len="sm"/>
          </a:ln>
        </p:spPr>
      </p:pic>
      <p:sp>
        <p:nvSpPr>
          <p:cNvPr id="459" name="Google Shape;459;p51"/>
          <p:cNvSpPr txBox="1"/>
          <p:nvPr/>
        </p:nvSpPr>
        <p:spPr>
          <a:xfrm>
            <a:off x="9106109" y="2013075"/>
            <a:ext cx="954685" cy="338555"/>
          </a:xfrm>
          <a:prstGeom prst="rect">
            <a:avLst/>
          </a:prstGeom>
          <a:noFill/>
          <a:ln>
            <a:noFill/>
          </a:ln>
        </p:spPr>
        <p:txBody>
          <a:bodyPr spcFirstLastPara="1" wrap="square" lIns="91433" tIns="45700" rIns="91433" bIns="45700" anchor="t" anchorCtr="0">
            <a:noAutofit/>
          </a:bodyPr>
          <a:lstStyle/>
          <a:p>
            <a:r>
              <a:rPr lang="en-US" altLang="ko" sz="1600" dirty="0">
                <a:solidFill>
                  <a:srgbClr val="404040"/>
                </a:solidFill>
                <a:latin typeface="Calibri"/>
                <a:ea typeface="Calibri"/>
                <a:cs typeface="Calibri"/>
                <a:sym typeface="Calibri"/>
              </a:rPr>
              <a:t>Raw data</a:t>
            </a:r>
            <a:endParaRPr sz="1600" dirty="0">
              <a:solidFill>
                <a:srgbClr val="404040"/>
              </a:solidFill>
              <a:latin typeface="Calibri"/>
              <a:ea typeface="Calibri"/>
              <a:cs typeface="Calibri"/>
              <a:sym typeface="Calibri"/>
            </a:endParaRPr>
          </a:p>
        </p:txBody>
      </p:sp>
      <p:sp>
        <p:nvSpPr>
          <p:cNvPr id="460" name="Google Shape;460;p51"/>
          <p:cNvSpPr txBox="1"/>
          <p:nvPr/>
        </p:nvSpPr>
        <p:spPr>
          <a:xfrm>
            <a:off x="9106109" y="3576413"/>
            <a:ext cx="1954703" cy="338555"/>
          </a:xfrm>
          <a:prstGeom prst="rect">
            <a:avLst/>
          </a:prstGeom>
          <a:noFill/>
          <a:ln>
            <a:noFill/>
          </a:ln>
        </p:spPr>
        <p:txBody>
          <a:bodyPr spcFirstLastPara="1" wrap="square" lIns="91433" tIns="45700" rIns="91433" bIns="45700" anchor="t" anchorCtr="0">
            <a:noAutofit/>
          </a:bodyPr>
          <a:lstStyle/>
          <a:p>
            <a:r>
              <a:rPr lang="en-US" altLang="ko" sz="1600" dirty="0">
                <a:solidFill>
                  <a:srgbClr val="404040"/>
                </a:solidFill>
                <a:latin typeface="Calibri"/>
                <a:ea typeface="Calibri"/>
                <a:cs typeface="Calibri"/>
                <a:sym typeface="Calibri"/>
              </a:rPr>
              <a:t>Posterior distribution</a:t>
            </a:r>
            <a:endParaRPr sz="1600" dirty="0">
              <a:solidFill>
                <a:srgbClr val="404040"/>
              </a:solidFill>
              <a:latin typeface="Calibri"/>
              <a:ea typeface="Calibri"/>
              <a:cs typeface="Calibri"/>
              <a:sym typeface="Calibri"/>
            </a:endParaRPr>
          </a:p>
        </p:txBody>
      </p:sp>
      <p:sp>
        <p:nvSpPr>
          <p:cNvPr id="15" name="직사각형 14">
            <a:extLst>
              <a:ext uri="{FF2B5EF4-FFF2-40B4-BE49-F238E27FC236}">
                <a16:creationId xmlns:a16="http://schemas.microsoft.com/office/drawing/2014/main" id="{9A965670-5878-4841-8EDD-CE7D723E3ACC}"/>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sp>
        <p:nvSpPr>
          <p:cNvPr id="16"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383270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68" name="Google Shape;468;p52"/>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69" name="Google Shape;469;p52"/>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70" name="Google Shape;470;p52"/>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71" name="Google Shape;471;p52"/>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sp>
        <p:nvSpPr>
          <p:cNvPr id="472" name="Google Shape;472;p52"/>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dirty="0">
              <a:solidFill>
                <a:schemeClr val="lt1"/>
              </a:solidFill>
              <a:latin typeface="Malgun Gothic"/>
              <a:ea typeface="Malgun Gothic"/>
              <a:cs typeface="Malgun Gothic"/>
              <a:sym typeface="Malgun Gothic"/>
            </a:endParaRPr>
          </a:p>
        </p:txBody>
      </p:sp>
      <p:pic>
        <p:nvPicPr>
          <p:cNvPr id="473" name="Google Shape;473;p52"/>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474" name="Google Shape;474;p52"/>
          <p:cNvSpPr txBox="1"/>
          <p:nvPr/>
        </p:nvSpPr>
        <p:spPr>
          <a:xfrm>
            <a:off x="4929448" y="1111431"/>
            <a:ext cx="6226233" cy="5298895"/>
          </a:xfrm>
          <a:prstGeom prst="rect">
            <a:avLst/>
          </a:prstGeom>
          <a:noFill/>
          <a:ln>
            <a:noFill/>
          </a:ln>
        </p:spPr>
        <p:txBody>
          <a:bodyPr spcFirstLastPara="1" wrap="square" lIns="91433" tIns="45700" rIns="91433" bIns="45700" anchor="t" anchorCtr="0">
            <a:noAutofit/>
          </a:bodyPr>
          <a:lstStyle/>
          <a:p>
            <a:pPr marL="338658" indent="-338658" latinLnBrk="0">
              <a:lnSpc>
                <a:spcPct val="90000"/>
              </a:lnSpc>
              <a:buClr>
                <a:srgbClr val="D65557"/>
              </a:buClr>
              <a:buSzPct val="100000"/>
              <a:buFont typeface="Malgun Gothic"/>
              <a:buAutoNum type="arabicPeriod" startAt="4"/>
            </a:pPr>
            <a:r>
              <a:rPr lang="en-US" altLang="ko" sz="1867" b="1" dirty="0">
                <a:solidFill>
                  <a:srgbClr val="D65557"/>
                </a:solidFill>
                <a:latin typeface="Calibri"/>
                <a:ea typeface="Calibri"/>
                <a:cs typeface="Calibri"/>
                <a:sym typeface="Calibri"/>
              </a:rPr>
              <a:t>Result</a:t>
            </a:r>
            <a:endParaRPr sz="1467" dirty="0"/>
          </a:p>
          <a:p>
            <a:pPr marL="643451" lvl="1" indent="-355591" latinLnBrk="0">
              <a:lnSpc>
                <a:spcPct val="90000"/>
              </a:lnSpc>
              <a:spcBef>
                <a:spcPts val="533"/>
              </a:spcBef>
              <a:buClr>
                <a:schemeClr val="dk1"/>
              </a:buClr>
              <a:buSzPct val="100000"/>
              <a:buFont typeface="Malgun Gothic"/>
              <a:buAutoNum type="arabicParenR" startAt="4"/>
            </a:pPr>
            <a:r>
              <a:rPr lang="en-US" altLang="ko" sz="1600" dirty="0">
                <a:solidFill>
                  <a:schemeClr val="dk1"/>
                </a:solidFill>
                <a:latin typeface="Calibri"/>
                <a:ea typeface="Calibri"/>
                <a:cs typeface="Calibri"/>
                <a:sym typeface="Calibri"/>
              </a:rPr>
              <a:t>To make the point clearer, the experiment result was compared with no-interaction of handedness and treatments model.</a:t>
            </a:r>
            <a:endParaRPr sz="1600" dirty="0"/>
          </a:p>
          <a:p>
            <a:pPr marL="643451" lvl="1" indent="-355591" latinLnBrk="0">
              <a:lnSpc>
                <a:spcPct val="90000"/>
              </a:lnSpc>
              <a:spcBef>
                <a:spcPts val="533"/>
              </a:spcBef>
              <a:buClr>
                <a:schemeClr val="dk1"/>
              </a:buClr>
              <a:buSzPct val="100000"/>
              <a:buFont typeface="Malgun Gothic"/>
              <a:buAutoNum type="arabicParenR" startAt="4"/>
            </a:pPr>
            <a:r>
              <a:rPr lang="en-US" altLang="ko" sz="1600" dirty="0">
                <a:solidFill>
                  <a:schemeClr val="dk1"/>
                </a:solidFill>
                <a:latin typeface="Calibri"/>
                <a:ea typeface="Calibri"/>
                <a:cs typeface="Calibri"/>
                <a:sym typeface="Calibri"/>
              </a:rPr>
              <a:t>As seen in the </a:t>
            </a:r>
            <a:r>
              <a:rPr lang="en-US" altLang="ko" sz="1600" dirty="0" err="1">
                <a:solidFill>
                  <a:schemeClr val="dk1"/>
                </a:solidFill>
                <a:latin typeface="Calibri"/>
                <a:ea typeface="Calibri"/>
                <a:cs typeface="Calibri"/>
                <a:sym typeface="Calibri"/>
              </a:rPr>
              <a:t>dLOO</a:t>
            </a:r>
            <a:r>
              <a:rPr lang="en-US" altLang="ko" sz="1600" dirty="0">
                <a:solidFill>
                  <a:schemeClr val="dk1"/>
                </a:solidFill>
                <a:latin typeface="Calibri"/>
                <a:ea typeface="Calibri"/>
                <a:cs typeface="Calibri"/>
                <a:sym typeface="Calibri"/>
              </a:rPr>
              <a:t> value, which corresponds to WAIC, </a:t>
            </a:r>
            <a:r>
              <a:rPr lang="en-US" altLang="ko" sz="1600" b="1" dirty="0">
                <a:solidFill>
                  <a:schemeClr val="dk1"/>
                </a:solidFill>
                <a:latin typeface="Calibri"/>
                <a:ea typeface="Calibri"/>
                <a:cs typeface="Calibri"/>
                <a:sym typeface="Calibri"/>
              </a:rPr>
              <a:t>there’s almost NO interaction between handedness and treatments</a:t>
            </a:r>
            <a:r>
              <a:rPr lang="en-US" altLang="ko"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a:p>
            <a:pPr latinLnBrk="0">
              <a:lnSpc>
                <a:spcPct val="90000"/>
              </a:lnSpc>
              <a:spcBef>
                <a:spcPts val="1067"/>
              </a:spcBef>
              <a:buClr>
                <a:schemeClr val="dk1"/>
              </a:buClr>
              <a:buSzPts val="1400"/>
            </a:pPr>
            <a:endParaRPr sz="1867" dirty="0">
              <a:solidFill>
                <a:schemeClr val="dk1"/>
              </a:solidFill>
              <a:latin typeface="Calibri"/>
              <a:ea typeface="Calibri"/>
              <a:cs typeface="Calibri"/>
              <a:sym typeface="Calibri"/>
            </a:endParaRPr>
          </a:p>
        </p:txBody>
      </p:sp>
      <p:grpSp>
        <p:nvGrpSpPr>
          <p:cNvPr id="475" name="Google Shape;475;p52"/>
          <p:cNvGrpSpPr/>
          <p:nvPr/>
        </p:nvGrpSpPr>
        <p:grpSpPr>
          <a:xfrm>
            <a:off x="4929447" y="2670319"/>
            <a:ext cx="6542338" cy="2157412"/>
            <a:chOff x="4929447" y="2533040"/>
            <a:chExt cx="6542339" cy="2157412"/>
          </a:xfrm>
        </p:grpSpPr>
        <p:pic>
          <p:nvPicPr>
            <p:cNvPr id="476" name="Google Shape;476;p52"/>
            <p:cNvPicPr preferRelativeResize="0"/>
            <p:nvPr/>
          </p:nvPicPr>
          <p:blipFill rotWithShape="1">
            <a:blip r:embed="rId4">
              <a:alphaModFix/>
            </a:blip>
            <a:srcRect/>
            <a:stretch/>
          </p:blipFill>
          <p:spPr>
            <a:xfrm>
              <a:off x="4929447" y="2533040"/>
              <a:ext cx="3499362" cy="2157412"/>
            </a:xfrm>
            <a:prstGeom prst="rect">
              <a:avLst/>
            </a:prstGeom>
            <a:noFill/>
            <a:ln>
              <a:noFill/>
            </a:ln>
          </p:spPr>
        </p:pic>
        <p:cxnSp>
          <p:nvCxnSpPr>
            <p:cNvPr id="477" name="Google Shape;477;p52"/>
            <p:cNvCxnSpPr/>
            <p:nvPr/>
          </p:nvCxnSpPr>
          <p:spPr>
            <a:xfrm>
              <a:off x="7334250" y="3095625"/>
              <a:ext cx="638175" cy="0"/>
            </a:xfrm>
            <a:prstGeom prst="straightConnector1">
              <a:avLst/>
            </a:prstGeom>
            <a:noFill/>
            <a:ln w="9525" cap="flat" cmpd="sng">
              <a:solidFill>
                <a:schemeClr val="accent1"/>
              </a:solidFill>
              <a:prstDash val="solid"/>
              <a:miter lim="800000"/>
              <a:headEnd type="none" w="sm" len="sm"/>
              <a:tailEnd type="none" w="sm" len="sm"/>
            </a:ln>
          </p:spPr>
        </p:cxnSp>
        <p:cxnSp>
          <p:nvCxnSpPr>
            <p:cNvPr id="478" name="Google Shape;478;p52"/>
            <p:cNvCxnSpPr/>
            <p:nvPr/>
          </p:nvCxnSpPr>
          <p:spPr>
            <a:xfrm>
              <a:off x="7334250" y="3209925"/>
              <a:ext cx="819150" cy="0"/>
            </a:xfrm>
            <a:prstGeom prst="straightConnector1">
              <a:avLst/>
            </a:prstGeom>
            <a:noFill/>
            <a:ln w="9525" cap="flat" cmpd="sng">
              <a:solidFill>
                <a:schemeClr val="accent1"/>
              </a:solidFill>
              <a:prstDash val="solid"/>
              <a:miter lim="800000"/>
              <a:headEnd type="none" w="sm" len="sm"/>
              <a:tailEnd type="none" w="sm" len="sm"/>
            </a:ln>
          </p:spPr>
        </p:cxnSp>
        <p:cxnSp>
          <p:nvCxnSpPr>
            <p:cNvPr id="479" name="Google Shape;479;p52"/>
            <p:cNvCxnSpPr/>
            <p:nvPr/>
          </p:nvCxnSpPr>
          <p:spPr>
            <a:xfrm>
              <a:off x="7334250" y="3333750"/>
              <a:ext cx="638175" cy="0"/>
            </a:xfrm>
            <a:prstGeom prst="straightConnector1">
              <a:avLst/>
            </a:prstGeom>
            <a:noFill/>
            <a:ln w="9525" cap="flat" cmpd="sng">
              <a:solidFill>
                <a:schemeClr val="accent1"/>
              </a:solidFill>
              <a:prstDash val="solid"/>
              <a:miter lim="800000"/>
              <a:headEnd type="none" w="sm" len="sm"/>
              <a:tailEnd type="none" w="sm" len="sm"/>
            </a:ln>
          </p:spPr>
        </p:cxnSp>
        <p:cxnSp>
          <p:nvCxnSpPr>
            <p:cNvPr id="480" name="Google Shape;480;p52"/>
            <p:cNvCxnSpPr/>
            <p:nvPr/>
          </p:nvCxnSpPr>
          <p:spPr>
            <a:xfrm>
              <a:off x="7972425" y="3095625"/>
              <a:ext cx="0" cy="238125"/>
            </a:xfrm>
            <a:prstGeom prst="straightConnector1">
              <a:avLst/>
            </a:prstGeom>
            <a:noFill/>
            <a:ln w="9525" cap="flat" cmpd="sng">
              <a:solidFill>
                <a:schemeClr val="accent1"/>
              </a:solidFill>
              <a:prstDash val="solid"/>
              <a:miter lim="800000"/>
              <a:headEnd type="none" w="sm" len="sm"/>
              <a:tailEnd type="none" w="sm" len="sm"/>
            </a:ln>
          </p:spPr>
        </p:cxnSp>
        <p:sp>
          <p:nvSpPr>
            <p:cNvPr id="481" name="Google Shape;481;p52"/>
            <p:cNvSpPr txBox="1"/>
            <p:nvPr/>
          </p:nvSpPr>
          <p:spPr>
            <a:xfrm>
              <a:off x="8428809" y="2948315"/>
              <a:ext cx="3042977" cy="523220"/>
            </a:xfrm>
            <a:prstGeom prst="rect">
              <a:avLst/>
            </a:prstGeom>
            <a:noFill/>
            <a:ln>
              <a:noFill/>
            </a:ln>
          </p:spPr>
          <p:txBody>
            <a:bodyPr spcFirstLastPara="1" wrap="square" lIns="91433" tIns="45700" rIns="91433" bIns="45700" anchor="t" anchorCtr="0">
              <a:noAutofit/>
            </a:bodyPr>
            <a:lstStyle/>
            <a:p>
              <a:pPr algn="ctr"/>
              <a:r>
                <a:rPr lang="en-US" altLang="ko" sz="1600" dirty="0">
                  <a:solidFill>
                    <a:schemeClr val="dk1"/>
                  </a:solidFill>
                  <a:latin typeface="Calibri"/>
                  <a:ea typeface="Calibri"/>
                  <a:cs typeface="Calibri"/>
                  <a:sym typeface="Calibri"/>
                </a:rPr>
                <a:t>All the parameters are separated</a:t>
              </a:r>
              <a:br>
                <a:rPr lang="en-US" altLang="ko" sz="1600" dirty="0">
                  <a:solidFill>
                    <a:schemeClr val="dk1"/>
                  </a:solidFill>
                  <a:latin typeface="Calibri"/>
                  <a:ea typeface="Calibri"/>
                  <a:cs typeface="Calibri"/>
                  <a:sym typeface="Calibri"/>
                </a:rPr>
              </a:br>
              <a:r>
                <a:rPr lang="en-US" altLang="ko" sz="1600" dirty="0">
                  <a:solidFill>
                    <a:schemeClr val="dk1"/>
                  </a:solidFill>
                  <a:latin typeface="Calibri"/>
                  <a:ea typeface="Calibri"/>
                  <a:cs typeface="Calibri"/>
                  <a:sym typeface="Calibri"/>
                </a:rPr>
                <a:t>with no interaction.</a:t>
              </a:r>
              <a:endParaRPr sz="1600" dirty="0">
                <a:solidFill>
                  <a:schemeClr val="dk1"/>
                </a:solidFill>
                <a:latin typeface="Calibri"/>
                <a:ea typeface="Calibri"/>
                <a:cs typeface="Calibri"/>
                <a:sym typeface="Calibri"/>
              </a:endParaRPr>
            </a:p>
          </p:txBody>
        </p:sp>
      </p:grpSp>
      <p:sp>
        <p:nvSpPr>
          <p:cNvPr id="20" name="직사각형 19">
            <a:extLst>
              <a:ext uri="{FF2B5EF4-FFF2-40B4-BE49-F238E27FC236}">
                <a16:creationId xmlns:a16="http://schemas.microsoft.com/office/drawing/2014/main" id="{2F80A0B8-6A1C-AD46-91DC-7E83CE65B1B1}"/>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11</a:t>
            </a:r>
            <a:endParaRPr lang="ko-KR" altLang="en-US" dirty="0">
              <a:solidFill>
                <a:schemeClr val="tx1">
                  <a:lumMod val="50000"/>
                  <a:lumOff val="50000"/>
                </a:schemeClr>
              </a:solidFill>
            </a:endParaRPr>
          </a:p>
        </p:txBody>
      </p:sp>
      <p:sp>
        <p:nvSpPr>
          <p:cNvPr id="21"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pic>
        <p:nvPicPr>
          <p:cNvPr id="2" name="그림 1"/>
          <p:cNvPicPr>
            <a:picLocks noChangeAspect="1"/>
          </p:cNvPicPr>
          <p:nvPr/>
        </p:nvPicPr>
        <p:blipFill>
          <a:blip r:embed="rId5"/>
          <a:stretch>
            <a:fillRect/>
          </a:stretch>
        </p:blipFill>
        <p:spPr>
          <a:xfrm>
            <a:off x="7586922" y="4827731"/>
            <a:ext cx="2657475" cy="1352550"/>
          </a:xfrm>
          <a:prstGeom prst="rect">
            <a:avLst/>
          </a:prstGeom>
        </p:spPr>
      </p:pic>
      <p:pic>
        <p:nvPicPr>
          <p:cNvPr id="3" name="그림 2"/>
          <p:cNvPicPr>
            <a:picLocks noChangeAspect="1"/>
          </p:cNvPicPr>
          <p:nvPr/>
        </p:nvPicPr>
        <p:blipFill>
          <a:blip r:embed="rId6"/>
          <a:stretch>
            <a:fillRect/>
          </a:stretch>
        </p:blipFill>
        <p:spPr>
          <a:xfrm>
            <a:off x="4929447" y="4882222"/>
            <a:ext cx="2657475" cy="1371600"/>
          </a:xfrm>
          <a:prstGeom prst="rect">
            <a:avLst/>
          </a:prstGeom>
        </p:spPr>
      </p:pic>
    </p:spTree>
    <p:extLst>
      <p:ext uri="{BB962C8B-B14F-4D97-AF65-F5344CB8AC3E}">
        <p14:creationId xmlns:p14="http://schemas.microsoft.com/office/powerpoint/2010/main" val="16606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8" name="Google Shape;468;p52"/>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9" name="Google Shape;469;p52"/>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0" name="Google Shape;470;p52"/>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1" name="Google Shape;471;p52"/>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2" name="Google Shape;472;p52"/>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20" name="직사각형 19">
            <a:extLst>
              <a:ext uri="{FF2B5EF4-FFF2-40B4-BE49-F238E27FC236}">
                <a16:creationId xmlns:a16="http://schemas.microsoft.com/office/drawing/2014/main" id="{2F80A0B8-6A1C-AD46-91DC-7E83CE65B1B1}"/>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13</a:t>
            </a:r>
            <a:endParaRPr lang="ko-KR" altLang="en-US" dirty="0">
              <a:solidFill>
                <a:schemeClr val="tx1">
                  <a:lumMod val="50000"/>
                  <a:lumOff val="50000"/>
                </a:schemeClr>
              </a:solidFill>
            </a:endParaRPr>
          </a:p>
        </p:txBody>
      </p:sp>
      <p:sp>
        <p:nvSpPr>
          <p:cNvPr id="17"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sp>
        <p:nvSpPr>
          <p:cNvPr id="19" name="Google Shape;190;p28"/>
          <p:cNvSpPr txBox="1"/>
          <p:nvPr/>
        </p:nvSpPr>
        <p:spPr>
          <a:xfrm>
            <a:off x="5780785" y="2085052"/>
            <a:ext cx="6226400" cy="3431200"/>
          </a:xfrm>
          <a:prstGeom prst="rect">
            <a:avLst/>
          </a:prstGeom>
          <a:noFill/>
          <a:ln>
            <a:noFill/>
          </a:ln>
        </p:spPr>
        <p:txBody>
          <a:bodyPr spcFirstLastPara="1" wrap="square" lIns="91433" tIns="45700" rIns="91433" bIns="45700" anchor="t" anchorCtr="0">
            <a:noAutofit/>
          </a:bodyPr>
          <a:lstStyle/>
          <a:p>
            <a:pPr>
              <a:lnSpc>
                <a:spcPct val="90000"/>
              </a:lnSpc>
              <a:buClr>
                <a:srgbClr val="D65557"/>
              </a:buClr>
              <a:buSzPct val="100000"/>
            </a:pPr>
            <a:r>
              <a:rPr lang="en-US" altLang="ko" b="1" dirty="0">
                <a:solidFill>
                  <a:srgbClr val="D65557"/>
                </a:solidFill>
                <a:latin typeface="Calibri"/>
                <a:ea typeface="Calibri"/>
                <a:cs typeface="Calibri"/>
                <a:sym typeface="Calibri"/>
              </a:rPr>
              <a:t>5.   New method</a:t>
            </a:r>
          </a:p>
          <a:p>
            <a:pPr marL="643451" lvl="1" indent="-355591">
              <a:lnSpc>
                <a:spcPct val="90000"/>
              </a:lnSpc>
              <a:spcBef>
                <a:spcPts val="533"/>
              </a:spcBef>
              <a:buClr>
                <a:schemeClr val="dk1"/>
              </a:buClr>
              <a:buSzPct val="100000"/>
              <a:buFont typeface="Malgun Gothic"/>
              <a:buAutoNum type="arabicParenR"/>
            </a:pPr>
            <a:r>
              <a:rPr lang="en-US" altLang="ko" sz="1600" dirty="0">
                <a:solidFill>
                  <a:schemeClr val="dk1"/>
                </a:solidFill>
                <a:latin typeface="Calibri"/>
                <a:ea typeface="Calibri"/>
                <a:cs typeface="Calibri"/>
                <a:sym typeface="Calibri"/>
              </a:rPr>
              <a:t>Experiments are done for six days.</a:t>
            </a:r>
            <a:endParaRPr sz="1600" dirty="0">
              <a:solidFill>
                <a:schemeClr val="dk1"/>
              </a:solidFill>
              <a:latin typeface="Calibri"/>
              <a:ea typeface="Calibri"/>
              <a:cs typeface="Calibri"/>
              <a:sym typeface="Calibri"/>
            </a:endParaRPr>
          </a:p>
          <a:p>
            <a:pPr marL="643451" lvl="1" indent="-253994">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a:p>
            <a:pPr marL="643451" lvl="1" indent="-355591">
              <a:lnSpc>
                <a:spcPct val="90000"/>
              </a:lnSpc>
              <a:spcBef>
                <a:spcPts val="533"/>
              </a:spcBef>
              <a:buClr>
                <a:schemeClr val="dk1"/>
              </a:buClr>
              <a:buSzPct val="100000"/>
              <a:buFont typeface="+mj-lt"/>
              <a:buAutoNum type="arabicParenR" startAt="2"/>
            </a:pPr>
            <a:r>
              <a:rPr lang="en-US" altLang="ko" sz="1600" dirty="0">
                <a:solidFill>
                  <a:schemeClr val="dk1"/>
                </a:solidFill>
                <a:latin typeface="Calibri"/>
                <a:ea typeface="Calibri"/>
                <a:cs typeface="Calibri"/>
                <a:sym typeface="Calibri"/>
              </a:rPr>
              <a:t>We add </a:t>
            </a:r>
            <a:r>
              <a:rPr lang="en-US" altLang="ko" sz="1600" i="1" dirty="0">
                <a:solidFill>
                  <a:schemeClr val="dk1"/>
                </a:solidFill>
                <a:latin typeface="Calibri"/>
                <a:ea typeface="Calibri"/>
                <a:cs typeface="Calibri"/>
                <a:sym typeface="Calibri"/>
              </a:rPr>
              <a:t>varying intercepts </a:t>
            </a:r>
            <a:r>
              <a:rPr lang="en-US" altLang="ko" sz="1600" dirty="0">
                <a:solidFill>
                  <a:schemeClr val="dk1"/>
                </a:solidFill>
                <a:latin typeface="Calibri"/>
                <a:ea typeface="Calibri"/>
                <a:cs typeface="Calibri"/>
                <a:sym typeface="Calibri"/>
              </a:rPr>
              <a:t>term to our model.</a:t>
            </a:r>
            <a:endParaRPr sz="1467" dirty="0"/>
          </a:p>
          <a:p>
            <a:pPr marL="287859" lvl="1">
              <a:lnSpc>
                <a:spcPct val="90000"/>
              </a:lnSpc>
              <a:spcBef>
                <a:spcPts val="533"/>
              </a:spcBef>
              <a:buClr>
                <a:schemeClr val="dk1"/>
              </a:buClr>
              <a:buSzPts val="1200"/>
            </a:pPr>
            <a:endParaRPr sz="1600" dirty="0">
              <a:solidFill>
                <a:schemeClr val="dk1"/>
              </a:solidFill>
              <a:latin typeface="Calibri"/>
              <a:ea typeface="Calibri"/>
              <a:cs typeface="Calibri"/>
              <a:sym typeface="Calibri"/>
            </a:endParaRPr>
          </a:p>
        </p:txBody>
      </p:sp>
      <p:grpSp>
        <p:nvGrpSpPr>
          <p:cNvPr id="3" name="그룹 2"/>
          <p:cNvGrpSpPr/>
          <p:nvPr/>
        </p:nvGrpSpPr>
        <p:grpSpPr>
          <a:xfrm>
            <a:off x="190394" y="2190927"/>
            <a:ext cx="6633771" cy="3694657"/>
            <a:chOff x="190394" y="2190927"/>
            <a:chExt cx="6633771" cy="3694657"/>
          </a:xfrm>
        </p:grpSpPr>
        <p:grpSp>
          <p:nvGrpSpPr>
            <p:cNvPr id="2" name="그룹 1"/>
            <p:cNvGrpSpPr/>
            <p:nvPr/>
          </p:nvGrpSpPr>
          <p:grpSpPr>
            <a:xfrm>
              <a:off x="190394" y="2190927"/>
              <a:ext cx="4838700" cy="3694657"/>
              <a:chOff x="190394" y="2190927"/>
              <a:chExt cx="4838700" cy="3694657"/>
            </a:xfrm>
          </p:grpSpPr>
          <p:sp>
            <p:nvSpPr>
              <p:cNvPr id="5" name="TextBox 4">
                <a:extLst>
                  <a:ext uri="{FF2B5EF4-FFF2-40B4-BE49-F238E27FC236}">
                    <a16:creationId xmlns:a16="http://schemas.microsoft.com/office/drawing/2014/main" id="{004AD8C5-BF88-D84B-B8D0-43055D7889D6}"/>
                  </a:ext>
                </a:extLst>
              </p:cNvPr>
              <p:cNvSpPr txBox="1"/>
              <p:nvPr/>
            </p:nvSpPr>
            <p:spPr>
              <a:xfrm>
                <a:off x="2170473" y="5516252"/>
                <a:ext cx="878542" cy="369332"/>
              </a:xfrm>
              <a:prstGeom prst="rect">
                <a:avLst/>
              </a:prstGeom>
              <a:noFill/>
            </p:spPr>
            <p:txBody>
              <a:bodyPr wrap="square" rtlCol="0">
                <a:spAutoFit/>
              </a:bodyPr>
              <a:lstStyle/>
              <a:p>
                <a:r>
                  <a:rPr kumimoji="1" lang="en-US" altLang="ko-KR" b="1" dirty="0"/>
                  <a:t>m13.6</a:t>
                </a:r>
                <a:endParaRPr kumimoji="1" lang="ko-KR" altLang="en-US" b="1" dirty="0"/>
              </a:p>
            </p:txBody>
          </p:sp>
          <p:pic>
            <p:nvPicPr>
              <p:cNvPr id="10" name="그림 9"/>
              <p:cNvPicPr>
                <a:picLocks noChangeAspect="1"/>
              </p:cNvPicPr>
              <p:nvPr/>
            </p:nvPicPr>
            <p:blipFill>
              <a:blip r:embed="rId3"/>
              <a:stretch>
                <a:fillRect/>
              </a:stretch>
            </p:blipFill>
            <p:spPr>
              <a:xfrm>
                <a:off x="190394" y="2190927"/>
                <a:ext cx="4838700" cy="3219450"/>
              </a:xfrm>
              <a:prstGeom prst="rect">
                <a:avLst/>
              </a:prstGeom>
            </p:spPr>
          </p:pic>
        </p:grpSp>
        <p:pic>
          <p:nvPicPr>
            <p:cNvPr id="11" name="그림 10"/>
            <p:cNvPicPr>
              <a:picLocks noChangeAspect="1"/>
            </p:cNvPicPr>
            <p:nvPr/>
          </p:nvPicPr>
          <p:blipFill>
            <a:blip r:embed="rId4"/>
            <a:stretch>
              <a:fillRect/>
            </a:stretch>
          </p:blipFill>
          <p:spPr>
            <a:xfrm>
              <a:off x="3985715" y="4991277"/>
              <a:ext cx="2838450" cy="419100"/>
            </a:xfrm>
            <a:prstGeom prst="rect">
              <a:avLst/>
            </a:prstGeom>
          </p:spPr>
        </p:pic>
        <p:pic>
          <p:nvPicPr>
            <p:cNvPr id="12" name="그림 11"/>
            <p:cNvPicPr>
              <a:picLocks noChangeAspect="1"/>
            </p:cNvPicPr>
            <p:nvPr/>
          </p:nvPicPr>
          <p:blipFill>
            <a:blip r:embed="rId5"/>
            <a:stretch>
              <a:fillRect/>
            </a:stretch>
          </p:blipFill>
          <p:spPr>
            <a:xfrm rot="2700000">
              <a:off x="4317739" y="4276759"/>
              <a:ext cx="1305804" cy="466725"/>
            </a:xfrm>
            <a:prstGeom prst="rect">
              <a:avLst/>
            </a:prstGeom>
          </p:spPr>
        </p:pic>
      </p:grpSp>
    </p:spTree>
    <p:extLst>
      <p:ext uri="{BB962C8B-B14F-4D97-AF65-F5344CB8AC3E}">
        <p14:creationId xmlns:p14="http://schemas.microsoft.com/office/powerpoint/2010/main" val="63168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4929448" y="1456977"/>
            <a:ext cx="4426586" cy="2831243"/>
          </a:xfrm>
          <a:prstGeom prst="rect">
            <a:avLst/>
          </a:prstGeom>
        </p:spPr>
      </p:pic>
      <p:sp>
        <p:nvSpPr>
          <p:cNvPr id="448" name="Google Shape;448;p51"/>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1" name="Google Shape;451;p51"/>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2" name="Google Shape;452;p51"/>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3" name="Google Shape;453;p51"/>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4" name="Google Shape;454;p51"/>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55" name="Google Shape;455;p51"/>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456" name="Google Shape;456;p51"/>
          <p:cNvPicPr preferRelativeResize="0"/>
          <p:nvPr/>
        </p:nvPicPr>
        <p:blipFill rotWithShape="1">
          <a:blip r:embed="rId4">
            <a:alphaModFix/>
          </a:blip>
          <a:srcRect/>
          <a:stretch/>
        </p:blipFill>
        <p:spPr>
          <a:xfrm>
            <a:off x="724477" y="1737623"/>
            <a:ext cx="3524791" cy="3505280"/>
          </a:xfrm>
          <a:prstGeom prst="rect">
            <a:avLst/>
          </a:prstGeom>
          <a:noFill/>
          <a:ln>
            <a:noFill/>
          </a:ln>
        </p:spPr>
      </p:pic>
      <p:sp>
        <p:nvSpPr>
          <p:cNvPr id="457" name="Google Shape;457;p51"/>
          <p:cNvSpPr txBox="1"/>
          <p:nvPr/>
        </p:nvSpPr>
        <p:spPr>
          <a:xfrm>
            <a:off x="4929448" y="1111431"/>
            <a:ext cx="6226233" cy="4995080"/>
          </a:xfrm>
          <a:prstGeom prst="rect">
            <a:avLst/>
          </a:prstGeom>
          <a:noFill/>
          <a:ln>
            <a:noFill/>
          </a:ln>
        </p:spPr>
        <p:txBody>
          <a:bodyPr spcFirstLastPara="1" wrap="square" lIns="91433" tIns="45700" rIns="91433" bIns="45700" anchor="t" anchorCtr="0">
            <a:noAutofit/>
          </a:bodyPr>
          <a:lstStyle/>
          <a:p>
            <a:pPr latinLnBrk="0">
              <a:lnSpc>
                <a:spcPct val="80000"/>
              </a:lnSpc>
              <a:buClr>
                <a:srgbClr val="D65557"/>
              </a:buClr>
              <a:buSzPct val="100000"/>
            </a:pPr>
            <a:r>
              <a:rPr lang="en-US" altLang="ko" b="1" dirty="0">
                <a:solidFill>
                  <a:srgbClr val="D65557"/>
                </a:solidFill>
                <a:latin typeface="Calibri"/>
                <a:ea typeface="Calibri"/>
                <a:cs typeface="Calibri"/>
                <a:sym typeface="Calibri"/>
              </a:rPr>
              <a:t>6.   New result</a:t>
            </a:r>
            <a:endParaRPr dirty="0">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338658" indent="-237061" latinLnBrk="0">
              <a:lnSpc>
                <a:spcPct val="80000"/>
              </a:lnSpc>
              <a:spcBef>
                <a:spcPts val="1067"/>
              </a:spcBef>
              <a:buClr>
                <a:schemeClr val="dk1"/>
              </a:buClr>
              <a:buSzPts val="1200"/>
            </a:pPr>
            <a:endParaRPr sz="1600" dirty="0">
              <a:solidFill>
                <a:schemeClr val="dk1"/>
              </a:solidFill>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endParaRPr lang="en-US" altLang="ko" sz="1600" dirty="0">
              <a:solidFill>
                <a:schemeClr val="dk1"/>
              </a:solidFill>
              <a:latin typeface="Calibri"/>
              <a:ea typeface="Calibri"/>
              <a:cs typeface="Calibri"/>
              <a:sym typeface="Calibri"/>
            </a:endParaRPr>
          </a:p>
          <a:p>
            <a:pPr marL="643451" lvl="1" indent="-347125" latinLnBrk="0">
              <a:spcBef>
                <a:spcPts val="533"/>
              </a:spcBef>
              <a:buClr>
                <a:schemeClr val="dk1"/>
              </a:buClr>
              <a:buSzPts val="1100"/>
              <a:buFont typeface="Calibri"/>
              <a:buAutoNum type="arabicParenR"/>
            </a:pPr>
            <a:r>
              <a:rPr lang="en-US" altLang="ko" sz="1600" dirty="0">
                <a:solidFill>
                  <a:schemeClr val="dk1"/>
                </a:solidFill>
                <a:latin typeface="Calibri"/>
                <a:ea typeface="Calibri"/>
                <a:cs typeface="Calibri"/>
                <a:sym typeface="Calibri"/>
              </a:rPr>
              <a:t>Estimated variation among actors is a lot larger than the estimated variation among blocks.</a:t>
            </a:r>
          </a:p>
          <a:p>
            <a:pPr marL="643451" lvl="1" indent="-347125" latinLnBrk="0">
              <a:spcBef>
                <a:spcPts val="533"/>
              </a:spcBef>
              <a:buClr>
                <a:schemeClr val="dk1"/>
              </a:buClr>
              <a:buSzPts val="1100"/>
              <a:buFont typeface="Calibri"/>
              <a:buAutoNum type="arabicParenR"/>
            </a:pPr>
            <a:r>
              <a:rPr lang="en-US" altLang="ko" sz="1600" dirty="0">
                <a:solidFill>
                  <a:schemeClr val="dk1"/>
                </a:solidFill>
                <a:latin typeface="Calibri"/>
                <a:ea typeface="Calibri"/>
                <a:cs typeface="Calibri"/>
                <a:sym typeface="Calibri"/>
              </a:rPr>
              <a:t>This means </a:t>
            </a:r>
            <a:r>
              <a:rPr lang="en-US" altLang="ko" sz="1600" b="1" dirty="0">
                <a:solidFill>
                  <a:schemeClr val="dk1"/>
                </a:solidFill>
                <a:latin typeface="Calibri"/>
                <a:ea typeface="Calibri"/>
                <a:cs typeface="Calibri"/>
                <a:sym typeface="Calibri"/>
              </a:rPr>
              <a:t>the chimpanzees vary, but the blocks are all the same</a:t>
            </a:r>
            <a:r>
              <a:rPr lang="en-US" altLang="ko"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sp>
        <p:nvSpPr>
          <p:cNvPr id="459" name="Google Shape;459;p51"/>
          <p:cNvSpPr txBox="1"/>
          <p:nvPr/>
        </p:nvSpPr>
        <p:spPr>
          <a:xfrm>
            <a:off x="6998725" y="1568345"/>
            <a:ext cx="2555178" cy="338555"/>
          </a:xfrm>
          <a:prstGeom prst="rect">
            <a:avLst/>
          </a:prstGeom>
          <a:noFill/>
          <a:ln>
            <a:noFill/>
          </a:ln>
        </p:spPr>
        <p:txBody>
          <a:bodyPr spcFirstLastPara="1" wrap="square" lIns="91433" tIns="45700" rIns="91433" bIns="45700" anchor="t" anchorCtr="0">
            <a:noAutofit/>
          </a:bodyPr>
          <a:lstStyle/>
          <a:p>
            <a:r>
              <a:rPr lang="en-US" altLang="ko" sz="1600" dirty="0">
                <a:solidFill>
                  <a:srgbClr val="404040"/>
                </a:solidFill>
                <a:latin typeface="Calibri"/>
                <a:ea typeface="Calibri"/>
                <a:cs typeface="Calibri"/>
                <a:sym typeface="Calibri"/>
              </a:rPr>
              <a:t>Posterior mean &amp; interval</a:t>
            </a:r>
            <a:endParaRPr sz="1600" dirty="0">
              <a:solidFill>
                <a:srgbClr val="404040"/>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60" name="Google Shape;460;p51"/>
              <p:cNvSpPr txBox="1"/>
              <p:nvPr/>
            </p:nvSpPr>
            <p:spPr>
              <a:xfrm>
                <a:off x="8306935" y="2703320"/>
                <a:ext cx="2749948" cy="338555"/>
              </a:xfrm>
              <a:prstGeom prst="rect">
                <a:avLst/>
              </a:prstGeom>
              <a:noFill/>
              <a:ln>
                <a:noFill/>
              </a:ln>
            </p:spPr>
            <p:txBody>
              <a:bodyPr spcFirstLastPara="1" wrap="square" lIns="91433" tIns="45700" rIns="91433" bIns="45700" anchor="t" anchorCtr="0">
                <a:noAutofit/>
              </a:bodyPr>
              <a:lstStyle/>
              <a:p>
                <a:r>
                  <a:rPr lang="en-US" altLang="ko" sz="1600" dirty="0">
                    <a:solidFill>
                      <a:srgbClr val="404040"/>
                    </a:solidFill>
                    <a:latin typeface="Calibri"/>
                    <a:ea typeface="Calibri"/>
                    <a:cs typeface="Calibri"/>
                    <a:sym typeface="Calibri"/>
                  </a:rPr>
                  <a:t>Posterior </a:t>
                </a:r>
                <a:r>
                  <a:rPr lang="en-US" altLang="ko" sz="1600" dirty="0" err="1">
                    <a:solidFill>
                      <a:srgbClr val="404040"/>
                    </a:solidFill>
                    <a:latin typeface="Calibri"/>
                    <a:ea typeface="Calibri"/>
                    <a:cs typeface="Calibri"/>
                    <a:sym typeface="Calibri"/>
                  </a:rPr>
                  <a:t>sd</a:t>
                </a:r>
                <a:r>
                  <a:rPr lang="en-US" altLang="ko" sz="1600" dirty="0">
                    <a:solidFill>
                      <a:srgbClr val="404040"/>
                    </a:solidFill>
                    <a:latin typeface="Calibri"/>
                    <a:ea typeface="Calibri"/>
                    <a:cs typeface="Calibri"/>
                    <a:sym typeface="Calibri"/>
                  </a:rPr>
                  <a:t> of </a:t>
                </a:r>
                <a14:m>
                  <m:oMath xmlns:m="http://schemas.openxmlformats.org/officeDocument/2006/math">
                    <m:r>
                      <a:rPr lang="ko" altLang="en-US" sz="1600" i="1" smtClean="0">
                        <a:solidFill>
                          <a:srgbClr val="404040"/>
                        </a:solidFill>
                        <a:latin typeface="Cambria Math" panose="02040503050406030204" pitchFamily="18" charset="0"/>
                        <a:ea typeface="Calibri"/>
                        <a:cs typeface="Calibri"/>
                        <a:sym typeface="Calibri"/>
                      </a:rPr>
                      <m:t>𝛼</m:t>
                    </m:r>
                  </m:oMath>
                </a14:m>
                <a:r>
                  <a:rPr lang="en-US" altLang="ko" sz="1600" dirty="0">
                    <a:solidFill>
                      <a:srgbClr val="404040"/>
                    </a:solidFill>
                    <a:latin typeface="Calibri"/>
                    <a:ea typeface="Calibri"/>
                    <a:cs typeface="Calibri"/>
                    <a:sym typeface="Calibri"/>
                  </a:rPr>
                  <a:t>, </a:t>
                </a:r>
                <a14:m>
                  <m:oMath xmlns:m="http://schemas.openxmlformats.org/officeDocument/2006/math">
                    <m:r>
                      <a:rPr lang="ko" altLang="en-US" sz="1600" i="1" smtClean="0">
                        <a:solidFill>
                          <a:srgbClr val="404040"/>
                        </a:solidFill>
                        <a:latin typeface="Cambria Math" panose="02040503050406030204" pitchFamily="18" charset="0"/>
                        <a:ea typeface="Calibri"/>
                        <a:cs typeface="Calibri"/>
                        <a:sym typeface="Calibri"/>
                      </a:rPr>
                      <m:t>𝛾</m:t>
                    </m:r>
                  </m:oMath>
                </a14:m>
                <a:r>
                  <a:rPr lang="en-US" altLang="ko" sz="1600" dirty="0">
                    <a:solidFill>
                      <a:srgbClr val="404040"/>
                    </a:solidFill>
                    <a:latin typeface="Calibri"/>
                    <a:ea typeface="Calibri"/>
                    <a:cs typeface="Calibri"/>
                    <a:sym typeface="Calibri"/>
                  </a:rPr>
                  <a:t> </a:t>
                </a:r>
                <a:endParaRPr sz="1600" dirty="0">
                  <a:solidFill>
                    <a:srgbClr val="404040"/>
                  </a:solidFill>
                  <a:latin typeface="Calibri"/>
                  <a:ea typeface="Calibri"/>
                  <a:cs typeface="Calibri"/>
                  <a:sym typeface="Calibri"/>
                </a:endParaRPr>
              </a:p>
            </p:txBody>
          </p:sp>
        </mc:Choice>
        <mc:Fallback xmlns="">
          <p:sp>
            <p:nvSpPr>
              <p:cNvPr id="460" name="Google Shape;460;p51"/>
              <p:cNvSpPr txBox="1">
                <a:spLocks noRot="1" noChangeAspect="1" noMove="1" noResize="1" noEditPoints="1" noAdjustHandles="1" noChangeArrowheads="1" noChangeShapeType="1" noTextEdit="1"/>
              </p:cNvSpPr>
              <p:nvPr/>
            </p:nvSpPr>
            <p:spPr>
              <a:xfrm>
                <a:off x="8306935" y="2703320"/>
                <a:ext cx="2749948" cy="338555"/>
              </a:xfrm>
              <a:prstGeom prst="rect">
                <a:avLst/>
              </a:prstGeom>
              <a:blipFill rotWithShape="0">
                <a:blip r:embed="rId5"/>
                <a:stretch>
                  <a:fillRect l="-1330" t="-5357" b="-21429"/>
                </a:stretch>
              </a:blipFill>
              <a:ln>
                <a:noFill/>
              </a:ln>
            </p:spPr>
            <p:txBody>
              <a:bodyPr/>
              <a:lstStyle/>
              <a:p>
                <a:r>
                  <a:rPr lang="ko-KR" altLang="en-US">
                    <a:noFill/>
                  </a:rPr>
                  <a:t> </a:t>
                </a:r>
              </a:p>
            </p:txBody>
          </p:sp>
        </mc:Fallback>
      </mc:AlternateContent>
      <p:sp>
        <p:nvSpPr>
          <p:cNvPr id="15" name="직사각형 14">
            <a:extLst>
              <a:ext uri="{FF2B5EF4-FFF2-40B4-BE49-F238E27FC236}">
                <a16:creationId xmlns:a16="http://schemas.microsoft.com/office/drawing/2014/main" id="{9A965670-5878-4841-8EDD-CE7D723E3ACC}"/>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13</a:t>
            </a:r>
            <a:endParaRPr lang="ko-KR" altLang="en-US" dirty="0">
              <a:solidFill>
                <a:schemeClr val="tx1">
                  <a:lumMod val="50000"/>
                  <a:lumOff val="50000"/>
                </a:schemeClr>
              </a:solidFill>
            </a:endParaRPr>
          </a:p>
        </p:txBody>
      </p:sp>
      <p:sp>
        <p:nvSpPr>
          <p:cNvPr id="16"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133558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p:nvPr/>
        </p:nvSpPr>
        <p:spPr>
          <a:xfrm>
            <a:off x="395289" y="319088"/>
            <a:ext cx="98425" cy="879475"/>
          </a:xfrm>
          <a:prstGeom prst="rect">
            <a:avLst/>
          </a:prstGeom>
          <a:solidFill>
            <a:srgbClr val="D2424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8" name="Google Shape;468;p52"/>
          <p:cNvSpPr/>
          <p:nvPr/>
        </p:nvSpPr>
        <p:spPr>
          <a:xfrm rot="-5400000">
            <a:off x="19039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69" name="Google Shape;469;p52"/>
          <p:cNvSpPr/>
          <p:nvPr/>
        </p:nvSpPr>
        <p:spPr>
          <a:xfrm rot="-5400000">
            <a:off x="629884"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0" name="Google Shape;470;p52"/>
          <p:cNvSpPr/>
          <p:nvPr/>
        </p:nvSpPr>
        <p:spPr>
          <a:xfrm rot="-5400000">
            <a:off x="777188"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1" name="Google Shape;471;p52"/>
          <p:cNvSpPr/>
          <p:nvPr/>
        </p:nvSpPr>
        <p:spPr>
          <a:xfrm>
            <a:off x="321842" y="6623772"/>
            <a:ext cx="252429" cy="94593"/>
          </a:xfrm>
          <a:prstGeom prst="roundRect">
            <a:avLst>
              <a:gd name="adj" fmla="val 50000"/>
            </a:avLst>
          </a:prstGeom>
          <a:solidFill>
            <a:srgbClr val="B2011C"/>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sp>
        <p:nvSpPr>
          <p:cNvPr id="472" name="Google Shape;472;p52"/>
          <p:cNvSpPr/>
          <p:nvPr/>
        </p:nvSpPr>
        <p:spPr>
          <a:xfrm rot="-5400000">
            <a:off x="924490" y="6623772"/>
            <a:ext cx="94593" cy="94593"/>
          </a:xfrm>
          <a:prstGeom prst="ellipse">
            <a:avLst/>
          </a:prstGeom>
          <a:solidFill>
            <a:srgbClr val="E5E5E5"/>
          </a:solidFill>
          <a:ln>
            <a:noFill/>
          </a:ln>
        </p:spPr>
        <p:txBody>
          <a:bodyPr spcFirstLastPara="1" wrap="square" lIns="91433" tIns="45700" rIns="91433" bIns="45700" anchor="ctr" anchorCtr="0">
            <a:noAutofit/>
          </a:bodyPr>
          <a:lstStyle/>
          <a:p>
            <a:pPr algn="ctr"/>
            <a:endParaRPr sz="1867">
              <a:solidFill>
                <a:schemeClr val="lt1"/>
              </a:solidFill>
              <a:latin typeface="Malgun Gothic"/>
              <a:ea typeface="Malgun Gothic"/>
              <a:cs typeface="Malgun Gothic"/>
              <a:sym typeface="Malgun Gothic"/>
            </a:endParaRPr>
          </a:p>
        </p:txBody>
      </p:sp>
      <p:pic>
        <p:nvPicPr>
          <p:cNvPr id="473" name="Google Shape;473;p52"/>
          <p:cNvPicPr preferRelativeResize="0"/>
          <p:nvPr/>
        </p:nvPicPr>
        <p:blipFill rotWithShape="1">
          <a:blip r:embed="rId3">
            <a:alphaModFix/>
          </a:blip>
          <a:srcRect/>
          <a:stretch/>
        </p:blipFill>
        <p:spPr>
          <a:xfrm>
            <a:off x="724477" y="1737623"/>
            <a:ext cx="3524791" cy="3505280"/>
          </a:xfrm>
          <a:prstGeom prst="rect">
            <a:avLst/>
          </a:prstGeom>
          <a:noFill/>
          <a:ln>
            <a:noFill/>
          </a:ln>
        </p:spPr>
      </p:pic>
      <p:sp>
        <p:nvSpPr>
          <p:cNvPr id="474" name="Google Shape;474;p52"/>
          <p:cNvSpPr txBox="1"/>
          <p:nvPr/>
        </p:nvSpPr>
        <p:spPr>
          <a:xfrm>
            <a:off x="4929448" y="1111431"/>
            <a:ext cx="6226233" cy="5298895"/>
          </a:xfrm>
          <a:prstGeom prst="rect">
            <a:avLst/>
          </a:prstGeom>
          <a:noFill/>
          <a:ln>
            <a:noFill/>
          </a:ln>
        </p:spPr>
        <p:txBody>
          <a:bodyPr spcFirstLastPara="1" wrap="square" lIns="91433" tIns="45700" rIns="91433" bIns="45700" anchor="t" anchorCtr="0">
            <a:noAutofit/>
          </a:bodyPr>
          <a:lstStyle/>
          <a:p>
            <a:pPr latinLnBrk="0">
              <a:lnSpc>
                <a:spcPct val="90000"/>
              </a:lnSpc>
              <a:buClr>
                <a:srgbClr val="D65557"/>
              </a:buClr>
              <a:buSzPct val="100000"/>
            </a:pPr>
            <a:r>
              <a:rPr lang="en-US" altLang="ko" sz="1867" b="1" dirty="0">
                <a:solidFill>
                  <a:srgbClr val="D65557"/>
                </a:solidFill>
                <a:latin typeface="Calibri"/>
                <a:ea typeface="Calibri"/>
                <a:cs typeface="Calibri"/>
                <a:sym typeface="Calibri"/>
              </a:rPr>
              <a:t>6.   New result</a:t>
            </a:r>
            <a:endParaRPr sz="1467" dirty="0"/>
          </a:p>
          <a:p>
            <a:pPr marL="643451" lvl="1" indent="-355591" latinLnBrk="0">
              <a:lnSpc>
                <a:spcPct val="90000"/>
              </a:lnSpc>
              <a:spcBef>
                <a:spcPts val="533"/>
              </a:spcBef>
              <a:buClr>
                <a:schemeClr val="dk1"/>
              </a:buClr>
              <a:buSzPct val="100000"/>
              <a:buFont typeface="Malgun Gothic"/>
              <a:buAutoNum type="arabicParenR" startAt="4"/>
            </a:pPr>
            <a:r>
              <a:rPr lang="en-US" altLang="ko" sz="1600" dirty="0">
                <a:solidFill>
                  <a:schemeClr val="dk1"/>
                </a:solidFill>
                <a:latin typeface="Calibri"/>
                <a:ea typeface="Calibri"/>
                <a:cs typeface="Calibri"/>
                <a:sym typeface="Calibri"/>
              </a:rPr>
              <a:t>As seen in </a:t>
            </a:r>
            <a:r>
              <a:rPr lang="en-US" altLang="ko" sz="1600" dirty="0" err="1">
                <a:solidFill>
                  <a:schemeClr val="dk1"/>
                </a:solidFill>
                <a:latin typeface="Calibri"/>
                <a:ea typeface="Calibri"/>
                <a:cs typeface="Calibri"/>
                <a:sym typeface="Calibri"/>
              </a:rPr>
              <a:t>pWAIC</a:t>
            </a:r>
            <a:r>
              <a:rPr lang="en-US" altLang="ko" sz="1600" dirty="0">
                <a:solidFill>
                  <a:schemeClr val="dk1"/>
                </a:solidFill>
                <a:latin typeface="Calibri"/>
                <a:ea typeface="Calibri"/>
                <a:cs typeface="Calibri"/>
                <a:sym typeface="Calibri"/>
              </a:rPr>
              <a:t> value, we added 7 more parameters but only about 2.5 more parameters are effective.</a:t>
            </a:r>
            <a:endParaRPr sz="1600" dirty="0"/>
          </a:p>
          <a:p>
            <a:pPr marL="643451" lvl="1" indent="-355591" latinLnBrk="0">
              <a:lnSpc>
                <a:spcPct val="90000"/>
              </a:lnSpc>
              <a:spcBef>
                <a:spcPts val="533"/>
              </a:spcBef>
              <a:buClr>
                <a:schemeClr val="dk1"/>
              </a:buClr>
              <a:buSzPct val="100000"/>
              <a:buFont typeface="Malgun Gothic"/>
              <a:buAutoNum type="arabicParenR" startAt="4"/>
            </a:pPr>
            <a:r>
              <a:rPr lang="en-US" altLang="ko" sz="1600" dirty="0">
                <a:solidFill>
                  <a:schemeClr val="dk1"/>
                </a:solidFill>
                <a:latin typeface="Calibri"/>
                <a:ea typeface="Calibri"/>
                <a:cs typeface="Calibri"/>
                <a:sym typeface="Calibri"/>
              </a:rPr>
              <a:t>Incorporating block intercept terms has no benefits.</a:t>
            </a:r>
            <a:endParaRPr sz="1600" dirty="0">
              <a:solidFill>
                <a:schemeClr val="dk1"/>
              </a:solidFill>
              <a:latin typeface="Calibri"/>
              <a:ea typeface="Calibri"/>
              <a:cs typeface="Calibri"/>
              <a:sym typeface="Calibri"/>
            </a:endParaRPr>
          </a:p>
          <a:p>
            <a:pPr latinLnBrk="0">
              <a:lnSpc>
                <a:spcPct val="90000"/>
              </a:lnSpc>
              <a:spcBef>
                <a:spcPts val="1067"/>
              </a:spcBef>
              <a:buClr>
                <a:schemeClr val="dk1"/>
              </a:buClr>
              <a:buSzPts val="1400"/>
            </a:pPr>
            <a:endParaRPr sz="1867" dirty="0">
              <a:solidFill>
                <a:schemeClr val="dk1"/>
              </a:solidFill>
              <a:latin typeface="Calibri"/>
              <a:ea typeface="Calibri"/>
              <a:cs typeface="Calibri"/>
              <a:sym typeface="Calibri"/>
            </a:endParaRPr>
          </a:p>
        </p:txBody>
      </p:sp>
      <p:sp>
        <p:nvSpPr>
          <p:cNvPr id="20" name="직사각형 19">
            <a:extLst>
              <a:ext uri="{FF2B5EF4-FFF2-40B4-BE49-F238E27FC236}">
                <a16:creationId xmlns:a16="http://schemas.microsoft.com/office/drawing/2014/main" id="{2F80A0B8-6A1C-AD46-91DC-7E83CE65B1B1}"/>
              </a:ext>
            </a:extLst>
          </p:cNvPr>
          <p:cNvSpPr/>
          <p:nvPr/>
        </p:nvSpPr>
        <p:spPr>
          <a:xfrm>
            <a:off x="493713" y="758825"/>
            <a:ext cx="5602287" cy="369332"/>
          </a:xfrm>
          <a:prstGeom prst="rect">
            <a:avLst/>
          </a:prstGeom>
        </p:spPr>
        <p:txBody>
          <a:bodyPr wrap="square">
            <a:spAutoFit/>
          </a:bodyPr>
          <a:lstStyle/>
          <a:p>
            <a:r>
              <a:rPr kumimoji="1" lang="en-US" altLang="ko-KR" b="1" dirty="0">
                <a:solidFill>
                  <a:schemeClr val="tx1">
                    <a:lumMod val="50000"/>
                    <a:lumOff val="50000"/>
                  </a:schemeClr>
                </a:solidFill>
                <a:latin typeface="Nanum Gothic" panose="020D0604000000000000" pitchFamily="34" charset="-127"/>
                <a:ea typeface="Nanum Gothic" panose="020D0604000000000000" pitchFamily="34" charset="-127"/>
              </a:rPr>
              <a:t>Ch. 13</a:t>
            </a:r>
            <a:endParaRPr lang="ko-KR" altLang="en-US" dirty="0">
              <a:solidFill>
                <a:schemeClr val="tx1">
                  <a:lumMod val="50000"/>
                  <a:lumOff val="50000"/>
                </a:schemeClr>
              </a:solidFill>
            </a:endParaRPr>
          </a:p>
        </p:txBody>
      </p:sp>
      <p:sp>
        <p:nvSpPr>
          <p:cNvPr id="21" name="Google Shape;167;p27"/>
          <p:cNvSpPr/>
          <p:nvPr/>
        </p:nvSpPr>
        <p:spPr>
          <a:xfrm>
            <a:off x="493700" y="319100"/>
            <a:ext cx="6336758" cy="461600"/>
          </a:xfrm>
          <a:prstGeom prst="rect">
            <a:avLst/>
          </a:prstGeom>
          <a:noFill/>
          <a:ln>
            <a:noFill/>
          </a:ln>
        </p:spPr>
        <p:txBody>
          <a:bodyPr spcFirstLastPara="1" wrap="square" lIns="91433" tIns="45700" rIns="91433" bIns="45700" anchor="t" anchorCtr="0">
            <a:noAutofit/>
          </a:bodyPr>
          <a:lstStyle/>
          <a:p>
            <a:r>
              <a:rPr lang="en-US" altLang="ko" sz="2400" b="1" dirty="0">
                <a:solidFill>
                  <a:schemeClr val="dk1"/>
                </a:solidFill>
                <a:latin typeface="Nanum Gothic"/>
                <a:ea typeface="Nanum Gothic"/>
                <a:cs typeface="Nanum Gothic"/>
                <a:sym typeface="Nanum Gothic"/>
              </a:rPr>
              <a:t>Case</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S</a:t>
            </a:r>
            <a:r>
              <a:rPr lang="en-US" altLang="ko-KR" sz="2400" b="1" dirty="0">
                <a:solidFill>
                  <a:schemeClr val="dk1"/>
                </a:solidFill>
                <a:latin typeface="Nanum Gothic"/>
                <a:ea typeface="Nanum Gothic"/>
                <a:cs typeface="Nanum Gothic"/>
                <a:sym typeface="Nanum Gothic"/>
              </a:rPr>
              <a:t>tudy</a:t>
            </a:r>
            <a:r>
              <a:rPr lang="ko" altLang="en-US" sz="2400" b="1" dirty="0">
                <a:solidFill>
                  <a:schemeClr val="dk1"/>
                </a:solidFill>
                <a:latin typeface="Nanum Gothic"/>
                <a:ea typeface="Nanum Gothic"/>
                <a:cs typeface="Nanum Gothic"/>
                <a:sym typeface="Nanum Gothic"/>
              </a:rPr>
              <a:t> </a:t>
            </a:r>
            <a:r>
              <a:rPr lang="en-US" altLang="ko" sz="2400" b="1" dirty="0">
                <a:solidFill>
                  <a:schemeClr val="dk1"/>
                </a:solidFill>
                <a:latin typeface="Nanum Gothic"/>
                <a:ea typeface="Nanum Gothic"/>
                <a:cs typeface="Nanum Gothic"/>
                <a:sym typeface="Nanum Gothic"/>
              </a:rPr>
              <a:t>1: </a:t>
            </a:r>
            <a:r>
              <a:rPr lang="en-US" altLang="ko-KR" sz="2400" b="1" dirty="0">
                <a:solidFill>
                  <a:schemeClr val="dk1"/>
                </a:solidFill>
                <a:latin typeface="Nanum Gothic"/>
                <a:ea typeface="Nanum Gothic"/>
                <a:cs typeface="Nanum Gothic"/>
                <a:sym typeface="Nanum Gothic"/>
              </a:rPr>
              <a:t>Is Chimpanzee Sociable?</a:t>
            </a:r>
            <a:endParaRPr sz="2400" dirty="0">
              <a:solidFill>
                <a:schemeClr val="dk1"/>
              </a:solidFill>
              <a:latin typeface="Malgun Gothic"/>
              <a:ea typeface="Malgun Gothic"/>
              <a:cs typeface="Malgun Gothic"/>
              <a:sym typeface="Malgun Gothic"/>
            </a:endParaRPr>
          </a:p>
        </p:txBody>
      </p:sp>
      <p:pic>
        <p:nvPicPr>
          <p:cNvPr id="2" name="그림 1"/>
          <p:cNvPicPr>
            <a:picLocks noChangeAspect="1"/>
          </p:cNvPicPr>
          <p:nvPr/>
        </p:nvPicPr>
        <p:blipFill>
          <a:blip r:embed="rId4"/>
          <a:stretch>
            <a:fillRect/>
          </a:stretch>
        </p:blipFill>
        <p:spPr>
          <a:xfrm>
            <a:off x="5250434" y="2383504"/>
            <a:ext cx="5584260" cy="3164200"/>
          </a:xfrm>
          <a:prstGeom prst="rect">
            <a:avLst/>
          </a:prstGeom>
        </p:spPr>
      </p:pic>
    </p:spTree>
    <p:extLst>
      <p:ext uri="{BB962C8B-B14F-4D97-AF65-F5344CB8AC3E}">
        <p14:creationId xmlns:p14="http://schemas.microsoft.com/office/powerpoint/2010/main" val="10037646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2320</Words>
  <Application>Microsoft Macintosh PowerPoint</Application>
  <PresentationFormat>와이드스크린</PresentationFormat>
  <Paragraphs>255</Paragraphs>
  <Slides>31</Slides>
  <Notes>19</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31</vt:i4>
      </vt:variant>
    </vt:vector>
  </HeadingPairs>
  <TitlesOfParts>
    <vt:vector size="40" baseType="lpstr">
      <vt:lpstr>나눔고딕</vt:lpstr>
      <vt:lpstr>Malgun Gothic</vt:lpstr>
      <vt:lpstr>Malgun Gothic</vt:lpstr>
      <vt:lpstr>Nanum Gothic</vt:lpstr>
      <vt:lpstr>Noto Sans Symbols</vt:lpstr>
      <vt:lpstr>Arial</vt:lpstr>
      <vt:lpstr>Calibri</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Moon Hyunji</cp:lastModifiedBy>
  <cp:revision>299</cp:revision>
  <dcterms:created xsi:type="dcterms:W3CDTF">2018-12-01T04:50:37Z</dcterms:created>
  <dcterms:modified xsi:type="dcterms:W3CDTF">2019-05-28T11:22:49Z</dcterms:modified>
</cp:coreProperties>
</file>