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952" r:id="rId3"/>
    <p:sldId id="648" r:id="rId4"/>
    <p:sldId id="945" r:id="rId5"/>
    <p:sldId id="875" r:id="rId6"/>
    <p:sldId id="876" r:id="rId7"/>
    <p:sldId id="864" r:id="rId8"/>
    <p:sldId id="954" r:id="rId9"/>
    <p:sldId id="946" r:id="rId10"/>
    <p:sldId id="877" r:id="rId11"/>
    <p:sldId id="878" r:id="rId12"/>
    <p:sldId id="879" r:id="rId13"/>
    <p:sldId id="880" r:id="rId14"/>
    <p:sldId id="881" r:id="rId15"/>
    <p:sldId id="885" r:id="rId16"/>
    <p:sldId id="947" r:id="rId17"/>
    <p:sldId id="886" r:id="rId18"/>
    <p:sldId id="887" r:id="rId19"/>
    <p:sldId id="888" r:id="rId20"/>
    <p:sldId id="948" r:id="rId21"/>
    <p:sldId id="889" r:id="rId22"/>
    <p:sldId id="890" r:id="rId23"/>
    <p:sldId id="891" r:id="rId24"/>
    <p:sldId id="949" r:id="rId25"/>
    <p:sldId id="953" r:id="rId26"/>
    <p:sldId id="892" r:id="rId27"/>
    <p:sldId id="893" r:id="rId28"/>
    <p:sldId id="894" r:id="rId29"/>
    <p:sldId id="895" r:id="rId30"/>
    <p:sldId id="896" r:id="rId31"/>
    <p:sldId id="897" r:id="rId32"/>
    <p:sldId id="898" r:id="rId33"/>
    <p:sldId id="900" r:id="rId34"/>
    <p:sldId id="901" r:id="rId35"/>
    <p:sldId id="902" r:id="rId36"/>
    <p:sldId id="950" r:id="rId37"/>
    <p:sldId id="903" r:id="rId38"/>
    <p:sldId id="904" r:id="rId39"/>
    <p:sldId id="905" r:id="rId40"/>
    <p:sldId id="906" r:id="rId41"/>
    <p:sldId id="907" r:id="rId42"/>
    <p:sldId id="908" r:id="rId43"/>
    <p:sldId id="909" r:id="rId44"/>
    <p:sldId id="910" r:id="rId45"/>
    <p:sldId id="911" r:id="rId46"/>
    <p:sldId id="912" r:id="rId47"/>
    <p:sldId id="913" r:id="rId48"/>
    <p:sldId id="914" r:id="rId49"/>
    <p:sldId id="951" r:id="rId50"/>
    <p:sldId id="915" r:id="rId51"/>
    <p:sldId id="916" r:id="rId52"/>
    <p:sldId id="917" r:id="rId53"/>
    <p:sldId id="260" r:id="rId54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82898" autoAdjust="0"/>
  </p:normalViewPr>
  <p:slideViewPr>
    <p:cSldViewPr>
      <p:cViewPr>
        <p:scale>
          <a:sx n="80" d="100"/>
          <a:sy n="80" d="100"/>
        </p:scale>
        <p:origin x="-294" y="-678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Scala02_ArrayBuffer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可变集合在</a:t>
            </a:r>
            <a:r>
              <a:rPr lang="en-US" altLang="zh-CN" smtClean="0"/>
              <a:t>mutable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scala.collection.mutable.ArrayBuffer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仍然使用 </a:t>
            </a:r>
            <a:r>
              <a:rPr lang="en-US" altLang="zh-CN" smtClean="0"/>
              <a:t>def apply[A](elems: A*): CC[A] =  </a:t>
            </a:r>
            <a:r>
              <a:rPr lang="zh-CN" altLang="en-US" smtClean="0"/>
              <a:t>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arr2 = ArrayBuffer[Int]()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arr2.append(1, 2, 3)</a:t>
            </a:r>
          </a:p>
          <a:p>
            <a:endParaRPr lang="en-US" altLang="zh-CN" smtClean="0"/>
          </a:p>
          <a:p>
            <a:r>
              <a:rPr lang="en-US" altLang="zh-CN" smtClean="0"/>
              <a:t>    // ArrayBuffer ==&gt; Array</a:t>
            </a:r>
          </a:p>
          <a:p>
            <a:r>
              <a:rPr lang="en-US" altLang="zh-CN" smtClean="0"/>
              <a:t>    println(arr2.toArray)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注意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arr2.toArray </a:t>
            </a:r>
            <a:r>
              <a:rPr lang="zh-CN" altLang="en-US" smtClean="0"/>
              <a:t>返回结果才是一个不可变数组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arr2 </a:t>
            </a:r>
            <a:r>
              <a:rPr lang="zh-CN" altLang="en-US" smtClean="0"/>
              <a:t>本身并没有变化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newArr = arr2.toArray;</a:t>
            </a:r>
          </a:p>
          <a:p>
            <a:r>
              <a:rPr lang="en-US" altLang="zh-CN" smtClean="0"/>
              <a:t>    println(newArr)</a:t>
            </a:r>
          </a:p>
          <a:p>
            <a:endParaRPr lang="en-US" altLang="zh-CN" smtClean="0"/>
          </a:p>
          <a:p>
            <a:r>
              <a:rPr lang="en-US" altLang="zh-CN" smtClean="0"/>
              <a:t>    // Array ===&gt; ArrayBuffer</a:t>
            </a:r>
          </a:p>
          <a:p>
            <a:r>
              <a:rPr lang="en-US" altLang="zh-CN" smtClean="0"/>
              <a:t>    println(newArr.toBuffer)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注意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newArr.toBuffer </a:t>
            </a:r>
            <a:r>
              <a:rPr lang="zh-CN" altLang="en-US" smtClean="0"/>
              <a:t>返回结果才是一个不可变数组</a:t>
            </a:r>
            <a:r>
              <a:rPr lang="en-US" altLang="zh-CN" smtClean="0"/>
              <a:t>ArrayBuffer</a:t>
            </a:r>
          </a:p>
          <a:p>
            <a:r>
              <a:rPr lang="en-US" altLang="zh-CN" smtClean="0"/>
              <a:t>    //2. newArr </a:t>
            </a:r>
            <a:r>
              <a:rPr lang="zh-CN" altLang="en-US" smtClean="0"/>
              <a:t>本身并没有变化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newArr2 = newArr.toBuffer</a:t>
            </a:r>
          </a:p>
          <a:p>
            <a:r>
              <a:rPr lang="en-US" altLang="zh-CN" smtClean="0"/>
              <a:t>    newArr2.append(123)</a:t>
            </a:r>
          </a:p>
          <a:p>
            <a:r>
              <a:rPr lang="en-US" altLang="zh-CN" smtClean="0"/>
              <a:t>    println(newArr2)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object Scala03_DimArray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多维数组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Java</a:t>
            </a:r>
            <a:r>
              <a:rPr lang="zh-CN" altLang="en-US" smtClean="0"/>
              <a:t>中的数组的元素是数组，就是多维数组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 = Array.ofDim[Double](3,4)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上面的</a:t>
            </a:r>
            <a:r>
              <a:rPr lang="en-US" altLang="zh-CN" smtClean="0"/>
              <a:t>arr</a:t>
            </a:r>
            <a:r>
              <a:rPr lang="zh-CN" altLang="en-US" smtClean="0"/>
              <a:t>等价下面的二维数组，如图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//[ [0.0, 0.0, 0.0], [0.0, 0.0, 0.0], [0.0,0.0,0.0]  ]</a:t>
            </a:r>
          </a:p>
          <a:p>
            <a:endParaRPr lang="en-US" altLang="zh-CN" smtClean="0"/>
          </a:p>
          <a:p>
            <a:r>
              <a:rPr lang="en-US" altLang="zh-CN" smtClean="0"/>
              <a:t>    arr(1)(1) = 11.11</a:t>
            </a:r>
          </a:p>
          <a:p>
            <a:r>
              <a:rPr lang="en-US" altLang="zh-CN" smtClean="0"/>
              <a:t>    println(arr(1)(1))</a:t>
            </a:r>
          </a:p>
          <a:p>
            <a:r>
              <a:rPr lang="en-US" altLang="zh-CN" smtClean="0"/>
              <a:t>    println(arr(0)(0))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反编译代码</a:t>
            </a:r>
            <a:r>
              <a:rPr lang="en-US" altLang="zh-CN" smtClean="0"/>
              <a:t>Scala03_DimArray.class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public final class Scala03_DimArray$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</a:t>
            </a:r>
            <a:r>
              <a:rPr lang="en-US" altLang="zh-CN" b="1" smtClean="0"/>
              <a:t>double[][] arr = (double[][])Array..MODULE$.ofDim(3, 4</a:t>
            </a:r>
            <a:r>
              <a:rPr lang="en-US" altLang="zh-CN" smtClean="0"/>
              <a:t>, ClassTag..MODULE$.Double());</a:t>
            </a:r>
          </a:p>
          <a:p>
            <a:endParaRPr lang="en-US" altLang="zh-CN" smtClean="0"/>
          </a:p>
          <a:p>
            <a:r>
              <a:rPr lang="en-US" altLang="zh-CN" smtClean="0"/>
              <a:t>    arr[1][1] = 11.109999999999999D;</a:t>
            </a:r>
          </a:p>
          <a:p>
            <a:r>
              <a:rPr lang="en-US" altLang="zh-CN" smtClean="0"/>
              <a:t>    Predef..MODULE$.println(BoxesRunTime.boxToDouble(arr[1][1]));</a:t>
            </a:r>
          </a:p>
          <a:p>
            <a:r>
              <a:rPr lang="en-US" altLang="zh-CN" smtClean="0"/>
              <a:t>    Predef..MODULE$.println(BoxesRunTime.boxToDouble(arr[0][0]));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private Scala03_DimArray$() {</a:t>
            </a:r>
          </a:p>
          <a:p>
            <a:r>
              <a:rPr lang="en-US" altLang="zh-CN" smtClean="0"/>
              <a:t>    MODULE$ = this;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Scala04_JavaCollection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Scala</a:t>
            </a:r>
            <a:r>
              <a:rPr lang="zh-CN" altLang="en-US" smtClean="0"/>
              <a:t>集合和</a:t>
            </a:r>
            <a:r>
              <a:rPr lang="en-US" altLang="zh-CN" smtClean="0"/>
              <a:t>Java</a:t>
            </a:r>
            <a:r>
              <a:rPr lang="zh-CN" altLang="en-US" smtClean="0"/>
              <a:t>集合互相转换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 = ArrayBuffer("1", "2", "3")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对下面代码说明：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scala.collection.JavaConversions.bufferAsJavaList </a:t>
            </a:r>
            <a:r>
              <a:rPr lang="zh-CN" altLang="en-US" smtClean="0"/>
              <a:t>的  </a:t>
            </a:r>
            <a:r>
              <a:rPr lang="en-US" altLang="zh-CN" smtClean="0"/>
              <a:t>bufferAsJavaList</a:t>
            </a:r>
            <a:r>
              <a:rPr lang="zh-CN" altLang="en-US" smtClean="0"/>
              <a:t>是一个隐式转换函数 将 </a:t>
            </a:r>
            <a:r>
              <a:rPr lang="en-US" altLang="zh-CN" smtClean="0"/>
              <a:t>Buffer =》 java.util.List</a:t>
            </a:r>
          </a:p>
          <a:p>
            <a:r>
              <a:rPr lang="en-US" altLang="zh-CN" smtClean="0"/>
              <a:t>    //implicit def bufferAsJavaList[A](b : scala.collection.mutable.Buffer[A]) : java.util.List[A] = { /* compiled code */ }</a:t>
            </a:r>
          </a:p>
          <a:p>
            <a:endParaRPr lang="en-US" altLang="zh-CN" smtClean="0"/>
          </a:p>
          <a:p>
            <a:r>
              <a:rPr lang="en-US" altLang="zh-CN" smtClean="0"/>
              <a:t>    //2. ProcessBuilder(arr) </a:t>
            </a:r>
            <a:r>
              <a:rPr lang="zh-CN" altLang="en-US" smtClean="0"/>
              <a:t>是一个</a:t>
            </a:r>
            <a:r>
              <a:rPr lang="en-US" altLang="zh-CN" smtClean="0"/>
              <a:t>java</a:t>
            </a:r>
            <a:r>
              <a:rPr lang="zh-CN" altLang="en-US" smtClean="0"/>
              <a:t>的构造函数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public ProcessBuilder(List&lt;String&gt; command) {</a:t>
            </a:r>
          </a:p>
          <a:p>
            <a:r>
              <a:rPr lang="en-US" altLang="zh-CN" smtClean="0"/>
              <a:t>        if (command == null)</a:t>
            </a:r>
          </a:p>
          <a:p>
            <a:r>
              <a:rPr lang="en-US" altLang="zh-CN" smtClean="0"/>
              <a:t>            throw new NullPointerException();</a:t>
            </a:r>
          </a:p>
          <a:p>
            <a:r>
              <a:rPr lang="en-US" altLang="zh-CN" smtClean="0"/>
              <a:t>        this.command = command;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//3.  val javaArr = new ProcessBuilder(arr) </a:t>
            </a:r>
            <a:r>
              <a:rPr lang="zh-CN" altLang="en-US" smtClean="0"/>
              <a:t>返回的是 </a:t>
            </a:r>
            <a:r>
              <a:rPr lang="en-US" altLang="zh-CN" smtClean="0"/>
              <a:t>ProcessBuilder </a:t>
            </a:r>
            <a:r>
              <a:rPr lang="zh-CN" altLang="en-US" smtClean="0"/>
              <a:t>对象 即 </a:t>
            </a:r>
            <a:r>
              <a:rPr lang="en-US" altLang="zh-CN" smtClean="0"/>
              <a:t>javaArr</a:t>
            </a:r>
            <a:r>
              <a:rPr lang="zh-CN" altLang="en-US" smtClean="0"/>
              <a:t>是 </a:t>
            </a:r>
            <a:r>
              <a:rPr lang="en-US" altLang="zh-CN" smtClean="0"/>
              <a:t>ProcessBuilder</a:t>
            </a:r>
          </a:p>
          <a:p>
            <a:r>
              <a:rPr lang="en-US" altLang="zh-CN" smtClean="0"/>
              <a:t>    //4.  javaArr.command() </a:t>
            </a:r>
            <a:r>
              <a:rPr lang="zh-CN" altLang="en-US" smtClean="0"/>
              <a:t>返回的是 </a:t>
            </a:r>
            <a:r>
              <a:rPr lang="en-US" altLang="zh-CN" smtClean="0"/>
              <a:t>java.util.List</a:t>
            </a:r>
          </a:p>
          <a:p>
            <a:endParaRPr lang="en-US" altLang="zh-CN" smtClean="0"/>
          </a:p>
          <a:p>
            <a:r>
              <a:rPr lang="en-US" altLang="zh-CN" smtClean="0"/>
              <a:t>    import scala.collection.JavaConversions.bufferAsJavaList</a:t>
            </a:r>
          </a:p>
          <a:p>
            <a:r>
              <a:rPr lang="en-US" altLang="zh-CN" smtClean="0"/>
              <a:t>    // ArrayBuffer ==&gt; java.util.List</a:t>
            </a:r>
          </a:p>
          <a:p>
            <a:r>
              <a:rPr lang="en-US" altLang="zh-CN" smtClean="0"/>
              <a:t>    val javaArr = new ProcessBuilder(arr)</a:t>
            </a:r>
          </a:p>
          <a:p>
            <a:r>
              <a:rPr lang="en-US" altLang="zh-CN" smtClean="0"/>
              <a:t>    val arrList = javaArr.command()</a:t>
            </a:r>
          </a:p>
          <a:p>
            <a:r>
              <a:rPr lang="en-US" altLang="zh-CN" smtClean="0"/>
              <a:t>    println(arrList) //</a:t>
            </a:r>
            <a:r>
              <a:rPr lang="zh-CN" altLang="en-US" smtClean="0"/>
              <a:t>输出 </a:t>
            </a:r>
            <a:r>
              <a:rPr lang="en-US" altLang="zh-CN" smtClean="0"/>
              <a:t>[1, 2, 3]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补充的说明代码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com.atguigu.chapter10.arraypart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TraitUse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a01 = new 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B.test(a01) // b ok..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 MyTrait01 {}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特质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类继承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MyTrait01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extends MyTrait01 {}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B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//test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方法，可以接受一个继承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MyTrait01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的类的实例（这点和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一样，体现接口多态）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test(m: MyTrait01):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println("b ok..")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Scala04_JavaCollection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对下面代码说明：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scala.collection.JavaConversions.bufferAsJavaList </a:t>
            </a:r>
            <a:r>
              <a:rPr lang="zh-CN" altLang="en-US" smtClean="0"/>
              <a:t>的  </a:t>
            </a:r>
            <a:r>
              <a:rPr lang="en-US" altLang="zh-CN" smtClean="0"/>
              <a:t>bufferAsJavaList</a:t>
            </a:r>
            <a:r>
              <a:rPr lang="zh-CN" altLang="en-US" smtClean="0"/>
              <a:t>是一个隐式转换函数 将 </a:t>
            </a:r>
            <a:r>
              <a:rPr lang="en-US" altLang="zh-CN" smtClean="0"/>
              <a:t>Buffer =》 java.util.List</a:t>
            </a:r>
          </a:p>
          <a:p>
            <a:r>
              <a:rPr lang="en-US" altLang="zh-CN" smtClean="0"/>
              <a:t>    //implicit def bufferAsJavaList[A](b : scala.collection.mutable.Buffer[A]) : java.util.List[A] = { /* compiled code */ }</a:t>
            </a:r>
          </a:p>
          <a:p>
            <a:endParaRPr lang="en-US" altLang="zh-CN" smtClean="0"/>
          </a:p>
          <a:p>
            <a:r>
              <a:rPr lang="en-US" altLang="zh-CN" smtClean="0"/>
              <a:t>    //2. ProcessBuilder(arr) </a:t>
            </a:r>
            <a:r>
              <a:rPr lang="zh-CN" altLang="en-US" smtClean="0"/>
              <a:t>是一个</a:t>
            </a:r>
            <a:r>
              <a:rPr lang="en-US" altLang="zh-CN" smtClean="0"/>
              <a:t>java</a:t>
            </a:r>
            <a:r>
              <a:rPr lang="zh-CN" altLang="en-US" smtClean="0"/>
              <a:t>的构造函数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public ProcessBuilder(List&lt;String&gt; command) {</a:t>
            </a:r>
          </a:p>
          <a:p>
            <a:r>
              <a:rPr lang="en-US" altLang="zh-CN" smtClean="0"/>
              <a:t>        if (command == null)</a:t>
            </a:r>
          </a:p>
          <a:p>
            <a:r>
              <a:rPr lang="en-US" altLang="zh-CN" smtClean="0"/>
              <a:t>            throw new NullPointerException();</a:t>
            </a:r>
          </a:p>
          <a:p>
            <a:r>
              <a:rPr lang="en-US" altLang="zh-CN" smtClean="0"/>
              <a:t>        this.command = command;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//3.  val javaArr = new ProcessBuilder(arr) </a:t>
            </a:r>
            <a:r>
              <a:rPr lang="zh-CN" altLang="en-US" smtClean="0"/>
              <a:t>返回的是 </a:t>
            </a:r>
            <a:r>
              <a:rPr lang="en-US" altLang="zh-CN" smtClean="0"/>
              <a:t>ProcessBuilder </a:t>
            </a:r>
            <a:r>
              <a:rPr lang="zh-CN" altLang="en-US" smtClean="0"/>
              <a:t>对象 即 </a:t>
            </a:r>
            <a:r>
              <a:rPr lang="en-US" altLang="zh-CN" smtClean="0"/>
              <a:t>javaArr</a:t>
            </a:r>
            <a:r>
              <a:rPr lang="zh-CN" altLang="en-US" smtClean="0"/>
              <a:t>是 </a:t>
            </a:r>
            <a:r>
              <a:rPr lang="en-US" altLang="zh-CN" smtClean="0"/>
              <a:t>ProcessBuilder</a:t>
            </a:r>
          </a:p>
          <a:p>
            <a:r>
              <a:rPr lang="en-US" altLang="zh-CN" smtClean="0"/>
              <a:t>    //4.  javaArr.command() </a:t>
            </a:r>
            <a:r>
              <a:rPr lang="zh-CN" altLang="en-US" smtClean="0"/>
              <a:t>返回的是 </a:t>
            </a:r>
            <a:r>
              <a:rPr lang="en-US" altLang="zh-CN" smtClean="0"/>
              <a:t>java.util.List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集合和</a:t>
            </a:r>
            <a:r>
              <a:rPr lang="en-US" altLang="zh-CN" smtClean="0"/>
              <a:t>Java</a:t>
            </a:r>
            <a:r>
              <a:rPr lang="zh-CN" altLang="en-US" smtClean="0"/>
              <a:t>集合互相转换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 = ArrayBuffer("1", "2", "3", "4")</a:t>
            </a:r>
          </a:p>
          <a:p>
            <a:r>
              <a:rPr lang="en-US" altLang="zh-CN" smtClean="0"/>
              <a:t>    import scala.collection.JavaConversions.bufferAsJavaList</a:t>
            </a:r>
          </a:p>
          <a:p>
            <a:r>
              <a:rPr lang="en-US" altLang="zh-CN" smtClean="0"/>
              <a:t>    // ArrayBuffer ==&gt; java.util.List</a:t>
            </a:r>
          </a:p>
          <a:p>
            <a:r>
              <a:rPr lang="en-US" altLang="zh-CN" smtClean="0"/>
              <a:t>    val javaArr = new ProcessBuilder(arr)</a:t>
            </a:r>
          </a:p>
          <a:p>
            <a:r>
              <a:rPr lang="en-US" altLang="zh-CN" smtClean="0"/>
              <a:t>    val arrList = javaArr.command()</a:t>
            </a:r>
          </a:p>
          <a:p>
            <a:r>
              <a:rPr lang="en-US" altLang="zh-CN" smtClean="0"/>
              <a:t>    println(arrList) //</a:t>
            </a:r>
            <a:r>
              <a:rPr lang="zh-CN" altLang="en-US" smtClean="0"/>
              <a:t>输出 </a:t>
            </a:r>
            <a:r>
              <a:rPr lang="en-US" altLang="zh-CN" smtClean="0"/>
              <a:t>[1, 2, 3]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下面代码说明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//1. scala.collection.JavaConversions.asScalaBuffer </a:t>
            </a:r>
            <a:r>
              <a:rPr lang="zh-CN" altLang="en-US" smtClean="0"/>
              <a:t>的 </a:t>
            </a:r>
            <a:r>
              <a:rPr lang="en-US" altLang="zh-CN" smtClean="0"/>
              <a:t>asScalaBuffer </a:t>
            </a:r>
            <a:r>
              <a:rPr lang="zh-CN" altLang="en-US" smtClean="0"/>
              <a:t>是一个隐式函数 ，将 </a:t>
            </a:r>
            <a:r>
              <a:rPr lang="en-US" altLang="zh-CN" smtClean="0"/>
              <a:t>java.util.List=&gt;Buffer</a:t>
            </a:r>
          </a:p>
          <a:p>
            <a:r>
              <a:rPr lang="en-US" altLang="zh-CN" smtClean="0"/>
              <a:t>    /*</a:t>
            </a:r>
          </a:p>
          <a:p>
            <a:r>
              <a:rPr lang="en-US" altLang="zh-CN" smtClean="0"/>
              <a:t>      implicit def asScalaBuffer[A](l : java.util.List[A]) : scala.collection.mutable.Buffer[A] = { /* compiled code */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import scala.collection.JavaConversions.asScalaBuffer</a:t>
            </a:r>
          </a:p>
          <a:p>
            <a:r>
              <a:rPr lang="en-US" altLang="zh-CN" smtClean="0"/>
              <a:t>    import scala.collection.mutable</a:t>
            </a:r>
          </a:p>
          <a:p>
            <a:r>
              <a:rPr lang="en-US" altLang="zh-CN" smtClean="0"/>
              <a:t>    // java.util.List ==&gt; Buffer</a:t>
            </a:r>
          </a:p>
          <a:p>
            <a:r>
              <a:rPr lang="en-US" altLang="zh-CN" smtClean="0"/>
              <a:t>    val scalaArr: mutable.Buffer[String] = arrList</a:t>
            </a:r>
          </a:p>
          <a:p>
            <a:endParaRPr lang="en-US" altLang="zh-CN" smtClean="0"/>
          </a:p>
          <a:p>
            <a:r>
              <a:rPr lang="en-US" altLang="zh-CN" smtClean="0"/>
              <a:t>    println(scalaArr)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元组的创建案例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println(t1)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反编译后代码</a:t>
            </a:r>
            <a:endParaRPr lang="en-US" altLang="zh-CN" b="1" smtClean="0"/>
          </a:p>
          <a:p>
            <a:r>
              <a:rPr lang="en-US" altLang="zh-CN" smtClean="0"/>
              <a:t>public final class Scala05_Tuple$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Tuple5 t1 = new Tuple5(BoxesRunTime.boxToInteger(1), "a", "b", BoxesRunTime.boxToBoolean(true), BoxesRunTime.boxToInteger(2));</a:t>
            </a:r>
          </a:p>
          <a:p>
            <a:r>
              <a:rPr lang="en-US" altLang="zh-CN" smtClean="0"/>
              <a:t>    Predef..MODULE$.println(t1);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private Scala05_Tuple$() { MODULE$ = this;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b="1" smtClean="0"/>
          </a:p>
          <a:p>
            <a:r>
              <a:rPr lang="zh-CN" altLang="en-US" b="1" smtClean="0"/>
              <a:t>小结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元组的创建案例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println(t1)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反编译后代码</a:t>
            </a:r>
            <a:endParaRPr lang="en-US" altLang="zh-CN" b="1" smtClean="0"/>
          </a:p>
          <a:p>
            <a:r>
              <a:rPr lang="en-US" altLang="zh-CN" smtClean="0"/>
              <a:t>public final class Scala05_Tuple$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Tuple5 t1 = new Tuple5(BoxesRunTime.boxToInteger(1), "a", "b", BoxesRunTime.boxToBoolean(true), BoxesRunTime.boxToInteger(2));</a:t>
            </a:r>
          </a:p>
          <a:p>
            <a:r>
              <a:rPr lang="en-US" altLang="zh-CN" smtClean="0"/>
              <a:t>    Predef..MODULE$.println(t1);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private Scala05_Tuple$() { MODULE$ = this;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b="1" smtClean="0"/>
          </a:p>
          <a:p>
            <a:r>
              <a:rPr lang="zh-CN" altLang="en-US" b="1" smtClean="0"/>
              <a:t>小结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代码小结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t1 </a:t>
            </a:r>
            <a:r>
              <a:rPr lang="zh-CN" altLang="en-US" smtClean="0"/>
              <a:t>的类型是 </a:t>
            </a:r>
            <a:r>
              <a:rPr lang="en-US" altLang="zh-CN" smtClean="0"/>
              <a:t>Tuple5</a:t>
            </a:r>
            <a:r>
              <a:rPr lang="zh-CN" altLang="en-US" smtClean="0"/>
              <a:t>类 是</a:t>
            </a:r>
            <a:r>
              <a:rPr lang="en-US" altLang="zh-CN" smtClean="0"/>
              <a:t>scala</a:t>
            </a:r>
            <a:r>
              <a:rPr lang="zh-CN" altLang="en-US" smtClean="0"/>
              <a:t>特有的类型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t1 </a:t>
            </a:r>
            <a:r>
              <a:rPr lang="zh-CN" altLang="en-US" smtClean="0"/>
              <a:t>的类型取决于 </a:t>
            </a:r>
            <a:r>
              <a:rPr lang="en-US" altLang="zh-CN" smtClean="0"/>
              <a:t>t1 </a:t>
            </a:r>
            <a:r>
              <a:rPr lang="zh-CN" altLang="en-US" smtClean="0"/>
              <a:t>后面有多少个元素</a:t>
            </a:r>
            <a:r>
              <a:rPr lang="en-US" altLang="zh-CN" smtClean="0"/>
              <a:t>, </a:t>
            </a:r>
            <a:r>
              <a:rPr lang="zh-CN" altLang="en-US" smtClean="0"/>
              <a:t>有对应关系，比如 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r>
              <a:rPr lang="en-US" altLang="zh-CN" smtClean="0"/>
              <a:t>=》Tuple4 5</a:t>
            </a:r>
            <a:r>
              <a:rPr lang="zh-CN" altLang="en-US" smtClean="0"/>
              <a:t>个元素</a:t>
            </a:r>
            <a:r>
              <a:rPr lang="en-US" altLang="zh-CN" smtClean="0"/>
              <a:t>=&gt;Tuple4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给大家看一个</a:t>
            </a:r>
            <a:r>
              <a:rPr lang="en-US" altLang="zh-CN" smtClean="0"/>
              <a:t>Tuple5 </a:t>
            </a:r>
            <a:r>
              <a:rPr lang="zh-CN" altLang="en-US" smtClean="0"/>
              <a:t>类的定义</a:t>
            </a:r>
            <a:r>
              <a:rPr lang="en-US" altLang="zh-CN" smtClean="0"/>
              <a:t>,</a:t>
            </a:r>
            <a:r>
              <a:rPr lang="zh-CN" altLang="en-US" smtClean="0"/>
              <a:t>大家就了然了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final case class Tuple5[+T1, +T2, +T3, +T4, +T5](_1: T1, _2: T2, _3: T3, _4: T4, _5: T5)</a:t>
            </a:r>
          </a:p>
          <a:p>
            <a:r>
              <a:rPr lang="en-US" altLang="zh-CN" smtClean="0"/>
              <a:t>  extends Product5[T1, T2, T3, T4, T5]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override def toString() = "(" + _1 + "," + _2 + "," + _3 + "," + _4 + "," + _5 + ")"</a:t>
            </a:r>
          </a:p>
          <a:p>
            <a:r>
              <a:rPr lang="en-US" altLang="zh-CN" smtClean="0"/>
              <a:t>  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 //4. </a:t>
            </a:r>
            <a:r>
              <a:rPr lang="zh-CN" altLang="en-US" smtClean="0"/>
              <a:t>元组中最大只能有</a:t>
            </a:r>
            <a:r>
              <a:rPr lang="en-US" altLang="zh-CN" smtClean="0"/>
              <a:t>22</a:t>
            </a:r>
            <a:r>
              <a:rPr lang="zh-CN" altLang="en-US" smtClean="0"/>
              <a:t>个元素 即 </a:t>
            </a:r>
            <a:r>
              <a:rPr lang="en-US" altLang="zh-CN" smtClean="0"/>
              <a:t>Tuple1...Tuple22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表示去取出</a:t>
            </a:r>
            <a:r>
              <a:rPr lang="en-US" altLang="zh-CN" smtClean="0"/>
              <a:t>t1</a:t>
            </a:r>
            <a:r>
              <a:rPr lang="zh-CN" altLang="en-US" smtClean="0"/>
              <a:t>的第一个元素 </a:t>
            </a:r>
            <a:r>
              <a:rPr lang="en-US" altLang="zh-CN" smtClean="0"/>
              <a:t>1</a:t>
            </a:r>
            <a:r>
              <a:rPr lang="zh-CN" altLang="en-US" smtClean="0"/>
              <a:t>表示顺序，即第一个元素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println(t1._1)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表示去取出</a:t>
            </a:r>
            <a:r>
              <a:rPr lang="en-US" altLang="zh-CN" smtClean="0"/>
              <a:t>t1</a:t>
            </a:r>
            <a:r>
              <a:rPr lang="zh-CN" altLang="en-US" smtClean="0"/>
              <a:t>的第一个元素 </a:t>
            </a:r>
            <a:r>
              <a:rPr lang="en-US" altLang="zh-CN" smtClean="0"/>
              <a:t>0</a:t>
            </a:r>
            <a:r>
              <a:rPr lang="zh-CN" altLang="en-US" smtClean="0"/>
              <a:t>表示索引，从</a:t>
            </a:r>
            <a:r>
              <a:rPr lang="en-US" altLang="zh-CN" smtClean="0"/>
              <a:t>0</a:t>
            </a:r>
            <a:r>
              <a:rPr lang="zh-CN" altLang="en-US" smtClean="0"/>
              <a:t>开始编号 即第一个元素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看下 </a:t>
            </a:r>
            <a:r>
              <a:rPr lang="en-US" altLang="zh-CN" smtClean="0"/>
              <a:t>productElement</a:t>
            </a:r>
            <a:r>
              <a:rPr lang="zh-CN" altLang="en-US" smtClean="0"/>
              <a:t>的源码就知道了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override def productElement(n: Int) = n match { </a:t>
            </a:r>
          </a:p>
          <a:p>
            <a:r>
              <a:rPr lang="en-US" altLang="zh-CN" smtClean="0"/>
              <a:t>    case 0 =&gt; _1</a:t>
            </a:r>
          </a:p>
          <a:p>
            <a:r>
              <a:rPr lang="en-US" altLang="zh-CN" smtClean="0"/>
              <a:t>    case 1 =&gt; _2</a:t>
            </a:r>
          </a:p>
          <a:p>
            <a:r>
              <a:rPr lang="en-US" altLang="zh-CN" smtClean="0"/>
              <a:t>    case 2 =&gt; _3</a:t>
            </a:r>
          </a:p>
          <a:p>
            <a:r>
              <a:rPr lang="en-US" altLang="zh-CN" smtClean="0"/>
              <a:t>    case 3 =&gt; _4</a:t>
            </a:r>
          </a:p>
          <a:p>
            <a:r>
              <a:rPr lang="en-US" altLang="zh-CN" smtClean="0"/>
              <a:t>    case 4 =&gt; _5</a:t>
            </a:r>
          </a:p>
          <a:p>
            <a:r>
              <a:rPr lang="en-US" altLang="zh-CN" smtClean="0"/>
              <a:t>    case _ =&gt; throw new IndexOutOfBoundsException(n.toString())</a:t>
            </a:r>
          </a:p>
          <a:p>
            <a:r>
              <a:rPr lang="en-US" altLang="zh-CN" smtClean="0"/>
              <a:t> }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println(t1.productElement(0))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com.atguigu.scala.ttuple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Scala05_Tuple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可以将多个无关的数据封装为一个整体，称之为元组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t1 = (1, "a", "b", true, 2)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循环元组</a:t>
            </a:r>
            <a:r>
              <a:rPr lang="en-US" altLang="zh-CN" smtClean="0"/>
              <a:t>,</a:t>
            </a:r>
            <a:r>
              <a:rPr lang="zh-CN" altLang="en-US" smtClean="0"/>
              <a:t>遍历元组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//tuple1</a:t>
            </a:r>
            <a:r>
              <a:rPr lang="zh-CN" altLang="en-US" smtClean="0"/>
              <a:t>是一个整体，遍历需要调其迭代器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for ( item &lt;- t1.productIterator ) {</a:t>
            </a:r>
          </a:p>
          <a:p>
            <a:r>
              <a:rPr lang="en-US" altLang="zh-CN" smtClean="0"/>
              <a:t>      println(item)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创建列表数据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List</a:t>
            </a:r>
            <a:r>
              <a:rPr lang="zh-CN" altLang="en-US" smtClean="0"/>
              <a:t>默认为不可变的集合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List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List = scala.collection.immutable.List</a:t>
            </a:r>
          </a:p>
          <a:p>
            <a:r>
              <a:rPr lang="en-US" altLang="zh-CN" smtClean="0"/>
              <a:t>    // 3. List </a:t>
            </a:r>
            <a:r>
              <a:rPr lang="zh-CN" altLang="en-US" smtClean="0"/>
              <a:t>中可以放任何数据类型 </a:t>
            </a:r>
            <a:r>
              <a:rPr lang="en-US" altLang="zh-CN" smtClean="0"/>
              <a:t>arr1</a:t>
            </a:r>
            <a:r>
              <a:rPr lang="zh-CN" altLang="en-US" smtClean="0"/>
              <a:t>的类型为 </a:t>
            </a:r>
            <a:r>
              <a:rPr lang="en-US" altLang="zh-CN" smtClean="0"/>
              <a:t>List[Any]</a:t>
            </a:r>
          </a:p>
          <a:p>
            <a:r>
              <a:rPr lang="en-US" altLang="zh-CN" smtClean="0"/>
              <a:t>    val arr1 = List(1, 2, 3, "abc")</a:t>
            </a:r>
          </a:p>
          <a:p>
            <a:r>
              <a:rPr lang="en-US" altLang="zh-CN" smtClean="0"/>
              <a:t>    println(arr1)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创建空列表 ： </a:t>
            </a:r>
            <a:r>
              <a:rPr lang="en-US" altLang="zh-CN" smtClean="0"/>
              <a:t>Nil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如果希望得到一个空列表，可以使用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mtClean="0"/>
              <a:t>,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Nil = scala.collection.immutable.Nil</a:t>
            </a:r>
          </a:p>
          <a:p>
            <a:r>
              <a:rPr lang="en-US" altLang="zh-CN" smtClean="0"/>
              <a:t>    val arr2 = Nil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案例和分析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创建列表数据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List</a:t>
            </a:r>
            <a:r>
              <a:rPr lang="zh-CN" altLang="en-US" smtClean="0"/>
              <a:t>默认为不可变的集合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List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List = scala.collection.immutable.List</a:t>
            </a:r>
          </a:p>
          <a:p>
            <a:r>
              <a:rPr lang="en-US" altLang="zh-CN" smtClean="0"/>
              <a:t>    // 3. List </a:t>
            </a:r>
            <a:r>
              <a:rPr lang="zh-CN" altLang="en-US" smtClean="0"/>
              <a:t>中可以放任何数据类型 </a:t>
            </a:r>
            <a:r>
              <a:rPr lang="en-US" altLang="zh-CN" smtClean="0"/>
              <a:t>arr1</a:t>
            </a:r>
            <a:r>
              <a:rPr lang="zh-CN" altLang="en-US" smtClean="0"/>
              <a:t>的类型为 </a:t>
            </a:r>
            <a:r>
              <a:rPr lang="en-US" altLang="zh-CN" smtClean="0"/>
              <a:t>List[Any]</a:t>
            </a:r>
          </a:p>
          <a:p>
            <a:r>
              <a:rPr lang="en-US" altLang="zh-CN" smtClean="0"/>
              <a:t>    val arr1 = List(1, 2, 3, "abc")</a:t>
            </a:r>
          </a:p>
          <a:p>
            <a:r>
              <a:rPr lang="en-US" altLang="zh-CN" smtClean="0"/>
              <a:t>    println(arr1)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创建空列表 ： </a:t>
            </a:r>
            <a:r>
              <a:rPr lang="en-US" altLang="zh-CN" smtClean="0"/>
              <a:t>Nil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如果希望得到一个空列表，可以使用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mtClean="0"/>
              <a:t>, </a:t>
            </a:r>
            <a:r>
              <a:rPr lang="zh-CN" altLang="en-US" smtClean="0"/>
              <a:t>在 </a:t>
            </a:r>
            <a:r>
              <a:rPr lang="en-US" altLang="zh-CN" smtClean="0"/>
              <a:t>scala</a:t>
            </a:r>
            <a:r>
              <a:rPr lang="zh-CN" altLang="en-US" smtClean="0"/>
              <a:t>包对象声明的</a:t>
            </a:r>
            <a:r>
              <a:rPr lang="en-US" altLang="zh-CN" smtClean="0"/>
              <a:t>,</a:t>
            </a:r>
            <a:r>
              <a:rPr lang="zh-CN" altLang="en-US" smtClean="0"/>
              <a:t>因此不需要引入其它包也可以使用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val Nil = scala.collection.immutable.Nil</a:t>
            </a:r>
          </a:p>
          <a:p>
            <a:r>
              <a:rPr lang="en-US" altLang="zh-CN" smtClean="0"/>
              <a:t>    val arr2 = Nil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所有的集合都扩展自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特质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查看看文档即可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r>
              <a:rPr lang="zh-CN" altLang="en-US" smtClean="0"/>
              <a:t>说明</a:t>
            </a:r>
            <a:r>
              <a:rPr lang="en-US" altLang="zh-CN" smtClean="0"/>
              <a:t>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不可变集合：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不可变集合，就是这个集合本身不能变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内存地址不能变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的数值，是不可以动态增长的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2.</a:t>
            </a:r>
            <a:r>
              <a:rPr lang="zh-CN" altLang="en-US" smtClean="0"/>
              <a:t>可变集合</a:t>
            </a:r>
            <a:r>
              <a:rPr lang="en-US" altLang="zh-CN" smtClean="0"/>
              <a:t>: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(ArrayList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是可以动态增长的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就是这个集合的本身是可以变的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内存地址可变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，因为成为一个新的集合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可变集合和不可变集合的举例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com.atguigu.scala.t;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java.util.ArrayList;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Test100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不可变集合类似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int[] nums = new int[3];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nums[2] = 11;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可以修改值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//nums[3] = 90;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不能动态增长，因为是不可以变的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String[] names = {"bj", "sh"};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System.out.println(nums + " " + names);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可变集合举例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 al = new ArrayList&lt;String&gt;();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al.add("zs2");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al.add("zs3");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地址变化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2immutable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类型的集合初始化后就不能改变了（注意与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val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修饰的变量进行区别）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所有的集合都扩展自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特质的举例说明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为了来给同学们演示证明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list = List(1,2)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List[+A] = scala.collection.immutable.List[A]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追这里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sealed abstract class List[+A] extends AbstractSeq[A]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LinearSeq[A]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Product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GenericTraversableTemplate[A, List]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LinearSeqOptimized[A, List[A]]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with scala.Serializable {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AbstractSeq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AbstractSeq[+A] extends AbstractIterable[A] with Seq[A]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AbstractIterable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AbstractIterable[+A] extends AbstractTraversable[A] with Iterable[A]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arr1 = List(1, 2, 3, "abc")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取出</a:t>
            </a:r>
            <a:r>
              <a:rPr lang="en-US" altLang="zh-CN" smtClean="0"/>
              <a:t>arr1</a:t>
            </a:r>
            <a:r>
              <a:rPr lang="zh-CN" altLang="en-US" smtClean="0"/>
              <a:t>的第</a:t>
            </a:r>
            <a:r>
              <a:rPr lang="en-US" altLang="zh-CN" smtClean="0"/>
              <a:t>4</a:t>
            </a:r>
            <a:r>
              <a:rPr lang="zh-CN" altLang="en-US" smtClean="0"/>
              <a:t>个元素，即 </a:t>
            </a:r>
            <a:r>
              <a:rPr lang="en-US" altLang="zh-CN" smtClean="0"/>
              <a:t>abc</a:t>
            </a:r>
          </a:p>
          <a:p>
            <a:r>
              <a:rPr lang="en-US" altLang="zh-CN" smtClean="0"/>
              <a:t>    println(arr1(3))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list1 = List(1, 2, 3, "abc")</a:t>
            </a:r>
          </a:p>
          <a:p>
            <a:r>
              <a:rPr lang="en-US" altLang="zh-CN" smtClean="0"/>
              <a:t>    // :+</a:t>
            </a:r>
            <a:r>
              <a:rPr lang="zh-CN" altLang="en-US" smtClean="0"/>
              <a:t>运算符表示在列表的最后增加数据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list2 = list1 :+ 4</a:t>
            </a:r>
          </a:p>
          <a:p>
            <a:r>
              <a:rPr lang="en-US" altLang="zh-CN" smtClean="0"/>
              <a:t>    println(list1) //list1</a:t>
            </a:r>
            <a:r>
              <a:rPr lang="zh-CN" altLang="en-US" smtClean="0"/>
              <a:t>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println(list2) //</a:t>
            </a:r>
            <a:r>
              <a:rPr lang="zh-CN" altLang="en-US" smtClean="0"/>
              <a:t>新的列表结果是 </a:t>
            </a:r>
            <a:r>
              <a:rPr lang="en-US" altLang="zh-CN" smtClean="0"/>
              <a:t>[1, 2, 3, "abc", 4]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list1 = List(1, 2, 3, "abc")</a:t>
            </a:r>
          </a:p>
          <a:p>
            <a:r>
              <a:rPr lang="en-US" altLang="zh-CN" smtClean="0"/>
              <a:t>    // :+</a:t>
            </a:r>
            <a:r>
              <a:rPr lang="zh-CN" altLang="en-US" smtClean="0"/>
              <a:t>运算符表示在列表的最后增加数据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list2 = list1 :+ 4</a:t>
            </a:r>
          </a:p>
          <a:p>
            <a:r>
              <a:rPr lang="en-US" altLang="zh-CN" smtClean="0"/>
              <a:t>    println(list1) //list1</a:t>
            </a:r>
            <a:r>
              <a:rPr lang="zh-CN" altLang="en-US" smtClean="0"/>
              <a:t>没有变化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println(list2) //</a:t>
            </a:r>
            <a:r>
              <a:rPr lang="zh-CN" altLang="en-US" smtClean="0"/>
              <a:t>新的列表结果是 </a:t>
            </a:r>
            <a:r>
              <a:rPr lang="en-US" altLang="zh-CN" smtClean="0"/>
              <a:t>[1, 2, 3, "abc", 4]</a:t>
            </a:r>
          </a:p>
          <a:p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en-US" altLang="zh-CN" b="1" smtClean="0"/>
              <a:t>// +:</a:t>
            </a:r>
            <a:r>
              <a:rPr lang="zh-CN" altLang="en-US" b="1" smtClean="0"/>
              <a:t>运算符表示在列表的前面增加数据</a:t>
            </a:r>
          </a:p>
          <a:p>
            <a:r>
              <a:rPr lang="zh-CN" altLang="en-US" b="1" smtClean="0"/>
              <a:t>    </a:t>
            </a:r>
            <a:r>
              <a:rPr lang="en-US" altLang="zh-CN" b="1" smtClean="0"/>
              <a:t>val list3 = 100 +: list1</a:t>
            </a:r>
          </a:p>
          <a:p>
            <a:r>
              <a:rPr lang="en-US" altLang="zh-CN" b="1" smtClean="0"/>
              <a:t>    println(list3)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+</a:t>
            </a:r>
            <a:r>
              <a:rPr lang="zh-CN" altLang="en-US" smtClean="0"/>
              <a:t>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com.atguigu.scala.tlist</a:t>
            </a:r>
          </a:p>
          <a:p>
            <a:endParaRPr lang="en-US" altLang="zh-CN" smtClean="0"/>
          </a:p>
          <a:p>
            <a:r>
              <a:rPr lang="en-US" altLang="zh-CN" smtClean="0"/>
              <a:t>object Scala06_List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list1 = List(1, 2, 3, "abc")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</a:t>
            </a:r>
            <a:r>
              <a:rPr lang="en-US" altLang="zh-CN" smtClean="0"/>
              <a:t>::</a:t>
            </a:r>
            <a:r>
              <a:rPr lang="zh-CN" altLang="en-US" smtClean="0"/>
              <a:t>运算符来创建集合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创建</a:t>
            </a:r>
            <a:r>
              <a:rPr lang="en-US" altLang="zh-CN" smtClean="0"/>
              <a:t>List</a:t>
            </a:r>
          </a:p>
          <a:p>
            <a:r>
              <a:rPr lang="en-US" altLang="zh-CN" smtClean="0"/>
              <a:t>    // ::</a:t>
            </a:r>
            <a:r>
              <a:rPr lang="zh-CN" altLang="en-US" smtClean="0"/>
              <a:t>可以向集合中添加元素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使用</a:t>
            </a:r>
            <a:r>
              <a:rPr lang="en-US" altLang="zh-CN" smtClean="0"/>
              <a:t>::</a:t>
            </a:r>
            <a:r>
              <a:rPr lang="zh-CN" altLang="en-US" smtClean="0"/>
              <a:t>运算符时，集合对象一定要放置在最右边</a:t>
            </a:r>
            <a:r>
              <a:rPr lang="en-US" altLang="zh-CN" smtClean="0"/>
              <a:t>, </a:t>
            </a:r>
            <a:r>
              <a:rPr lang="zh-CN" altLang="en-US" smtClean="0"/>
              <a:t>运算规则是从右向左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步骤</a:t>
            </a:r>
            <a:r>
              <a:rPr lang="en-US" altLang="zh-CN" smtClean="0"/>
              <a:t>1:  List() </a:t>
            </a:r>
            <a:r>
              <a:rPr lang="zh-CN" altLang="en-US" smtClean="0"/>
              <a:t>空集合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步骤</a:t>
            </a:r>
            <a:r>
              <a:rPr lang="en-US" altLang="zh-CN" smtClean="0"/>
              <a:t>2:  List(List(1, 2, 3, "abc"))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3:  List(6, List(1, 2, 3, "abc"))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4:  List(5, 6, List(1, 2, 3, "abc"))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5:  List(4, 5, 6, List(1, 2, 3, "abc"))</a:t>
            </a:r>
          </a:p>
          <a:p>
            <a:r>
              <a:rPr lang="en-US" altLang="zh-CN" smtClean="0"/>
              <a:t>    val list5 = 4 :: 5 :: 6 :: list1 :: Nil</a:t>
            </a:r>
          </a:p>
          <a:p>
            <a:r>
              <a:rPr lang="en-US" altLang="zh-CN" smtClean="0"/>
              <a:t>    println(list5)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1: List(1, 2, 3, 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2: List(6, 1, 2, 3, 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3: List(5, 6, 1, 2, 3, 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4: List(4, 5, 6, 1, 2, 3, "abc")</a:t>
            </a:r>
          </a:p>
          <a:p>
            <a:r>
              <a:rPr lang="en-US" altLang="zh-CN" smtClean="0"/>
              <a:t>    val list6 = 4 :: 5 :: 6 :: list1</a:t>
            </a:r>
          </a:p>
          <a:p>
            <a:r>
              <a:rPr lang="en-US" altLang="zh-CN" smtClean="0"/>
              <a:t>    println(list6)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</a:t>
            </a:r>
            <a:r>
              <a:rPr lang="en-US" altLang="zh-CN" smtClean="0"/>
              <a:t>::: </a:t>
            </a:r>
            <a:r>
              <a:rPr lang="zh-CN" altLang="en-US" smtClean="0"/>
              <a:t>运算符是将集合中的每一个元素加入到空集合中去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步骤</a:t>
            </a:r>
            <a:r>
              <a:rPr lang="en-US" altLang="zh-CN" smtClean="0"/>
              <a:t>1: list()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2: list(1,2,3,"abc")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3: list(6, 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4: list(5,6,1,2,3,"abc")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步骤</a:t>
            </a:r>
            <a:r>
              <a:rPr lang="en-US" altLang="zh-CN" smtClean="0"/>
              <a:t>5: list(4,5,6,1,2,3,"abc")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其实等价于 </a:t>
            </a:r>
            <a:r>
              <a:rPr lang="en-US" altLang="zh-CN" smtClean="0"/>
              <a:t>val list6 = 4 :: 5 :: 6 :: list1</a:t>
            </a:r>
          </a:p>
          <a:p>
            <a:r>
              <a:rPr lang="en-US" altLang="zh-CN" smtClean="0"/>
              <a:t>    val list7 = 4 :: 5 :: 6 :: list1 ::: Nil</a:t>
            </a:r>
          </a:p>
          <a:p>
            <a:r>
              <a:rPr lang="en-US" altLang="zh-CN" smtClean="0"/>
              <a:t>    println(list7)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题</a:t>
            </a:r>
            <a:r>
              <a:rPr lang="en-US" altLang="zh-CN" smtClean="0"/>
              <a:t>1:</a:t>
            </a:r>
            <a:r>
              <a:rPr lang="en-US" altLang="zh-CN" baseline="0" smtClean="0"/>
              <a:t> List(4,5,6,1,2,3,"abc")</a:t>
            </a:r>
          </a:p>
          <a:p>
            <a:r>
              <a:rPr lang="zh-CN" altLang="en-US" baseline="0" smtClean="0"/>
              <a:t>题</a:t>
            </a:r>
            <a:r>
              <a:rPr lang="en-US" altLang="zh-CN" baseline="0" smtClean="0"/>
              <a:t>2</a:t>
            </a:r>
            <a:r>
              <a:rPr lang="zh-CN" altLang="en-US" baseline="0" smtClean="0"/>
              <a:t>：</a:t>
            </a:r>
            <a:r>
              <a:rPr lang="en-US" altLang="zh-CN" baseline="0" smtClean="0"/>
              <a:t>List(</a:t>
            </a:r>
            <a:r>
              <a:rPr lang="zh-CN" altLang="en-US" baseline="0" smtClean="0"/>
              <a:t>错误</a:t>
            </a:r>
            <a:r>
              <a:rPr lang="en-US" altLang="zh-CN" baseline="0" smtClean="0"/>
              <a:t>)</a:t>
            </a:r>
          </a:p>
          <a:p>
            <a:r>
              <a:rPr lang="zh-CN" altLang="en-US" baseline="0" smtClean="0"/>
              <a:t>题</a:t>
            </a:r>
            <a:r>
              <a:rPr lang="en-US" altLang="zh-CN" baseline="0" smtClean="0"/>
              <a:t>3: </a:t>
            </a:r>
            <a:r>
              <a:rPr lang="zh-CN" altLang="en-US" baseline="0" smtClean="0"/>
              <a:t>错误</a:t>
            </a:r>
            <a:endParaRPr lang="en-US" altLang="zh-CN" baseline="0" smtClean="0"/>
          </a:p>
          <a:p>
            <a:r>
              <a:rPr lang="zh-CN" altLang="en-US" baseline="0" smtClean="0"/>
              <a:t>题</a:t>
            </a:r>
            <a:r>
              <a:rPr lang="en-US" altLang="zh-CN" baseline="0" smtClean="0"/>
              <a:t>4: List(4,5,1,2,3,"abc",1,2,3,"abc")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看案例</a:t>
            </a:r>
            <a:endParaRPr lang="en-US" altLang="zh-CN" smtClean="0"/>
          </a:p>
          <a:p>
            <a:r>
              <a:rPr lang="en-US" altLang="zh-CN" smtClean="0"/>
              <a:t>package com.atguigu.temp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scala.collection.mutable.ListBuffer</a:t>
            </a:r>
          </a:p>
          <a:p>
            <a:endParaRPr lang="en-US" altLang="zh-CN" smtClean="0"/>
          </a:p>
          <a:p>
            <a:r>
              <a:rPr lang="en-US" altLang="zh-CN" smtClean="0"/>
              <a:t>object ListBufferDemo01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构建一个可变列表，初始有</a:t>
            </a:r>
            <a:r>
              <a:rPr lang="en-US" altLang="zh-CN" smtClean="0"/>
              <a:t>3</a:t>
            </a:r>
            <a:r>
              <a:rPr lang="zh-CN" altLang="en-US" smtClean="0"/>
              <a:t>个元素</a:t>
            </a:r>
            <a:r>
              <a:rPr lang="en-US" altLang="zh-CN" smtClean="0"/>
              <a:t>1,2,3</a:t>
            </a:r>
          </a:p>
          <a:p>
            <a:r>
              <a:rPr lang="en-US" altLang="zh-CN" smtClean="0"/>
              <a:t>    val lst0 = ListBuffer[Int](1, 2, 3)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访问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println("lst0(2)=" + lst0(2))</a:t>
            </a:r>
          </a:p>
          <a:p>
            <a:r>
              <a:rPr lang="en-US" altLang="zh-CN" smtClean="0"/>
              <a:t>    for (item &lt;- lst0) {</a:t>
            </a:r>
          </a:p>
          <a:p>
            <a:r>
              <a:rPr lang="en-US" altLang="zh-CN" smtClean="0"/>
              <a:t>      println("item=" + item)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创建一个空的可变列表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lst1 = new ListBuffer[Int]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向</a:t>
            </a:r>
            <a:r>
              <a:rPr lang="en-US" altLang="zh-CN" smtClean="0"/>
              <a:t>lst1</a:t>
            </a:r>
            <a:r>
              <a:rPr lang="zh-CN" altLang="en-US" smtClean="0"/>
              <a:t>中追加元素，注意：没有生成新的集合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lst1 += 4</a:t>
            </a:r>
          </a:p>
          <a:p>
            <a:r>
              <a:rPr lang="en-US" altLang="zh-CN" smtClean="0"/>
              <a:t>    lst1.append(5)</a:t>
            </a:r>
          </a:p>
          <a:p>
            <a:r>
              <a:rPr lang="en-US" altLang="zh-CN" smtClean="0"/>
              <a:t>    println("lst1=" + lst1)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将</a:t>
            </a:r>
            <a:r>
              <a:rPr lang="en-US" altLang="zh-CN" smtClean="0"/>
              <a:t>lst1</a:t>
            </a:r>
            <a:r>
              <a:rPr lang="zh-CN" altLang="en-US" smtClean="0"/>
              <a:t>中的元素最近到</a:t>
            </a:r>
            <a:r>
              <a:rPr lang="en-US" altLang="zh-CN" smtClean="0"/>
              <a:t>lst0</a:t>
            </a:r>
            <a:r>
              <a:rPr lang="zh-CN" altLang="en-US" smtClean="0"/>
              <a:t>中， 注意：没有生成新的集合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lst0 ++= lst1</a:t>
            </a:r>
          </a:p>
          <a:p>
            <a:r>
              <a:rPr lang="en-US" altLang="zh-CN" smtClean="0"/>
              <a:t>    println("lst0=" + lst0)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将</a:t>
            </a:r>
            <a:r>
              <a:rPr lang="en-US" altLang="zh-CN" smtClean="0"/>
              <a:t>lst0</a:t>
            </a:r>
            <a:r>
              <a:rPr lang="zh-CN" altLang="en-US" smtClean="0"/>
              <a:t>和</a:t>
            </a:r>
            <a:r>
              <a:rPr lang="en-US" altLang="zh-CN" smtClean="0"/>
              <a:t>lst1</a:t>
            </a:r>
            <a:r>
              <a:rPr lang="zh-CN" altLang="en-US" smtClean="0"/>
              <a:t>合并成一个新的</a:t>
            </a:r>
            <a:r>
              <a:rPr lang="en-US" altLang="zh-CN" smtClean="0"/>
              <a:t>ListBuffer </a:t>
            </a:r>
            <a:r>
              <a:rPr lang="zh-CN" altLang="en-US" smtClean="0"/>
              <a:t>注意：生成了一个集合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lst2 = lst0 ++ lst1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将元素追加到</a:t>
            </a:r>
            <a:r>
              <a:rPr lang="en-US" altLang="zh-CN" smtClean="0"/>
              <a:t>lst0</a:t>
            </a:r>
            <a:r>
              <a:rPr lang="zh-CN" altLang="en-US" smtClean="0"/>
              <a:t>的后面生成一个新的集合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lst3 = lst0 :+ 5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删除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println("=====</a:t>
            </a:r>
            <a:r>
              <a:rPr lang="zh-CN" altLang="en-US" smtClean="0"/>
              <a:t>删除</a:t>
            </a:r>
            <a:r>
              <a:rPr lang="en-US" altLang="zh-CN" smtClean="0"/>
              <a:t>=======")</a:t>
            </a:r>
          </a:p>
          <a:p>
            <a:r>
              <a:rPr lang="en-US" altLang="zh-CN" smtClean="0"/>
              <a:t>    println("lst1=" + lst1)</a:t>
            </a:r>
          </a:p>
          <a:p>
            <a:r>
              <a:rPr lang="en-US" altLang="zh-CN" smtClean="0"/>
              <a:t>    lst1.remove(1)</a:t>
            </a:r>
          </a:p>
          <a:p>
            <a:r>
              <a:rPr lang="en-US" altLang="zh-CN" smtClean="0"/>
              <a:t>    for (item &lt;- lst1) {</a:t>
            </a:r>
          </a:p>
          <a:p>
            <a:r>
              <a:rPr lang="en-US" altLang="zh-CN" smtClean="0"/>
              <a:t>      println("item=" + item)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队列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q1 </a:t>
            </a:r>
            <a:r>
              <a:rPr lang="zh-CN" altLang="en-US" smtClean="0"/>
              <a:t>队列可以存放任意类型，泛型为</a:t>
            </a:r>
            <a:r>
              <a:rPr lang="en-US" altLang="zh-CN" smtClean="0"/>
              <a:t>Any</a:t>
            </a:r>
          </a:p>
          <a:p>
            <a:r>
              <a:rPr lang="en-US" altLang="zh-CN" smtClean="0"/>
              <a:t>    //2. q1 </a:t>
            </a:r>
            <a:r>
              <a:rPr lang="zh-CN" altLang="en-US" smtClean="0"/>
              <a:t>队列只能存放</a:t>
            </a:r>
            <a:r>
              <a:rPr lang="en-US" altLang="zh-CN" smtClean="0"/>
              <a:t>Int ,</a:t>
            </a:r>
            <a:r>
              <a:rPr lang="zh-CN" altLang="en-US" smtClean="0"/>
              <a:t>泛型为</a:t>
            </a:r>
            <a:r>
              <a:rPr lang="en-US" altLang="zh-CN" smtClean="0"/>
              <a:t>Int</a:t>
            </a:r>
          </a:p>
          <a:p>
            <a:r>
              <a:rPr lang="en-US" altLang="zh-CN" smtClean="0"/>
              <a:t>    //3. mutable.Queue </a:t>
            </a:r>
            <a:r>
              <a:rPr lang="zh-CN" altLang="en-US" smtClean="0"/>
              <a:t>表示 为可变集合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q1 = new mutable.Queue[Any]</a:t>
            </a:r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println(q1 + " " + q)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追加集合中的元素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mtClean="0"/>
              <a:t>为什么使用</a:t>
            </a:r>
            <a:r>
              <a:rPr lang="en-US" altLang="zh-CN" smtClean="0"/>
              <a:t>++,</a:t>
            </a:r>
            <a:r>
              <a:rPr lang="zh-CN" altLang="en-US" smtClean="0"/>
              <a:t>因为</a:t>
            </a:r>
            <a:r>
              <a:rPr lang="en-US" altLang="zh-CN" smtClean="0"/>
              <a:t>q </a:t>
            </a:r>
            <a:r>
              <a:rPr lang="zh-CN" altLang="en-US" smtClean="0"/>
              <a:t>的泛型是</a:t>
            </a:r>
            <a:r>
              <a:rPr lang="en-US" altLang="zh-CN" smtClean="0"/>
              <a:t>Int,</a:t>
            </a:r>
            <a:r>
              <a:rPr lang="zh-CN" altLang="en-US" smtClean="0"/>
              <a:t>因此直接使用 </a:t>
            </a:r>
            <a:r>
              <a:rPr lang="en-US" altLang="zh-CN" smtClean="0"/>
              <a:t>+= </a:t>
            </a:r>
            <a:r>
              <a:rPr lang="zh-CN" altLang="en-US" smtClean="0"/>
              <a:t>类型不匹配，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在</a:t>
            </a:r>
            <a:r>
              <a:rPr lang="en-US" altLang="zh-CN" smtClean="0"/>
              <a:t>scala</a:t>
            </a:r>
            <a:r>
              <a:rPr lang="zh-CN" altLang="en-US" smtClean="0"/>
              <a:t>中使用 </a:t>
            </a:r>
            <a:r>
              <a:rPr lang="en-US" altLang="zh-CN" smtClean="0"/>
              <a:t>++= </a:t>
            </a:r>
            <a:r>
              <a:rPr lang="zh-CN" altLang="en-US" smtClean="0"/>
              <a:t>表示追加集合</a:t>
            </a:r>
            <a:r>
              <a:rPr lang="en-US" altLang="zh-CN" smtClean="0"/>
              <a:t>List(2, 3, 4)</a:t>
            </a:r>
            <a:r>
              <a:rPr lang="zh-CN" altLang="en-US" smtClean="0"/>
              <a:t>中的元素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 2. </a:t>
            </a:r>
            <a:r>
              <a:rPr lang="zh-CN" altLang="en-US" smtClean="0"/>
              <a:t>下面的代码表示追加集合</a:t>
            </a:r>
            <a:r>
              <a:rPr lang="en-US" altLang="zh-CN" smtClean="0"/>
              <a:t>List(2, 3, 4) </a:t>
            </a:r>
            <a:r>
              <a:rPr lang="zh-CN" altLang="en-US" smtClean="0"/>
              <a:t>本身，如果</a:t>
            </a:r>
            <a:r>
              <a:rPr lang="en-US" altLang="zh-CN" smtClean="0"/>
              <a:t>q</a:t>
            </a:r>
            <a:r>
              <a:rPr lang="zh-CN" altLang="en-US" smtClean="0"/>
              <a:t>的泛型为</a:t>
            </a:r>
            <a:r>
              <a:rPr lang="en-US" altLang="zh-CN" smtClean="0"/>
              <a:t>Any</a:t>
            </a:r>
            <a:r>
              <a:rPr lang="zh-CN" altLang="en-US" smtClean="0"/>
              <a:t>则</a:t>
            </a:r>
            <a:r>
              <a:rPr lang="en-US" altLang="zh-CN" smtClean="0"/>
              <a:t>ok,</a:t>
            </a:r>
            <a:r>
              <a:rPr lang="zh-CN" altLang="en-US" smtClean="0"/>
              <a:t>否则报错</a:t>
            </a:r>
          </a:p>
          <a:p>
            <a:r>
              <a:rPr lang="en-US" altLang="zh-CN" smtClean="0"/>
              <a:t>//    q += List(2, 3, 4)</a:t>
            </a:r>
          </a:p>
          <a:p>
            <a:r>
              <a:rPr lang="en-US" altLang="zh-CN" smtClean="0"/>
              <a:t>//    println("------------")</a:t>
            </a:r>
          </a:p>
          <a:p>
            <a:r>
              <a:rPr lang="en-US" altLang="zh-CN" smtClean="0"/>
              <a:t>//    println(q)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 </a:t>
            </a:r>
            <a:r>
              <a:rPr lang="en-US" altLang="zh-CN" smtClean="0"/>
              <a:t>: (2, 3, 4)</a:t>
            </a:r>
          </a:p>
          <a:p>
            <a:r>
              <a:rPr lang="en-US" altLang="zh-CN" smtClean="0"/>
              <a:t>    q.dequeue() //</a:t>
            </a:r>
            <a:r>
              <a:rPr lang="zh-CN" altLang="en-US" smtClean="0"/>
              <a:t>删除的是队列的第一个元素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不可变集合：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不可变集合，就是这个集合本身不能变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内存地址不能变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的数值，是不可以动态增长的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可变集合</a:t>
            </a:r>
            <a:r>
              <a:rPr lang="en-US" altLang="zh-CN" dirty="0" smtClean="0"/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(ArrayList 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是可以动态增长的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就是这个集合的本身是可以变的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内存地址可变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，因为成为一个新的集合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可变集合和不可变集合的举例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com.atguigu.scala.t;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java.util.ArrayList;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Test100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不可变集合类似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int[] nums = new int[3];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nums[2] = 11;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可以修改值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//nums[3] = 90;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不能动态增长，因为是不可以变的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String[] names = {"bj", "sh"};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System.out.println(nums + " " + names);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可变集合举例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 al = new ArrayList&lt;String&gt;();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al.add("zs2");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al.add("zs3");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System.out.println(al + " " + al.hashCode());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地址变化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 </a:t>
            </a:r>
            <a:r>
              <a:rPr lang="en-US" altLang="zh-CN" smtClean="0"/>
              <a:t>: (2, 3, 4)</a:t>
            </a:r>
          </a:p>
          <a:p>
            <a:r>
              <a:rPr lang="en-US" altLang="zh-CN" smtClean="0"/>
              <a:t>    q.dequeue() //</a:t>
            </a:r>
            <a:r>
              <a:rPr lang="zh-CN" altLang="en-US" smtClean="0"/>
              <a:t>删除的是队列的第一个元素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增加元素，在队列的最后增加元素。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q.enqueue(9, 8, 7)</a:t>
            </a:r>
          </a:p>
          <a:p>
            <a:r>
              <a:rPr lang="en-US" altLang="zh-CN" smtClean="0"/>
              <a:t>    println("-----</a:t>
            </a:r>
            <a:r>
              <a:rPr lang="zh-CN" altLang="en-US" smtClean="0"/>
              <a:t>增加元素后</a:t>
            </a:r>
            <a:r>
              <a:rPr lang="en-US" altLang="zh-CN" smtClean="0"/>
              <a:t>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com.atguigu.scala.tqueue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Scala07_Queue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q = new mutable.Queue[Int]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追加元素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 += 1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q ++= List(2, 3, 4)</a:t>
            </a:r>
          </a:p>
          <a:p>
            <a:r>
              <a:rPr lang="en-US" altLang="zh-CN" smtClean="0"/>
              <a:t>    println("------------")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 </a:t>
            </a:r>
            <a:r>
              <a:rPr lang="en-US" altLang="zh-CN" smtClean="0"/>
              <a:t>: (2, 3, 4)</a:t>
            </a:r>
          </a:p>
          <a:p>
            <a:r>
              <a:rPr lang="en-US" altLang="zh-CN" smtClean="0"/>
              <a:t>    q.dequeue() //</a:t>
            </a:r>
            <a:r>
              <a:rPr lang="zh-CN" altLang="en-US" smtClean="0"/>
              <a:t>删除的是队列的第一个元素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增加元素，在队列的最后增加元素。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q.enqueue(9, 8, 7)</a:t>
            </a:r>
          </a:p>
          <a:p>
            <a:r>
              <a:rPr lang="en-US" altLang="zh-CN" smtClean="0"/>
              <a:t>    println("-----</a:t>
            </a:r>
            <a:r>
              <a:rPr lang="zh-CN" altLang="en-US" smtClean="0"/>
              <a:t>增加元素后</a:t>
            </a:r>
            <a:r>
              <a:rPr lang="en-US" altLang="zh-CN" smtClean="0"/>
              <a:t>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返回队列中第一个（头）元素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返回队列第一个元素，对队列本身没有影响，仅仅是返回元素而已。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println(q.head)</a:t>
            </a:r>
          </a:p>
          <a:p>
            <a:r>
              <a:rPr lang="en-US" altLang="zh-CN" smtClean="0"/>
              <a:t>    println("----------q.head</a:t>
            </a:r>
            <a:r>
              <a:rPr lang="zh-CN" altLang="en-US" smtClean="0"/>
              <a:t>后</a:t>
            </a:r>
            <a:r>
              <a:rPr lang="en-US" altLang="zh-CN" smtClean="0"/>
              <a:t>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返回队列中最后一个元素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返回队列最后一个元素，对队列本身没有影响，仅仅是返回元素而已。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println(q.last)</a:t>
            </a:r>
          </a:p>
          <a:p>
            <a:r>
              <a:rPr lang="en-US" altLang="zh-CN" smtClean="0"/>
              <a:t>    println("----------q.last</a:t>
            </a:r>
            <a:r>
              <a:rPr lang="zh-CN" altLang="en-US" smtClean="0"/>
              <a:t>后</a:t>
            </a:r>
            <a:r>
              <a:rPr lang="en-US" altLang="zh-CN" smtClean="0"/>
              <a:t>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返回队列中尾部数据</a:t>
            </a:r>
            <a:r>
              <a:rPr lang="en-US" altLang="zh-CN" smtClean="0"/>
              <a:t>(</a:t>
            </a:r>
            <a:r>
              <a:rPr lang="zh-CN" altLang="en-US" smtClean="0"/>
              <a:t>排除头部后，剩下的数据集合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返回队列</a:t>
            </a:r>
            <a:r>
              <a:rPr lang="en-US" altLang="zh-CN" smtClean="0"/>
              <a:t>tail</a:t>
            </a:r>
            <a:r>
              <a:rPr lang="zh-CN" altLang="en-US" smtClean="0"/>
              <a:t>元素，对队列本身没有影响，仅仅是返回元素而已。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println(q.tail) // </a:t>
            </a:r>
            <a:r>
              <a:rPr lang="zh-CN" altLang="en-US" smtClean="0"/>
              <a:t>可以 </a:t>
            </a:r>
            <a:r>
              <a:rPr lang="en-US" altLang="zh-CN" smtClean="0"/>
              <a:t>println(q.tail.tail) </a:t>
            </a:r>
            <a:r>
              <a:rPr lang="zh-CN" altLang="en-US" smtClean="0"/>
              <a:t>这样的操作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println("----------q.tail</a:t>
            </a:r>
            <a:r>
              <a:rPr lang="zh-CN" altLang="en-US" smtClean="0"/>
              <a:t>后</a:t>
            </a:r>
            <a:r>
              <a:rPr lang="en-US" altLang="zh-CN" smtClean="0"/>
              <a:t>------------")</a:t>
            </a:r>
          </a:p>
          <a:p>
            <a:r>
              <a:rPr lang="en-US" altLang="zh-CN" smtClean="0"/>
              <a:t>    println(q)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说明，从输出的结果看到，输出顺序和声明顺序一致。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创建不可变映射集合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Java : key-Val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构建</a:t>
            </a:r>
            <a:r>
              <a:rPr lang="en-US" altLang="zh-CN" smtClean="0"/>
              <a:t>Map</a:t>
            </a:r>
            <a:r>
              <a:rPr lang="zh-CN" altLang="en-US" smtClean="0"/>
              <a:t>集合中，集合中的元素其实是</a:t>
            </a:r>
            <a:r>
              <a:rPr lang="en-US" altLang="zh-CN" smtClean="0"/>
              <a:t>Tuple2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默认情况下（即没有引入其它包的情况下）</a:t>
            </a:r>
            <a:r>
              <a:rPr lang="en-US" altLang="zh-CN" smtClean="0"/>
              <a:t>,Map</a:t>
            </a:r>
            <a:r>
              <a:rPr lang="zh-CN" altLang="en-US" smtClean="0"/>
              <a:t>是不可变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分析</a:t>
            </a:r>
            <a:r>
              <a:rPr lang="en-US" altLang="zh-CN" smtClean="0"/>
              <a:t>: </a:t>
            </a:r>
            <a:r>
              <a:rPr lang="zh-CN" altLang="en-US" smtClean="0"/>
              <a:t>为什么说</a:t>
            </a:r>
            <a:r>
              <a:rPr lang="en-US" altLang="zh-CN" smtClean="0"/>
              <a:t>Map</a:t>
            </a:r>
            <a:r>
              <a:rPr lang="zh-CN" altLang="en-US" smtClean="0"/>
              <a:t>中的元素是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apply[A, B](elems: (A, B)*): CC[A, B] = (newBuilder[A, B] ++= elems).result()</a:t>
            </a:r>
          </a:p>
          <a:p>
            <a:r>
              <a:rPr lang="en-US" altLang="zh-CN" smtClean="0"/>
              <a:t>    (A, B)* : </a:t>
            </a:r>
            <a:r>
              <a:rPr lang="zh-CN" altLang="en-US" smtClean="0"/>
              <a:t>这个就是一个可变参数，同时</a:t>
            </a:r>
            <a:r>
              <a:rPr lang="en-US" altLang="zh-CN" smtClean="0"/>
              <a:t>(A,B) </a:t>
            </a:r>
            <a:r>
              <a:rPr lang="zh-CN" altLang="en-US" smtClean="0"/>
              <a:t>就是一个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map1 = Map("Alice" -&gt; 10, "Bob" -&gt; 20, "Kotlin" -&gt; 30)</a:t>
            </a:r>
          </a:p>
          <a:p>
            <a:r>
              <a:rPr lang="en-US" altLang="zh-CN" smtClean="0"/>
              <a:t>    println(map1)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说明，从输出的结果看到，输出顺序和声明顺序不一致。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com.atguigu.scala.tmap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scala.collection.mutable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Scala08_Map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Java : key-Val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集合中，集合中的元素其实是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默认情况下（即没有引入其它包的情况下）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是不可变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为什么说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def apply[A, B](elems: (A, B)*): CC[A, B] = (newBuilder[A, B] ++= elems).result()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(A, B)* 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这个就是一个可变参数，同时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(A,B)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map1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(map1)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map2 = mutable.Map(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(map2)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说明，从输出的结果看到，输出顺序和声明顺序一致。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创建不可变映射集合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Java : key-Val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构建</a:t>
            </a:r>
            <a:r>
              <a:rPr lang="en-US" altLang="zh-CN" smtClean="0"/>
              <a:t>Map</a:t>
            </a:r>
            <a:r>
              <a:rPr lang="zh-CN" altLang="en-US" smtClean="0"/>
              <a:t>集合中，集合中的元素其实是</a:t>
            </a:r>
            <a:r>
              <a:rPr lang="en-US" altLang="zh-CN" smtClean="0"/>
              <a:t>Tuple2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默认情况下（即没有引入其它包的情况下）</a:t>
            </a:r>
            <a:r>
              <a:rPr lang="en-US" altLang="zh-CN" smtClean="0"/>
              <a:t>,Map</a:t>
            </a:r>
            <a:r>
              <a:rPr lang="zh-CN" altLang="en-US" smtClean="0"/>
              <a:t>是不可变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分析</a:t>
            </a:r>
            <a:r>
              <a:rPr lang="en-US" altLang="zh-CN" smtClean="0"/>
              <a:t>: </a:t>
            </a:r>
            <a:r>
              <a:rPr lang="zh-CN" altLang="en-US" smtClean="0"/>
              <a:t>为什么说</a:t>
            </a:r>
            <a:r>
              <a:rPr lang="en-US" altLang="zh-CN" smtClean="0"/>
              <a:t>Map</a:t>
            </a:r>
            <a:r>
              <a:rPr lang="zh-CN" altLang="en-US" smtClean="0"/>
              <a:t>中的元素是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apply[A, B](elems: (A, B)*): CC[A, B] = (newBuilder[A, B] ++= elems).result()</a:t>
            </a:r>
          </a:p>
          <a:p>
            <a:r>
              <a:rPr lang="en-US" altLang="zh-CN" smtClean="0"/>
              <a:t>    (A, B)* : </a:t>
            </a:r>
            <a:r>
              <a:rPr lang="zh-CN" altLang="en-US" smtClean="0"/>
              <a:t>这个就是一个可变参数，同时</a:t>
            </a:r>
            <a:r>
              <a:rPr lang="en-US" altLang="zh-CN" smtClean="0"/>
              <a:t>(A,B) </a:t>
            </a:r>
            <a:r>
              <a:rPr lang="zh-CN" altLang="en-US" smtClean="0"/>
              <a:t>就是一个</a:t>
            </a:r>
            <a:r>
              <a:rPr lang="en-US" altLang="zh-CN" smtClean="0"/>
              <a:t>Tuple2 </a:t>
            </a:r>
            <a:r>
              <a:rPr lang="zh-CN" altLang="en-US" smtClean="0"/>
              <a:t>类型</a:t>
            </a:r>
          </a:p>
          <a:p>
            <a:r>
              <a:rPr lang="zh-CN" altLang="en-US" smtClean="0"/>
              <a:t>     *</a:t>
            </a:r>
            <a:r>
              <a:rPr lang="en-US" altLang="zh-CN" smtClean="0"/>
              <a:t>/</a:t>
            </a:r>
          </a:p>
          <a:p>
            <a:r>
              <a:rPr lang="en-US" altLang="zh-CN" smtClean="0"/>
              <a:t>    val map1 = Map("Alice" -&gt; 10, "Bob" -&gt; 20, "Kotlin" -&gt; 30)</a:t>
            </a:r>
          </a:p>
          <a:p>
            <a:r>
              <a:rPr lang="en-US" altLang="zh-CN" smtClean="0"/>
              <a:t>    println(map1)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说明，从输出的结果看到，输出顺序和声明顺序不一致。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com.atguigu.scala.tmap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scala.collection.mutable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Scala08_Map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Java : key-Val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集合中，集合中的元素其实是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默认情况下（即没有引入其它包的情况下）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是不可变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为什么说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中的元素是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def apply[A, B](elems: (A, B)*): CC[A, B] = (newBuilder[A, B] ++= elems).result()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(A, B)* :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这个就是一个可变参数，同时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(A,B)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Tuple2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map1 =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(map1)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创建可变映射集合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map2 = mutable.Map(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"Bob"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smtClean="0"/>
              <a:t>,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"Kotlin" </a:t>
            </a:r>
            <a:r>
              <a:rPr lang="en-US" altLang="zh-CN" smtClean="0"/>
              <a:t>-&gt;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(map2)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3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创建空的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这里可以指定泛型</a:t>
            </a:r>
            <a:r>
              <a:rPr lang="en-US" altLang="zh-CN" smtClean="0"/>
              <a:t>, </a:t>
            </a:r>
            <a:r>
              <a:rPr lang="zh-CN" altLang="en-US" smtClean="0"/>
              <a:t>如果希望存放的类型任意则 </a:t>
            </a:r>
            <a:r>
              <a:rPr lang="en-US" altLang="zh-CN" smtClean="0"/>
              <a:t>new mutable.HashMap[Any, Any]()</a:t>
            </a:r>
          </a:p>
          <a:p>
            <a:r>
              <a:rPr lang="en-US" altLang="zh-CN" smtClean="0"/>
              <a:t>val map3 = new mutable.HashMap[String, Int]()</a:t>
            </a:r>
          </a:p>
          <a:p>
            <a:r>
              <a:rPr lang="en-US" altLang="zh-CN" smtClean="0"/>
              <a:t>println(map3)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4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</a:t>
            </a:r>
            <a:r>
              <a:rPr lang="en-US" altLang="zh-CN" smtClean="0"/>
              <a:t>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2), ("C", 3) )</a:t>
            </a:r>
          </a:p>
          <a:p>
            <a:r>
              <a:rPr lang="en-US" altLang="zh-CN" smtClean="0"/>
              <a:t>    println(map4)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2), ("C", 3) 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获取数据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"A" </a:t>
            </a:r>
            <a:r>
              <a:rPr lang="zh-CN" altLang="en-US" smtClean="0"/>
              <a:t>就是</a:t>
            </a:r>
            <a:r>
              <a:rPr lang="en-US" altLang="zh-CN" smtClean="0"/>
              <a:t>Key:String</a:t>
            </a:r>
          </a:p>
          <a:p>
            <a:r>
              <a:rPr lang="en-US" altLang="zh-CN" smtClean="0"/>
              <a:t>    // 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不存在，则抛出异常 </a:t>
            </a:r>
            <a:r>
              <a:rPr lang="en-US" altLang="zh-CN" smtClean="0"/>
              <a:t>java.util.NoSuchElementException: key not found: AA</a:t>
            </a:r>
          </a:p>
          <a:p>
            <a:r>
              <a:rPr lang="en-US" altLang="zh-CN" smtClean="0"/>
              <a:t>    println(map4("AA"))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</a:t>
            </a:r>
            <a:r>
              <a:rPr lang="en-US" altLang="zh-CN" smtClean="0"/>
              <a:t>containts</a:t>
            </a:r>
            <a:r>
              <a:rPr lang="zh-CN" altLang="en-US" smtClean="0"/>
              <a:t>先判断在取值，可以防止异常，并加入相应的处理逻辑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if( map4.contains("B") ) {</a:t>
            </a:r>
          </a:p>
          <a:p>
            <a:r>
              <a:rPr lang="en-US" altLang="zh-CN" smtClean="0"/>
              <a:t>      println("key</a:t>
            </a:r>
            <a:r>
              <a:rPr lang="zh-CN" altLang="en-US" smtClean="0"/>
              <a:t>存在 值</a:t>
            </a:r>
            <a:r>
              <a:rPr lang="en-US" altLang="zh-CN" smtClean="0"/>
              <a:t>= " + map4("B"))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println("key</a:t>
            </a:r>
            <a:r>
              <a:rPr lang="zh-CN" altLang="en-US" smtClean="0"/>
              <a:t>不存在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3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 get</a:t>
            </a:r>
            <a:r>
              <a:rPr lang="zh-CN" altLang="en-US" smtClean="0"/>
              <a:t>方法会将数据进行包装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</a:t>
            </a:r>
            <a:r>
              <a:rPr lang="zh-CN" altLang="en-US" smtClean="0"/>
              <a:t>如果 </a:t>
            </a:r>
            <a:r>
              <a:rPr lang="en-US" altLang="zh-CN" smtClean="0"/>
              <a:t>map.get(key) key</a:t>
            </a:r>
            <a:r>
              <a:rPr lang="zh-CN" altLang="en-US" smtClean="0"/>
              <a:t>存在返回</a:t>
            </a:r>
            <a:r>
              <a:rPr lang="en-US" altLang="zh-CN" smtClean="0"/>
              <a:t>some,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不存在，则返回</a:t>
            </a:r>
            <a:r>
              <a:rPr lang="en-US" altLang="zh-CN" smtClean="0"/>
              <a:t>None</a:t>
            </a:r>
          </a:p>
          <a:p>
            <a:r>
              <a:rPr lang="en-US" altLang="zh-CN" smtClean="0"/>
              <a:t>    // 2. </a:t>
            </a:r>
            <a:r>
              <a:rPr lang="zh-CN" altLang="en-US" smtClean="0"/>
              <a:t>如果 </a:t>
            </a:r>
            <a:r>
              <a:rPr lang="en-US" altLang="zh-CN" smtClean="0"/>
              <a:t>map.get(key).get  key</a:t>
            </a:r>
            <a:r>
              <a:rPr lang="zh-CN" altLang="en-US" smtClean="0"/>
              <a:t>存在，返回</a:t>
            </a:r>
            <a:r>
              <a:rPr lang="en-US" altLang="zh-CN" smtClean="0"/>
              <a:t>key</a:t>
            </a:r>
            <a:r>
              <a:rPr lang="zh-CN" altLang="en-US" smtClean="0"/>
              <a:t>对应的值</a:t>
            </a:r>
            <a:r>
              <a:rPr lang="en-US" altLang="zh-CN" smtClean="0"/>
              <a:t>,</a:t>
            </a:r>
            <a:r>
              <a:rPr lang="zh-CN" altLang="en-US" smtClean="0"/>
              <a:t>否则，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抛出异常 </a:t>
            </a:r>
            <a:r>
              <a:rPr lang="en-US" altLang="zh-CN" smtClean="0"/>
              <a:t>java.util.NoSuchElementException: None.get</a:t>
            </a:r>
          </a:p>
          <a:p>
            <a:r>
              <a:rPr lang="en-US" altLang="zh-CN" smtClean="0"/>
              <a:t>    println(map4.get("A"))</a:t>
            </a:r>
          </a:p>
          <a:p>
            <a:r>
              <a:rPr lang="en-US" altLang="zh-CN" smtClean="0"/>
              <a:t>    println(map4.get("A").get)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说明和小结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map.get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方法会将数据进行包装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map.get(key) 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some,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None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 如果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map.get(key).get  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对应的值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否则，抛出异常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java.util.NoSuchElementException: None.get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1.Set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中也有的集合</a:t>
            </a:r>
            <a:endParaRPr lang="en-US" altLang="zh-CN" smtClean="0"/>
          </a:p>
          <a:p>
            <a:r>
              <a:rPr lang="en-US" altLang="zh-CN" smtClean="0"/>
              <a:t>2.Seq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没有的，我们发现</a:t>
            </a:r>
            <a:r>
              <a:rPr lang="en-US" altLang="zh-CN" smtClean="0"/>
              <a:t>List</a:t>
            </a:r>
            <a:r>
              <a:rPr lang="zh-CN" altLang="en-US" smtClean="0"/>
              <a:t>归属到</a:t>
            </a:r>
            <a:r>
              <a:rPr lang="en-US" altLang="zh-CN" smtClean="0"/>
              <a:t>Seq</a:t>
            </a:r>
            <a:r>
              <a:rPr lang="zh-CN" altLang="en-US" smtClean="0"/>
              <a:t>了</a:t>
            </a:r>
            <a:r>
              <a:rPr lang="en-US" altLang="zh-CN" smtClean="0"/>
              <a:t>,</a:t>
            </a:r>
            <a:r>
              <a:rPr lang="zh-CN" altLang="en-US" smtClean="0"/>
              <a:t>因此这里的</a:t>
            </a:r>
            <a:r>
              <a:rPr lang="en-US" altLang="zh-CN" smtClean="0"/>
              <a:t>List</a:t>
            </a:r>
            <a:r>
              <a:rPr lang="zh-CN" altLang="en-US" smtClean="0"/>
              <a:t>就和</a:t>
            </a:r>
            <a:r>
              <a:rPr lang="en-US" altLang="zh-CN" smtClean="0"/>
              <a:t>java</a:t>
            </a:r>
            <a:r>
              <a:rPr lang="zh-CN" altLang="en-US" smtClean="0"/>
              <a:t>不是同一个概念了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我们前面的</a:t>
            </a:r>
            <a:r>
              <a:rPr lang="en-US" altLang="zh-CN" smtClean="0"/>
              <a:t>for</a:t>
            </a:r>
            <a:r>
              <a:rPr lang="zh-CN" altLang="en-US" smtClean="0"/>
              <a:t>循环有一个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1 to 3 , </a:t>
            </a:r>
            <a:r>
              <a:rPr lang="zh-CN" altLang="en-US" baseline="0" smtClean="0"/>
              <a:t>就是</a:t>
            </a:r>
            <a:r>
              <a:rPr lang="en-US" altLang="zh-CN" baseline="0" smtClean="0"/>
              <a:t>IndexedSeq </a:t>
            </a:r>
            <a:r>
              <a:rPr lang="zh-CN" altLang="en-US" baseline="0" smtClean="0"/>
              <a:t>下的</a:t>
            </a:r>
            <a:r>
              <a:rPr lang="en-US" altLang="zh-CN" baseline="0" smtClean="0"/>
              <a:t>Vector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4.String</a:t>
            </a:r>
            <a:r>
              <a:rPr lang="zh-CN" altLang="en-US" baseline="0" smtClean="0"/>
              <a:t>也是属于</a:t>
            </a:r>
            <a:r>
              <a:rPr lang="en-US" altLang="zh-CN" baseline="0" smtClean="0"/>
              <a:t>IndexeSeq</a:t>
            </a:r>
          </a:p>
          <a:p>
            <a:r>
              <a:rPr lang="en-US" altLang="zh-CN" baseline="0" smtClean="0"/>
              <a:t>5.</a:t>
            </a:r>
            <a:r>
              <a:rPr lang="zh-CN" altLang="en-US" baseline="0" smtClean="0"/>
              <a:t>我们发现经典的数据结构比如</a:t>
            </a:r>
            <a:r>
              <a:rPr lang="en-US" altLang="zh-CN" baseline="0" smtClean="0"/>
              <a:t>Queue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Stack</a:t>
            </a:r>
            <a:r>
              <a:rPr lang="zh-CN" altLang="en-US" baseline="0" smtClean="0"/>
              <a:t>被归属到</a:t>
            </a:r>
            <a:r>
              <a:rPr lang="en-US" altLang="zh-CN" baseline="0" smtClean="0"/>
              <a:t>LinerSeq</a:t>
            </a:r>
          </a:p>
          <a:p>
            <a:r>
              <a:rPr lang="en-US" altLang="zh-CN" baseline="0" smtClean="0"/>
              <a:t>6.</a:t>
            </a:r>
            <a:r>
              <a:rPr lang="zh-CN" altLang="en-US" baseline="0" smtClean="0"/>
              <a:t>大家注意</a:t>
            </a:r>
            <a:r>
              <a:rPr lang="en-US" altLang="zh-CN" baseline="0" smtClean="0"/>
              <a:t>Scala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体系有一个</a:t>
            </a:r>
            <a:r>
              <a:rPr lang="en-US" altLang="zh-CN" baseline="0" smtClean="0"/>
              <a:t>SortedMap,</a:t>
            </a:r>
            <a:r>
              <a:rPr lang="zh-CN" altLang="en-US" baseline="0" smtClean="0"/>
              <a:t>说明</a:t>
            </a:r>
            <a:r>
              <a:rPr lang="en-US" altLang="zh-CN" baseline="0" smtClean="0"/>
              <a:t>Scala</a:t>
            </a:r>
            <a:r>
              <a:rPr lang="zh-CN" altLang="en-US" baseline="0" smtClean="0"/>
              <a:t>的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可以支持排序，</a:t>
            </a:r>
            <a:r>
              <a:rPr lang="en-US" altLang="zh-CN" baseline="0" smtClean="0"/>
              <a:t>【</a:t>
            </a:r>
            <a:r>
              <a:rPr lang="zh-CN" altLang="en-US" baseline="0" smtClean="0"/>
              <a:t>待</a:t>
            </a:r>
            <a:r>
              <a:rPr lang="en-US" altLang="zh-CN" baseline="0" smtClean="0"/>
              <a:t>...</a:t>
            </a:r>
            <a:r>
              <a:rPr lang="zh-CN" altLang="en-US" baseline="0" smtClean="0"/>
              <a:t>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的</a:t>
            </a:r>
            <a:r>
              <a:rPr lang="en-US" altLang="zh-CN" baseline="0" smtClean="0"/>
              <a:t>map</a:t>
            </a:r>
            <a:r>
              <a:rPr lang="zh-CN" altLang="en-US" baseline="0" smtClean="0"/>
              <a:t>默认不支持排序的</a:t>
            </a:r>
            <a:r>
              <a:rPr lang="en-US" altLang="zh-CN" baseline="0" smtClean="0"/>
              <a:t>.】</a:t>
            </a:r>
          </a:p>
          <a:p>
            <a:r>
              <a:rPr lang="en-US" altLang="zh-CN" baseline="0" smtClean="0"/>
              <a:t>7.IndexSeq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LinearSeq </a:t>
            </a:r>
            <a:r>
              <a:rPr lang="zh-CN" altLang="en-US" baseline="0" smtClean="0"/>
              <a:t>的区别</a:t>
            </a:r>
            <a:r>
              <a:rPr lang="en-US" altLang="zh-CN" baseline="0" smtClean="0"/>
              <a:t>[IndexSeq</a:t>
            </a:r>
            <a:r>
              <a:rPr lang="zh-CN" altLang="en-US" baseline="0" smtClean="0"/>
              <a:t>是通过索引来查找和定位，因此速度快，比如</a:t>
            </a:r>
            <a:r>
              <a:rPr lang="en-US" altLang="zh-CN" baseline="0" smtClean="0"/>
              <a:t>String</a:t>
            </a:r>
            <a:r>
              <a:rPr lang="zh-CN" altLang="en-US" baseline="0" smtClean="0"/>
              <a:t>就是一个索引集合，通过索引</a:t>
            </a:r>
            <a:endParaRPr lang="en-US" altLang="zh-CN" baseline="0" smtClean="0"/>
          </a:p>
          <a:p>
            <a:r>
              <a:rPr lang="zh-CN" altLang="en-US" baseline="0" smtClean="0"/>
              <a:t>即可定位</a:t>
            </a:r>
            <a:r>
              <a:rPr lang="en-US" altLang="zh-CN" baseline="0" smtClean="0"/>
              <a:t>] [LineaSeq </a:t>
            </a:r>
            <a:r>
              <a:rPr lang="zh-CN" altLang="en-US" baseline="0" smtClean="0"/>
              <a:t>是线型的，即有头尾的概念，这种数据结构一般是通过遍历来查找，它的价值在于应用到一些</a:t>
            </a:r>
            <a:r>
              <a:rPr lang="zh-CN" altLang="en-US" b="1" baseline="0" smtClean="0"/>
              <a:t>具体的应用场景</a:t>
            </a:r>
            <a:r>
              <a:rPr lang="zh-CN" altLang="en-US" baseline="0" smtClean="0"/>
              <a:t>，比如</a:t>
            </a:r>
            <a:endParaRPr lang="en-US" altLang="zh-CN" baseline="0" smtClean="0"/>
          </a:p>
          <a:p>
            <a:r>
              <a:rPr lang="zh-CN" altLang="en-US" baseline="0" smtClean="0"/>
              <a:t>显示最近浏览过的</a:t>
            </a:r>
            <a:r>
              <a:rPr lang="en-US" altLang="zh-CN" baseline="0" smtClean="0"/>
              <a:t>10</a:t>
            </a:r>
            <a:r>
              <a:rPr lang="zh-CN" altLang="en-US" baseline="0" smtClean="0"/>
              <a:t>个商品等等。</a:t>
            </a:r>
            <a:r>
              <a:rPr lang="en-US" altLang="zh-CN" baseline="0" smtClean="0"/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4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println(map4.getOrElse("CC", 100))</a:t>
            </a:r>
          </a:p>
          <a:p>
            <a:r>
              <a:rPr lang="en-US" altLang="zh-CN" smtClean="0"/>
              <a:t>    println(map4.getOrElse("B", 100))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如何选择取值方式建议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arenR"/>
            </a:pPr>
            <a:r>
              <a:rPr lang="zh-CN" altLang="en-US" smtClean="0"/>
              <a:t>如果确认一定能取到在，直接使用</a:t>
            </a:r>
            <a:r>
              <a:rPr lang="en-US" altLang="zh-CN" smtClean="0"/>
              <a:t>map(key),</a:t>
            </a:r>
            <a:r>
              <a:rPr lang="zh-CN" altLang="en-US" smtClean="0"/>
              <a:t>效率高</a:t>
            </a:r>
            <a:endParaRPr lang="en-US" altLang="zh-CN" smtClean="0"/>
          </a:p>
          <a:p>
            <a:pPr marL="228600" indent="-228600">
              <a:buAutoNum type="arabicParenR"/>
            </a:pPr>
            <a:r>
              <a:rPr lang="zh-CN" altLang="en-US" smtClean="0"/>
              <a:t>如果取值不确定，并且在取不到值，代码有其它的业务处理，则使用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map.containts(),</a:t>
            </a:r>
            <a:r>
              <a:rPr lang="zh-CN" altLang="en-US" baseline="0" smtClean="0"/>
              <a:t>加入处理业务</a:t>
            </a:r>
            <a:endParaRPr lang="en-US" altLang="zh-CN" baseline="0" smtClean="0"/>
          </a:p>
          <a:p>
            <a:pPr marL="0" indent="0">
              <a:buNone/>
            </a:pPr>
            <a:r>
              <a:rPr lang="zh-CN" altLang="en-US" baseline="0" smtClean="0"/>
              <a:t>比如有</a:t>
            </a:r>
            <a:r>
              <a:rPr lang="en-US" altLang="zh-CN" baseline="0" smtClean="0"/>
              <a:t>3</a:t>
            </a:r>
            <a:r>
              <a:rPr lang="zh-CN" altLang="en-US" baseline="0" smtClean="0"/>
              <a:t>台服务器，第一个链接不上，链接第二个依次类推</a:t>
            </a:r>
            <a:endParaRPr lang="en-US" altLang="zh-CN" baseline="0" smtClean="0"/>
          </a:p>
          <a:p>
            <a:pPr marL="0" indent="0">
              <a:buNone/>
            </a:pPr>
            <a:r>
              <a:rPr lang="en-US" altLang="zh-CN" baseline="0" smtClean="0"/>
              <a:t>3) </a:t>
            </a:r>
            <a:r>
              <a:rPr lang="zh-CN" altLang="en-US" baseline="0" smtClean="0"/>
              <a:t>如果取不到值，就固定的给一个默认值，使用</a:t>
            </a:r>
            <a:r>
              <a:rPr lang="en-US" altLang="zh-CN" baseline="0" smtClean="0"/>
              <a:t>getOrElse,</a:t>
            </a:r>
            <a:r>
              <a:rPr lang="zh-CN" altLang="en-US" baseline="0" smtClean="0"/>
              <a:t>比如链接数据库的几个参数 </a:t>
            </a:r>
            <a:r>
              <a:rPr lang="en-US" altLang="zh-CN" baseline="0" smtClean="0"/>
              <a:t>127.0.0.1 </a:t>
            </a:r>
            <a:r>
              <a:rPr lang="zh-CN" altLang="en-US" baseline="0" smtClean="0"/>
              <a:t>和端口</a:t>
            </a:r>
            <a:r>
              <a:rPr lang="en-US" altLang="zh-CN" baseline="0" smtClean="0"/>
              <a:t>3306</a:t>
            </a:r>
            <a:r>
              <a:rPr lang="zh-CN" altLang="en-US" baseline="0" smtClean="0"/>
              <a:t>等作为默认值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更新</a:t>
            </a:r>
            <a:r>
              <a:rPr lang="en-US" altLang="zh-CN" smtClean="0"/>
              <a:t>map</a:t>
            </a:r>
            <a:r>
              <a:rPr lang="zh-CN" altLang="en-US" smtClean="0"/>
              <a:t>元素代码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r>
              <a:rPr lang="en-US" altLang="zh-CN" smtClean="0"/>
              <a:t>    var map5 = Map(("No1", 100), ("no2", 200))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更新集合中的数据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1. map4 </a:t>
            </a:r>
            <a:r>
              <a:rPr lang="zh-CN" altLang="en-US" smtClean="0"/>
              <a:t>是可变的，才能修改，否则报错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2. 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存在：则修改对应的值</a:t>
            </a:r>
            <a:r>
              <a:rPr lang="en-US" altLang="zh-CN" smtClean="0"/>
              <a:t>,key</a:t>
            </a:r>
            <a:r>
              <a:rPr lang="zh-CN" altLang="en-US" smtClean="0"/>
              <a:t>不存在</a:t>
            </a:r>
            <a:r>
              <a:rPr lang="en-US" altLang="zh-CN" smtClean="0"/>
              <a:t>,</a:t>
            </a:r>
            <a:r>
              <a:rPr lang="zh-CN" altLang="en-US" smtClean="0"/>
              <a:t>等价于添加一个</a:t>
            </a:r>
            <a:r>
              <a:rPr lang="en-US" altLang="zh-CN" smtClean="0"/>
              <a:t>key-val</a:t>
            </a:r>
          </a:p>
          <a:p>
            <a:r>
              <a:rPr lang="en-US" altLang="zh-CN" smtClean="0"/>
              <a:t>    map4("AA") = 20</a:t>
            </a:r>
          </a:p>
          <a:p>
            <a:r>
              <a:rPr lang="en-US" altLang="zh-CN" smtClean="0"/>
              <a:t>    println(map4)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说明</a:t>
            </a:r>
            <a:r>
              <a:rPr lang="en-US" altLang="zh-CN" smtClean="0"/>
              <a:t>: </a:t>
            </a:r>
            <a:r>
              <a:rPr lang="zh-CN" altLang="en-US" smtClean="0"/>
              <a:t>因为</a:t>
            </a:r>
            <a:r>
              <a:rPr lang="en-US" altLang="zh-CN" smtClean="0"/>
              <a:t>map5</a:t>
            </a:r>
            <a:r>
              <a:rPr lang="zh-CN" altLang="en-US" smtClean="0"/>
              <a:t>默认是</a:t>
            </a:r>
            <a:r>
              <a:rPr lang="en-US" altLang="zh-CN" smtClean="0"/>
              <a:t>inmutable</a:t>
            </a:r>
            <a:r>
              <a:rPr lang="zh-CN" altLang="en-US" smtClean="0"/>
              <a:t>的，因此不可变，下面代码报错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//map5("No1") = 110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再增加时，需要</a:t>
            </a:r>
            <a:r>
              <a:rPr lang="en-US" altLang="zh-CN" smtClean="0"/>
              <a:t>map4 </a:t>
            </a:r>
            <a:r>
              <a:rPr lang="zh-CN" altLang="en-US" smtClean="0"/>
              <a:t>是</a:t>
            </a:r>
            <a:r>
              <a:rPr lang="en-US" altLang="zh-CN" smtClean="0"/>
              <a:t>var ,</a:t>
            </a:r>
            <a:r>
              <a:rPr lang="zh-CN" altLang="en-US" smtClean="0"/>
              <a:t>不能是</a:t>
            </a:r>
            <a:r>
              <a:rPr lang="en-US" altLang="zh-CN" smtClean="0"/>
              <a:t>val </a:t>
            </a:r>
            <a:r>
              <a:rPr lang="zh-CN" altLang="en-US" smtClean="0"/>
              <a:t>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</a:t>
            </a:r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已经存在，则相当于修改对应的 </a:t>
            </a:r>
            <a:r>
              <a:rPr lang="en-US" altLang="zh-CN" smtClean="0"/>
              <a:t>val</a:t>
            </a:r>
          </a:p>
          <a:p>
            <a:r>
              <a:rPr lang="en-US" altLang="zh-CN" smtClean="0"/>
              <a:t>    //3. </a:t>
            </a:r>
            <a:r>
              <a:rPr lang="zh-CN" altLang="en-US" smtClean="0"/>
              <a:t>每一次的操作</a:t>
            </a:r>
            <a:r>
              <a:rPr lang="en-US" altLang="zh-CN" smtClean="0"/>
              <a:t>+= map4</a:t>
            </a:r>
            <a:r>
              <a:rPr lang="zh-CN" altLang="en-US" smtClean="0"/>
              <a:t>都变成一个新的变量，内存地址变化了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map4 += ( "D" -&gt; 4 )</a:t>
            </a:r>
          </a:p>
          <a:p>
            <a:r>
              <a:rPr lang="en-US" altLang="zh-CN" smtClean="0"/>
              <a:t>    println(map4.hashCode())</a:t>
            </a:r>
          </a:p>
          <a:p>
            <a:r>
              <a:rPr lang="en-US" altLang="zh-CN" smtClean="0"/>
              <a:t>    map4 += ( "E" -&gt; 50 )</a:t>
            </a:r>
          </a:p>
          <a:p>
            <a:r>
              <a:rPr lang="en-US" altLang="zh-CN" smtClean="0"/>
              <a:t>    println(map4.hashCode())</a:t>
            </a:r>
          </a:p>
          <a:p>
            <a:r>
              <a:rPr lang="en-US" altLang="zh-CN" smtClean="0"/>
              <a:t>    map4 += ( "A" -&gt; 99 )</a:t>
            </a:r>
          </a:p>
          <a:p>
            <a:r>
              <a:rPr lang="en-US" altLang="zh-CN" smtClean="0"/>
              <a:t>    println(map4.hashCode())</a:t>
            </a:r>
          </a:p>
          <a:p>
            <a:r>
              <a:rPr lang="en-US" altLang="zh-CN" smtClean="0"/>
              <a:t>    println(map4)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println("map.add=" + map4.hashCode())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 下面的</a:t>
            </a:r>
            <a:r>
              <a:rPr lang="en-US" altLang="zh-CN" smtClean="0"/>
              <a:t>map4</a:t>
            </a:r>
            <a:r>
              <a:rPr lang="zh-CN" altLang="en-US" smtClean="0"/>
              <a:t>是没有改变的</a:t>
            </a:r>
            <a:r>
              <a:rPr lang="en-US" altLang="zh-CN" smtClean="0"/>
              <a:t>,</a:t>
            </a:r>
            <a:r>
              <a:rPr lang="zh-CN" altLang="en-US" smtClean="0"/>
              <a:t>返回的值是一个新的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val map5 = map4 + ("E"-&gt;1, "F"-&gt;3)</a:t>
            </a:r>
          </a:p>
          <a:p>
            <a:r>
              <a:rPr lang="en-US" altLang="zh-CN" smtClean="0"/>
              <a:t>    println("map5=" + map5)</a:t>
            </a:r>
          </a:p>
          <a:p>
            <a:r>
              <a:rPr lang="en-US" altLang="zh-CN" smtClean="0"/>
              <a:t>    println("map4=" + map4)</a:t>
            </a:r>
          </a:p>
          <a:p>
            <a:r>
              <a:rPr lang="en-US" altLang="zh-CN" smtClean="0"/>
              <a:t>    println("map.add=" + map4.hashCode())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这样的方式等价 </a:t>
            </a:r>
            <a:r>
              <a:rPr lang="en-US" altLang="zh-CN" smtClean="0"/>
              <a:t>map4 += ("E"-&gt;1, "F"-&gt;3),map4</a:t>
            </a:r>
            <a:r>
              <a:rPr lang="zh-CN" altLang="en-US" smtClean="0"/>
              <a:t>本身变化</a:t>
            </a:r>
            <a:r>
              <a:rPr lang="en-US" altLang="zh-CN" smtClean="0"/>
              <a:t>,</a:t>
            </a:r>
            <a:r>
              <a:rPr lang="zh-CN" altLang="en-US" smtClean="0"/>
              <a:t>原来的</a:t>
            </a:r>
            <a:r>
              <a:rPr lang="en-US" altLang="zh-CN" smtClean="0"/>
              <a:t>map4</a:t>
            </a:r>
            <a:r>
              <a:rPr lang="zh-CN" altLang="en-US" smtClean="0"/>
              <a:t>已经销毁了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可以画一个示意图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map4 = map4 + ("E"-&gt;1, "F"-&gt;3)</a:t>
            </a:r>
          </a:p>
          <a:p>
            <a:r>
              <a:rPr lang="en-US" altLang="zh-CN" smtClean="0"/>
              <a:t>    println("map4=" + map4)</a:t>
            </a:r>
          </a:p>
          <a:p>
            <a:r>
              <a:rPr lang="en-US" altLang="zh-CN" smtClean="0"/>
              <a:t>    println("map.add=" + map4.hashCode())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删除</a:t>
            </a:r>
            <a:r>
              <a:rPr lang="en-US" altLang="zh-CN" smtClean="0"/>
              <a:t>map</a:t>
            </a:r>
            <a:r>
              <a:rPr lang="zh-CN" altLang="en-US" smtClean="0"/>
              <a:t>的元素的代码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map4 -= ("B", "D")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println("map4=" + map4)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说明：在</a:t>
            </a:r>
            <a:r>
              <a:rPr lang="en-US" altLang="zh-CN" smtClean="0"/>
              <a:t>map</a:t>
            </a:r>
            <a:r>
              <a:rPr lang="zh-CN" altLang="en-US" smtClean="0"/>
              <a:t>中的一个元素</a:t>
            </a:r>
            <a:r>
              <a:rPr lang="en-US" altLang="zh-CN" smtClean="0">
                <a:sym typeface="Wingdings" pitchFamily="2" charset="2"/>
              </a:rPr>
              <a:t>- </a:t>
            </a:r>
            <a:r>
              <a:rPr lang="zh-CN" altLang="en-US" smtClean="0">
                <a:sym typeface="Wingdings" pitchFamily="2" charset="2"/>
              </a:rPr>
              <a:t>对应</a:t>
            </a:r>
            <a:r>
              <a:rPr lang="en-US" altLang="zh-CN" smtClean="0">
                <a:sym typeface="Wingdings" pitchFamily="2" charset="2"/>
              </a:rPr>
              <a:t>-- </a:t>
            </a:r>
            <a:r>
              <a:rPr lang="zh-CN" altLang="en-US" smtClean="0">
                <a:sym typeface="Wingdings" pitchFamily="2" charset="2"/>
              </a:rPr>
              <a:t>一对</a:t>
            </a:r>
            <a:r>
              <a:rPr lang="en-US" altLang="zh-CN" smtClean="0">
                <a:sym typeface="Wingdings" pitchFamily="2" charset="2"/>
              </a:rPr>
              <a:t>key-val</a:t>
            </a:r>
            <a:r>
              <a:rPr lang="en-US" altLang="zh-CN" baseline="0" smtClean="0">
                <a:sym typeface="Wingdings" pitchFamily="2" charset="2"/>
              </a:rPr>
              <a:t> ---</a:t>
            </a:r>
            <a:r>
              <a:rPr lang="zh-CN" altLang="en-US" baseline="0" smtClean="0">
                <a:sym typeface="Wingdings" pitchFamily="2" charset="2"/>
              </a:rPr>
              <a:t>对应</a:t>
            </a:r>
            <a:r>
              <a:rPr lang="en-US" altLang="zh-CN" baseline="0" smtClean="0">
                <a:sym typeface="Wingdings" pitchFamily="2" charset="2"/>
              </a:rPr>
              <a:t>--- </a:t>
            </a:r>
            <a:r>
              <a:rPr lang="zh-CN" altLang="en-US" baseline="0" smtClean="0">
                <a:sym typeface="Wingdings" pitchFamily="2" charset="2"/>
              </a:rPr>
              <a:t>一个元组</a:t>
            </a:r>
            <a:r>
              <a:rPr lang="en-US" altLang="zh-CN" baseline="0" smtClean="0">
                <a:sym typeface="Wingdings" pitchFamily="2" charset="2"/>
              </a:rPr>
              <a:t>Tuple2</a:t>
            </a:r>
            <a:r>
              <a:rPr lang="zh-CN" altLang="en-US" baseline="0" smtClean="0">
                <a:sym typeface="Wingdings" pitchFamily="2" charset="2"/>
              </a:rPr>
              <a:t>对象</a:t>
            </a:r>
            <a:endParaRPr lang="en-US" altLang="zh-CN" smtClean="0"/>
          </a:p>
          <a:p>
            <a:r>
              <a:rPr lang="zh-CN" altLang="en-US" smtClean="0"/>
              <a:t>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com.atguigu.scala.tmap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Scala08_Map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使用元组的方式构建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map4 = mutable.Map( ("A", 1), ("B", "</a:t>
            </a:r>
            <a:r>
              <a:rPr lang="zh-CN" altLang="en-US" smtClean="0"/>
              <a:t>北京</a:t>
            </a:r>
            <a:r>
              <a:rPr lang="en-US" altLang="zh-CN" smtClean="0"/>
              <a:t>"), ("C", 3) 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循环集合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println("</a:t>
            </a:r>
            <a:r>
              <a:rPr lang="zh-CN" altLang="en-US" smtClean="0"/>
              <a:t>方式</a:t>
            </a:r>
            <a:r>
              <a:rPr lang="en-US" altLang="zh-CN" smtClean="0"/>
              <a:t>1----")</a:t>
            </a:r>
          </a:p>
          <a:p>
            <a:r>
              <a:rPr lang="en-US" altLang="zh-CN" smtClean="0"/>
              <a:t>    for ( (k, v) &lt;- map4 ) {</a:t>
            </a:r>
          </a:p>
          <a:p>
            <a:r>
              <a:rPr lang="en-US" altLang="zh-CN" smtClean="0"/>
              <a:t>      println(k +"="+v)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方式</a:t>
            </a:r>
            <a:r>
              <a:rPr lang="en-US" altLang="zh-CN" smtClean="0"/>
              <a:t>2----")</a:t>
            </a:r>
          </a:p>
          <a:p>
            <a:r>
              <a:rPr lang="en-US" altLang="zh-CN" smtClean="0"/>
              <a:t>    for ( k &lt;- map4.keys )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可以通过</a:t>
            </a:r>
            <a:r>
              <a:rPr lang="en-US" altLang="zh-CN" smtClean="0"/>
              <a:t>k</a:t>
            </a:r>
            <a:r>
              <a:rPr lang="zh-CN" altLang="en-US" smtClean="0"/>
              <a:t>或者</a:t>
            </a:r>
            <a:r>
              <a:rPr lang="en-US" altLang="zh-CN" smtClean="0"/>
              <a:t>va</a:t>
            </a:r>
          </a:p>
          <a:p>
            <a:r>
              <a:rPr lang="en-US" altLang="zh-CN" smtClean="0"/>
              <a:t>      println(k + "=" + map4(k))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方式</a:t>
            </a:r>
            <a:r>
              <a:rPr lang="en-US" altLang="zh-CN" smtClean="0"/>
              <a:t>3----")</a:t>
            </a:r>
          </a:p>
          <a:p>
            <a:r>
              <a:rPr lang="en-US" altLang="zh-CN" smtClean="0"/>
              <a:t>    for ( v &lt;- map4.values ) {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知道</a:t>
            </a:r>
            <a:r>
              <a:rPr lang="en-US" altLang="zh-CN" smtClean="0"/>
              <a:t>v , </a:t>
            </a:r>
            <a:r>
              <a:rPr lang="zh-CN" altLang="en-US" smtClean="0"/>
              <a:t>获取不到</a:t>
            </a:r>
            <a:r>
              <a:rPr lang="en-US" altLang="zh-CN" smtClean="0"/>
              <a:t>k</a:t>
            </a:r>
          </a:p>
          <a:p>
            <a:r>
              <a:rPr lang="en-US" altLang="zh-CN" smtClean="0"/>
              <a:t>      println(v)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println("</a:t>
            </a:r>
            <a:r>
              <a:rPr lang="zh-CN" altLang="en-US" smtClean="0"/>
              <a:t>方式</a:t>
            </a:r>
            <a:r>
              <a:rPr lang="en-US" altLang="zh-CN" smtClean="0"/>
              <a:t>4----")</a:t>
            </a:r>
          </a:p>
          <a:p>
            <a:r>
              <a:rPr lang="en-US" altLang="zh-CN" smtClean="0"/>
              <a:t>    for ( t &lt;- map4 ) { // </a:t>
            </a:r>
            <a:r>
              <a:rPr lang="zh-CN" altLang="en-US" smtClean="0"/>
              <a:t>这里再次说明在</a:t>
            </a:r>
            <a:r>
              <a:rPr lang="en-US" altLang="zh-CN" smtClean="0"/>
              <a:t>map</a:t>
            </a:r>
            <a:r>
              <a:rPr lang="zh-CN" altLang="en-US" smtClean="0"/>
              <a:t>中的一个元素对应</a:t>
            </a:r>
            <a:r>
              <a:rPr lang="en-US" altLang="zh-CN" smtClean="0"/>
              <a:t>Tuple2 </a:t>
            </a:r>
            <a:r>
              <a:rPr lang="zh-CN" altLang="en-US" smtClean="0"/>
              <a:t>元组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println("t=" + t)</a:t>
            </a:r>
          </a:p>
          <a:p>
            <a:r>
              <a:rPr lang="en-US" altLang="zh-CN" smtClean="0"/>
              <a:t>      println(t._1 + "=" + t._2)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注意</a:t>
            </a:r>
            <a:r>
              <a:rPr lang="en-US" altLang="zh-CN" smtClean="0"/>
              <a:t>Set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我们成为集，大部分情况下我们也直接称为集合</a:t>
            </a:r>
            <a:endParaRPr lang="en-US" altLang="zh-CN" baseline="0" smtClean="0"/>
          </a:p>
          <a:p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的回顾代码</a:t>
            </a: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package com.atguigu.scala.tset;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import java.util.HashSet;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 class TestSet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HashSet hs = new HashSet&lt;String&gt;();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hs.add("tom");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hs.add("jack2");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System.out.println(hs);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创建集 </a:t>
            </a:r>
            <a:r>
              <a:rPr lang="en-US" altLang="zh-CN" smtClean="0"/>
              <a:t>Set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默认是不可变集合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//var set = Set(1, 2, 3)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引入</a:t>
            </a:r>
            <a:r>
              <a:rPr lang="en-US" altLang="zh-CN" smtClean="0"/>
              <a:t>scala.collection.mutable </a:t>
            </a:r>
            <a:r>
              <a:rPr lang="zh-CN" altLang="en-US" smtClean="0"/>
              <a:t>就是可变集合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set = mutable.Set(1, 2, 3, 4, 5)</a:t>
            </a:r>
          </a:p>
          <a:p>
            <a:r>
              <a:rPr lang="en-US" altLang="zh-CN" smtClean="0"/>
              <a:t>    println("set=" + set)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z="1200" b="1" smtClean="0">
                <a:solidFill>
                  <a:srgbClr val="0070C0"/>
                </a:solidFill>
              </a:rPr>
              <a:t>可变集合的元素添加的代码</a:t>
            </a:r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说明：如果添加的对象已经存在，则不会重复添加，也不会报错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set.add(7)</a:t>
            </a:r>
          </a:p>
          <a:p>
            <a:r>
              <a:rPr lang="en-US" altLang="zh-CN" smtClean="0"/>
              <a:t>    println("add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+= 9</a:t>
            </a:r>
          </a:p>
          <a:p>
            <a:endParaRPr lang="en-US" altLang="zh-CN" smtClean="0"/>
          </a:p>
          <a:p>
            <a:r>
              <a:rPr lang="en-US" altLang="zh-CN" smtClean="0"/>
              <a:t>    println("+=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= set.+(8)</a:t>
            </a:r>
          </a:p>
          <a:p>
            <a:endParaRPr lang="en-US" altLang="zh-CN" smtClean="0"/>
          </a:p>
          <a:p>
            <a:r>
              <a:rPr lang="en-US" altLang="zh-CN" smtClean="0"/>
              <a:t>    println("set.+(8)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r>
              <a:rPr lang="en-US" altLang="zh-CN" smtClean="0"/>
              <a:t>    set = set + 8</a:t>
            </a:r>
          </a:p>
          <a:p>
            <a:r>
              <a:rPr lang="en-US" altLang="zh-CN" smtClean="0"/>
              <a:t>    println("set + 8 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可变集合的元素删除代码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 -= 5</a:t>
            </a:r>
          </a:p>
          <a:p>
            <a:r>
              <a:rPr lang="en-US" altLang="zh-CN" smtClean="0"/>
              <a:t>    println("set=" + set)</a:t>
            </a:r>
          </a:p>
          <a:p>
            <a:r>
              <a:rPr lang="en-US" altLang="zh-CN" smtClean="0"/>
              <a:t>    set.remove(4)</a:t>
            </a:r>
          </a:p>
          <a:p>
            <a:r>
              <a:rPr lang="en-US" altLang="zh-CN" smtClean="0"/>
              <a:t>    println("set=" + 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z="1200" b="1" smtClean="0">
                <a:solidFill>
                  <a:srgbClr val="0070C0"/>
                </a:solidFill>
              </a:rPr>
              <a:t>可变集合的元素添加的代码</a:t>
            </a:r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增加元素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说明：如果添加的对象已经存在，则不会重复添加，也不会报错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set.add(7)</a:t>
            </a:r>
          </a:p>
          <a:p>
            <a:r>
              <a:rPr lang="en-US" altLang="zh-CN" smtClean="0"/>
              <a:t>    println("add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+= 9</a:t>
            </a:r>
          </a:p>
          <a:p>
            <a:endParaRPr lang="en-US" altLang="zh-CN" smtClean="0"/>
          </a:p>
          <a:p>
            <a:r>
              <a:rPr lang="en-US" altLang="zh-CN" smtClean="0"/>
              <a:t>    println("+=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  set = set.+(8)</a:t>
            </a:r>
          </a:p>
          <a:p>
            <a:endParaRPr lang="en-US" altLang="zh-CN" smtClean="0"/>
          </a:p>
          <a:p>
            <a:r>
              <a:rPr lang="en-US" altLang="zh-CN" smtClean="0"/>
              <a:t>    println("set.+(8)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r>
              <a:rPr lang="en-US" altLang="zh-CN" smtClean="0"/>
              <a:t>    set = set + 8</a:t>
            </a:r>
          </a:p>
          <a:p>
            <a:r>
              <a:rPr lang="en-US" altLang="zh-CN" smtClean="0"/>
              <a:t>    println("set + 8 </a:t>
            </a:r>
            <a:r>
              <a:rPr lang="zh-CN" altLang="en-US" smtClean="0"/>
              <a:t>后</a:t>
            </a:r>
            <a:r>
              <a:rPr lang="en-US" altLang="zh-CN" smtClean="0"/>
              <a:t>---")</a:t>
            </a:r>
          </a:p>
          <a:p>
            <a:r>
              <a:rPr lang="en-US" altLang="zh-CN" smtClean="0"/>
              <a:t>    println(set)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b="1" smtClean="0"/>
              <a:t>可变集合的元素删除代码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删除元素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set -= 5</a:t>
            </a:r>
          </a:p>
          <a:p>
            <a:r>
              <a:rPr lang="en-US" altLang="zh-CN" smtClean="0"/>
              <a:t>    println("set=" + set)</a:t>
            </a:r>
          </a:p>
          <a:p>
            <a:r>
              <a:rPr lang="en-US" altLang="zh-CN" smtClean="0"/>
              <a:t>    set.remove(4)</a:t>
            </a:r>
          </a:p>
          <a:p>
            <a:r>
              <a:rPr lang="en-US" altLang="zh-CN" smtClean="0"/>
              <a:t>    println("set=" + set)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com.atguigu.scala.tset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</a:t>
            </a:r>
          </a:p>
          <a:p>
            <a:endParaRPr lang="en-US" altLang="zh-CN" smtClean="0"/>
          </a:p>
          <a:p>
            <a:r>
              <a:rPr lang="en-US" altLang="zh-CN" smtClean="0"/>
              <a:t>object Scala09_Set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set = mutable.Set(1, 2, 3, 4, 5)</a:t>
            </a:r>
          </a:p>
          <a:p>
            <a:endParaRPr lang="en-US" altLang="zh-CN" smtClean="0"/>
          </a:p>
          <a:p>
            <a:r>
              <a:rPr lang="en-US" altLang="zh-CN" smtClean="0"/>
              <a:t>    for (item &lt;- set) {</a:t>
            </a:r>
          </a:p>
          <a:p>
            <a:r>
              <a:rPr lang="en-US" altLang="zh-CN" smtClean="0"/>
              <a:t>      println("item=" + item)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smtClean="0"/>
              <a:t>说明</a:t>
            </a:r>
            <a:endParaRPr lang="en-US" altLang="zh-CN" baseline="0" smtClean="0"/>
          </a:p>
          <a:p>
            <a:r>
              <a:rPr lang="en-US" altLang="zh-CN" baseline="0" smtClean="0"/>
              <a:t>1.</a:t>
            </a:r>
            <a:r>
              <a:rPr lang="zh-CN" altLang="en-US" baseline="0" smtClean="0"/>
              <a:t>从图上可以看出</a:t>
            </a:r>
            <a:r>
              <a:rPr lang="en-US" altLang="zh-CN" baseline="0" smtClean="0"/>
              <a:t>scala</a:t>
            </a:r>
            <a:r>
              <a:rPr lang="zh-CN" altLang="en-US" baseline="0" smtClean="0"/>
              <a:t>的可变集合体系较大</a:t>
            </a:r>
            <a:r>
              <a:rPr lang="en-US" altLang="zh-CN" baseline="0" smtClean="0"/>
              <a:t>.</a:t>
            </a:r>
          </a:p>
          <a:p>
            <a:r>
              <a:rPr lang="en-US" altLang="zh-CN" baseline="0" smtClean="0"/>
              <a:t>2.</a:t>
            </a:r>
            <a:r>
              <a:rPr lang="zh-CN" altLang="en-US" baseline="0" smtClean="0"/>
              <a:t>有和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相似的，也有和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不同的，我们在后续的学习会陆续介绍</a:t>
            </a: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参考文档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参考文档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</a:t>
            </a:r>
            <a:r>
              <a:rPr lang="en-US" altLang="zh-CN" smtClean="0"/>
              <a:t>val arr1 = new Array[</a:t>
            </a:r>
            <a:r>
              <a:rPr lang="en-US" altLang="zh-CN" b="1" smtClean="0"/>
              <a:t>Int</a:t>
            </a:r>
            <a:r>
              <a:rPr lang="en-US" altLang="zh-CN" smtClean="0"/>
              <a:t>](10)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, [Int] []</a:t>
            </a:r>
            <a:r>
              <a:rPr lang="zh-CN" altLang="en-US" baseline="0" smtClean="0"/>
              <a:t>内就是泛型类型，可以写入指定的类型。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中使用</a:t>
            </a:r>
            <a:r>
              <a:rPr lang="en-US" altLang="zh-CN" smtClean="0"/>
              <a:t>Array</a:t>
            </a:r>
            <a:r>
              <a:rPr lang="zh-CN" altLang="en-US" smtClean="0"/>
              <a:t>作为数组来使用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java : int[] ids = new int[10]</a:t>
            </a:r>
          </a:p>
          <a:p>
            <a:r>
              <a:rPr lang="en-US" altLang="zh-CN" smtClean="0"/>
              <a:t>    //        ids[0] = 1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val arr1 = new Array[Int](10)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给元素赋值，使用小括号访问索引数据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arr1(0) = 999</a:t>
            </a:r>
          </a:p>
          <a:p>
            <a:r>
              <a:rPr lang="en-US" altLang="zh-CN" smtClean="0"/>
              <a:t>    println(arr1(0))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2: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2:</a:t>
            </a:r>
            <a:r>
              <a:rPr lang="zh-CN" altLang="en-US" smtClean="0"/>
              <a:t>使用</a:t>
            </a:r>
            <a:r>
              <a:rPr lang="en-US" altLang="zh-CN" smtClean="0"/>
              <a:t>apply</a:t>
            </a:r>
            <a:r>
              <a:rPr lang="zh-CN" altLang="en-US" smtClean="0"/>
              <a:t>方法，创建数组对象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为什么没有引入</a:t>
            </a:r>
            <a:r>
              <a:rPr lang="en-US" altLang="zh-CN" smtClean="0"/>
              <a:t>Array</a:t>
            </a:r>
            <a:r>
              <a:rPr lang="zh-CN" altLang="en-US" smtClean="0"/>
              <a:t>就直接可以使用了，原因如下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Array</a:t>
            </a:r>
            <a:r>
              <a:rPr lang="zh-CN" altLang="en-US" smtClean="0"/>
              <a:t>其实是声明在</a:t>
            </a:r>
            <a:r>
              <a:rPr lang="en-US" altLang="zh-CN" smtClean="0"/>
              <a:t>scala</a:t>
            </a:r>
            <a:r>
              <a:rPr lang="zh-CN" altLang="en-US" smtClean="0"/>
              <a:t>的包对象中，而声明</a:t>
            </a:r>
            <a:r>
              <a:rPr lang="en-US" altLang="zh-CN" smtClean="0"/>
              <a:t>Array </a:t>
            </a:r>
            <a:r>
              <a:rPr lang="zh-CN" altLang="en-US" smtClean="0"/>
              <a:t>指向了 </a:t>
            </a:r>
            <a:r>
              <a:rPr lang="en-US" altLang="zh-CN" smtClean="0"/>
              <a:t>scala.collection.immutable.Array【</a:t>
            </a:r>
            <a:r>
              <a:rPr lang="zh-CN" altLang="en-US" smtClean="0"/>
              <a:t>待</a:t>
            </a:r>
            <a:r>
              <a:rPr lang="en-US" altLang="zh-CN" smtClean="0"/>
              <a:t>...】</a:t>
            </a:r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因为我们初始化值是 </a:t>
            </a:r>
            <a:r>
              <a:rPr lang="en-US" altLang="zh-CN" baseline="0" smtClean="0"/>
              <a:t>1, 2, 3, </a:t>
            </a:r>
            <a:r>
              <a:rPr lang="zh-CN" altLang="en-US" baseline="0" smtClean="0"/>
              <a:t>因此 </a:t>
            </a:r>
            <a:r>
              <a:rPr lang="en-US" altLang="zh-CN" baseline="0" smtClean="0"/>
              <a:t>arr2 </a:t>
            </a:r>
            <a:r>
              <a:rPr lang="zh-CN" altLang="en-US" baseline="0" smtClean="0"/>
              <a:t>就是 </a:t>
            </a:r>
            <a:r>
              <a:rPr lang="en-US" altLang="zh-CN" baseline="0" smtClean="0"/>
              <a:t>Int</a:t>
            </a:r>
            <a:r>
              <a:rPr lang="zh-CN" altLang="en-US" baseline="0" smtClean="0"/>
              <a:t>数组</a:t>
            </a:r>
            <a:endParaRPr lang="en-US" altLang="zh-CN" baseline="0" smtClean="0"/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如果我们初始化值是 </a:t>
            </a:r>
            <a:r>
              <a:rPr lang="en-US" altLang="zh-CN" baseline="0" smtClean="0"/>
              <a:t>1, 2, "abc" </a:t>
            </a:r>
            <a:r>
              <a:rPr lang="zh-CN" altLang="en-US" baseline="0" smtClean="0"/>
              <a:t>你可以看到 </a:t>
            </a:r>
            <a:r>
              <a:rPr lang="en-US" altLang="zh-CN" baseline="0" smtClean="0"/>
              <a:t>arr2</a:t>
            </a:r>
            <a:r>
              <a:rPr lang="zh-CN" altLang="en-US" baseline="0" smtClean="0"/>
              <a:t>的类型就是 </a:t>
            </a:r>
            <a:r>
              <a:rPr lang="en-US" altLang="zh-CN" baseline="0" smtClean="0"/>
              <a:t>Any</a:t>
            </a:r>
            <a:r>
              <a:rPr lang="zh-CN" altLang="en-US" baseline="0" smtClean="0"/>
              <a:t>类型的。</a:t>
            </a:r>
            <a:endParaRPr lang="en-US" altLang="zh-CN" smtClean="0"/>
          </a:p>
          <a:p>
            <a:r>
              <a:rPr lang="en-US" altLang="zh-CN" smtClean="0"/>
              <a:t>    val arr2 = Array(1, 2, 3)</a:t>
            </a:r>
          </a:p>
          <a:p>
            <a:r>
              <a:rPr lang="en-US" altLang="zh-CN" smtClean="0"/>
              <a:t>    println(arr2)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</a:t>
            </a:r>
            <a:r>
              <a:rPr lang="en-US" altLang="zh-CN" smtClean="0"/>
              <a:t>val arr1 = new Array[</a:t>
            </a:r>
            <a:r>
              <a:rPr lang="en-US" altLang="zh-CN" b="1" smtClean="0"/>
              <a:t>Int</a:t>
            </a:r>
            <a:r>
              <a:rPr lang="en-US" altLang="zh-CN" smtClean="0"/>
              <a:t>](10)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, [Int] []</a:t>
            </a:r>
            <a:r>
              <a:rPr lang="zh-CN" altLang="en-US" baseline="0" smtClean="0"/>
              <a:t>内就是泛型类型，可以写入指定的类型。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中使用</a:t>
            </a:r>
            <a:r>
              <a:rPr lang="en-US" altLang="zh-CN" smtClean="0"/>
              <a:t>Array</a:t>
            </a:r>
            <a:r>
              <a:rPr lang="zh-CN" altLang="en-US" smtClean="0"/>
              <a:t>作为数组来使用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java : int[] ids = new int[10]</a:t>
            </a:r>
          </a:p>
          <a:p>
            <a:r>
              <a:rPr lang="en-US" altLang="zh-CN" smtClean="0"/>
              <a:t>    //        ids[0] = 1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val arr1 = new Array[Int](10)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给元素赋值，使用小括号访问索引数据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arr1(0) = 999</a:t>
            </a:r>
          </a:p>
          <a:p>
            <a:r>
              <a:rPr lang="en-US" altLang="zh-CN" smtClean="0"/>
              <a:t>    println(arr1(0))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2: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Scala01_Array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创建数组</a:t>
            </a:r>
            <a:r>
              <a:rPr lang="en-US" altLang="zh-CN" smtClean="0"/>
              <a:t>2:</a:t>
            </a:r>
            <a:r>
              <a:rPr lang="zh-CN" altLang="en-US" smtClean="0"/>
              <a:t>使用</a:t>
            </a:r>
            <a:r>
              <a:rPr lang="en-US" altLang="zh-CN" smtClean="0"/>
              <a:t>apply</a:t>
            </a:r>
            <a:r>
              <a:rPr lang="zh-CN" altLang="en-US" smtClean="0"/>
              <a:t>方法，创建数组对象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为什么没有引入</a:t>
            </a:r>
            <a:r>
              <a:rPr lang="en-US" altLang="zh-CN" smtClean="0"/>
              <a:t>Array</a:t>
            </a:r>
            <a:r>
              <a:rPr lang="zh-CN" altLang="en-US" smtClean="0"/>
              <a:t>就直接可以使用了，原因如下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Array</a:t>
            </a:r>
            <a:r>
              <a:rPr lang="zh-CN" altLang="en-US" smtClean="0"/>
              <a:t>其实是声明在</a:t>
            </a:r>
            <a:r>
              <a:rPr lang="en-US" altLang="zh-CN" smtClean="0"/>
              <a:t>scala</a:t>
            </a:r>
            <a:r>
              <a:rPr lang="zh-CN" altLang="en-US" smtClean="0"/>
              <a:t>的包对象中，而声明</a:t>
            </a:r>
            <a:r>
              <a:rPr lang="en-US" altLang="zh-CN" smtClean="0"/>
              <a:t>Array </a:t>
            </a:r>
            <a:r>
              <a:rPr lang="zh-CN" altLang="en-US" smtClean="0"/>
              <a:t>指向了 </a:t>
            </a:r>
            <a:r>
              <a:rPr lang="en-US" altLang="zh-CN" smtClean="0"/>
              <a:t>scala.collection.immutable.Array【</a:t>
            </a:r>
            <a:r>
              <a:rPr lang="zh-CN" altLang="en-US" smtClean="0"/>
              <a:t>待</a:t>
            </a:r>
            <a:r>
              <a:rPr lang="en-US" altLang="zh-CN" smtClean="0"/>
              <a:t>...】</a:t>
            </a:r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因为我们初始化值是 </a:t>
            </a:r>
            <a:r>
              <a:rPr lang="en-US" altLang="zh-CN" baseline="0" smtClean="0"/>
              <a:t>1, 2, 3, </a:t>
            </a:r>
            <a:r>
              <a:rPr lang="zh-CN" altLang="en-US" baseline="0" smtClean="0"/>
              <a:t>因此 </a:t>
            </a:r>
            <a:r>
              <a:rPr lang="en-US" altLang="zh-CN" baseline="0" smtClean="0"/>
              <a:t>arr2 </a:t>
            </a:r>
            <a:r>
              <a:rPr lang="zh-CN" altLang="en-US" baseline="0" smtClean="0"/>
              <a:t>就是 </a:t>
            </a:r>
            <a:r>
              <a:rPr lang="en-US" altLang="zh-CN" baseline="0" smtClean="0"/>
              <a:t>Int</a:t>
            </a:r>
            <a:r>
              <a:rPr lang="zh-CN" altLang="en-US" baseline="0" smtClean="0"/>
              <a:t>数组</a:t>
            </a:r>
            <a:endParaRPr lang="en-US" altLang="zh-CN" baseline="0" smtClean="0"/>
          </a:p>
          <a:p>
            <a:r>
              <a:rPr lang="en-US" altLang="zh-CN" baseline="0" smtClean="0"/>
              <a:t>    // </a:t>
            </a:r>
            <a:r>
              <a:rPr lang="zh-CN" altLang="en-US" baseline="0" smtClean="0"/>
              <a:t>如果我们初始化值是 </a:t>
            </a:r>
            <a:r>
              <a:rPr lang="en-US" altLang="zh-CN" baseline="0" smtClean="0"/>
              <a:t>1, 2, "abc" </a:t>
            </a:r>
            <a:r>
              <a:rPr lang="zh-CN" altLang="en-US" baseline="0" smtClean="0"/>
              <a:t>你可以看到 </a:t>
            </a:r>
            <a:r>
              <a:rPr lang="en-US" altLang="zh-CN" baseline="0" smtClean="0"/>
              <a:t>arr2</a:t>
            </a:r>
            <a:r>
              <a:rPr lang="zh-CN" altLang="en-US" baseline="0" smtClean="0"/>
              <a:t>的类型就是 </a:t>
            </a:r>
            <a:r>
              <a:rPr lang="en-US" altLang="zh-CN" baseline="0" smtClean="0"/>
              <a:t>Any</a:t>
            </a:r>
            <a:r>
              <a:rPr lang="zh-CN" altLang="en-US" baseline="0" smtClean="0"/>
              <a:t>类型的。</a:t>
            </a:r>
            <a:endParaRPr lang="en-US" altLang="zh-CN" smtClean="0"/>
          </a:p>
          <a:p>
            <a:r>
              <a:rPr lang="en-US" altLang="zh-CN" smtClean="0"/>
              <a:t>    val arr2 = Array(1, 2, 3)</a:t>
            </a:r>
          </a:p>
          <a:p>
            <a:r>
              <a:rPr lang="en-US" altLang="zh-CN" smtClean="0"/>
              <a:t>    println(arr2)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Scala02_ArrayBuffer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可变集合在</a:t>
            </a:r>
            <a:r>
              <a:rPr lang="en-US" altLang="zh-CN" smtClean="0"/>
              <a:t>mutable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scala.collection.mutable.ArrayBuffer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仍然使用 </a:t>
            </a:r>
            <a:r>
              <a:rPr lang="en-US" altLang="zh-CN" smtClean="0"/>
              <a:t>def apply[A](elems: A*): CC[A] =  </a:t>
            </a:r>
            <a:r>
              <a:rPr lang="zh-CN" altLang="en-US" smtClean="0"/>
              <a:t>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arr2 = ArrayBuffer[Int]()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arr2.append(1, 2, 3)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arr2.append(100)</a:t>
            </a:r>
          </a:p>
          <a:p>
            <a:r>
              <a:rPr lang="en-US" altLang="zh-CN" smtClean="0"/>
              <a:t>    println("----------------")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arr2(0) = 7</a:t>
            </a:r>
          </a:p>
          <a:p>
            <a:r>
              <a:rPr lang="en-US" altLang="zh-CN" smtClean="0"/>
              <a:t>    println("****************")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    // ArrayBuffer ==&gt; Array</a:t>
            </a:r>
          </a:p>
          <a:p>
            <a:r>
              <a:rPr lang="en-US" altLang="zh-CN" smtClean="0"/>
              <a:t>    println(arr2.toArray)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反编译看代码：发现有一个新的数据类型</a:t>
            </a:r>
            <a:endParaRPr lang="en-US" altLang="zh-CN" smtClean="0"/>
          </a:p>
          <a:p>
            <a:r>
              <a:rPr lang="en-US" altLang="zh-CN" smtClean="0"/>
              <a:t> ArrayBuffer arr2 = (ArrayBuffer)ArrayBuffer..MODULE$.apply(Nil..MODULE$);</a:t>
            </a:r>
          </a:p>
          <a:p>
            <a:r>
              <a:rPr lang="en-US" altLang="zh-CN" smtClean="0"/>
              <a:t>ArrayBuffer 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中没有的，是</a:t>
            </a:r>
            <a:r>
              <a:rPr lang="en-US" altLang="zh-CN" smtClean="0"/>
              <a:t>Scala</a:t>
            </a:r>
            <a:r>
              <a:rPr lang="zh-CN" altLang="en-US" smtClean="0"/>
              <a:t>新增的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变长数组小结</a:t>
            </a: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AutoNum type="arabicParenR"/>
            </a:pPr>
            <a:r>
              <a:rPr lang="en-US" altLang="zh-CN" smtClean="0"/>
              <a:t>ArrayBuffer</a:t>
            </a:r>
            <a:r>
              <a:rPr lang="zh-CN" altLang="en-US" smtClean="0"/>
              <a:t>是变长数组，类似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ArrayList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mtClean="0"/>
              <a:t>val arr2 = ArrayBuffer[Int]() </a:t>
            </a:r>
            <a:r>
              <a:rPr lang="zh-CN" altLang="en-US" smtClean="0"/>
              <a:t>也是使用的</a:t>
            </a:r>
            <a:r>
              <a:rPr lang="en-US" altLang="zh-CN" smtClean="0"/>
              <a:t>apply</a:t>
            </a:r>
            <a:r>
              <a:rPr lang="zh-CN" altLang="en-US" smtClean="0"/>
              <a:t>方法构建对象</a:t>
            </a:r>
            <a:endParaRPr lang="en-US" altLang="zh-CN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append(elems: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mtClean="0"/>
              <a:t>*) { appendAll(elems) } </a:t>
            </a:r>
            <a:r>
              <a:rPr lang="zh-CN" altLang="en-US" smtClean="0"/>
              <a:t>接收的是可变参数</a:t>
            </a:r>
            <a:r>
              <a:rPr lang="en-US" altLang="zh-CN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mtClean="0"/>
              <a:t>每</a:t>
            </a:r>
            <a:r>
              <a:rPr lang="en-US" altLang="zh-CN" smtClean="0"/>
              <a:t>append</a:t>
            </a:r>
            <a:r>
              <a:rPr lang="zh-CN" altLang="en-US" smtClean="0"/>
              <a:t>一次，</a:t>
            </a:r>
            <a:r>
              <a:rPr lang="en-US" altLang="zh-CN" smtClean="0"/>
              <a:t>arr2</a:t>
            </a:r>
            <a:r>
              <a:rPr lang="zh-CN" altLang="en-US" smtClean="0"/>
              <a:t>在底层会重新分配空间，进行扩容，</a:t>
            </a:r>
            <a:r>
              <a:rPr lang="en-US" altLang="zh-CN" smtClean="0"/>
              <a:t>arr2</a:t>
            </a:r>
            <a:r>
              <a:rPr lang="zh-CN" altLang="en-US" smtClean="0"/>
              <a:t>的内存地址会发生变化，也就成为新的</a:t>
            </a:r>
            <a:r>
              <a:rPr lang="en-US" altLang="zh-CN" smtClean="0"/>
              <a:t>ArrayBuffer</a:t>
            </a:r>
          </a:p>
          <a:p>
            <a:pPr marL="228600" indent="-228600">
              <a:buAutoNum type="arabicParenR"/>
            </a:pP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com.atguigu.scala.tarray</a:t>
            </a:r>
          </a:p>
          <a:p>
            <a:endParaRPr lang="en-US" altLang="zh-CN" smtClean="0"/>
          </a:p>
          <a:p>
            <a:r>
              <a:rPr lang="en-US" altLang="zh-CN" smtClean="0"/>
              <a:t>import scala.collection.mutable.ArrayBuffer</a:t>
            </a:r>
          </a:p>
          <a:p>
            <a:endParaRPr lang="en-US" altLang="zh-CN" smtClean="0"/>
          </a:p>
          <a:p>
            <a:r>
              <a:rPr lang="en-US" altLang="zh-CN" smtClean="0"/>
              <a:t>object Scala02_ArrayBuffer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可变集合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可变集合在</a:t>
            </a:r>
            <a:r>
              <a:rPr lang="en-US" altLang="zh-CN" smtClean="0"/>
              <a:t>mutable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scala.collection.mutable.ArrayBuffer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仍然使用 </a:t>
            </a:r>
            <a:r>
              <a:rPr lang="en-US" altLang="zh-CN" smtClean="0"/>
              <a:t>def apply[A](elems: A*): CC[A] =  </a:t>
            </a:r>
            <a:r>
              <a:rPr lang="zh-CN" altLang="en-US" smtClean="0"/>
              <a:t>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arr2 = ArrayBuffer[Int]()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追加值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arr2.append(1, 2, 3)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arr2.append(100)</a:t>
            </a:r>
          </a:p>
          <a:p>
            <a:r>
              <a:rPr lang="en-US" altLang="zh-CN" smtClean="0"/>
              <a:t>    println("----------------")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    println("arr2</a:t>
            </a:r>
            <a:r>
              <a:rPr lang="zh-CN" altLang="en-US" smtClean="0"/>
              <a:t>的地址</a:t>
            </a:r>
            <a:r>
              <a:rPr lang="en-US" altLang="zh-CN" smtClean="0"/>
              <a:t>=" + arr2.hashCode())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arr2(0) = 7</a:t>
            </a:r>
          </a:p>
          <a:p>
            <a:r>
              <a:rPr lang="en-US" altLang="zh-CN" smtClean="0"/>
              <a:t>    println("****************")</a:t>
            </a:r>
          </a:p>
          <a:p>
            <a:r>
              <a:rPr lang="en-US" altLang="zh-CN" smtClean="0"/>
              <a:t>    println(arr2)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    // ArrayBuffer ==&gt; Array</a:t>
            </a:r>
          </a:p>
          <a:p>
            <a:r>
              <a:rPr lang="en-US" altLang="zh-CN" smtClean="0"/>
              <a:t>    println(arr2.toArray)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反编译看代码：发现有一个新的数据类型</a:t>
            </a:r>
            <a:endParaRPr lang="en-US" altLang="zh-CN" smtClean="0"/>
          </a:p>
          <a:p>
            <a:r>
              <a:rPr lang="en-US" altLang="zh-CN" smtClean="0"/>
              <a:t> ArrayBuffer arr2 = (ArrayBuffer)ArrayBuffer..MODULE$.apply(Nil..MODULE$);</a:t>
            </a:r>
          </a:p>
          <a:p>
            <a:r>
              <a:rPr lang="en-US" altLang="zh-CN" smtClean="0"/>
              <a:t>ArrayBuffer 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中没有的，是</a:t>
            </a:r>
            <a:r>
              <a:rPr lang="en-US" altLang="zh-CN" smtClean="0"/>
              <a:t>Scala</a:t>
            </a:r>
            <a:r>
              <a:rPr lang="zh-CN" altLang="en-US" smtClean="0"/>
              <a:t>新增的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变长数组小结</a:t>
            </a:r>
            <a:endParaRPr lang="en-US" altLang="zh-CN" sz="1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AutoNum type="arabicParenR"/>
            </a:pPr>
            <a:r>
              <a:rPr lang="en-US" altLang="zh-CN" smtClean="0"/>
              <a:t>ArrayBuffer</a:t>
            </a:r>
            <a:r>
              <a:rPr lang="zh-CN" altLang="en-US" smtClean="0"/>
              <a:t>是变长数组，类似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en-US" altLang="zh-CN" smtClean="0"/>
              <a:t>ArrayList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mtClean="0"/>
              <a:t>val arr2 = ArrayBuffer[Int]() </a:t>
            </a:r>
            <a:r>
              <a:rPr lang="zh-CN" altLang="en-US" smtClean="0"/>
              <a:t>也是使用的</a:t>
            </a:r>
            <a:r>
              <a:rPr lang="en-US" altLang="zh-CN" smtClean="0"/>
              <a:t>apply</a:t>
            </a:r>
            <a:r>
              <a:rPr lang="zh-CN" altLang="en-US" smtClean="0"/>
              <a:t>方法构建对象</a:t>
            </a:r>
            <a:endParaRPr lang="en-US" altLang="zh-CN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append(elems: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mtClean="0"/>
              <a:t>*) { appendAll(elems) } </a:t>
            </a:r>
            <a:r>
              <a:rPr lang="zh-CN" altLang="en-US" smtClean="0"/>
              <a:t>接收的是可变参数</a:t>
            </a:r>
            <a:r>
              <a:rPr lang="en-US" altLang="zh-CN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mtClean="0"/>
              <a:t>每</a:t>
            </a:r>
            <a:r>
              <a:rPr lang="en-US" altLang="zh-CN" smtClean="0"/>
              <a:t>append</a:t>
            </a:r>
            <a:r>
              <a:rPr lang="zh-CN" altLang="en-US" smtClean="0"/>
              <a:t>一次，</a:t>
            </a:r>
            <a:r>
              <a:rPr lang="en-US" altLang="zh-CN" smtClean="0"/>
              <a:t>arr2</a:t>
            </a:r>
            <a:r>
              <a:rPr lang="zh-CN" altLang="en-US" smtClean="0"/>
              <a:t>在底层会重新分配空间，进行扩容，</a:t>
            </a:r>
            <a:r>
              <a:rPr lang="en-US" altLang="zh-CN" smtClean="0"/>
              <a:t>arr2</a:t>
            </a:r>
            <a:r>
              <a:rPr lang="zh-CN" altLang="en-US" smtClean="0"/>
              <a:t>的内存地址会发生变化，也就成为新的</a:t>
            </a:r>
            <a:r>
              <a:rPr lang="en-US" altLang="zh-CN" smtClean="0"/>
              <a:t>ArrayBuffer</a:t>
            </a:r>
          </a:p>
          <a:p>
            <a:pPr marL="228600" indent="-228600">
              <a:buAutoNum type="arabicParenR"/>
            </a:pP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数据结构（应用）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变</a:t>
            </a:r>
            <a:r>
              <a:rPr lang="zh-CN" altLang="en-US" sz="2200" b="1"/>
              <a:t>长数</a:t>
            </a:r>
            <a:r>
              <a:rPr lang="zh-CN" altLang="en-US" sz="2200" b="1" smtClean="0"/>
              <a:t>组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声</a:t>
            </a:r>
            <a:r>
              <a:rPr lang="zh-CN" altLang="en-US" sz="2200" b="1"/>
              <a:t>明泛</a:t>
            </a:r>
            <a:r>
              <a:rPr lang="zh-CN" altLang="en-US" sz="2200" b="1" smtClean="0"/>
              <a:t>型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变长数组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232223"/>
            <a:ext cx="7992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zh-CN" dirty="0" smtClean="0"/>
              <a:t> ArrayBuffer</a:t>
            </a:r>
            <a:r>
              <a:rPr lang="zh-CN" altLang="en-US" dirty="0"/>
              <a:t>是变长数组，类似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 smtClean="0"/>
              <a:t>ArrayList</a:t>
            </a:r>
          </a:p>
          <a:p>
            <a:pPr marL="228600" indent="-228600">
              <a:buAutoNum type="arabicParenR"/>
            </a:pPr>
            <a:r>
              <a:rPr lang="en-US" altLang="zh-CN" dirty="0" smtClean="0"/>
              <a:t>val </a:t>
            </a:r>
            <a:r>
              <a:rPr lang="en-US" altLang="zh-CN" dirty="0"/>
              <a:t>arr2 = ArrayBuffer[Int]() </a:t>
            </a:r>
            <a:r>
              <a:rPr lang="zh-CN" altLang="en-US" dirty="0"/>
              <a:t>也是使用的</a:t>
            </a:r>
            <a:r>
              <a:rPr lang="en-US" altLang="zh-CN" dirty="0"/>
              <a:t>apply</a:t>
            </a:r>
            <a:r>
              <a:rPr lang="zh-CN" altLang="en-US" dirty="0"/>
              <a:t>方法构建对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marL="228600" indent="-228600">
              <a:buAutoNum type="arabicParenR"/>
            </a:pPr>
            <a:r>
              <a:rPr lang="en-US" altLang="zh-CN" b="1" dirty="0" smtClean="0"/>
              <a:t>def </a:t>
            </a:r>
            <a:r>
              <a:rPr lang="en-US" altLang="zh-CN" dirty="0"/>
              <a:t>append(elems: A*) { appendAll(elems) } </a:t>
            </a:r>
            <a:r>
              <a:rPr lang="zh-CN" altLang="en-US" dirty="0"/>
              <a:t>接收的是可变参数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arenR"/>
            </a:pPr>
            <a:r>
              <a:rPr lang="zh-CN" altLang="en-US" dirty="0" smtClean="0"/>
              <a:t>每</a:t>
            </a:r>
            <a:r>
              <a:rPr lang="en-US" altLang="zh-CN" dirty="0"/>
              <a:t>append</a:t>
            </a:r>
            <a:r>
              <a:rPr lang="zh-CN" altLang="en-US" dirty="0"/>
              <a:t>一次，</a:t>
            </a:r>
            <a:r>
              <a:rPr lang="en-US" altLang="zh-CN" dirty="0" smtClean="0"/>
              <a:t>arr</a:t>
            </a:r>
            <a:r>
              <a:rPr lang="zh-CN" altLang="en-US" dirty="0" smtClean="0"/>
              <a:t>在</a:t>
            </a:r>
            <a:r>
              <a:rPr lang="zh-CN" altLang="en-US" dirty="0"/>
              <a:t>底层会重新分配空间，进行扩容，</a:t>
            </a:r>
            <a:r>
              <a:rPr lang="en-US" altLang="zh-CN" dirty="0"/>
              <a:t>arr2</a:t>
            </a:r>
            <a:r>
              <a:rPr lang="zh-CN" altLang="en-US" dirty="0"/>
              <a:t>的内存地址会发生变化，也就成为新的</a:t>
            </a:r>
            <a:r>
              <a:rPr lang="en-US" altLang="zh-CN" dirty="0"/>
              <a:t>ArrayBuffer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8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数组</a:t>
            </a:r>
            <a:r>
              <a:rPr lang="en-US" altLang="zh-CN" sz="2200" b="1" dirty="0" smtClean="0"/>
              <a:t>-</a:t>
            </a:r>
            <a:r>
              <a:rPr lang="zh-CN" altLang="en-US" sz="2200" b="1" dirty="0" smtClean="0"/>
              <a:t>变</a:t>
            </a:r>
            <a:r>
              <a:rPr lang="zh-CN" altLang="en-US" sz="2200" b="1" dirty="0"/>
              <a:t>长数</a:t>
            </a:r>
            <a:r>
              <a:rPr lang="zh-CN" altLang="en-US" sz="2200" b="1" dirty="0" smtClean="0"/>
              <a:t>组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声</a:t>
            </a:r>
            <a:r>
              <a:rPr lang="zh-CN" altLang="en-US" sz="2200" b="1" dirty="0"/>
              <a:t>明泛</a:t>
            </a:r>
            <a:r>
              <a:rPr lang="zh-CN" altLang="en-US" sz="2200" b="1" dirty="0" smtClean="0"/>
              <a:t>型</a:t>
            </a:r>
            <a:r>
              <a:rPr lang="en-US" altLang="zh-CN" sz="2200" b="1" dirty="0" smtClean="0"/>
              <a:t>)</a:t>
            </a:r>
            <a:endParaRPr lang="en-US" altLang="zh-CN" sz="2200" b="1" dirty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49685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/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定</a:t>
            </a:r>
            <a:r>
              <a:rPr lang="zh-CN" altLang="en-US" sz="2000" b="1" dirty="0">
                <a:solidFill>
                  <a:srgbClr val="0070C0"/>
                </a:solidFill>
              </a:rPr>
              <a:t>长数组与变长数组的转换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arr1.toBuffer  //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定长数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组转可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变数组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arr2.toArray  //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可变数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组转定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长数组</a:t>
            </a: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明：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arr2.toArray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返回结果才是一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定长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数组，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arr2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本身没有变化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arr1.toBuffer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返回结果才是一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可变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组，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arr1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本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身没有变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化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088" y="1656159"/>
            <a:ext cx="3312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val arr2 = ArrayBuffer[Int]()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追加值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arr2.append(1, 2, 3)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println(arr2)</a:t>
            </a:r>
          </a:p>
          <a:p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val newArr = arr2.toArray;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println(newArr)</a:t>
            </a:r>
          </a:p>
          <a:p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val newArr2 = newArr.toBuffer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newArr2.append(123)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println(newArr2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endParaRPr lang="zh-CN" altLang="en-US" sz="14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/>
              <a:t>多</a:t>
            </a:r>
            <a:r>
              <a:rPr lang="zh-CN" altLang="en-US" sz="2200" b="1" smtClean="0"/>
              <a:t>维数组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/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多维数组的定义和使用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定义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val arr =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Array.ofDim[Double](3,4)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说明：二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维数组中有三个一维数组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每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个一维数组中有四个元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素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赋值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arr(1)(1) = 11.11</a:t>
            </a: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例演示</a:t>
            </a:r>
            <a:endParaRPr lang="zh-CN" altLang="en-US" sz="1400" dirty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984" y="1872183"/>
            <a:ext cx="41759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val array1 = Array.ofDim[Int](3, 4)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array1(1)(1) = 9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(item &lt;- array1)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(item2 &lt;- item)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print(item2 + "\t")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println("===================")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(i &lt;- 0 to array1.length - 1)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(j &lt;- 0 to array1(i).length - 1)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printf("arr[%d][%d]=%d\t", i, j, array1(i)(j))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-Scala</a:t>
            </a:r>
            <a:r>
              <a:rPr lang="zh-CN" altLang="en-US" sz="2200" b="1" smtClean="0"/>
              <a:t>数组与</a:t>
            </a:r>
            <a:r>
              <a:rPr lang="en-US" altLang="zh-CN" sz="2200" b="1" smtClean="0"/>
              <a:t>Java</a:t>
            </a:r>
            <a:r>
              <a:rPr lang="zh-CN" altLang="en-US" sz="2200" b="1" smtClean="0"/>
              <a:t>的</a:t>
            </a:r>
            <a:r>
              <a:rPr lang="en-US" altLang="zh-CN" sz="2200" b="1" smtClean="0"/>
              <a:t>List</a:t>
            </a:r>
            <a:r>
              <a:rPr lang="zh-CN" altLang="en-US" sz="2200" b="1" smtClean="0"/>
              <a:t>的</a:t>
            </a:r>
            <a:r>
              <a:rPr lang="zh-CN" altLang="en-US" sz="2200" b="1"/>
              <a:t>互转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数</a:t>
            </a:r>
            <a:r>
              <a:rPr lang="zh-CN" altLang="en-US" sz="2000" b="1">
                <a:solidFill>
                  <a:srgbClr val="0070C0"/>
                </a:solidFill>
              </a:rPr>
              <a:t>组转</a:t>
            </a:r>
            <a:r>
              <a:rPr lang="en-US" altLang="zh-CN" sz="2000" b="1" smtClean="0">
                <a:solidFill>
                  <a:srgbClr val="0070C0"/>
                </a:solidFill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</a:rPr>
              <a:t>的</a:t>
            </a:r>
            <a:r>
              <a:rPr lang="en-US" altLang="zh-CN" sz="2000" b="1" smtClean="0">
                <a:solidFill>
                  <a:srgbClr val="0070C0"/>
                </a:solidFill>
              </a:rPr>
              <a:t>List</a:t>
            </a:r>
            <a:r>
              <a:rPr lang="en-US" altLang="zh-CN" sz="2000" b="1">
                <a:solidFill>
                  <a:srgbClr val="0070C0"/>
                </a:solidFill>
              </a:rPr>
              <a:t> 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在项目开发中，有时我们需要将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数组转成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数组，看下面案例：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736279"/>
            <a:ext cx="5832648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// 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集合和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集合互相转换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val arr = ArrayBuffer("1", "2", "3")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import scala.collection.JavaConversions.bufferAsJavaList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val javaArr = new ProcessBuilder(arr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为什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么可以这样使用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?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val arrList = javaArr.command()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println(arrList) //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输出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[1, 2, 3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]</a:t>
            </a:r>
            <a:br>
              <a:rPr lang="en-US" altLang="zh-CN" sz="1600" dirty="0" smtClean="0">
                <a:latin typeface="Arial" pitchFamily="34" charset="0"/>
                <a:cs typeface="Arial" pitchFamily="34" charset="0"/>
              </a:rPr>
            </a:b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168" y="2537093"/>
            <a:ext cx="4536503" cy="2954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补充</a:t>
            </a:r>
            <a:r>
              <a:rPr lang="en-US" altLang="zh-CN" smtClean="0"/>
              <a:t>: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trait MyTrait01 {}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A extends MyTrait01 {}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B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test(m: MyTrait01):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println("b ok..")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明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确一个知识点</a:t>
            </a:r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当一个类继承了一个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trait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那么该类的实例，就可以传递给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这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trait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引用</a:t>
            </a:r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a01 = new A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B.test(a01)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-Scala</a:t>
            </a:r>
            <a:r>
              <a:rPr lang="zh-CN" altLang="en-US" sz="2200" b="1" smtClean="0"/>
              <a:t>数组与</a:t>
            </a:r>
            <a:r>
              <a:rPr lang="en-US" altLang="zh-CN" sz="2200" b="1"/>
              <a:t>Java</a:t>
            </a:r>
            <a:r>
              <a:rPr lang="zh-CN" altLang="en-US" sz="2200" b="1"/>
              <a:t>数组的互转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</a:rPr>
              <a:t>的</a:t>
            </a:r>
            <a:r>
              <a:rPr lang="en-US" altLang="zh-CN" sz="2000" b="1" smtClean="0">
                <a:solidFill>
                  <a:srgbClr val="0070C0"/>
                </a:solidFill>
              </a:rPr>
              <a:t>List</a:t>
            </a:r>
            <a:r>
              <a:rPr lang="zh-CN" altLang="en-US" sz="2000" b="1" smtClean="0">
                <a:solidFill>
                  <a:srgbClr val="0070C0"/>
                </a:solidFill>
              </a:rPr>
              <a:t>转</a:t>
            </a:r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数组</a:t>
            </a:r>
            <a:r>
              <a:rPr lang="en-US" altLang="zh-CN" sz="2000" b="1" smtClean="0">
                <a:solidFill>
                  <a:srgbClr val="0070C0"/>
                </a:solidFill>
              </a:rPr>
              <a:t>(mutable.Buffer)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在项目开发中，有时我们需要将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转成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数组，看下面案例：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008" y="2736279"/>
            <a:ext cx="57845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import scala.collection.JavaConversions.asScalaBuffer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import scala.collection.mutable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// java.util.List ==&gt; Buffer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scalaArr: mutable.Buffer[String] =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arrList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scalaArr.append("jack")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println(scalaArr)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41074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元组</a:t>
            </a:r>
            <a:r>
              <a:rPr lang="en-US" altLang="zh-CN" sz="2200" b="1" smtClean="0"/>
              <a:t>Tuple-</a:t>
            </a:r>
            <a:r>
              <a:rPr lang="zh-CN" altLang="en-US" sz="2200" b="1" smtClean="0"/>
              <a:t>元组的基本使用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元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组也是可以理解为一个</a:t>
            </a:r>
            <a:r>
              <a:rPr lang="zh-CN" altLang="en-US" sz="2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容器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，可以存放各种相同或不同类型的数据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的简单点，就是将多个无关的数据封装为一个整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体，称为元组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最多的特点灵活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对数据没有过多的约束。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注意：元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组中最大只能有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22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素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元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组的创建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代码小结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07561"/>
              </p:ext>
            </p:extLst>
          </p:nvPr>
        </p:nvGraphicFramePr>
        <p:xfrm>
          <a:off x="539553" y="3983642"/>
          <a:ext cx="507238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238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tuple1 = (1, 2, 3, </a:t>
                      </a:r>
                      <a:r>
                        <a:rPr 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"hello", 4)</a:t>
                      </a:r>
                      <a:endParaRPr lang="en-US" sz="14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println(tuple1</a:t>
                      </a:r>
                      <a:r>
                        <a:rPr 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solidFill>
                            <a:srgbClr val="EE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案例演示</a:t>
                      </a:r>
                      <a:r>
                        <a:rPr lang="en-US" altLang="zh-CN" sz="1400" kern="100" smtClean="0">
                          <a:solidFill>
                            <a:srgbClr val="EE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</a:t>
                      </a:r>
                      <a:r>
                        <a:rPr lang="zh-CN" altLang="en-US" sz="1400" kern="100" smtClean="0">
                          <a:solidFill>
                            <a:srgbClr val="EE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反编译看类型</a:t>
                      </a:r>
                      <a:endParaRPr lang="en-US" sz="1400" kern="100">
                        <a:solidFill>
                          <a:srgbClr val="EE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1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元组</a:t>
            </a:r>
            <a:r>
              <a:rPr lang="en-US" altLang="zh-CN" sz="2200" b="1" smtClean="0"/>
              <a:t>Tuple-</a:t>
            </a:r>
            <a:r>
              <a:rPr lang="zh-CN" altLang="en-US" sz="2200" b="1" smtClean="0"/>
              <a:t>元组的基本使用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元组的创建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代码小结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095752"/>
            <a:ext cx="73037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smtClean="0"/>
              <a:t>t1 </a:t>
            </a:r>
            <a:r>
              <a:rPr lang="zh-CN" altLang="en-US" sz="1600"/>
              <a:t>的类型是 </a:t>
            </a:r>
            <a:r>
              <a:rPr lang="en-US" altLang="zh-CN" sz="1600"/>
              <a:t>Tuple5</a:t>
            </a:r>
            <a:r>
              <a:rPr lang="zh-CN" altLang="en-US" sz="1600"/>
              <a:t>类 是</a:t>
            </a:r>
            <a:r>
              <a:rPr lang="en-US" altLang="zh-CN" sz="1600"/>
              <a:t>scala</a:t>
            </a:r>
            <a:r>
              <a:rPr lang="zh-CN" altLang="en-US" sz="1600"/>
              <a:t>特有的类</a:t>
            </a:r>
            <a:r>
              <a:rPr lang="zh-CN" altLang="en-US" sz="1600" smtClean="0"/>
              <a:t>型</a:t>
            </a: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en-US" altLang="zh-CN" sz="1600" smtClean="0"/>
              <a:t>t1 </a:t>
            </a:r>
            <a:r>
              <a:rPr lang="zh-CN" altLang="en-US" sz="1600"/>
              <a:t>的类型取决于 </a:t>
            </a:r>
            <a:r>
              <a:rPr lang="en-US" altLang="zh-CN" sz="1600"/>
              <a:t>t1 </a:t>
            </a:r>
            <a:r>
              <a:rPr lang="zh-CN" altLang="en-US" sz="1600"/>
              <a:t>后面有多少个元素</a:t>
            </a:r>
            <a:r>
              <a:rPr lang="en-US" altLang="zh-CN" sz="1600"/>
              <a:t>, </a:t>
            </a:r>
            <a:r>
              <a:rPr lang="zh-CN" altLang="en-US" sz="1600"/>
              <a:t>有对应关系，比如 </a:t>
            </a:r>
            <a:r>
              <a:rPr lang="en-US" altLang="zh-CN" sz="1600"/>
              <a:t>4</a:t>
            </a:r>
            <a:r>
              <a:rPr lang="zh-CN" altLang="en-US" sz="1600"/>
              <a:t>个元素</a:t>
            </a:r>
            <a:r>
              <a:rPr lang="en-US" altLang="zh-CN" sz="1600"/>
              <a:t>=》Tuple4 </a:t>
            </a: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zh-CN" altLang="en-US" sz="1600" smtClean="0"/>
              <a:t>给</a:t>
            </a:r>
            <a:r>
              <a:rPr lang="zh-CN" altLang="en-US" sz="1600"/>
              <a:t>大家看一个</a:t>
            </a:r>
            <a:r>
              <a:rPr lang="en-US" altLang="zh-CN" sz="1600"/>
              <a:t>Tuple5 </a:t>
            </a:r>
            <a:r>
              <a:rPr lang="zh-CN" altLang="en-US" sz="1600"/>
              <a:t>类的定义</a:t>
            </a:r>
            <a:r>
              <a:rPr lang="en-US" altLang="zh-CN" sz="1600"/>
              <a:t>,</a:t>
            </a:r>
            <a:r>
              <a:rPr lang="zh-CN" altLang="en-US" sz="1600"/>
              <a:t>大家就了然了</a:t>
            </a:r>
          </a:p>
          <a:p>
            <a:r>
              <a:rPr lang="zh-CN" altLang="en-US" sz="1600"/>
              <a:t>    </a:t>
            </a:r>
            <a:r>
              <a:rPr lang="en-US" altLang="zh-CN" sz="1600"/>
              <a:t>/*</a:t>
            </a:r>
          </a:p>
          <a:p>
            <a:r>
              <a:rPr lang="en-US" altLang="zh-CN" sz="1600"/>
              <a:t>    final case class Tuple5[+T1, +T2, +T3, +T4, +T5](_1: T1, _2: T2, _3: T3, _4: T4, _5: T5)</a:t>
            </a:r>
          </a:p>
          <a:p>
            <a:r>
              <a:rPr lang="en-US" altLang="zh-CN" sz="1600"/>
              <a:t>  extends Product5[T1, T2, T3, T4, T5]</a:t>
            </a:r>
          </a:p>
          <a:p>
            <a:r>
              <a:rPr lang="en-US" altLang="zh-CN" sz="1600"/>
              <a:t>  {</a:t>
            </a:r>
          </a:p>
          <a:p>
            <a:r>
              <a:rPr lang="en-US" altLang="zh-CN" sz="1600"/>
              <a:t>  override def toString() = "(" + _1 + "," + _2 + "," + _3 + "," + _4 + "," + _5 + ")"</a:t>
            </a:r>
          </a:p>
          <a:p>
            <a:r>
              <a:rPr lang="en-US" altLang="zh-CN" sz="1600"/>
              <a:t>   }</a:t>
            </a:r>
          </a:p>
          <a:p>
            <a:r>
              <a:rPr lang="en-US" altLang="zh-CN" sz="1600"/>
              <a:t>     */</a:t>
            </a:r>
          </a:p>
          <a:p>
            <a:pPr marL="342900" indent="-342900">
              <a:buAutoNum type="arabicParenR" startAt="4"/>
            </a:pPr>
            <a:r>
              <a:rPr lang="zh-CN" altLang="en-US" sz="1600" smtClean="0"/>
              <a:t>元</a:t>
            </a:r>
            <a:r>
              <a:rPr lang="zh-CN" altLang="en-US" sz="1600"/>
              <a:t>组中最大只能有</a:t>
            </a:r>
            <a:r>
              <a:rPr lang="en-US" altLang="zh-CN" sz="1600"/>
              <a:t>22</a:t>
            </a:r>
            <a:r>
              <a:rPr lang="zh-CN" altLang="en-US" sz="1600"/>
              <a:t>个元素 即 </a:t>
            </a:r>
            <a:r>
              <a:rPr lang="en-US" altLang="zh-CN" sz="1600"/>
              <a:t>Tuple1...</a:t>
            </a:r>
            <a:r>
              <a:rPr lang="en-US" altLang="zh-CN" sz="1600" smtClean="0"/>
              <a:t>Tuple22</a:t>
            </a:r>
          </a:p>
        </p:txBody>
      </p:sp>
    </p:spTree>
    <p:extLst>
      <p:ext uri="{BB962C8B-B14F-4D97-AF65-F5344CB8AC3E}">
        <p14:creationId xmlns:p14="http://schemas.microsoft.com/office/powerpoint/2010/main" val="1356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元组</a:t>
            </a:r>
            <a:r>
              <a:rPr lang="en-US" altLang="zh-CN" sz="2200" b="1" smtClean="0"/>
              <a:t>Tuple-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组数据的访</a:t>
            </a:r>
            <a:r>
              <a:rPr lang="zh-CN" altLang="en-US" sz="2200" b="1" smtClean="0"/>
              <a:t>问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访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问元组中的数据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以采用顺序号（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_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顺序号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），也可以通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过索引（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productElement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问。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应用案例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25814"/>
            <a:ext cx="7632848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object Tupleo1 {</a:t>
            </a:r>
          </a:p>
          <a:p>
            <a:r>
              <a:rPr lang="en-US" altLang="zh-CN" sz="1400"/>
              <a:t>  def main(args: Array[String]): Unit = {</a:t>
            </a:r>
          </a:p>
          <a:p>
            <a:endParaRPr lang="en-US" altLang="zh-CN" sz="1400"/>
          </a:p>
          <a:p>
            <a:r>
              <a:rPr lang="en-US" altLang="zh-CN" sz="1400"/>
              <a:t>    val t1 = (1, "a", "b", true, 2)</a:t>
            </a:r>
          </a:p>
          <a:p>
            <a:r>
              <a:rPr lang="en-US" altLang="zh-CN" sz="1400"/>
              <a:t>    println(t1._1</a:t>
            </a:r>
            <a:r>
              <a:rPr lang="en-US" altLang="zh-CN" sz="1400" smtClean="0"/>
              <a:t>) //</a:t>
            </a:r>
            <a:r>
              <a:rPr lang="zh-CN" altLang="en-US" sz="1400" smtClean="0"/>
              <a:t>访问元组的第一个元素 ，从</a:t>
            </a:r>
            <a:r>
              <a:rPr lang="en-US" altLang="zh-CN" sz="1400" smtClean="0"/>
              <a:t>1</a:t>
            </a:r>
            <a:r>
              <a:rPr lang="zh-CN" altLang="en-US" sz="1400" smtClean="0"/>
              <a:t>开始</a:t>
            </a:r>
            <a:endParaRPr lang="en-US" altLang="zh-CN" sz="1400"/>
          </a:p>
          <a:p>
            <a:r>
              <a:rPr lang="en-US" altLang="zh-CN" sz="1400"/>
              <a:t>    println(t1.productElement(0</a:t>
            </a:r>
            <a:r>
              <a:rPr lang="en-US" altLang="zh-CN" sz="1400" smtClean="0"/>
              <a:t>)) // </a:t>
            </a:r>
            <a:r>
              <a:rPr lang="zh-CN" altLang="en-US" sz="1400" smtClean="0"/>
              <a:t>访问元组的第一个元素，从</a:t>
            </a:r>
            <a:r>
              <a:rPr lang="en-US" altLang="zh-CN" sz="1400" smtClean="0"/>
              <a:t>0</a:t>
            </a:r>
            <a:r>
              <a:rPr lang="zh-CN" altLang="en-US" sz="1400" smtClean="0"/>
              <a:t>开始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  }</a:t>
            </a:r>
          </a:p>
          <a:p>
            <a:r>
              <a:rPr lang="en-US" altLang="zh-CN" sz="1400" smtClean="0"/>
              <a:t>}</a:t>
            </a:r>
          </a:p>
          <a:p>
            <a:r>
              <a:rPr lang="zh-CN" altLang="en-US" sz="1400">
                <a:solidFill>
                  <a:srgbClr val="EE0000"/>
                </a:solidFill>
              </a:rPr>
              <a:t>案</a:t>
            </a:r>
            <a:r>
              <a:rPr lang="zh-CN" altLang="en-US" sz="1400" smtClean="0">
                <a:solidFill>
                  <a:srgbClr val="EE0000"/>
                </a:solidFill>
              </a:rPr>
              <a:t>例演示</a:t>
            </a:r>
            <a:r>
              <a:rPr lang="en-US" altLang="zh-CN" sz="1400" smtClean="0">
                <a:solidFill>
                  <a:srgbClr val="EE0000"/>
                </a:solidFill>
              </a:rPr>
              <a:t>+</a:t>
            </a:r>
            <a:r>
              <a:rPr lang="zh-CN" altLang="en-US" sz="1400">
                <a:solidFill>
                  <a:srgbClr val="EE0000"/>
                </a:solidFill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8619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元组</a:t>
            </a:r>
            <a:r>
              <a:rPr lang="en-US" altLang="zh-CN" sz="2200" b="1" smtClean="0"/>
              <a:t>Tuple-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组数据</a:t>
            </a:r>
            <a:r>
              <a:rPr lang="zh-CN" altLang="en-US" sz="2200" b="1" smtClean="0"/>
              <a:t>的遍历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uple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一个整体，遍历需要调其迭代器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4231"/>
            <a:ext cx="48482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6995"/>
              </p:ext>
            </p:extLst>
          </p:nvPr>
        </p:nvGraphicFramePr>
        <p:xfrm>
          <a:off x="5547670" y="3884380"/>
          <a:ext cx="576064" cy="49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7670" y="3884380"/>
                        <a:ext cx="576064" cy="496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3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</a:t>
            </a:r>
            <a:r>
              <a:rPr lang="zh-CN" altLang="en-US" sz="2200" b="1"/>
              <a:t>表 </a:t>
            </a:r>
            <a:r>
              <a:rPr lang="en-US" altLang="zh-CN" sz="2200" b="1" smtClean="0"/>
              <a:t>List-</a:t>
            </a:r>
            <a:r>
              <a:rPr lang="zh-CN" altLang="en-US" sz="2400" b="1"/>
              <a:t>创建</a:t>
            </a:r>
            <a:r>
              <a:rPr lang="en-US" altLang="zh-CN" sz="2400" b="1" smtClean="0"/>
              <a:t>List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 List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不一样，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是一个接口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，真正存放数据是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ArrayList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，而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可以直接存放数据，就是一个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默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认情况下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是不可变的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属于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序列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Seq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b="1"/>
              <a:t>val </a:t>
            </a:r>
            <a:r>
              <a:rPr lang="en-US" altLang="zh-CN" i="1"/>
              <a:t>List </a:t>
            </a:r>
            <a:r>
              <a:rPr lang="en-US" altLang="zh-CN"/>
              <a:t>= </a:t>
            </a:r>
            <a:r>
              <a:rPr lang="en-US" altLang="zh-CN" smtClean="0"/>
              <a:t>scala.collection.immutable.List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b="1"/>
              <a:t>object </a:t>
            </a:r>
            <a:r>
              <a:rPr lang="en-US" altLang="zh-CN"/>
              <a:t>List </a:t>
            </a:r>
            <a:r>
              <a:rPr lang="en-US" altLang="zh-CN" b="1"/>
              <a:t>extends </a:t>
            </a:r>
            <a:r>
              <a:rPr lang="en-US" altLang="zh-CN"/>
              <a:t>SeqFactory[List]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的应用案例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分析</a:t>
            </a:r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思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考题：为什么没有引入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List</a:t>
            </a:r>
          </a:p>
          <a:p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Nil 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的包就可以直接使用？</a:t>
            </a:r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362418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 list01 = List(1, 2, 3</a:t>
            </a:r>
            <a:r>
              <a:rPr lang="en-US" altLang="zh-CN" smtClean="0"/>
              <a:t>) //</a:t>
            </a:r>
            <a:r>
              <a:rPr lang="zh-CN" altLang="en-US" smtClean="0"/>
              <a:t>创建时，直接分配元素</a:t>
            </a:r>
            <a:endParaRPr lang="en-US" altLang="zh-CN"/>
          </a:p>
          <a:p>
            <a:r>
              <a:rPr lang="en-US" altLang="zh-CN"/>
              <a:t>println(list01</a:t>
            </a:r>
            <a:r>
              <a:rPr lang="en-US" altLang="zh-CN" smtClean="0"/>
              <a:t>)</a:t>
            </a:r>
            <a:endParaRPr lang="en-US" altLang="zh-CN"/>
          </a:p>
          <a:p>
            <a:r>
              <a:rPr lang="en-US" altLang="zh-CN"/>
              <a:t>val list02 = </a:t>
            </a:r>
            <a:r>
              <a:rPr lang="en-US" altLang="zh-CN" smtClean="0"/>
              <a:t>Nil  //</a:t>
            </a:r>
            <a:r>
              <a:rPr lang="zh-CN" altLang="en-US" smtClean="0"/>
              <a:t>空集合</a:t>
            </a:r>
            <a:endParaRPr lang="en-US" altLang="zh-CN"/>
          </a:p>
          <a:p>
            <a:r>
              <a:rPr lang="en-US" altLang="zh-CN"/>
              <a:t>println(list02)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80095"/>
            <a:ext cx="8136904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数据</a:t>
            </a:r>
            <a:r>
              <a:rPr lang="zh-CN" altLang="en-US" sz="26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6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sz="2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2600" b="1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2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</a:t>
            </a:r>
            <a:r>
              <a:rPr lang="zh-CN" altLang="en-US" sz="2200" b="1"/>
              <a:t>表 </a:t>
            </a:r>
            <a:r>
              <a:rPr lang="en-US" altLang="zh-CN" sz="2200" b="1" smtClean="0"/>
              <a:t>List-</a:t>
            </a:r>
            <a:r>
              <a:rPr lang="zh-CN" altLang="en-US" sz="2400" b="1"/>
              <a:t>创建</a:t>
            </a:r>
            <a:r>
              <a:rPr lang="en-US" altLang="zh-CN" sz="2400" b="1" smtClean="0"/>
              <a:t>List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的应用案例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小结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默认为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不可变的集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合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包对象声明的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因此不需要引入其它包也可以使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 =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scala.collection.immutable.List</a:t>
            </a: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List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中可以放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任何数据类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，比如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arr1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的类型为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List[Any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 smtClean="0"/>
              <a:t>如</a:t>
            </a:r>
            <a:r>
              <a:rPr lang="zh-CN" altLang="en-US"/>
              <a:t>果希望得到一个空列表，可以使用</a:t>
            </a:r>
            <a:r>
              <a:rPr lang="en-US" altLang="zh-CN" b="1"/>
              <a:t>Nil</a:t>
            </a:r>
            <a:r>
              <a:rPr lang="zh-CN" altLang="en-US" b="1"/>
              <a:t>对象</a:t>
            </a:r>
            <a:r>
              <a:rPr lang="en-US" altLang="zh-CN"/>
              <a:t>, </a:t>
            </a:r>
            <a:r>
              <a:rPr lang="zh-CN" altLang="en-US"/>
              <a:t>在 </a:t>
            </a:r>
            <a:r>
              <a:rPr lang="en-US" altLang="zh-CN"/>
              <a:t>scala</a:t>
            </a:r>
            <a:r>
              <a:rPr lang="zh-CN" altLang="en-US"/>
              <a:t>包对象声明的</a:t>
            </a:r>
            <a:r>
              <a:rPr lang="en-US" altLang="zh-CN"/>
              <a:t>,</a:t>
            </a:r>
            <a:r>
              <a:rPr lang="zh-CN" altLang="en-US"/>
              <a:t>因此不需要引入其它包也可以使</a:t>
            </a:r>
            <a:r>
              <a:rPr lang="zh-CN" altLang="en-US" smtClean="0"/>
              <a:t>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val </a:t>
            </a:r>
            <a:r>
              <a:rPr lang="en-US" altLang="zh-CN"/>
              <a:t>Nil = scala.collection.immutable.Nil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List-</a:t>
            </a:r>
            <a:r>
              <a:rPr lang="zh-CN" altLang="en-US" sz="2200" b="1"/>
              <a:t>访问</a:t>
            </a:r>
            <a:r>
              <a:rPr lang="en-US" altLang="zh-CN" sz="2200" b="1"/>
              <a:t>List</a:t>
            </a:r>
            <a:r>
              <a:rPr lang="zh-CN" altLang="en-US" sz="2200" b="1"/>
              <a:t>元素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98590"/>
              </p:ext>
            </p:extLst>
          </p:nvPr>
        </p:nvGraphicFramePr>
        <p:xfrm>
          <a:off x="651748" y="2371891"/>
          <a:ext cx="6224508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450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value1 = list1(1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 1</a:t>
                      </a:r>
                      <a:r>
                        <a:rPr lang="zh-CN" alt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是索引，表示取出第</a:t>
                      </a:r>
                      <a:r>
                        <a:rPr lang="en-US" altLang="zh-CN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zh-CN" alt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</a:t>
                      </a:r>
                      <a:r>
                        <a:rPr lang="en-US" altLang="zh-CN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println(value1)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3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素的追加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本介绍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向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列表中增加元素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会返回新的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列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集合对象。</a:t>
            </a:r>
            <a:r>
              <a:rPr lang="zh-CN" altLang="en-US" sz="20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注</a:t>
            </a:r>
            <a:r>
              <a:rPr lang="zh-CN" altLang="en-US" sz="20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元素的追加形式非常独特，和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不一样。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在列表的最后增加数据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2-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在列表的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最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前面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增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加数据</a:t>
            </a: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例演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示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2520255"/>
            <a:ext cx="38763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var list1 = List(1, 2, 3, 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:+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运算符表示在列表的最后增加数据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list2 = list1 </a:t>
            </a:r>
            <a:r>
              <a:rPr lang="en-US" altLang="zh-CN" sz="1400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:+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4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println(list1) //list1</a:t>
            </a:r>
            <a:r>
              <a:rPr lang="zh-CN" altLang="en-US" sz="1400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没有变化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println(list2)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新的列表结果是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[1, 2, 3, "abc", 4]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8066" y="4104431"/>
            <a:ext cx="37323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var list1 = List(1, 2, 3, 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:+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运算符表示在列表的最后增加数据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list2 = 4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+: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list1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println(list1) //list1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没有变化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println(list2)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新的列表结果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?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素的追加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在列表的最后增加数据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b="1"/>
          </a:p>
          <a:p>
            <a:pPr marL="342900" indent="-342900">
              <a:buAutoNum type="arabicParenR"/>
            </a:pPr>
            <a:r>
              <a:rPr lang="zh-CN" altLang="en-US" b="1" smtClean="0"/>
              <a:t>符</a:t>
            </a:r>
            <a:r>
              <a:rPr lang="zh-CN" altLang="en-US" b="1"/>
              <a:t>号</a:t>
            </a:r>
            <a:r>
              <a:rPr lang="en-US" altLang="zh-CN" b="1" smtClean="0"/>
              <a:t>::</a:t>
            </a:r>
            <a:r>
              <a:rPr lang="zh-CN" altLang="en-US" b="1"/>
              <a:t>表示向集合</a:t>
            </a:r>
            <a:r>
              <a:rPr lang="zh-CN" altLang="en-US" b="1" smtClean="0"/>
              <a:t>中  新</a:t>
            </a:r>
            <a:r>
              <a:rPr lang="zh-CN" altLang="en-US" b="1"/>
              <a:t>建集</a:t>
            </a:r>
            <a:r>
              <a:rPr lang="zh-CN" altLang="en-US" b="1" smtClean="0"/>
              <a:t>合添</a:t>
            </a:r>
            <a:r>
              <a:rPr lang="zh-CN" altLang="en-US" b="1"/>
              <a:t>加元素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 smtClean="0"/>
              <a:t>运</a:t>
            </a:r>
            <a:r>
              <a:rPr lang="zh-CN" altLang="en-US" b="1"/>
              <a:t>算时，集合对象一定要放置在最右边</a:t>
            </a:r>
            <a:r>
              <a:rPr lang="zh-CN" altLang="en-US" b="1" smtClean="0"/>
              <a:t>，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 smtClean="0">
                <a:solidFill>
                  <a:srgbClr val="EE0000"/>
                </a:solidFill>
              </a:rPr>
              <a:t>运</a:t>
            </a:r>
            <a:r>
              <a:rPr lang="zh-CN" altLang="en-US" b="1">
                <a:solidFill>
                  <a:srgbClr val="EE0000"/>
                </a:solidFill>
              </a:rPr>
              <a:t>算规则，从右向</a:t>
            </a:r>
            <a:r>
              <a:rPr lang="zh-CN" altLang="en-US" b="1" smtClean="0">
                <a:solidFill>
                  <a:srgbClr val="EE0000"/>
                </a:solidFill>
              </a:rPr>
              <a:t>左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en-US" altLang="zh-CN" b="1">
                <a:solidFill>
                  <a:srgbClr val="EE0000"/>
                </a:solidFill>
              </a:rPr>
              <a:t>:::</a:t>
            </a:r>
            <a:r>
              <a:rPr lang="en-US" altLang="zh-CN" b="1"/>
              <a:t> </a:t>
            </a:r>
            <a:r>
              <a:rPr lang="zh-CN" altLang="en-US" b="1"/>
              <a:t>运算符是将集合中的</a:t>
            </a:r>
            <a:r>
              <a:rPr lang="zh-CN" altLang="en-US" b="1">
                <a:solidFill>
                  <a:srgbClr val="FF0000"/>
                </a:solidFill>
              </a:rPr>
              <a:t>每一个元素</a:t>
            </a:r>
            <a:r>
              <a:rPr lang="zh-CN" altLang="en-US" b="1"/>
              <a:t>加入到空集合中去</a:t>
            </a:r>
            <a:endParaRPr lang="en-US" altLang="zh-CN" b="1" smtClean="0"/>
          </a:p>
          <a:p>
            <a:endParaRPr lang="en-US" altLang="zh-CN" b="1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应用案例：</a:t>
            </a:r>
            <a:endParaRPr lang="en-US" altLang="zh-CN"/>
          </a:p>
          <a:p>
            <a:endParaRPr lang="en-US" altLang="zh-CN" smtClean="0"/>
          </a:p>
          <a:p>
            <a:r>
              <a:rPr lang="zh-CN" altLang="en-US"/>
              <a:t>案</a:t>
            </a:r>
            <a:r>
              <a:rPr lang="zh-CN" altLang="en-US" smtClean="0"/>
              <a:t>例演示</a:t>
            </a:r>
            <a:r>
              <a:rPr lang="en-US" altLang="zh-CN" smtClean="0"/>
              <a:t>+</a:t>
            </a:r>
            <a:r>
              <a:rPr lang="zh-CN" altLang="en-US" smtClean="0"/>
              <a:t>说明</a:t>
            </a:r>
            <a:endParaRPr lang="en-US" altLang="zh-CN" smtClean="0"/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3744391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/>
              <a:t>val </a:t>
            </a:r>
            <a:r>
              <a:rPr lang="en-US" altLang="zh-CN" sz="1400"/>
              <a:t>list1 = </a:t>
            </a:r>
            <a:r>
              <a:rPr lang="en-US" altLang="zh-CN" sz="1400" i="1"/>
              <a:t>List</a:t>
            </a:r>
            <a:r>
              <a:rPr lang="en-US" altLang="zh-CN" sz="1400"/>
              <a:t>(1, 2, 3, </a:t>
            </a:r>
            <a:r>
              <a:rPr lang="en-US" altLang="zh-CN" sz="1400" b="1"/>
              <a:t>"abc"</a:t>
            </a:r>
            <a:r>
              <a:rPr lang="en-US" altLang="zh-CN" sz="1400"/>
              <a:t>)</a:t>
            </a:r>
            <a:br>
              <a:rPr lang="en-US" altLang="zh-CN" sz="1400"/>
            </a:br>
            <a:r>
              <a:rPr lang="en-US" altLang="zh-CN" sz="1400" b="1"/>
              <a:t>val </a:t>
            </a:r>
            <a:r>
              <a:rPr lang="en-US" altLang="zh-CN" sz="1400"/>
              <a:t>list5 = 4 :: 5 :: 6 :: list1 :: </a:t>
            </a:r>
            <a:r>
              <a:rPr lang="en-US" altLang="zh-CN" sz="1400" i="1"/>
              <a:t>Nil</a:t>
            </a:r>
            <a:br>
              <a:rPr lang="en-US" altLang="zh-CN" sz="1400" i="1"/>
            </a:br>
            <a:r>
              <a:rPr lang="en-US" altLang="zh-CN" sz="1400" i="1"/>
              <a:t>println</a:t>
            </a:r>
            <a:r>
              <a:rPr lang="en-US" altLang="zh-CN" sz="1400"/>
              <a:t>(list5)</a:t>
            </a:r>
            <a:br>
              <a:rPr lang="en-US" altLang="zh-CN" sz="1400"/>
            </a:br>
            <a:endParaRPr lang="en-US" altLang="zh-CN" sz="1400" smtClean="0"/>
          </a:p>
          <a:p>
            <a:r>
              <a:rPr lang="en-US" altLang="zh-CN" sz="1400" i="1" smtClean="0"/>
              <a:t>//</a:t>
            </a:r>
            <a:r>
              <a:rPr lang="zh-CN" altLang="en-US" sz="1400" i="1" smtClean="0"/>
              <a:t>下面等价 </a:t>
            </a:r>
            <a:r>
              <a:rPr lang="en-US" altLang="zh-CN" sz="1400" i="1" smtClean="0"/>
              <a:t>4 :: 5 :: 6 :: list1</a:t>
            </a:r>
            <a:r>
              <a:rPr lang="en-US" altLang="zh-CN" sz="1400" i="1"/>
              <a:t/>
            </a:r>
            <a:br>
              <a:rPr lang="en-US" altLang="zh-CN" sz="1400" i="1"/>
            </a:br>
            <a:r>
              <a:rPr lang="en-US" altLang="zh-CN" sz="1400" b="1"/>
              <a:t>val </a:t>
            </a:r>
            <a:r>
              <a:rPr lang="en-US" altLang="zh-CN" sz="1400"/>
              <a:t>list7 = 4 :: 5 :: 6 :: list1 </a:t>
            </a:r>
            <a:r>
              <a:rPr lang="en-US" altLang="zh-CN" sz="1400" b="1">
                <a:solidFill>
                  <a:srgbClr val="CC0000"/>
                </a:solidFill>
              </a:rPr>
              <a:t>:::</a:t>
            </a:r>
            <a:r>
              <a:rPr lang="en-US" altLang="zh-CN" sz="1400"/>
              <a:t> </a:t>
            </a:r>
            <a:r>
              <a:rPr lang="en-US" altLang="zh-CN" sz="1400" i="1"/>
              <a:t>Nil</a:t>
            </a:r>
            <a:br>
              <a:rPr lang="en-US" altLang="zh-CN" sz="1400" i="1"/>
            </a:br>
            <a:r>
              <a:rPr lang="en-US" altLang="zh-CN" sz="1400" i="1"/>
              <a:t>println</a:t>
            </a:r>
            <a:r>
              <a:rPr lang="en-US" altLang="zh-CN" sz="1400"/>
              <a:t>(list7</a:t>
            </a:r>
            <a:r>
              <a:rPr lang="en-US" altLang="zh-CN" sz="1400" smtClean="0"/>
              <a:t>)</a:t>
            </a:r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1 + 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endParaRPr lang="zh-CN" altLang="en-US" sz="14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List-</a:t>
            </a:r>
            <a:r>
              <a:rPr lang="zh-CN" altLang="en-US" sz="2200" b="1" smtClean="0"/>
              <a:t>元</a:t>
            </a:r>
            <a:r>
              <a:rPr lang="zh-CN" altLang="en-US" sz="2200" b="1"/>
              <a:t>素的追加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课堂练习题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675" y="1979083"/>
            <a:ext cx="3672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list1 = List(1, 2, 3, "abc")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list5 = 4 :: 5 :: 6 :: list1 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println(list5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// (4,5,6,1,2,3,"abc")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题</a:t>
            </a:r>
            <a:r>
              <a:rPr lang="en-US" altLang="zh-CN" smtClean="0"/>
              <a:t>1, </a:t>
            </a:r>
            <a:r>
              <a:rPr lang="zh-CN" altLang="en-US" smtClean="0"/>
              <a:t>输出的结果是什么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5976" y="19679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list1 = List(1, 2, 3, "abc")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list5 = 4 :: 5 :: 6 :: list1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 9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println(list5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错误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//</a:t>
            </a:r>
            <a:r>
              <a:rPr lang="zh-CN" altLang="en-US" smtClean="0"/>
              <a:t>题</a:t>
            </a:r>
            <a:r>
              <a:rPr lang="en-US" altLang="zh-CN" smtClean="0"/>
              <a:t>2, </a:t>
            </a:r>
            <a:r>
              <a:rPr lang="zh-CN" altLang="en-US" smtClean="0"/>
              <a:t>输出的结果是什么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3672383"/>
            <a:ext cx="380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list1 = List(1, 2, 3, "abc")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list5 = 4 :: 5 :: 6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:::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list1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::: Nil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println(list5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//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错误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:::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左右边为集合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//</a:t>
            </a:r>
            <a:r>
              <a:rPr lang="zh-CN" altLang="en-US" smtClean="0"/>
              <a:t>题</a:t>
            </a:r>
            <a:r>
              <a:rPr lang="en-US" altLang="zh-CN"/>
              <a:t>3</a:t>
            </a:r>
            <a:r>
              <a:rPr lang="en-US" altLang="zh-CN" smtClean="0"/>
              <a:t>, </a:t>
            </a:r>
            <a:r>
              <a:rPr lang="zh-CN" altLang="en-US" smtClean="0"/>
              <a:t>输出的结果是什么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7114" y="3696190"/>
            <a:ext cx="461737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list1 = List(1, 2, 3, "abc")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list5 = 4 :: 5 ::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list1 :::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list1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::: Nil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println(list5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// (4,5,1,2,3,"abc",1,2,3,"abc")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题</a:t>
            </a:r>
            <a:r>
              <a:rPr lang="en-US" altLang="zh-CN" smtClean="0"/>
              <a:t>4, </a:t>
            </a:r>
            <a:r>
              <a:rPr lang="zh-CN" altLang="en-US" smtClean="0"/>
              <a:t>输出的结果是什么</a:t>
            </a:r>
            <a:r>
              <a:rPr lang="en-US" altLang="zh-CN" smtClean="0"/>
              <a:t>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列表 </a:t>
            </a:r>
            <a:r>
              <a:rPr lang="en-US" altLang="zh-CN" sz="2200" b="1" smtClean="0"/>
              <a:t>ListBuffer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ListBuffer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L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istBuffer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是可变的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集合，可以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添加，删除元素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ListBuffer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属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于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列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/>
              <a:t>//</a:t>
            </a:r>
            <a:r>
              <a:rPr lang="zh-CN" altLang="en-US"/>
              <a:t>追一下继承关系即</a:t>
            </a:r>
            <a:r>
              <a:rPr lang="zh-CN" altLang="en-US" smtClean="0"/>
              <a:t>可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Seq </a:t>
            </a:r>
            <a:r>
              <a:rPr lang="en-US" altLang="zh-CN" b="1" smtClean="0"/>
              <a:t>var </a:t>
            </a:r>
            <a:r>
              <a:rPr lang="en-US" altLang="zh-CN"/>
              <a:t>listBuffer = ListBuffer(1,2</a:t>
            </a:r>
            <a:r>
              <a:rPr lang="en-US" altLang="zh-CN" smtClean="0"/>
              <a:t>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976" y="792063"/>
            <a:ext cx="3888433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lst0 = ListBuffer[Int](1, 2, 3)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println("lst0(2)=" + lst0(2))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(item &lt;- lst0)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println("item=" + item)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lst1 = new ListBuffer[Int]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lst1 += 4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lst1.append(5)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lst0 ++= lst1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lst2 = lst0 ++ lst1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lst3 = lst0 :+ 5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println("=====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删除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=======")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println("lst1=" + lst1)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lst1.remove(1)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for (item &lt;- lst1)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println("item=" + item)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</a:t>
            </a:r>
            <a:r>
              <a:rPr lang="zh-CN" altLang="en-US" sz="2200" b="1"/>
              <a:t>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基本介绍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队列的应用场景</a:t>
            </a:r>
            <a:endParaRPr lang="zh-CN" altLang="en-US" sz="2000" b="1">
              <a:solidFill>
                <a:srgbClr val="0070C0"/>
              </a:solidFill>
            </a:endParaRPr>
          </a:p>
          <a:p>
            <a:r>
              <a:rPr lang="zh-CN" altLang="en-US" smtClean="0"/>
              <a:t>银</a:t>
            </a:r>
            <a:r>
              <a:rPr lang="zh-CN" altLang="en-US"/>
              <a:t>行排队的案</a:t>
            </a:r>
            <a:r>
              <a:rPr lang="zh-CN" altLang="en-US" smtClean="0"/>
              <a:t>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0" y="2160215"/>
            <a:ext cx="3514407" cy="227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8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</a:t>
            </a:r>
            <a:r>
              <a:rPr lang="zh-CN" altLang="en-US" sz="2200" b="1"/>
              <a:t>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基本介绍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队列的说明</a:t>
            </a:r>
            <a:endParaRPr lang="zh-CN" altLang="en-US" sz="2000" b="1">
              <a:solidFill>
                <a:srgbClr val="0070C0"/>
              </a:solidFill>
            </a:endParaRPr>
          </a:p>
          <a:p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/>
              <a:t>队列是一个</a:t>
            </a:r>
            <a:r>
              <a:rPr lang="zh-CN" altLang="en-US" b="1"/>
              <a:t>有序列表</a:t>
            </a:r>
            <a:r>
              <a:rPr lang="zh-CN" altLang="en-US" smtClean="0"/>
              <a:t>，在底层可</a:t>
            </a:r>
            <a:r>
              <a:rPr lang="zh-CN" altLang="en-US"/>
              <a:t>以用</a:t>
            </a:r>
            <a:r>
              <a:rPr lang="zh-CN" altLang="en-US" b="1"/>
              <a:t>数组</a:t>
            </a:r>
            <a:r>
              <a:rPr lang="zh-CN" altLang="en-US"/>
              <a:t>或是</a:t>
            </a:r>
            <a:r>
              <a:rPr lang="zh-CN" altLang="en-US" b="1"/>
              <a:t>链表</a:t>
            </a:r>
            <a:r>
              <a:rPr lang="zh-CN" altLang="en-US"/>
              <a:t>来实现。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/>
              <a:t>其输入和输出要遵循</a:t>
            </a:r>
            <a:r>
              <a:rPr lang="zh-CN" altLang="en-US" b="1">
                <a:solidFill>
                  <a:srgbClr val="FF0000"/>
                </a:solidFill>
              </a:rPr>
              <a:t>先入先出</a:t>
            </a:r>
            <a:r>
              <a:rPr lang="zh-CN" altLang="en-US"/>
              <a:t>的原则。即：先存入队列的数据，要先取出。后存入的要后取</a:t>
            </a:r>
            <a:r>
              <a:rPr lang="zh-CN" altLang="en-US" smtClean="0"/>
              <a:t>出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en-US" altLang="zh-CN" smtClean="0"/>
              <a:t>Scala</a:t>
            </a:r>
            <a:r>
              <a:rPr lang="zh-CN" altLang="en-US" smtClean="0"/>
              <a:t>中，由设计者直接给我们提供队列类型使用。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en-US" altLang="zh-CN" smtClean="0"/>
              <a:t>scala</a:t>
            </a:r>
            <a:r>
              <a:rPr lang="zh-CN" altLang="en-US" smtClean="0"/>
              <a:t>中</a:t>
            </a:r>
            <a:r>
              <a:rPr lang="en-US" altLang="zh-CN" smtClean="0"/>
              <a:t>, </a:t>
            </a:r>
            <a:r>
              <a:rPr lang="zh-CN" altLang="en-US" smtClean="0"/>
              <a:t>有 </a:t>
            </a:r>
            <a:r>
              <a:rPr lang="en-US" altLang="zh-CN" smtClean="0"/>
              <a:t>scala.collection.mutable.Queue </a:t>
            </a:r>
            <a:r>
              <a:rPr lang="zh-CN" altLang="en-US" smtClean="0"/>
              <a:t>和 </a:t>
            </a:r>
            <a:r>
              <a:rPr lang="en-US" altLang="zh-CN" smtClean="0"/>
              <a:t>scala.collection.immutable.Queue , </a:t>
            </a:r>
            <a:r>
              <a:rPr lang="zh-CN" altLang="en-US" b="1"/>
              <a:t>一</a:t>
            </a:r>
            <a:r>
              <a:rPr lang="zh-CN" altLang="en-US" b="1" smtClean="0"/>
              <a:t>般来说</a:t>
            </a:r>
            <a:r>
              <a:rPr lang="zh-CN" altLang="en-US" smtClean="0"/>
              <a:t>，我们在开发中通常使用可变集合中的队列。</a:t>
            </a:r>
            <a:r>
              <a:rPr lang="en-US" altLang="zh-CN" smtClean="0"/>
              <a:t> </a:t>
            </a:r>
            <a:endParaRPr lang="en-US" altLang="zh-CN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队</a:t>
            </a:r>
            <a:r>
              <a:rPr lang="zh-CN" altLang="en-US" sz="2200" b="1"/>
              <a:t>列的创建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应用案例</a:t>
            </a:r>
            <a:endParaRPr lang="zh-CN" altLang="en-US" sz="2000" b="1">
              <a:solidFill>
                <a:srgbClr val="0070C0"/>
              </a:solidFill>
            </a:endParaRPr>
          </a:p>
          <a:p>
            <a:endParaRPr lang="en-US" altLang="zh-CN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4393"/>
              </p:ext>
            </p:extLst>
          </p:nvPr>
        </p:nvGraphicFramePr>
        <p:xfrm>
          <a:off x="683568" y="1979513"/>
          <a:ext cx="7488832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scala.collection.mutable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说明</a:t>
                      </a:r>
                      <a:r>
                        <a:rPr lang="en-US" altLang="zh-CN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这里的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是泛型，表示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q1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队列只能存放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类型</a:t>
                      </a:r>
                      <a:endParaRPr lang="en-US" altLang="zh-CN" sz="1800" kern="100" baseline="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如果希望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q1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可以存放其它类型，则使用 </a:t>
                      </a:r>
                      <a:r>
                        <a:rPr lang="en-US" altLang="zh-CN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Any </a:t>
                      </a:r>
                      <a:r>
                        <a:rPr lang="zh-CN" altLang="en-US" sz="18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即可。</a:t>
                      </a: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q1 = new mutable.Queue[Int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] </a:t>
                      </a: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println(q1</a:t>
                      </a:r>
                      <a:r>
                        <a:rPr lang="en-US" sz="18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/>
              <a:t>队列元素的追</a:t>
            </a:r>
            <a:r>
              <a:rPr lang="zh-CN" altLang="en-US" sz="2200" b="1" smtClean="0"/>
              <a:t>加数据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向队列中追加单个元素和</a:t>
            </a:r>
            <a:r>
              <a:rPr lang="en-US" altLang="zh-CN" sz="2000" b="1" smtClean="0">
                <a:solidFill>
                  <a:srgbClr val="0070C0"/>
                </a:solidFill>
              </a:rPr>
              <a:t>List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2331294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补充操作符重载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cat = new Cat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println(cat.age)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cat += 9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println(cat.age)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Cat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var age: Int = 10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+=(n:Int):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this.age += n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println("xxx")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736279"/>
            <a:ext cx="29514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q1 = new Queue[Int]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q1 += 20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底层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? 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println(q1)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q1 ++= List(2,4,6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 // 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println(q1)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//q1 += List(1,2,3)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泛型为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Any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才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ok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println(q1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endParaRPr lang="zh-CN" altLang="en-US" sz="14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</a:t>
            </a:r>
            <a:r>
              <a:rPr lang="zh-CN" altLang="en-US" sz="2200" b="1"/>
              <a:t>据结构特点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集合基本介绍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/>
              <a:t>Scala</a:t>
            </a:r>
            <a:r>
              <a:rPr lang="zh-CN" altLang="en-US"/>
              <a:t>同时支</a:t>
            </a:r>
            <a:r>
              <a:rPr lang="zh-CN" altLang="en-US" smtClean="0"/>
              <a:t>持</a:t>
            </a:r>
            <a:r>
              <a:rPr lang="zh-CN" altLang="en-US" b="1" smtClean="0">
                <a:solidFill>
                  <a:srgbClr val="CC0000"/>
                </a:solidFill>
              </a:rPr>
              <a:t>不可变</a:t>
            </a:r>
            <a:r>
              <a:rPr lang="zh-CN" altLang="en-US" b="1">
                <a:solidFill>
                  <a:srgbClr val="CC0000"/>
                </a:solidFill>
              </a:rPr>
              <a:t>集合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CC0000"/>
                </a:solidFill>
              </a:rPr>
              <a:t>可</a:t>
            </a:r>
            <a:r>
              <a:rPr lang="zh-CN" altLang="en-US" b="1">
                <a:solidFill>
                  <a:srgbClr val="CC0000"/>
                </a:solidFill>
              </a:rPr>
              <a:t>变集合</a:t>
            </a:r>
            <a:r>
              <a:rPr lang="zh-CN" altLang="en-US"/>
              <a:t>，不可</a:t>
            </a:r>
            <a:r>
              <a:rPr lang="zh-CN" altLang="en-US" smtClean="0"/>
              <a:t>变集合可</a:t>
            </a:r>
            <a:r>
              <a:rPr lang="zh-CN" altLang="en-US"/>
              <a:t>以安全的并发访</a:t>
            </a:r>
            <a:r>
              <a:rPr lang="zh-CN" altLang="en-US" smtClean="0"/>
              <a:t>问</a:t>
            </a: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两</a:t>
            </a:r>
            <a:r>
              <a:rPr lang="zh-CN" altLang="en-US"/>
              <a:t>个主要的包：</a:t>
            </a:r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zh-CN" altLang="en-US" smtClean="0"/>
              <a:t>不</a:t>
            </a:r>
            <a:r>
              <a:rPr lang="zh-CN" altLang="en-US"/>
              <a:t>可变集合：</a:t>
            </a:r>
            <a:r>
              <a:rPr lang="en-US" altLang="zh-CN"/>
              <a:t>scala.collection.immutable</a:t>
            </a:r>
          </a:p>
          <a:p>
            <a:pPr>
              <a:defRPr/>
            </a:pPr>
            <a:r>
              <a:rPr lang="zh-CN" altLang="en-US"/>
              <a:t>可变集合：  </a:t>
            </a:r>
            <a:r>
              <a:rPr lang="en-US" altLang="zh-CN"/>
              <a:t>scala.collection.mutable</a:t>
            </a:r>
          </a:p>
          <a:p>
            <a:pPr>
              <a:defRPr/>
            </a:pPr>
            <a:endParaRPr lang="en-US" altLang="zh-CN" smtClean="0"/>
          </a:p>
          <a:p>
            <a:pPr marL="342900" indent="-342900">
              <a:buAutoNum type="arabicParenR" startAt="3"/>
              <a:defRPr/>
            </a:pPr>
            <a:r>
              <a:rPr lang="en-US" altLang="zh-CN" smtClean="0"/>
              <a:t>Scala</a:t>
            </a:r>
            <a:r>
              <a:rPr lang="zh-CN" altLang="en-US" b="1">
                <a:solidFill>
                  <a:srgbClr val="CC0000"/>
                </a:solidFill>
              </a:rPr>
              <a:t>默认采用不可变集合</a:t>
            </a:r>
            <a:r>
              <a:rPr lang="zh-CN" altLang="en-US"/>
              <a:t>，对于几乎所有的集合类，</a:t>
            </a:r>
            <a:r>
              <a:rPr lang="en-US" altLang="zh-CN"/>
              <a:t>Scala</a:t>
            </a:r>
            <a:r>
              <a:rPr lang="zh-CN" altLang="en-US"/>
              <a:t>都同时提供了可</a:t>
            </a:r>
            <a:r>
              <a:rPr lang="zh-CN" altLang="en-US" smtClean="0"/>
              <a:t>变</a:t>
            </a:r>
            <a:r>
              <a:rPr lang="en-US" altLang="zh-CN" smtClean="0"/>
              <a:t>(mutable)</a:t>
            </a:r>
            <a:r>
              <a:rPr lang="zh-CN" altLang="en-US" smtClean="0"/>
              <a:t>和</a:t>
            </a:r>
            <a:r>
              <a:rPr lang="zh-CN" altLang="en-US"/>
              <a:t>不可</a:t>
            </a:r>
            <a:r>
              <a:rPr lang="zh-CN" altLang="en-US" smtClean="0"/>
              <a:t>变</a:t>
            </a:r>
            <a:r>
              <a:rPr lang="en-US" altLang="zh-CN" smtClean="0"/>
              <a:t>(immutable)</a:t>
            </a:r>
            <a:r>
              <a:rPr lang="zh-CN" altLang="en-US" smtClean="0"/>
              <a:t>的</a:t>
            </a:r>
            <a:r>
              <a:rPr lang="zh-CN" altLang="en-US"/>
              <a:t>版</a:t>
            </a:r>
            <a:r>
              <a:rPr lang="zh-CN" altLang="en-US" smtClean="0"/>
              <a:t>本</a:t>
            </a:r>
            <a:endParaRPr lang="en-US" altLang="zh-CN" smtClean="0"/>
          </a:p>
          <a:p>
            <a:pPr marL="342900" indent="-342900">
              <a:buAutoNum type="arabicParenR" startAt="3"/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的集合有三大类：序列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Seq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、集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、映射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，所有的集合都扩展自</a:t>
            </a:r>
            <a:r>
              <a:rPr lang="en-US" altLang="zh-CN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特质，在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中集合有可变（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mutable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）和不可变（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immutable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）两种类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型。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01600"/>
              </p:ext>
            </p:extLst>
          </p:nvPr>
        </p:nvGraphicFramePr>
        <p:xfrm>
          <a:off x="7471148" y="4608487"/>
          <a:ext cx="537468" cy="46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包装程序外壳对象" showAsIcon="1" r:id="rId4" imgW="826200" imgH="711360" progId="Package">
                  <p:embed/>
                </p:oleObj>
              </mc:Choice>
              <mc:Fallback>
                <p:oleObj name="包装程序外壳对象" showAsIcon="1" r:id="rId4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71148" y="4608487"/>
                        <a:ext cx="537468" cy="463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/>
              <a:t>删</a:t>
            </a:r>
            <a:r>
              <a:rPr lang="zh-CN" altLang="en-US" sz="2200" b="1" smtClean="0"/>
              <a:t>除和加入队列元素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说明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/>
              <a:t>按照进入队列的顺序删除元素（队列先进先出）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57100"/>
              </p:ext>
            </p:extLst>
          </p:nvPr>
        </p:nvGraphicFramePr>
        <p:xfrm>
          <a:off x="683568" y="2994468"/>
          <a:ext cx="4680520" cy="1154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520"/>
              </a:tblGrid>
              <a:tr h="1154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q1.dequeue()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println(q1)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08104" y="2114336"/>
            <a:ext cx="32624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q1 = new mutable.Queue[Int]//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 += 12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 += 34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 ++= List(2,9)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q1.dequeue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()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队列头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println(q1)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q1.enqueue(20,60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队列位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println(q1)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给队列添加元素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说明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/>
              <a:t>按</a:t>
            </a:r>
            <a:r>
              <a:rPr lang="zh-CN" altLang="en-US" smtClean="0"/>
              <a:t>照</a:t>
            </a:r>
            <a:r>
              <a:rPr lang="zh-CN" altLang="en-US"/>
              <a:t>队</a:t>
            </a:r>
            <a:r>
              <a:rPr lang="zh-CN" altLang="en-US" smtClean="0"/>
              <a:t>列的算法，会</a:t>
            </a:r>
            <a:r>
              <a:rPr lang="zh-CN" altLang="en-US"/>
              <a:t>将</a:t>
            </a:r>
            <a:r>
              <a:rPr lang="zh-CN" altLang="en-US" smtClean="0"/>
              <a:t>数据添加到队列的最后。</a:t>
            </a:r>
            <a:endParaRPr lang="zh-CN" altLang="en-US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用案例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q1.enqueue(9, 8, 7)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println(q1)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队列 </a:t>
            </a:r>
            <a:r>
              <a:rPr lang="en-US" altLang="zh-CN" sz="2200" b="1" smtClean="0"/>
              <a:t>Queue-</a:t>
            </a:r>
            <a:r>
              <a:rPr lang="zh-CN" altLang="en-US" sz="2200" b="1" smtClean="0"/>
              <a:t>返回队列的元素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返</a:t>
            </a:r>
            <a:r>
              <a:rPr lang="zh-CN" altLang="en-US" sz="2000" b="1">
                <a:solidFill>
                  <a:srgbClr val="0070C0"/>
                </a:solidFill>
              </a:rPr>
              <a:t>回队列的第一个元素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/>
              <a:t>println(q1.</a:t>
            </a:r>
            <a:r>
              <a:rPr lang="en-US" altLang="zh-CN" b="1"/>
              <a:t>head</a:t>
            </a:r>
            <a:r>
              <a:rPr lang="en-US" altLang="zh-CN"/>
              <a:t>)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回队列最后一个元素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/>
              <a:t>println(q1.</a:t>
            </a:r>
            <a:r>
              <a:rPr lang="en-US" altLang="zh-CN" b="1"/>
              <a:t>last</a:t>
            </a:r>
            <a:r>
              <a:rPr lang="en-US" altLang="zh-CN"/>
              <a:t>)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队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列的尾部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即：</a:t>
            </a:r>
            <a:r>
              <a:rPr lang="zh-CN" altLang="en-US" b="1"/>
              <a:t>返回</a:t>
            </a:r>
            <a:r>
              <a:rPr lang="zh-CN" altLang="en-US" b="1">
                <a:solidFill>
                  <a:srgbClr val="EE0000"/>
                </a:solidFill>
              </a:rPr>
              <a:t>除了第一个以外剩余的元</a:t>
            </a:r>
            <a:r>
              <a:rPr lang="zh-CN" altLang="en-US" b="1" smtClean="0">
                <a:solidFill>
                  <a:srgbClr val="EE0000"/>
                </a:solidFill>
              </a:rPr>
              <a:t>素</a:t>
            </a:r>
            <a:r>
              <a:rPr lang="zh-CN" altLang="en-US" b="1" smtClean="0"/>
              <a:t>， 可以级联使用，这个在递归时使用较多。</a:t>
            </a:r>
            <a:endParaRPr lang="zh-CN" altLang="en-US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/>
              <a:t>println(q1.</a:t>
            </a:r>
            <a:r>
              <a:rPr lang="en-US" altLang="zh-CN" b="1"/>
              <a:t>tail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println(q1.</a:t>
            </a:r>
            <a:r>
              <a:rPr lang="en-US" altLang="zh-CN" b="1" smtClean="0"/>
              <a:t>tail.tail</a:t>
            </a:r>
            <a:r>
              <a:rPr lang="en-US" altLang="zh-CN" smtClean="0"/>
              <a:t>)</a:t>
            </a:r>
            <a:endParaRPr lang="en-US" altLang="zh-CN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基本介绍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</a:rPr>
              <a:t>中的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回顾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HashMap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是一个散列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数组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链表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它存储的内容是键值对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(key-value)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射，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是无序的，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不能重复。案例演示：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50911"/>
            <a:ext cx="756084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public class TestJavaMap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public static void main(String[] args)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HashMap&lt;String,Integer&gt; hm = new HashMap();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hm.put("no1", 100);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hm.put("no2", 200);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hm.put("no3", 300);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hm.put("no4", 400);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System.out.println(hm);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System.out.println(hm.get("no2"));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基本介绍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中的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类似，也是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一个散列表，它存储的内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容也是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键值对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(key-value)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射，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不可变的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是有序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的，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可变的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是无序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中，有可变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 (</a:t>
            </a:r>
            <a:r>
              <a:rPr lang="en-US" altLang="zh-CN"/>
              <a:t>scala.collection.mutable.Map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 不可变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Map(</a:t>
            </a:r>
            <a:r>
              <a:rPr lang="en-US" altLang="zh-CN" smtClean="0"/>
              <a:t>scala.collection.immutable.Map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构建</a:t>
            </a:r>
            <a:r>
              <a:rPr lang="en-US" altLang="zh-CN" sz="2200" b="1" smtClean="0"/>
              <a:t>Map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1-</a:t>
            </a:r>
            <a:r>
              <a:rPr lang="zh-CN" altLang="en-US" sz="2000" b="1">
                <a:solidFill>
                  <a:srgbClr val="0070C0"/>
                </a:solidFill>
              </a:rPr>
              <a:t>构造不可变映射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中的不可变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是有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序，构建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素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底层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Tuple2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类型。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zh-CN" altLang="en-US" sz="2000" b="1">
                <a:solidFill>
                  <a:srgbClr val="0070C0"/>
                </a:solidFill>
              </a:rPr>
              <a:t>方</a:t>
            </a:r>
            <a:r>
              <a:rPr lang="zh-CN" altLang="en-US" sz="2000" b="1" smtClean="0">
                <a:solidFill>
                  <a:srgbClr val="0070C0"/>
                </a:solidFill>
              </a:rPr>
              <a:t>式</a:t>
            </a:r>
            <a:r>
              <a:rPr lang="en-US" altLang="zh-CN" sz="2000" b="1" smtClean="0">
                <a:solidFill>
                  <a:srgbClr val="0070C0"/>
                </a:solidFill>
              </a:rPr>
              <a:t>2-</a:t>
            </a:r>
            <a:r>
              <a:rPr lang="zh-CN" altLang="en-US" sz="2000" b="1">
                <a:solidFill>
                  <a:srgbClr val="0070C0"/>
                </a:solidFill>
              </a:rPr>
              <a:t>构</a:t>
            </a:r>
            <a:r>
              <a:rPr lang="zh-CN" altLang="en-US" sz="2000" b="1" smtClean="0">
                <a:solidFill>
                  <a:srgbClr val="0070C0"/>
                </a:solidFill>
              </a:rPr>
              <a:t>造可</a:t>
            </a:r>
            <a:r>
              <a:rPr lang="zh-CN" altLang="en-US" sz="2000" b="1">
                <a:solidFill>
                  <a:srgbClr val="0070C0"/>
                </a:solidFill>
              </a:rPr>
              <a:t>变映射</a:t>
            </a: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94694"/>
              </p:ext>
            </p:extLst>
          </p:nvPr>
        </p:nvGraphicFramePr>
        <p:xfrm>
          <a:off x="683568" y="2462587"/>
          <a:ext cx="6696744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6744"/>
              </a:tblGrid>
              <a:tr h="0"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案例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</a:t>
                      </a: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map1 = Map("Alice" -&gt; 10, "Bob" -&gt; 20, "Kotlin" -&gt; 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北京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小结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</a:t>
                      </a:r>
                      <a:r>
                        <a:rPr lang="zh-CN" altLang="en-US" sz="1600" smtClean="0"/>
                        <a:t>从输出的结果看到，输出顺序和声明顺序一致</a:t>
                      </a:r>
                      <a:endParaRPr lang="en-US" altLang="zh-CN" sz="160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</a:t>
                      </a:r>
                      <a:r>
                        <a:rPr lang="zh-CN" altLang="en-US" sz="1600" smtClean="0"/>
                        <a:t>构建</a:t>
                      </a:r>
                      <a:r>
                        <a:rPr lang="en-US" altLang="zh-CN" sz="1600" smtClean="0"/>
                        <a:t>Map</a:t>
                      </a:r>
                      <a:r>
                        <a:rPr lang="zh-CN" altLang="en-US" sz="1600" smtClean="0"/>
                        <a:t>集合中，集合中的元素其实是</a:t>
                      </a:r>
                      <a:r>
                        <a:rPr lang="en-US" altLang="zh-CN" sz="1600" smtClean="0"/>
                        <a:t>Tuple2</a:t>
                      </a:r>
                      <a:r>
                        <a:rPr lang="zh-CN" altLang="en-US" sz="1600" smtClean="0"/>
                        <a:t>类型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3.</a:t>
                      </a:r>
                      <a:r>
                        <a:rPr lang="zh-CN" altLang="en-US" sz="1600" smtClean="0"/>
                        <a:t>默认情况下（即没有引入其它包的情况下）</a:t>
                      </a:r>
                      <a:r>
                        <a:rPr lang="en-US" altLang="zh-CN" sz="1600" smtClean="0"/>
                        <a:t>,Map</a:t>
                      </a:r>
                      <a:r>
                        <a:rPr lang="zh-CN" altLang="en-US" sz="1600" smtClean="0"/>
                        <a:t>是不可变</a:t>
                      </a:r>
                      <a:r>
                        <a:rPr lang="en-US" altLang="zh-CN" sz="1600" smtClean="0"/>
                        <a:t>map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4.</a:t>
                      </a:r>
                      <a:r>
                        <a:rPr lang="zh-CN" altLang="en-US" sz="1600" smtClean="0"/>
                        <a:t>为什么说</a:t>
                      </a:r>
                      <a:r>
                        <a:rPr lang="en-US" altLang="zh-CN" sz="1600" smtClean="0"/>
                        <a:t>Map</a:t>
                      </a:r>
                      <a:r>
                        <a:rPr lang="zh-CN" altLang="en-US" sz="1600" smtClean="0"/>
                        <a:t>中的元素是</a:t>
                      </a:r>
                      <a:r>
                        <a:rPr lang="en-US" altLang="zh-CN" sz="1600" smtClean="0"/>
                        <a:t>Tuple2 </a:t>
                      </a:r>
                      <a:r>
                        <a:rPr lang="zh-CN" altLang="en-US" sz="1600" smtClean="0"/>
                        <a:t>类型 </a:t>
                      </a:r>
                      <a:r>
                        <a:rPr lang="en-US" altLang="zh-CN" sz="1600" smtClean="0"/>
                        <a:t>[</a:t>
                      </a:r>
                      <a:r>
                        <a:rPr lang="zh-CN" altLang="en-US" sz="1600" smtClean="0"/>
                        <a:t>反编译或看对应的</a:t>
                      </a:r>
                      <a:r>
                        <a:rPr lang="en-US" altLang="zh-CN" sz="1600" smtClean="0"/>
                        <a:t>apply]</a:t>
                      </a:r>
                      <a:endParaRPr lang="zh-CN" altLang="en-US" sz="16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构建</a:t>
            </a:r>
            <a:r>
              <a:rPr lang="en-US" altLang="zh-CN" sz="2200" b="1" smtClean="0"/>
              <a:t>Map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2-</a:t>
            </a:r>
            <a:r>
              <a:rPr lang="zh-CN" altLang="en-US" sz="2000" b="1">
                <a:solidFill>
                  <a:srgbClr val="0070C0"/>
                </a:solidFill>
              </a:rPr>
              <a:t>构</a:t>
            </a:r>
            <a:r>
              <a:rPr lang="zh-CN" altLang="en-US" sz="2000" b="1" smtClean="0">
                <a:solidFill>
                  <a:srgbClr val="0070C0"/>
                </a:solidFill>
              </a:rPr>
              <a:t>造可</a:t>
            </a:r>
            <a:r>
              <a:rPr lang="zh-CN" altLang="en-US" sz="2000" b="1">
                <a:solidFill>
                  <a:srgbClr val="0070C0"/>
                </a:solidFill>
              </a:rPr>
              <a:t>变映射</a:t>
            </a:r>
            <a:endParaRPr lang="en-US" altLang="zh-CN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34520"/>
              </p:ext>
            </p:extLst>
          </p:nvPr>
        </p:nvGraphicFramePr>
        <p:xfrm>
          <a:off x="683568" y="1944191"/>
          <a:ext cx="7488832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883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需要指定可变</a:t>
                      </a:r>
                      <a:r>
                        <a:rPr lang="en-US" altLang="zh-CN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Map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的包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</a:t>
                      </a: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map2 = scala.collection.mutable.Map("Alice" -&gt; 10, "Bob" -&gt; 20, "Kotlin" -&gt; 30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说明</a:t>
                      </a:r>
                      <a:endParaRPr lang="en-US" altLang="zh-CN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</a:t>
                      </a:r>
                      <a:r>
                        <a:rPr lang="zh-CN" altLang="en-US" sz="1600" smtClean="0"/>
                        <a:t>从输出的结果看到，输出顺序和声明顺序不一致</a:t>
                      </a:r>
                      <a:endParaRPr lang="en-US" altLang="zh-CN" sz="160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6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构建</a:t>
            </a:r>
            <a:r>
              <a:rPr lang="en-US" altLang="zh-CN" sz="2200" b="1" smtClean="0"/>
              <a:t>Map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3-</a:t>
            </a:r>
            <a:r>
              <a:rPr lang="zh-CN" altLang="en-US" sz="2000" b="1">
                <a:solidFill>
                  <a:srgbClr val="0070C0"/>
                </a:solidFill>
              </a:rPr>
              <a:t>创建空的映射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map3 = new scala.collection.mutable.HashMap[String, Int]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println(map3)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/>
            <a:r>
              <a:rPr lang="zh-CN" altLang="en-US" sz="2000" b="1">
                <a:solidFill>
                  <a:srgbClr val="0070C0"/>
                </a:solidFill>
              </a:rPr>
              <a:t>方</a:t>
            </a:r>
            <a:r>
              <a:rPr lang="zh-CN" altLang="en-US" sz="2000" b="1" smtClean="0">
                <a:solidFill>
                  <a:srgbClr val="0070C0"/>
                </a:solidFill>
              </a:rPr>
              <a:t>式</a:t>
            </a:r>
            <a:r>
              <a:rPr lang="en-US" altLang="zh-CN" sz="2000" b="1">
                <a:solidFill>
                  <a:srgbClr val="0070C0"/>
                </a:solidFill>
              </a:rPr>
              <a:t>4</a:t>
            </a:r>
            <a:r>
              <a:rPr lang="en-US" altLang="zh-CN" sz="2000" b="1" smtClean="0">
                <a:solidFill>
                  <a:srgbClr val="0070C0"/>
                </a:solidFill>
              </a:rPr>
              <a:t>-</a:t>
            </a:r>
            <a:r>
              <a:rPr lang="zh-CN" altLang="en-US" sz="2000" b="1" smtClean="0"/>
              <a:t>对偶元组</a:t>
            </a:r>
            <a:endParaRPr lang="zh-CN" altLang="en-US" sz="2000" smtClean="0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即创建</a:t>
            </a:r>
            <a:r>
              <a:rPr lang="zh-CN" altLang="en-US" b="1" smtClean="0"/>
              <a:t>包</a:t>
            </a:r>
            <a:r>
              <a:rPr lang="zh-CN" altLang="en-US" b="1"/>
              <a:t>含键值对的二元</a:t>
            </a:r>
            <a:r>
              <a:rPr lang="zh-CN" altLang="en-US" b="1" smtClean="0"/>
              <a:t>组， 和第一种方式等价，只是形式上不同而已。</a:t>
            </a:r>
            <a:endParaRPr lang="en-US" altLang="zh-CN" b="1" smtClean="0"/>
          </a:p>
          <a:p>
            <a:endParaRPr lang="en-US" altLang="zh-CN" b="1" smtClean="0"/>
          </a:p>
          <a:p>
            <a:r>
              <a:rPr lang="zh-CN" altLang="en-US" b="1" smtClean="0"/>
              <a:t>对偶元组 就是只</a:t>
            </a:r>
            <a:r>
              <a:rPr lang="zh-CN" altLang="en-US" b="1"/>
              <a:t>含有两个数据的元</a:t>
            </a:r>
            <a:r>
              <a:rPr lang="zh-CN" altLang="en-US" b="1" smtClean="0"/>
              <a:t>组</a:t>
            </a:r>
            <a:r>
              <a:rPr lang="zh-CN" altLang="en-US" b="1"/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231" y="4392463"/>
            <a:ext cx="49968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map4 = mutable.Map( ("A", 1), ("B", 2), ("C", 3),("D", 30) 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println("map4=" + map4)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println(map4("A"))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/>
              <a:t>取值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1-</a:t>
            </a:r>
            <a:r>
              <a:rPr lang="zh-CN" altLang="en-US" sz="2000" b="1" smtClean="0">
                <a:solidFill>
                  <a:srgbClr val="0070C0"/>
                </a:solidFill>
              </a:rPr>
              <a:t>使用</a:t>
            </a:r>
            <a:r>
              <a:rPr lang="en-US" altLang="zh-CN" sz="2000" b="1" smtClean="0">
                <a:solidFill>
                  <a:srgbClr val="0070C0"/>
                </a:solidFill>
              </a:rPr>
              <a:t>map(key)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value1 =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map2</a:t>
            </a:r>
            <a:r>
              <a:rPr lang="en-US" altLang="zh-CN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Alice")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println(value1)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存在，则返回对应的值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不存在，则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抛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出异常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/>
              <a:t>java.util.NoSuchElementException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null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/>
              <a:t>取值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2-</a:t>
            </a:r>
            <a:r>
              <a:rPr lang="zh-CN" altLang="en-US" sz="2000" b="1">
                <a:solidFill>
                  <a:srgbClr val="0070C0"/>
                </a:solidFill>
              </a:rPr>
              <a:t>使用</a:t>
            </a:r>
            <a:r>
              <a:rPr lang="en-US" altLang="zh-CN" sz="2000" b="1">
                <a:solidFill>
                  <a:srgbClr val="0070C0"/>
                </a:solidFill>
              </a:rPr>
              <a:t>contains</a:t>
            </a:r>
            <a:r>
              <a:rPr lang="zh-CN" altLang="en-US" sz="2000" b="1">
                <a:solidFill>
                  <a:srgbClr val="0070C0"/>
                </a:solidFill>
              </a:rPr>
              <a:t>方法检查是否存在</a:t>
            </a:r>
            <a:r>
              <a:rPr lang="en-US" altLang="zh-CN" sz="2000" b="1">
                <a:solidFill>
                  <a:srgbClr val="0070C0"/>
                </a:solidFill>
              </a:rPr>
              <a:t>key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返回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Boolean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 1.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true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 2.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false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map4.contains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("B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containts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先判断在取值，可以防止异常，并加入相应的处理逻辑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4015580"/>
            <a:ext cx="7128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map4 = mutable.Map( ("A", 1), ("B", 2), ("C", 3),("D", 30.9) 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if( map4.contains("B") 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println("key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存在 值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= " + map4("B"))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 else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println("key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不存在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</a:t>
            </a:r>
            <a:r>
              <a:rPr lang="zh-CN" altLang="en-US" sz="2200" b="1"/>
              <a:t>据结构特点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4104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</a:rPr>
              <a:t>可变集合和不可变集合</a:t>
            </a:r>
            <a:r>
              <a:rPr lang="zh-CN" altLang="en-US" sz="2000" b="1" dirty="0">
                <a:solidFill>
                  <a:srgbClr val="0070C0"/>
                </a:solidFill>
              </a:rPr>
              <a:t>举例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/>
              <a:t>不</a:t>
            </a:r>
            <a:r>
              <a:rPr lang="zh-CN" altLang="en-US" dirty="0"/>
              <a:t>可变集合：</a:t>
            </a:r>
            <a:r>
              <a:rPr lang="en-US" altLang="zh-CN" dirty="0"/>
              <a:t>scala</a:t>
            </a:r>
            <a:r>
              <a:rPr lang="zh-CN" altLang="en-US" dirty="0"/>
              <a:t>不可变集合，就是这个</a:t>
            </a:r>
            <a:r>
              <a:rPr lang="zh-CN" altLang="en-US" b="1" dirty="0">
                <a:solidFill>
                  <a:srgbClr val="CC0000"/>
                </a:solidFill>
              </a:rPr>
              <a:t>集</a:t>
            </a:r>
            <a:r>
              <a:rPr lang="zh-CN" altLang="en-US" b="1" dirty="0" smtClean="0">
                <a:solidFill>
                  <a:srgbClr val="CC0000"/>
                </a:solidFill>
              </a:rPr>
              <a:t>合</a:t>
            </a:r>
            <a:r>
              <a:rPr lang="zh-CN" altLang="en-US" b="1" dirty="0">
                <a:solidFill>
                  <a:srgbClr val="CC0000"/>
                </a:solidFill>
              </a:rPr>
              <a:t>本身</a:t>
            </a:r>
            <a:r>
              <a:rPr lang="zh-CN" altLang="en-US" dirty="0" smtClean="0"/>
              <a:t>不能动态变化</a:t>
            </a:r>
            <a:r>
              <a:rPr lang="zh-CN" altLang="en-US" dirty="0"/>
              <a:t>。</a:t>
            </a:r>
            <a:r>
              <a:rPr lang="en-US" altLang="zh-CN" dirty="0" smtClean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dirty="0" smtClean="0"/>
              <a:t>数</a:t>
            </a:r>
            <a:r>
              <a:rPr lang="zh-CN" altLang="en-US" dirty="0"/>
              <a:t>组</a:t>
            </a:r>
            <a:r>
              <a:rPr lang="zh-CN" altLang="en-US" dirty="0" smtClean="0"/>
              <a:t>，</a:t>
            </a:r>
            <a:r>
              <a:rPr lang="zh-CN" altLang="en-US" dirty="0"/>
              <a:t>是不可以动态增长的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 dirty="0"/>
              <a:t>可变集合</a:t>
            </a:r>
            <a:r>
              <a:rPr lang="en-US" altLang="zh-CN" dirty="0"/>
              <a:t>:</a:t>
            </a:r>
            <a:r>
              <a:rPr lang="zh-CN" altLang="en-US" dirty="0"/>
              <a:t>可变集</a:t>
            </a:r>
            <a:r>
              <a:rPr lang="zh-CN" altLang="en-US" dirty="0" smtClean="0"/>
              <a:t>合，就</a:t>
            </a:r>
            <a:r>
              <a:rPr lang="zh-CN" altLang="en-US" dirty="0"/>
              <a:t>是这个</a:t>
            </a:r>
            <a:r>
              <a:rPr lang="zh-CN" altLang="en-US" b="1" dirty="0">
                <a:solidFill>
                  <a:srgbClr val="CC0000"/>
                </a:solidFill>
              </a:rPr>
              <a:t>集</a:t>
            </a:r>
            <a:r>
              <a:rPr lang="zh-CN" altLang="en-US" b="1" dirty="0" smtClean="0">
                <a:solidFill>
                  <a:srgbClr val="CC0000"/>
                </a:solidFill>
              </a:rPr>
              <a:t>合本身</a:t>
            </a:r>
            <a:r>
              <a:rPr lang="zh-CN" altLang="en-US" dirty="0" smtClean="0"/>
              <a:t>可以</a:t>
            </a:r>
            <a:r>
              <a:rPr lang="zh-CN" altLang="en-US" dirty="0"/>
              <a:t>动态</a:t>
            </a:r>
            <a:r>
              <a:rPr lang="zh-CN" altLang="en-US" dirty="0" smtClean="0"/>
              <a:t>变化的。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:ArrayList </a:t>
            </a:r>
            <a:r>
              <a:rPr lang="en-US" altLang="zh-CN" dirty="0"/>
              <a:t>, </a:t>
            </a:r>
            <a:r>
              <a:rPr lang="zh-CN" altLang="en-US" dirty="0"/>
              <a:t>是可以动态增长的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7991" y="1512143"/>
            <a:ext cx="4142481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不可变集合类似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的数组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int[] nums = new int[3];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nums[2] = 11; //?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//nums[3] = 90; //?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String[] names = {"bj", "sh"};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System.out.println(nums + " " + names);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可变集合举例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ArrayList al = new ArrayList&lt;String&gt;();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al.add("zs");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al.add("zs2");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System.out.println(al + " " + al.hashCode());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地址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al.add("zs3");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System.out.println(al + " " + al.hashCode());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4117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/>
              <a:t>取值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>
                <a:solidFill>
                  <a:srgbClr val="0070C0"/>
                </a:solidFill>
              </a:rPr>
              <a:t>3</a:t>
            </a:r>
            <a:r>
              <a:rPr lang="en-US" altLang="zh-CN" sz="2000" b="1" smtClean="0">
                <a:solidFill>
                  <a:srgbClr val="0070C0"/>
                </a:solidFill>
              </a:rPr>
              <a:t>-</a:t>
            </a:r>
            <a:r>
              <a:rPr lang="zh-CN" altLang="en-US" sz="2000" b="1" smtClean="0">
                <a:solidFill>
                  <a:srgbClr val="0070C0"/>
                </a:solidFill>
              </a:rPr>
              <a:t>使用</a:t>
            </a:r>
            <a:r>
              <a:rPr lang="en-US" altLang="zh-CN" sz="2000" b="1" smtClean="0">
                <a:solidFill>
                  <a:srgbClr val="0070C0"/>
                </a:solidFill>
              </a:rPr>
              <a:t>map.get(key).get</a:t>
            </a:r>
            <a:r>
              <a:rPr lang="zh-CN" altLang="en-US" sz="2000" b="1" smtClean="0">
                <a:solidFill>
                  <a:srgbClr val="0070C0"/>
                </a:solidFill>
              </a:rPr>
              <a:t>取值</a:t>
            </a:r>
            <a:r>
              <a:rPr lang="en-US" altLang="zh-CN" sz="2000" b="1" smtClean="0">
                <a:solidFill>
                  <a:srgbClr val="0070C0"/>
                </a:solidFill>
              </a:rPr>
              <a:t>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过 映射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.get(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键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这样的调用返回一个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Option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对象，要么是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，要么是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None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说明和小结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map.get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方法会将数据进行包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装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如果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map.get(key) 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存在返回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some,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不存在，则返回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None</a:t>
            </a: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 如果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map.get(key).get  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存在，返回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对应的值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否则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，抛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出异常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java.util.NoSuchElementException: None.get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232223"/>
            <a:ext cx="5974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var map4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println(map4.get("A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")) //Some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println(map4.get("A").get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得到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在取出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/>
              <a:t>取值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方式</a:t>
            </a:r>
            <a:r>
              <a:rPr lang="en-US" altLang="zh-CN" sz="2000" b="1" smtClean="0">
                <a:solidFill>
                  <a:srgbClr val="0070C0"/>
                </a:solidFill>
              </a:rPr>
              <a:t>4-</a:t>
            </a:r>
            <a:r>
              <a:rPr lang="zh-CN" altLang="en-US" sz="2000" b="1" smtClean="0">
                <a:solidFill>
                  <a:srgbClr val="0070C0"/>
                </a:solidFill>
              </a:rPr>
              <a:t>使</a:t>
            </a:r>
            <a:r>
              <a:rPr lang="zh-CN" altLang="en-US" sz="2000" b="1">
                <a:solidFill>
                  <a:srgbClr val="0070C0"/>
                </a:solidFill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</a:rPr>
              <a:t>map4.getOrElse()</a:t>
            </a:r>
            <a:r>
              <a:rPr lang="zh-CN" altLang="en-US" sz="2000" b="1" smtClean="0">
                <a:solidFill>
                  <a:srgbClr val="0070C0"/>
                </a:solidFill>
              </a:rPr>
              <a:t>取值</a:t>
            </a:r>
            <a:r>
              <a:rPr lang="en-US" altLang="zh-CN" sz="2000" b="1" smtClean="0">
                <a:solidFill>
                  <a:srgbClr val="0070C0"/>
                </a:solidFill>
              </a:rPr>
              <a:t>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b="1" smtClean="0"/>
              <a:t>getOrElse </a:t>
            </a:r>
            <a:r>
              <a:rPr lang="zh-CN" altLang="en-US" b="1" smtClean="0"/>
              <a:t>方法 </a:t>
            </a:r>
            <a:r>
              <a:rPr lang="en-US" altLang="zh-CN" b="1" smtClean="0"/>
              <a:t>: def </a:t>
            </a:r>
            <a:r>
              <a:rPr lang="en-US" altLang="zh-CN"/>
              <a:t>getOrElse[V1 &gt;: V](key: K, default: =&gt; V1)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说明：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存在，返回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对应的值。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不存在，返回默认值。在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中底层有很多类似的操作。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何选择取值方式建议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如果我们确定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有这个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 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则应当使用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map(key),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速度快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果我们不能确定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是否有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 ,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而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且有不同的业务逻辑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map.contains()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先判断在加入逻辑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果只是简单的希望得到一个值，使用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map4.getOrElse("ip","127.0.0.1")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830" y="3314084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map4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println(map4.getOrElse("A","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默认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"))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对</a:t>
            </a:r>
            <a:r>
              <a:rPr lang="en-US" altLang="zh-CN" sz="2200" b="1" smtClean="0"/>
              <a:t>map</a:t>
            </a:r>
            <a:r>
              <a:rPr lang="zh-CN" altLang="en-US" sz="2200" b="1" smtClean="0"/>
              <a:t>修改、添加和删除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更新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的元素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/>
              <a:t>案</a:t>
            </a:r>
            <a:r>
              <a:rPr lang="zh-CN" altLang="en-US" b="1" smtClean="0"/>
              <a:t>例：</a:t>
            </a:r>
            <a:endParaRPr lang="en-US" altLang="zh-CN" b="1" smtClean="0"/>
          </a:p>
          <a:p>
            <a:endParaRPr lang="en-US" altLang="zh-CN"/>
          </a:p>
          <a:p>
            <a:endParaRPr lang="en-US" altLang="zh-CN" b="1" smtClean="0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: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map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是可变的，才能修改，否则报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错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存在：则修改对应的值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,key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不存在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等价于添加一个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key-val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448247"/>
            <a:ext cx="5949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map4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map4("AA") = 20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println(map4)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对</a:t>
            </a:r>
            <a:r>
              <a:rPr lang="en-US" altLang="zh-CN" sz="2200" b="1" smtClean="0"/>
              <a:t>map</a:t>
            </a:r>
            <a:r>
              <a:rPr lang="zh-CN" altLang="en-US" sz="2200" b="1" smtClean="0"/>
              <a:t>修改、添加和删除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添加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元素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增加单个元素</a:t>
            </a:r>
            <a:r>
              <a:rPr lang="en-US" altLang="zh-CN" sz="2000" b="1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000" b="1">
                <a:latin typeface="Arial" pitchFamily="34" charset="0"/>
                <a:cs typeface="Arial" pitchFamily="34" charset="0"/>
              </a:rPr>
            </a:br>
            <a:r>
              <a:rPr lang="en-US" altLang="zh-CN" sz="2000" b="1">
                <a:latin typeface="Arial" pitchFamily="34" charset="0"/>
                <a:cs typeface="Arial" pitchFamily="34" charset="0"/>
              </a:rPr>
              <a:t> </a:t>
            </a: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2-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增加多个元素</a:t>
            </a: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088207"/>
            <a:ext cx="705678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val map4 = mutable.Map( ("A", 1), ("B", "</a:t>
            </a:r>
            <a:r>
              <a:rPr lang="zh-CN" altLang="en-US"/>
              <a:t>北京</a:t>
            </a:r>
            <a:r>
              <a:rPr lang="en-US" altLang="zh-CN"/>
              <a:t>"), ("C", 3) )</a:t>
            </a:r>
          </a:p>
          <a:p>
            <a:r>
              <a:rPr lang="en-US" altLang="zh-CN"/>
              <a:t>map4 += ( "D" -&gt; 4 )</a:t>
            </a:r>
          </a:p>
          <a:p>
            <a:r>
              <a:rPr lang="en-US" altLang="zh-CN"/>
              <a:t>map4 += ( "B" -&gt; </a:t>
            </a:r>
            <a:r>
              <a:rPr lang="en-US" altLang="zh-CN" smtClean="0"/>
              <a:t>50 </a:t>
            </a:r>
            <a:r>
              <a:rPr lang="en-US" altLang="zh-CN"/>
              <a:t>)</a:t>
            </a:r>
          </a:p>
          <a:p>
            <a:r>
              <a:rPr lang="en-US" altLang="zh-CN"/>
              <a:t>println(map4)</a:t>
            </a:r>
          </a:p>
          <a:p>
            <a:r>
              <a:rPr lang="zh-CN" altLang="en-US" smtClean="0"/>
              <a:t>思考：</a:t>
            </a:r>
            <a:r>
              <a:rPr lang="zh-CN" altLang="en-US" smtClean="0">
                <a:solidFill>
                  <a:srgbClr val="CC0000"/>
                </a:solidFill>
              </a:rPr>
              <a:t>如果增加的</a:t>
            </a:r>
            <a:r>
              <a:rPr lang="en-US" altLang="zh-CN" smtClean="0">
                <a:solidFill>
                  <a:srgbClr val="CC0000"/>
                </a:solidFill>
              </a:rPr>
              <a:t>key </a:t>
            </a:r>
            <a:r>
              <a:rPr lang="zh-CN" altLang="en-US" smtClean="0">
                <a:solidFill>
                  <a:srgbClr val="CC0000"/>
                </a:solidFill>
              </a:rPr>
              <a:t>已经存在会怎么样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4320455"/>
            <a:ext cx="705678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val </a:t>
            </a:r>
            <a:r>
              <a:rPr lang="en-US" altLang="zh-CN"/>
              <a:t>map4 = mutable.Map( ("A", 1), ("B", "</a:t>
            </a:r>
            <a:r>
              <a:rPr lang="zh-CN" altLang="en-US"/>
              <a:t>北京</a:t>
            </a:r>
            <a:r>
              <a:rPr lang="en-US" altLang="zh-CN"/>
              <a:t>"), ("C", 3) )</a:t>
            </a:r>
          </a:p>
          <a:p>
            <a:r>
              <a:rPr lang="en-US" altLang="zh-CN"/>
              <a:t>val map5 = map4 + ("E"-&gt;1, "F"-&gt;3</a:t>
            </a:r>
            <a:r>
              <a:rPr lang="en-US" altLang="zh-CN" smtClean="0"/>
              <a:t>)</a:t>
            </a:r>
            <a:endParaRPr lang="en-US" altLang="zh-CN"/>
          </a:p>
          <a:p>
            <a:r>
              <a:rPr lang="en-US" altLang="zh-CN"/>
              <a:t>map4 += ("EE"-&gt;1, "FF"-&gt;3)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</a:t>
            </a:r>
            <a:r>
              <a:rPr lang="zh-CN" altLang="en-US" sz="2200" b="1"/>
              <a:t>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对</a:t>
            </a:r>
            <a:r>
              <a:rPr lang="en-US" altLang="zh-CN" sz="2200" b="1" smtClean="0"/>
              <a:t>map</a:t>
            </a:r>
            <a:r>
              <a:rPr lang="zh-CN" altLang="en-US" sz="2200" b="1" smtClean="0"/>
              <a:t>修改、添加和删除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删除</a:t>
            </a:r>
            <a:r>
              <a:rPr lang="en-US" altLang="zh-CN" sz="2000" b="1" smtClean="0">
                <a:solidFill>
                  <a:srgbClr val="0070C0"/>
                </a:solidFill>
              </a:rPr>
              <a:t>map</a:t>
            </a:r>
            <a:r>
              <a:rPr lang="zh-CN" altLang="en-US" sz="2000" b="1" smtClean="0">
                <a:solidFill>
                  <a:srgbClr val="0070C0"/>
                </a:solidFill>
              </a:rPr>
              <a:t>元素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明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"A","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就是要删除的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可以写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多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存在，就删除，如果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key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不存在，也不会报错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016199"/>
            <a:ext cx="5949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map4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map4 -= ("A", "B")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println("map4=" + map4)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映射 </a:t>
            </a:r>
            <a:r>
              <a:rPr lang="en-US" altLang="zh-CN" sz="2200" b="1" smtClean="0"/>
              <a:t>Map-</a:t>
            </a:r>
            <a:r>
              <a:rPr lang="zh-CN" altLang="en-US" sz="2200" b="1" smtClean="0"/>
              <a:t>对</a:t>
            </a:r>
            <a:r>
              <a:rPr lang="en-US" altLang="zh-CN" sz="2200" b="1" smtClean="0"/>
              <a:t>map</a:t>
            </a:r>
            <a:r>
              <a:rPr lang="zh-CN" altLang="en-US" sz="2200" b="1"/>
              <a:t>遍历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对</a:t>
            </a:r>
            <a:r>
              <a:rPr lang="en-US" altLang="zh-CN" sz="2000" b="1" smtClean="0"/>
              <a:t>map</a:t>
            </a:r>
            <a:r>
              <a:rPr lang="zh-CN" altLang="en-US" sz="2000" b="1" smtClean="0"/>
              <a:t>的</a:t>
            </a:r>
            <a:r>
              <a:rPr lang="zh-CN" altLang="en-US" sz="2000" b="1"/>
              <a:t>元</a:t>
            </a:r>
            <a:r>
              <a:rPr lang="zh-CN" altLang="en-US" sz="2000" b="1" smtClean="0"/>
              <a:t>素</a:t>
            </a:r>
            <a:r>
              <a:rPr lang="en-US" altLang="zh-CN" sz="2000" b="1" smtClean="0"/>
              <a:t>(</a:t>
            </a:r>
            <a:r>
              <a:rPr lang="zh-CN" altLang="en-US" sz="1400" smtClean="0"/>
              <a:t>元组</a:t>
            </a:r>
            <a:r>
              <a:rPr lang="en-US" altLang="zh-CN" sz="1400" smtClean="0"/>
              <a:t>Tuple2</a:t>
            </a:r>
            <a:r>
              <a:rPr lang="zh-CN" altLang="en-US" sz="1400" smtClean="0"/>
              <a:t>对象 </a:t>
            </a:r>
            <a:r>
              <a:rPr lang="en-US" altLang="zh-CN" sz="2000" b="1" smtClean="0"/>
              <a:t>)</a:t>
            </a:r>
            <a:r>
              <a:rPr lang="zh-CN" altLang="en-US" sz="2000" b="1" smtClean="0"/>
              <a:t>进行遍历的方式很多，具体如下</a:t>
            </a:r>
            <a:r>
              <a:rPr lang="en-US" altLang="zh-CN" sz="2000" smtClean="0"/>
              <a:t>: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060039"/>
            <a:ext cx="59490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map1 = mutable.Map( ("A", 1), ("B", 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北京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"), ("C", 3) 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for ((k, v) &lt;- map1) println(k + " is mapped to " + v)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for (v &lt;- map1.keys) println(v)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for (v &lt;- map1.values) println(v)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for(v &lt;- map1) println(v) //v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Tuple</a:t>
            </a:r>
            <a:r>
              <a:rPr lang="en-US" altLang="zh-CN" smtClean="0"/>
              <a:t>?</a:t>
            </a:r>
          </a:p>
          <a:p>
            <a:endParaRPr lang="en-US" altLang="zh-CN"/>
          </a:p>
          <a:p>
            <a:r>
              <a:rPr lang="zh-CN" altLang="en-US" smtClean="0"/>
              <a:t>说明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每遍历一次，返回的元素是</a:t>
            </a:r>
            <a:r>
              <a:rPr lang="en-US" altLang="zh-CN" smtClean="0"/>
              <a:t>Tuple2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取出的时候，</a:t>
            </a:r>
            <a:r>
              <a:rPr lang="zh-CN" altLang="en-US"/>
              <a:t>可</a:t>
            </a:r>
            <a:r>
              <a:rPr lang="zh-CN" altLang="en-US" smtClean="0"/>
              <a:t>以按照元组的方式来取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/>
              <a:t>基</a:t>
            </a:r>
            <a:r>
              <a:rPr lang="zh-CN" altLang="en-US" sz="2200" b="1" smtClean="0"/>
              <a:t>本介绍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集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是不重复元素的结合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。集不保留顺序，默认是以哈希集实现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的回顾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HashSet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是实现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Set&lt;E&gt;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接口的一个实体类，数据是以哈希表的形式存放的，里面的不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能包含重复数据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接口是一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种不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包含重复元素的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collection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HashSet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中的数据也是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没有顺序的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例演示：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的说明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>
                <a:latin typeface="Arial" pitchFamily="34" charset="0"/>
                <a:cs typeface="Arial" pitchFamily="34" charset="0"/>
              </a:rPr>
              <a:t>默认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情况下，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使用的是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不可变集合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，如果你想使用可变集合，需要引用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scala.collection.mutable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.Set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包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0853" y="3295500"/>
            <a:ext cx="322556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HashSet hs = new HashSet&lt;String&gt;();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hs.add("jack");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hs.add("tom");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hs.add("jack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");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hs.add("jack2");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System.out.println(hs);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 smtClean="0"/>
              <a:t>创建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Set</a:t>
            </a:r>
            <a:r>
              <a:rPr lang="zh-CN" altLang="en-US" sz="2000" b="1">
                <a:solidFill>
                  <a:srgbClr val="0070C0"/>
                </a:solidFill>
              </a:rPr>
              <a:t>不可变集合的创建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smtClean="0">
                <a:solidFill>
                  <a:srgbClr val="0070C0"/>
                </a:solidFill>
              </a:rPr>
              <a:t>Set</a:t>
            </a:r>
            <a:r>
              <a:rPr lang="zh-CN" altLang="en-US" sz="2000" b="1" smtClean="0">
                <a:solidFill>
                  <a:srgbClr val="0070C0"/>
                </a:solidFill>
              </a:rPr>
              <a:t>可</a:t>
            </a:r>
            <a:r>
              <a:rPr lang="zh-CN" altLang="en-US" sz="2000" b="1">
                <a:solidFill>
                  <a:srgbClr val="0070C0"/>
                </a:solidFill>
              </a:rPr>
              <a:t>变集合的创建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64289"/>
              </p:ext>
            </p:extLst>
          </p:nvPr>
        </p:nvGraphicFramePr>
        <p:xfrm>
          <a:off x="683568" y="2060039"/>
          <a:ext cx="4608512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set = Set(1, 2, 3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不可变</a:t>
                      </a:r>
                      <a:endParaRPr lang="en-US" sz="16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println(set)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57303"/>
              </p:ext>
            </p:extLst>
          </p:nvPr>
        </p:nvGraphicFramePr>
        <p:xfrm>
          <a:off x="683568" y="3888407"/>
          <a:ext cx="4608512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scala.collection.mutable.Set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mutableSet = Set(1, 2, 3</a:t>
                      </a: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可变</a:t>
                      </a:r>
                      <a:endParaRPr lang="en-US" sz="16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36096" y="2218282"/>
            <a:ext cx="32415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import scala.collection.mutable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ScalaSet01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set01 = Set(1,2,4,"abc")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println(set01)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set02 = mutable.Set(1,2,4,"abc")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println(set02)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6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/>
              <a:t>可变集合的元素添</a:t>
            </a:r>
            <a:r>
              <a:rPr lang="zh-CN" altLang="en-US" sz="2200" b="1" smtClean="0"/>
              <a:t>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可</a:t>
            </a:r>
            <a:r>
              <a:rPr lang="zh-CN" altLang="en-US" sz="2000" b="1">
                <a:solidFill>
                  <a:srgbClr val="0070C0"/>
                </a:solidFill>
              </a:rPr>
              <a:t>变集合的元素添加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b="1" smtClean="0">
              <a:solidFill>
                <a:srgbClr val="0070C0"/>
              </a:solidFill>
            </a:endParaRPr>
          </a:p>
          <a:p>
            <a:r>
              <a:rPr lang="zh-CN" altLang="en-US" b="1" smtClean="0">
                <a:solidFill>
                  <a:srgbClr val="EE0000"/>
                </a:solidFill>
              </a:rPr>
              <a:t>说</a:t>
            </a:r>
            <a:r>
              <a:rPr lang="zh-CN" altLang="en-US" b="1">
                <a:solidFill>
                  <a:srgbClr val="EE0000"/>
                </a:solidFill>
              </a:rPr>
              <a:t>明：如果添加的对象已经存在，则不会重复添加，也不会报错</a:t>
            </a:r>
            <a:endParaRPr lang="en-US" altLang="zh-CN" b="1" smtClean="0">
              <a:solidFill>
                <a:srgbClr val="EE0000"/>
              </a:solidFill>
            </a:endParaRPr>
          </a:p>
          <a:p>
            <a:r>
              <a:rPr lang="en-US" altLang="zh-CN" b="1" smtClean="0">
                <a:solidFill>
                  <a:srgbClr val="0070C0"/>
                </a:solidFill>
              </a:rPr>
              <a:t> 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07904"/>
              </p:ext>
            </p:extLst>
          </p:nvPr>
        </p:nvGraphicFramePr>
        <p:xfrm>
          <a:off x="724843" y="1728167"/>
          <a:ext cx="675774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774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mutableSet.add(4) 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方式</a:t>
                      </a:r>
                      <a:r>
                        <a:rPr lang="en-US" altLang="zh-CN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 += 6 </a:t>
                      </a:r>
                      <a:r>
                        <a:rPr lang="zh-CN" altLang="en-US" sz="16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zh-CN" altLang="en-US" sz="16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方式</a:t>
                      </a:r>
                      <a:r>
                        <a:rPr lang="en-US" altLang="zh-CN" sz="16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1600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mutableSet.+=(5) //</a:t>
                      </a:r>
                      <a:r>
                        <a:rPr lang="zh-CN" altLang="en-US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方式</a:t>
                      </a:r>
                      <a:r>
                        <a:rPr lang="en-US" altLang="zh-CN" sz="16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3" y="3983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284" y="3983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4284" y="3744391"/>
            <a:ext cx="59359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set02 = mutable.Set(1,2,4,"abc")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set02.add(90)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set02 +=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78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set02 += 90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println(set02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/>
              <a:t>可变集合的元素添</a:t>
            </a:r>
            <a:r>
              <a:rPr lang="zh-CN" altLang="en-US" sz="2200" b="1" smtClean="0"/>
              <a:t>加和删除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可</a:t>
            </a:r>
            <a:r>
              <a:rPr lang="zh-CN" altLang="en-US" sz="2000" b="1">
                <a:solidFill>
                  <a:srgbClr val="0070C0"/>
                </a:solidFill>
              </a:rPr>
              <a:t>变集合的元</a:t>
            </a:r>
            <a:r>
              <a:rPr lang="zh-CN" altLang="en-US" sz="2000" b="1" smtClean="0">
                <a:solidFill>
                  <a:srgbClr val="0070C0"/>
                </a:solidFill>
              </a:rPr>
              <a:t>素</a:t>
            </a:r>
            <a:r>
              <a:rPr lang="zh-CN" altLang="en-US" sz="2000" b="1">
                <a:solidFill>
                  <a:srgbClr val="0070C0"/>
                </a:solidFill>
              </a:rPr>
              <a:t>删除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02065"/>
              </p:ext>
            </p:extLst>
          </p:nvPr>
        </p:nvGraphicFramePr>
        <p:xfrm>
          <a:off x="719337" y="1836796"/>
          <a:ext cx="6768752" cy="1872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8752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 set02 = mutable.Set(1,2,4,"abc")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set02 -= 2 //</a:t>
                      </a:r>
                      <a:r>
                        <a:rPr lang="en-US" altLang="zh-CN" sz="1600" b="1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zh-CN" altLang="en-US" sz="1600" b="1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操作符形式</a:t>
                      </a:r>
                      <a:endParaRPr lang="en-US" altLang="zh-CN" sz="1600" b="1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set02.remove("abc") // </a:t>
                      </a:r>
                      <a:r>
                        <a:rPr lang="zh-CN" altLang="en-US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方法的形式，</a:t>
                      </a: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scala</a:t>
                      </a:r>
                      <a:r>
                        <a:rPr lang="zh-CN" altLang="en-US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的</a:t>
                      </a: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</a:t>
                      </a:r>
                      <a:r>
                        <a:rPr lang="zh-CN" altLang="en-US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可以直接删除值</a:t>
                      </a:r>
                      <a:endParaRPr lang="en-US" altLang="zh-CN" sz="1600" b="1" kern="10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println(set02)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说明：</a:t>
                      </a:r>
                      <a:r>
                        <a:rPr lang="zh-CN" altLang="en-US" sz="1600" b="1" smtClean="0">
                          <a:solidFill>
                            <a:srgbClr val="EE0000"/>
                          </a:solidFill>
                        </a:rPr>
                        <a:t>说明：如果删除的对象不存在，则不生效，也不会报错</a:t>
                      </a:r>
                      <a:endParaRPr lang="en-US" sz="1600" b="1" kern="100"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6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600" b="1" smtClean="0"/>
              <a:t>不</a:t>
            </a:r>
            <a:r>
              <a:rPr lang="zh-CN" altLang="en-US" sz="1600" b="1"/>
              <a:t>可变集合继承层</a:t>
            </a:r>
            <a:r>
              <a:rPr lang="zh-CN" altLang="en-US" sz="1600" b="1" smtClean="0"/>
              <a:t>次一览图</a:t>
            </a:r>
            <a:endParaRPr lang="en-US" altLang="zh-CN" sz="16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3" y="1244431"/>
            <a:ext cx="813690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不可变集合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承关系一览图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老师小结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100"/>
              <a:t>1.Set</a:t>
            </a:r>
            <a:r>
              <a:rPr lang="zh-CN" altLang="en-US" sz="1100"/>
              <a:t>、</a:t>
            </a:r>
            <a:r>
              <a:rPr lang="en-US" altLang="zh-CN" sz="1100"/>
              <a:t>Map</a:t>
            </a:r>
            <a:r>
              <a:rPr lang="zh-CN" altLang="en-US" sz="1100"/>
              <a:t>是</a:t>
            </a:r>
            <a:r>
              <a:rPr lang="en-US" altLang="zh-CN" sz="1100"/>
              <a:t>Java</a:t>
            </a:r>
            <a:r>
              <a:rPr lang="zh-CN" altLang="en-US" sz="1100"/>
              <a:t>中也有的集合</a:t>
            </a:r>
            <a:endParaRPr lang="en-US" altLang="zh-CN" sz="1100"/>
          </a:p>
          <a:p>
            <a:r>
              <a:rPr lang="en-US" altLang="zh-CN" sz="1100"/>
              <a:t>2.</a:t>
            </a:r>
            <a:r>
              <a:rPr lang="en-US" altLang="zh-CN" sz="1100">
                <a:solidFill>
                  <a:srgbClr val="FF0000"/>
                </a:solidFill>
              </a:rPr>
              <a:t>Seq</a:t>
            </a:r>
            <a:r>
              <a:rPr lang="zh-CN" altLang="en-US" sz="1100">
                <a:solidFill>
                  <a:srgbClr val="FF0000"/>
                </a:solidFill>
              </a:rPr>
              <a:t>是</a:t>
            </a:r>
            <a:r>
              <a:rPr lang="en-US" altLang="zh-CN" sz="1100">
                <a:solidFill>
                  <a:srgbClr val="FF0000"/>
                </a:solidFill>
              </a:rPr>
              <a:t>Java</a:t>
            </a:r>
            <a:r>
              <a:rPr lang="zh-CN" altLang="en-US" sz="1100">
                <a:solidFill>
                  <a:srgbClr val="FF0000"/>
                </a:solidFill>
              </a:rPr>
              <a:t>没有的，我们发现</a:t>
            </a:r>
            <a:r>
              <a:rPr lang="en-US" altLang="zh-CN" sz="1100">
                <a:solidFill>
                  <a:srgbClr val="FF0000"/>
                </a:solidFill>
              </a:rPr>
              <a:t>List</a:t>
            </a:r>
            <a:r>
              <a:rPr lang="zh-CN" altLang="en-US" sz="1100">
                <a:solidFill>
                  <a:srgbClr val="FF0000"/>
                </a:solidFill>
              </a:rPr>
              <a:t>归</a:t>
            </a:r>
            <a:r>
              <a:rPr lang="zh-CN" altLang="en-US" sz="1100" smtClean="0">
                <a:solidFill>
                  <a:srgbClr val="FF0000"/>
                </a:solidFill>
              </a:rPr>
              <a:t>属</a:t>
            </a:r>
            <a:r>
              <a:rPr lang="en-US" altLang="zh-CN" sz="1100" smtClean="0">
                <a:solidFill>
                  <a:srgbClr val="FF0000"/>
                </a:solidFill>
              </a:rPr>
              <a:t/>
            </a:r>
            <a:br>
              <a:rPr lang="en-US" altLang="zh-CN" sz="1100" smtClean="0">
                <a:solidFill>
                  <a:srgbClr val="FF0000"/>
                </a:solidFill>
              </a:rPr>
            </a:br>
            <a:r>
              <a:rPr lang="zh-CN" altLang="en-US" sz="1100" smtClean="0">
                <a:solidFill>
                  <a:srgbClr val="FF0000"/>
                </a:solidFill>
              </a:rPr>
              <a:t>到</a:t>
            </a:r>
            <a:r>
              <a:rPr lang="en-US" altLang="zh-CN" sz="1100">
                <a:solidFill>
                  <a:srgbClr val="FF0000"/>
                </a:solidFill>
              </a:rPr>
              <a:t>Seq</a:t>
            </a:r>
            <a:r>
              <a:rPr lang="zh-CN" altLang="en-US" sz="1100">
                <a:solidFill>
                  <a:srgbClr val="FF0000"/>
                </a:solidFill>
              </a:rPr>
              <a:t>了</a:t>
            </a:r>
            <a:r>
              <a:rPr lang="en-US" altLang="zh-CN" sz="1100"/>
              <a:t>,</a:t>
            </a:r>
            <a:r>
              <a:rPr lang="zh-CN" altLang="en-US" sz="1100"/>
              <a:t>因此这里的</a:t>
            </a:r>
            <a:r>
              <a:rPr lang="en-US" altLang="zh-CN" sz="1100"/>
              <a:t>List</a:t>
            </a:r>
            <a:r>
              <a:rPr lang="zh-CN" altLang="en-US" sz="1100"/>
              <a:t>就和</a:t>
            </a:r>
            <a:r>
              <a:rPr lang="en-US" altLang="zh-CN" sz="1100"/>
              <a:t>java</a:t>
            </a:r>
            <a:r>
              <a:rPr lang="zh-CN" altLang="en-US" sz="1100"/>
              <a:t>不是</a:t>
            </a:r>
            <a:r>
              <a:rPr lang="zh-CN" altLang="en-US" sz="1100" smtClean="0"/>
              <a:t>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一</a:t>
            </a:r>
            <a:r>
              <a:rPr lang="zh-CN" altLang="en-US" sz="1100"/>
              <a:t>个概念了</a:t>
            </a:r>
            <a:endParaRPr lang="en-US" altLang="zh-CN" sz="1100"/>
          </a:p>
          <a:p>
            <a:r>
              <a:rPr lang="en-US" altLang="zh-CN" sz="1100"/>
              <a:t>3.</a:t>
            </a:r>
            <a:r>
              <a:rPr lang="zh-CN" altLang="en-US" sz="1100"/>
              <a:t>我们前面的</a:t>
            </a:r>
            <a:r>
              <a:rPr lang="en-US" altLang="zh-CN" sz="1100"/>
              <a:t>for</a:t>
            </a:r>
            <a:r>
              <a:rPr lang="zh-CN" altLang="en-US" sz="1100"/>
              <a:t>循环有一个 </a:t>
            </a:r>
            <a:r>
              <a:rPr lang="en-US" altLang="zh-CN" sz="1100"/>
              <a:t>1 to 3 </a:t>
            </a:r>
            <a:r>
              <a:rPr lang="en-US" altLang="zh-CN" sz="1100" smtClean="0"/>
              <a:t>,</a:t>
            </a:r>
            <a:br>
              <a:rPr lang="en-US" altLang="zh-CN" sz="1100" smtClean="0"/>
            </a:br>
            <a:r>
              <a:rPr lang="en-US" altLang="zh-CN" sz="1100" smtClean="0"/>
              <a:t> </a:t>
            </a:r>
            <a:r>
              <a:rPr lang="zh-CN" altLang="en-US" sz="1100"/>
              <a:t>就是</a:t>
            </a:r>
            <a:r>
              <a:rPr lang="en-US" altLang="zh-CN" sz="1100"/>
              <a:t>IndexedSeq </a:t>
            </a:r>
            <a:r>
              <a:rPr lang="zh-CN" altLang="en-US" sz="1100"/>
              <a:t>下的</a:t>
            </a:r>
            <a:r>
              <a:rPr lang="en-US" altLang="zh-CN" sz="1100"/>
              <a:t>Vector</a:t>
            </a:r>
          </a:p>
          <a:p>
            <a:pPr>
              <a:defRPr/>
            </a:pPr>
            <a:r>
              <a:rPr lang="en-US" altLang="zh-CN" sz="1100"/>
              <a:t>4.String</a:t>
            </a:r>
            <a:r>
              <a:rPr lang="zh-CN" altLang="en-US" sz="1100"/>
              <a:t>也是属于</a:t>
            </a:r>
            <a:r>
              <a:rPr lang="en-US" altLang="zh-CN" sz="1100"/>
              <a:t>IndexeSeq</a:t>
            </a:r>
          </a:p>
          <a:p>
            <a:r>
              <a:rPr lang="en-US" altLang="zh-CN" sz="1100"/>
              <a:t>5.</a:t>
            </a:r>
            <a:r>
              <a:rPr lang="zh-CN" altLang="en-US" sz="1100"/>
              <a:t>我们发现经典的数据结构比</a:t>
            </a:r>
            <a:r>
              <a:rPr lang="zh-CN" altLang="en-US" sz="1100" smtClean="0"/>
              <a:t>如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en-US" altLang="zh-CN" sz="1100" smtClean="0"/>
              <a:t>Queue </a:t>
            </a:r>
            <a:r>
              <a:rPr lang="zh-CN" altLang="en-US" sz="1100"/>
              <a:t>和 </a:t>
            </a:r>
            <a:r>
              <a:rPr lang="en-US" altLang="zh-CN" sz="1100"/>
              <a:t>Stack</a:t>
            </a:r>
            <a:r>
              <a:rPr lang="zh-CN" altLang="en-US" sz="1100"/>
              <a:t>被归属到</a:t>
            </a:r>
            <a:r>
              <a:rPr lang="en-US" altLang="zh-CN" sz="1100" smtClean="0"/>
              <a:t>LinearSeq</a:t>
            </a:r>
            <a:endParaRPr lang="en-US" altLang="zh-CN" sz="1100"/>
          </a:p>
          <a:p>
            <a:r>
              <a:rPr lang="en-US" altLang="zh-CN" sz="1100"/>
              <a:t>6.</a:t>
            </a:r>
            <a:r>
              <a:rPr lang="zh-CN" altLang="en-US" sz="1100"/>
              <a:t>大家注意</a:t>
            </a:r>
            <a:r>
              <a:rPr lang="en-US" altLang="zh-CN" sz="1100"/>
              <a:t>Scala</a:t>
            </a:r>
            <a:r>
              <a:rPr lang="zh-CN" altLang="en-US" sz="1100"/>
              <a:t>中的</a:t>
            </a:r>
            <a:r>
              <a:rPr lang="en-US" altLang="zh-CN" sz="1100"/>
              <a:t>Map</a:t>
            </a:r>
            <a:r>
              <a:rPr lang="zh-CN" altLang="en-US" sz="1100"/>
              <a:t>体系有一</a:t>
            </a:r>
            <a:r>
              <a:rPr lang="zh-CN" altLang="en-US" sz="1100" smtClean="0"/>
              <a:t>个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en-US" altLang="zh-CN" sz="1100" smtClean="0"/>
              <a:t>SortedMap</a:t>
            </a:r>
            <a:r>
              <a:rPr lang="en-US" altLang="zh-CN" sz="1100"/>
              <a:t>,</a:t>
            </a:r>
            <a:r>
              <a:rPr lang="zh-CN" altLang="en-US" sz="1100"/>
              <a:t>说明</a:t>
            </a:r>
            <a:r>
              <a:rPr lang="en-US" altLang="zh-CN" sz="1100"/>
              <a:t>Scala</a:t>
            </a:r>
            <a:r>
              <a:rPr lang="zh-CN" altLang="en-US" sz="1100"/>
              <a:t>的</a:t>
            </a:r>
            <a:r>
              <a:rPr lang="en-US" altLang="zh-CN" sz="1100"/>
              <a:t>Map</a:t>
            </a:r>
            <a:r>
              <a:rPr lang="zh-CN" altLang="en-US" sz="1100"/>
              <a:t>可以支</a:t>
            </a:r>
            <a:r>
              <a:rPr lang="zh-CN" altLang="en-US" sz="1100" smtClean="0"/>
              <a:t>持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排序</a:t>
            </a:r>
            <a:endParaRPr lang="en-US" altLang="zh-CN" sz="1100"/>
          </a:p>
          <a:p>
            <a:r>
              <a:rPr lang="en-US" altLang="zh-CN" sz="1100"/>
              <a:t>7.IndexSeq </a:t>
            </a:r>
            <a:r>
              <a:rPr lang="zh-CN" altLang="en-US" sz="1100"/>
              <a:t>和 </a:t>
            </a:r>
            <a:r>
              <a:rPr lang="en-US" altLang="zh-CN" sz="1100"/>
              <a:t>LinearSeq </a:t>
            </a:r>
            <a:r>
              <a:rPr lang="zh-CN" altLang="en-US" sz="1100"/>
              <a:t>的区</a:t>
            </a:r>
            <a:r>
              <a:rPr lang="zh-CN" altLang="en-US" sz="1100" smtClean="0"/>
              <a:t>别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en-US" altLang="zh-CN" sz="1100" smtClean="0"/>
              <a:t>[</a:t>
            </a:r>
            <a:r>
              <a:rPr lang="en-US" altLang="zh-CN" sz="1100"/>
              <a:t>IndexSeq</a:t>
            </a:r>
            <a:r>
              <a:rPr lang="zh-CN" altLang="en-US" sz="1100"/>
              <a:t>是通过索引来查找和定位</a:t>
            </a:r>
            <a:r>
              <a:rPr lang="zh-CN" altLang="en-US" sz="1100" smtClean="0"/>
              <a:t>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因</a:t>
            </a:r>
            <a:r>
              <a:rPr lang="zh-CN" altLang="en-US" sz="1100"/>
              <a:t>此速度快，比如</a:t>
            </a:r>
            <a:r>
              <a:rPr lang="en-US" altLang="zh-CN" sz="1100"/>
              <a:t>String</a:t>
            </a:r>
            <a:r>
              <a:rPr lang="zh-CN" altLang="en-US" sz="1100"/>
              <a:t>就是一个索</a:t>
            </a:r>
            <a:r>
              <a:rPr lang="zh-CN" altLang="en-US" sz="1100" smtClean="0"/>
              <a:t>引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集</a:t>
            </a:r>
            <a:r>
              <a:rPr lang="zh-CN" altLang="en-US" sz="1100"/>
              <a:t>合，通过索</a:t>
            </a:r>
            <a:r>
              <a:rPr lang="zh-CN" altLang="en-US" sz="1100" smtClean="0"/>
              <a:t>引即</a:t>
            </a:r>
            <a:r>
              <a:rPr lang="zh-CN" altLang="en-US" sz="1100"/>
              <a:t>可定位</a:t>
            </a:r>
            <a:r>
              <a:rPr lang="en-US" altLang="zh-CN" sz="1100"/>
              <a:t>] 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en-US" altLang="zh-CN" sz="1100" smtClean="0"/>
              <a:t>[</a:t>
            </a:r>
            <a:r>
              <a:rPr lang="en-US" altLang="zh-CN" sz="1100"/>
              <a:t>LineaSeq </a:t>
            </a:r>
            <a:r>
              <a:rPr lang="zh-CN" altLang="en-US" sz="1100"/>
              <a:t>是线型的，即有头尾的概念</a:t>
            </a:r>
            <a:r>
              <a:rPr lang="zh-CN" altLang="en-US" sz="1100" smtClean="0"/>
              <a:t>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这</a:t>
            </a:r>
            <a:r>
              <a:rPr lang="zh-CN" altLang="en-US" sz="1100"/>
              <a:t>种数据结构一般是通过遍历来查找</a:t>
            </a:r>
            <a:r>
              <a:rPr lang="zh-CN" altLang="en-US" sz="1100" smtClean="0"/>
              <a:t>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它</a:t>
            </a:r>
            <a:r>
              <a:rPr lang="zh-CN" altLang="en-US" sz="1100"/>
              <a:t>的价值在于应用到一</a:t>
            </a:r>
            <a:r>
              <a:rPr lang="zh-CN" altLang="en-US" sz="1100" smtClean="0"/>
              <a:t>些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b="1" smtClean="0"/>
              <a:t>具</a:t>
            </a:r>
            <a:r>
              <a:rPr lang="zh-CN" altLang="en-US" sz="1100" b="1"/>
              <a:t>体的应用场</a:t>
            </a:r>
            <a:r>
              <a:rPr lang="zh-CN" altLang="en-US" sz="1100" b="1" smtClean="0"/>
              <a:t>景 </a:t>
            </a:r>
            <a:r>
              <a:rPr lang="en-US" altLang="zh-CN" sz="1100" b="1" smtClean="0"/>
              <a:t>(</a:t>
            </a:r>
            <a:r>
              <a:rPr lang="zh-CN" altLang="en-US" sz="1100" b="1" smtClean="0"/>
              <a:t>电商网站</a:t>
            </a:r>
            <a:r>
              <a:rPr lang="en-US" altLang="zh-CN" sz="1100" b="1" smtClean="0"/>
              <a:t>, </a:t>
            </a:r>
            <a:r>
              <a:rPr lang="zh-CN" altLang="en-US" sz="1100" b="1" smtClean="0"/>
              <a:t>大数据</a:t>
            </a:r>
            <a:endParaRPr lang="en-US" altLang="zh-CN" sz="1100" b="1" smtClean="0"/>
          </a:p>
          <a:p>
            <a:r>
              <a:rPr lang="zh-CN" altLang="en-US" sz="1100" b="1"/>
              <a:t>推</a:t>
            </a:r>
            <a:r>
              <a:rPr lang="zh-CN" altLang="en-US" sz="1100" b="1" smtClean="0"/>
              <a:t>荐系统 </a:t>
            </a:r>
            <a:r>
              <a:rPr lang="en-US" altLang="zh-CN" sz="1100" b="1" smtClean="0"/>
              <a:t>:</a:t>
            </a:r>
            <a:r>
              <a:rPr lang="zh-CN" altLang="en-US" sz="1100" b="1" smtClean="0"/>
              <a:t>最近浏览的</a:t>
            </a:r>
            <a:r>
              <a:rPr lang="en-US" altLang="zh-CN" sz="1100" b="1" smtClean="0"/>
              <a:t>10</a:t>
            </a:r>
            <a:r>
              <a:rPr lang="zh-CN" altLang="en-US" sz="1100" b="1" smtClean="0"/>
              <a:t>个商品</a:t>
            </a:r>
            <a:r>
              <a:rPr lang="en-US" altLang="zh-CN" sz="1100" b="1" smtClean="0"/>
              <a:t>)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-450008"/>
            <a:ext cx="6943725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88951"/>
              </p:ext>
            </p:extLst>
          </p:nvPr>
        </p:nvGraphicFramePr>
        <p:xfrm>
          <a:off x="2051720" y="1368127"/>
          <a:ext cx="479548" cy="41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368127"/>
                        <a:ext cx="479548" cy="41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4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/>
              <a:t>遍历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集</a:t>
            </a:r>
            <a:r>
              <a:rPr lang="en-US" altLang="zh-CN" sz="2000" b="1" smtClean="0">
                <a:solidFill>
                  <a:srgbClr val="0070C0"/>
                </a:solidFill>
              </a:rPr>
              <a:t>Set</a:t>
            </a:r>
            <a:r>
              <a:rPr lang="zh-CN" altLang="en-US" sz="2000" b="1" smtClean="0">
                <a:solidFill>
                  <a:srgbClr val="0070C0"/>
                </a:solidFill>
              </a:rPr>
              <a:t>的遍历</a:t>
            </a:r>
            <a:endParaRPr lang="zh-CN" altLang="en-US" sz="2000" b="1">
              <a:solidFill>
                <a:srgbClr val="0070C0"/>
              </a:solidFill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62189"/>
              </p:ext>
            </p:extLst>
          </p:nvPr>
        </p:nvGraphicFramePr>
        <p:xfrm>
          <a:off x="683568" y="1893887"/>
          <a:ext cx="675774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774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 set02 = mutable.Set(1, 2, 4, "abc")</a:t>
                      </a:r>
                    </a:p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for(x &lt;- set02) {</a:t>
                      </a:r>
                    </a:p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println(x)</a:t>
                      </a:r>
                    </a:p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 smtClean="0"/>
              <a:t>更多操作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244431"/>
            <a:ext cx="49053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7926" y="4836364"/>
            <a:ext cx="3126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查看集 </a:t>
            </a:r>
            <a:r>
              <a:rPr lang="en-US" altLang="zh-CN" smtClean="0"/>
              <a:t>Set </a:t>
            </a:r>
            <a:r>
              <a:rPr lang="zh-CN" altLang="en-US" smtClean="0"/>
              <a:t>的更多使用方法，</a:t>
            </a:r>
            <a:endParaRPr lang="en-US" altLang="zh-CN" smtClean="0"/>
          </a:p>
          <a:p>
            <a:r>
              <a:rPr lang="zh-CN" altLang="en-US"/>
              <a:t>可</a:t>
            </a:r>
            <a:r>
              <a:rPr lang="zh-CN" altLang="en-US" smtClean="0"/>
              <a:t>以查看相关的文档</a:t>
            </a:r>
            <a:r>
              <a:rPr lang="en-US" altLang="zh-CN" smtClean="0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集 </a:t>
            </a:r>
            <a:r>
              <a:rPr lang="en-US" altLang="zh-CN" sz="2200" b="1" smtClean="0"/>
              <a:t>Set-</a:t>
            </a:r>
            <a:r>
              <a:rPr lang="zh-CN" altLang="en-US" sz="2200" b="1" smtClean="0"/>
              <a:t>更多操作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/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75" y="1321375"/>
            <a:ext cx="8193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x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3810"/>
              </p:ext>
            </p:extLst>
          </p:nvPr>
        </p:nvGraphicFramePr>
        <p:xfrm>
          <a:off x="467545" y="1180643"/>
          <a:ext cx="8280920" cy="4746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1"/>
                <a:gridCol w="3240360"/>
                <a:gridCol w="3672409"/>
              </a:tblGrid>
              <a:tr h="2136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序号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描述</a:t>
                      </a:r>
                    </a:p>
                  </a:txBody>
                  <a:tcPr marL="44198" marR="44198" marT="29465" marB="29465"/>
                </a:tc>
              </a:tr>
              <a:tr h="5230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+(elem: A):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为集合添加新元素，并创建一个新的集合，除非元素已存在</a:t>
                      </a:r>
                    </a:p>
                  </a:txBody>
                  <a:tcPr marL="44198" marR="44198" marT="29465" marB="29465"/>
                </a:tc>
              </a:tr>
              <a:tr h="368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-(elem: A):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移除集合中的元素，并创建一个新的集合</a:t>
                      </a:r>
                    </a:p>
                  </a:txBody>
                  <a:tcPr marL="44198" marR="44198" marT="29465" marB="29465"/>
                </a:tc>
              </a:tr>
              <a:tr h="368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contains(elem: A): Boolean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如果元素在集合中存在，返回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true，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否则返回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false。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&amp;(that: Set[A]):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返回两个集合的交集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&amp;~(that: Set[A]):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返回两个集合的差集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++(elems: A):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合并两个集合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drop(n: Int): Set[A]]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返回丢弃前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个元素新集合</a:t>
                      </a:r>
                    </a:p>
                  </a:txBody>
                  <a:tcPr marL="44198" marR="44198" marT="29465" marB="29465"/>
                </a:tc>
              </a:tr>
              <a:tr h="368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dropRight(n: Int):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返回丢弃最后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个元素新集合</a:t>
                      </a:r>
                    </a:p>
                  </a:txBody>
                  <a:tcPr marL="44198" marR="44198" marT="29465" marB="29465"/>
                </a:tc>
              </a:tr>
              <a:tr h="3683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dropWhile(p: (A) =&gt; Boolean):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从左向右丢弃元素，直到条件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不成立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max: </a:t>
                      </a:r>
                      <a:r>
                        <a:rPr 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//</a:t>
                      </a:r>
                      <a:r>
                        <a:rPr lang="zh-CN" alt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演示下</a:t>
                      </a:r>
                      <a:endParaRPr lang="en-US" sz="1200" kern="100"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查找最大元素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min: </a:t>
                      </a:r>
                      <a:r>
                        <a:rPr 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 //</a:t>
                      </a:r>
                      <a:r>
                        <a:rPr lang="zh-CN" altLang="en-US" sz="1200" kern="100" smtClean="0"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演示下</a:t>
                      </a:r>
                      <a:endParaRPr lang="en-US" sz="1200" kern="100"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查找最小元素</a:t>
                      </a:r>
                    </a:p>
                  </a:txBody>
                  <a:tcPr marL="44198" marR="44198" marT="29465" marB="29465"/>
                </a:tc>
              </a:tr>
              <a:tr h="2136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endParaRPr lang="zh-CN" alt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take(n: Int): Set[A]</a:t>
                      </a:r>
                    </a:p>
                  </a:txBody>
                  <a:tcPr marL="44198" marR="44198" marT="29465" marB="2946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返回前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 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个元素</a:t>
                      </a:r>
                    </a:p>
                  </a:txBody>
                  <a:tcPr marL="44198" marR="44198" marT="29465" marB="294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8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可</a:t>
            </a:r>
            <a:r>
              <a:rPr lang="zh-CN" altLang="en-US" sz="2200" b="1"/>
              <a:t>变集合继承层</a:t>
            </a:r>
            <a:r>
              <a:rPr lang="zh-CN" altLang="en-US" sz="2200" b="1" smtClean="0"/>
              <a:t>次一览图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可变集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合继承关系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一览图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48609"/>
              </p:ext>
            </p:extLst>
          </p:nvPr>
        </p:nvGraphicFramePr>
        <p:xfrm>
          <a:off x="539553" y="4711015"/>
          <a:ext cx="936103" cy="60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包装程序外壳对象" showAsIcon="1" r:id="rId4" imgW="1093320" imgH="711360" progId="Package">
                  <p:embed/>
                </p:oleObj>
              </mc:Choice>
              <mc:Fallback>
                <p:oleObj name="包装程序外壳对象" showAsIcon="1" r:id="rId4" imgW="10933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3" y="4711015"/>
                        <a:ext cx="936103" cy="608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21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736"/>
            <a:ext cx="8140203" cy="552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0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/>
              <a:t>定长数</a:t>
            </a:r>
            <a:r>
              <a:rPr lang="zh-CN" altLang="en-US" sz="2200" b="1" smtClean="0"/>
              <a:t>组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声</a:t>
            </a:r>
            <a:r>
              <a:rPr lang="zh-CN" altLang="en-US" sz="2200" b="1"/>
              <a:t>明泛</a:t>
            </a:r>
            <a:r>
              <a:rPr lang="zh-CN" altLang="en-US" sz="2200" b="1" smtClean="0"/>
              <a:t>型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第</a:t>
            </a:r>
            <a:r>
              <a:rPr lang="zh-CN" altLang="en-US" sz="2000" b="1">
                <a:solidFill>
                  <a:srgbClr val="0070C0"/>
                </a:solidFill>
              </a:rPr>
              <a:t>一种方式定义数</a:t>
            </a:r>
            <a:r>
              <a:rPr lang="zh-CN" altLang="en-US" sz="2000" b="1" smtClean="0">
                <a:solidFill>
                  <a:srgbClr val="0070C0"/>
                </a:solidFill>
              </a:rPr>
              <a:t>组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 smtClean="0"/>
              <a:t>这</a:t>
            </a:r>
            <a:r>
              <a:rPr lang="zh-CN" altLang="en-US"/>
              <a:t>里的数组等同于</a:t>
            </a:r>
            <a:r>
              <a:rPr lang="en-US" altLang="zh-CN"/>
              <a:t>Java</a:t>
            </a:r>
            <a:r>
              <a:rPr lang="zh-CN" altLang="en-US"/>
              <a:t>中的数</a:t>
            </a:r>
            <a:r>
              <a:rPr lang="zh-CN" altLang="en-US" smtClean="0"/>
              <a:t>组</a:t>
            </a:r>
            <a:r>
              <a:rPr lang="en-US" altLang="zh-CN" smtClean="0"/>
              <a:t>,</a:t>
            </a:r>
            <a:r>
              <a:rPr lang="zh-CN" altLang="en-US" smtClean="0"/>
              <a:t>中</a:t>
            </a:r>
            <a:r>
              <a:rPr lang="zh-CN" altLang="en-US"/>
              <a:t>括</a:t>
            </a:r>
            <a:r>
              <a:rPr lang="zh-CN" altLang="en-US" smtClean="0"/>
              <a:t>号的</a:t>
            </a:r>
            <a:r>
              <a:rPr lang="zh-CN" altLang="en-US"/>
              <a:t>类</a:t>
            </a:r>
            <a:r>
              <a:rPr lang="zh-CN" altLang="en-US" smtClean="0"/>
              <a:t>型就是数</a:t>
            </a:r>
            <a:r>
              <a:rPr lang="zh-CN" altLang="en-US"/>
              <a:t>组的类型</a:t>
            </a:r>
          </a:p>
          <a:p>
            <a:r>
              <a:rPr lang="en-US" altLang="zh-CN"/>
              <a:t>val arr1 = new Array[</a:t>
            </a:r>
            <a:r>
              <a:rPr lang="en-US" altLang="zh-CN" b="1"/>
              <a:t>Int</a:t>
            </a:r>
            <a:r>
              <a:rPr lang="en-US" altLang="zh-CN"/>
              <a:t>](10)</a:t>
            </a:r>
          </a:p>
          <a:p>
            <a:r>
              <a:rPr lang="en-US" altLang="zh-CN"/>
              <a:t>//</a:t>
            </a:r>
            <a:r>
              <a:rPr lang="zh-CN" altLang="en-US"/>
              <a:t>赋</a:t>
            </a:r>
            <a:r>
              <a:rPr lang="zh-CN" altLang="en-US" smtClean="0"/>
              <a:t>值</a:t>
            </a:r>
            <a:r>
              <a:rPr lang="en-US" altLang="zh-CN" smtClean="0"/>
              <a:t>,</a:t>
            </a:r>
            <a:r>
              <a:rPr lang="zh-CN" altLang="en-US" b="1"/>
              <a:t>集合元素采用小括号访问</a:t>
            </a:r>
            <a:endParaRPr lang="zh-CN" altLang="en-US"/>
          </a:p>
          <a:p>
            <a:r>
              <a:rPr lang="en-US" altLang="zh-CN"/>
              <a:t>arr1(1) = 7 </a:t>
            </a:r>
            <a:endParaRPr lang="zh-CN" altLang="en-US"/>
          </a:p>
          <a:p>
            <a:pPr lvl="0">
              <a:defRPr/>
            </a:pPr>
            <a:endParaRPr lang="en-US" altLang="zh-CN" sz="1400" smtClean="0">
              <a:solidFill>
                <a:srgbClr val="EE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1400" smtClean="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案</a:t>
            </a:r>
            <a:r>
              <a:rPr lang="zh-CN" altLang="en-US" sz="140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例演示</a:t>
            </a:r>
            <a:r>
              <a:rPr lang="en-US" altLang="zh-CN" sz="140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40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反编译</a:t>
            </a:r>
            <a:endParaRPr lang="en-US" altLang="zh-CN" sz="1400">
              <a:solidFill>
                <a:srgbClr val="EE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smtClean="0"/>
          </a:p>
          <a:p>
            <a:endParaRPr lang="zh-CN" altLang="en-US" sz="1600"/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6044" y="2362879"/>
            <a:ext cx="24961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val arr01 = new Array[Int](4)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println(arr01.length)</a:t>
            </a:r>
          </a:p>
          <a:p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println("arr01(0)=" + arr01(0))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println("--------------------")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arr01(3) = 10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/>
              <a:t>定长数</a:t>
            </a:r>
            <a:r>
              <a:rPr lang="zh-CN" altLang="en-US" sz="2200" b="1" smtClean="0"/>
              <a:t>组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声</a:t>
            </a:r>
            <a:r>
              <a:rPr lang="zh-CN" altLang="en-US" sz="2200" b="1"/>
              <a:t>明泛</a:t>
            </a:r>
            <a:r>
              <a:rPr lang="zh-CN" altLang="en-US" sz="2200" b="1" smtClean="0"/>
              <a:t>型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endParaRPr lang="en-US" altLang="zh-CN" sz="1600" smtClean="0"/>
          </a:p>
          <a:p>
            <a:endParaRPr lang="zh-CN" altLang="en-US" sz="160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第</a:t>
            </a:r>
            <a:r>
              <a:rPr lang="zh-CN" altLang="en-US" sz="2000" b="1">
                <a:solidFill>
                  <a:srgbClr val="0070C0"/>
                </a:solidFill>
              </a:rPr>
              <a:t>二种方式定义数组</a:t>
            </a:r>
          </a:p>
          <a:p>
            <a:endParaRPr lang="en-US" altLang="zh-CN" sz="1600" smtClean="0"/>
          </a:p>
          <a:p>
            <a:r>
              <a:rPr lang="zh-CN" altLang="en-US" smtClean="0"/>
              <a:t>在定义数组时，直接赋值</a:t>
            </a:r>
            <a:endParaRPr lang="en-US" altLang="zh-CN" smtClean="0"/>
          </a:p>
          <a:p>
            <a:r>
              <a:rPr lang="en-US" altLang="zh-CN"/>
              <a:t>//</a:t>
            </a:r>
            <a:r>
              <a:rPr lang="zh-CN" altLang="en-US"/>
              <a:t>使用</a:t>
            </a:r>
            <a:r>
              <a:rPr lang="en-US" altLang="zh-CN"/>
              <a:t>apply</a:t>
            </a:r>
            <a:r>
              <a:rPr lang="zh-CN" altLang="en-US"/>
              <a:t>方法创建数组对</a:t>
            </a:r>
            <a:r>
              <a:rPr lang="zh-CN" altLang="en-US" smtClean="0"/>
              <a:t>象</a:t>
            </a:r>
            <a:endParaRPr lang="en-US" altLang="zh-CN" smtClean="0"/>
          </a:p>
          <a:p>
            <a:r>
              <a:rPr lang="en-US" altLang="zh-CN" smtClean="0"/>
              <a:t>val </a:t>
            </a:r>
            <a:r>
              <a:rPr lang="en-US" altLang="zh-CN"/>
              <a:t>arr1 = Array(1, 2</a:t>
            </a:r>
            <a:r>
              <a:rPr lang="en-US" altLang="zh-CN" smtClean="0"/>
              <a:t>)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9035" y="2498336"/>
            <a:ext cx="243502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var arr02 = Array(1, 3, "xxx")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(i &lt;- arr02)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数组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变</a:t>
            </a:r>
            <a:r>
              <a:rPr lang="zh-CN" altLang="en-US" sz="2200" b="1"/>
              <a:t>长数</a:t>
            </a:r>
            <a:r>
              <a:rPr lang="zh-CN" altLang="en-US" sz="2200" b="1" smtClean="0"/>
              <a:t>组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声</a:t>
            </a:r>
            <a:r>
              <a:rPr lang="zh-CN" altLang="en-US" sz="2200" b="1"/>
              <a:t>明泛</a:t>
            </a:r>
            <a:r>
              <a:rPr lang="zh-CN" altLang="en-US" sz="2200" b="1" smtClean="0"/>
              <a:t>型</a:t>
            </a:r>
            <a:r>
              <a:rPr lang="en-US" altLang="zh-CN" sz="2200" b="1" smtClean="0"/>
              <a:t>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基本使用和应用案例</a:t>
            </a:r>
            <a:endParaRPr lang="zh-CN" altLang="en-US" sz="2000" b="1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定义</a:t>
            </a:r>
            <a:r>
              <a:rPr lang="en-US" altLang="zh-CN" smtClean="0"/>
              <a:t>/</a:t>
            </a:r>
            <a:r>
              <a:rPr lang="zh-CN" altLang="en-US" smtClean="0"/>
              <a:t>声明</a:t>
            </a:r>
            <a:endParaRPr lang="en-US" altLang="zh-CN" smtClean="0"/>
          </a:p>
          <a:p>
            <a:r>
              <a:rPr lang="en-US" altLang="zh-CN" smtClean="0"/>
              <a:t>val </a:t>
            </a:r>
            <a:r>
              <a:rPr lang="en-US" altLang="zh-CN"/>
              <a:t>arr2 = ArrayBuffer[Int</a:t>
            </a:r>
            <a:r>
              <a:rPr lang="en-US" altLang="zh-CN" smtClean="0"/>
              <a:t>]()</a:t>
            </a:r>
            <a:endParaRPr lang="en-US" altLang="zh-CN"/>
          </a:p>
          <a:p>
            <a:r>
              <a:rPr lang="en-US" altLang="zh-CN" smtClean="0"/>
              <a:t>//</a:t>
            </a:r>
            <a:r>
              <a:rPr lang="zh-CN" altLang="en-US" smtClean="0"/>
              <a:t>追加值</a:t>
            </a:r>
            <a:r>
              <a:rPr lang="en-US" altLang="zh-CN" smtClean="0"/>
              <a:t>/</a:t>
            </a:r>
            <a:r>
              <a:rPr lang="zh-CN" altLang="en-US"/>
              <a:t>元素</a:t>
            </a:r>
          </a:p>
          <a:p>
            <a:r>
              <a:rPr lang="en-US" altLang="zh-CN"/>
              <a:t>arr2.append(7)</a:t>
            </a:r>
          </a:p>
          <a:p>
            <a:r>
              <a:rPr lang="en-US" altLang="zh-CN"/>
              <a:t>//</a:t>
            </a:r>
            <a:r>
              <a:rPr lang="zh-CN" altLang="en-US"/>
              <a:t>重新赋值</a:t>
            </a:r>
          </a:p>
          <a:p>
            <a:r>
              <a:rPr lang="en-US" altLang="zh-CN"/>
              <a:t>arr2(0) = </a:t>
            </a:r>
            <a:r>
              <a:rPr lang="en-US" altLang="zh-CN" smtClean="0"/>
              <a:t>7</a:t>
            </a:r>
          </a:p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学习集合的流程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案</a:t>
            </a:r>
            <a:r>
              <a:rPr lang="zh-CN" altLang="en-US" sz="1400" smtClean="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例演示</a:t>
            </a:r>
            <a:r>
              <a:rPr lang="en-US" altLang="zh-CN" sz="1400" smtClean="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反编译</a:t>
            </a:r>
            <a:endParaRPr lang="en-US" altLang="zh-CN" sz="1400" smtClean="0">
              <a:solidFill>
                <a:srgbClr val="EE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6301" y="648047"/>
            <a:ext cx="4778187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val arr01 = ArrayBuffer[Any](3, 2, 5)</a:t>
            </a:r>
          </a:p>
          <a:p>
            <a:endParaRPr lang="en-US" altLang="zh-CN" sz="13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println("arr01(1)=" + arr01(1))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println(arr01.length) //?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println("arr01.hash=" + arr01.hashCode())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arr01.append(90.0,13)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println("arr01.hash=" + arr01.hashCode())</a:t>
            </a:r>
          </a:p>
          <a:p>
            <a:endParaRPr lang="en-US" altLang="zh-CN" sz="13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arr01(1) = 89 //</a:t>
            </a:r>
            <a:r>
              <a:rPr lang="zh-CN" altLang="en-US" sz="1300" dirty="0">
                <a:latin typeface="Arial" pitchFamily="34" charset="0"/>
                <a:cs typeface="Arial" pitchFamily="34" charset="0"/>
              </a:rPr>
              <a:t>修改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println("--------------------------")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3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300" dirty="0">
                <a:latin typeface="Arial" pitchFamily="34" charset="0"/>
                <a:cs typeface="Arial" pitchFamily="34" charset="0"/>
              </a:rPr>
              <a:t>删除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arr01.remove(0)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println("--------------------------")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for (i &lt;- arr01) {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println(i)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300" dirty="0">
                <a:latin typeface="Arial" pitchFamily="34" charset="0"/>
                <a:cs typeface="Arial" pitchFamily="34" charset="0"/>
              </a:rPr>
              <a:t>println("</a:t>
            </a:r>
            <a:r>
              <a:rPr lang="zh-CN" altLang="en-US" sz="1300" dirty="0">
                <a:latin typeface="Arial" pitchFamily="34" charset="0"/>
                <a:cs typeface="Arial" pitchFamily="34" charset="0"/>
              </a:rPr>
              <a:t>最新的长度</a:t>
            </a:r>
            <a:r>
              <a:rPr lang="en-US" altLang="zh-CN" sz="1300" dirty="0">
                <a:latin typeface="Arial" pitchFamily="34" charset="0"/>
                <a:cs typeface="Arial" pitchFamily="34" charset="0"/>
              </a:rPr>
              <a:t>=" + arr01.length)</a:t>
            </a:r>
            <a:endParaRPr lang="zh-CN" altLang="en-US" sz="1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12913</TotalTime>
  <Words>15459</Words>
  <Application>Microsoft Office PowerPoint</Application>
  <PresentationFormat>自定义</PresentationFormat>
  <Paragraphs>2888</Paragraphs>
  <Slides>53</Slides>
  <Notes>51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Office 主题</vt:lpstr>
      <vt:lpstr>包装程序外壳对象</vt:lpstr>
      <vt:lpstr>Scala核心编程 -数据结构（应用）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zhupengfei</cp:lastModifiedBy>
  <cp:revision>1201</cp:revision>
  <dcterms:created xsi:type="dcterms:W3CDTF">2013-03-04T07:19:00Z</dcterms:created>
  <dcterms:modified xsi:type="dcterms:W3CDTF">2021-05-23T05:25:23Z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