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4" r:id="rId4"/>
    <p:sldId id="291" r:id="rId5"/>
    <p:sldId id="292" r:id="rId6"/>
    <p:sldId id="296" r:id="rId7"/>
    <p:sldId id="297" r:id="rId8"/>
    <p:sldId id="298" r:id="rId9"/>
    <p:sldId id="299" r:id="rId10"/>
    <p:sldId id="293" r:id="rId11"/>
    <p:sldId id="285" r:id="rId12"/>
    <p:sldId id="289" r:id="rId13"/>
    <p:sldId id="290"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27"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秉諺" userId="e120dfb7-41a7-459a-bfb3-17cf3b19e071" providerId="ADAL" clId="{E8BCC1DB-DC92-6347-A4BC-8F1836EE3547}"/>
    <pc:docChg chg="custSel modSld">
      <pc:chgData name="吳秉諺" userId="e120dfb7-41a7-459a-bfb3-17cf3b19e071" providerId="ADAL" clId="{E8BCC1DB-DC92-6347-A4BC-8F1836EE3547}" dt="2023-10-02T04:31:31.150" v="6" actId="1076"/>
      <pc:docMkLst>
        <pc:docMk/>
      </pc:docMkLst>
      <pc:sldChg chg="addSp delSp modSp mod">
        <pc:chgData name="吳秉諺" userId="e120dfb7-41a7-459a-bfb3-17cf3b19e071" providerId="ADAL" clId="{E8BCC1DB-DC92-6347-A4BC-8F1836EE3547}" dt="2023-10-02T04:31:31.150" v="6" actId="1076"/>
        <pc:sldMkLst>
          <pc:docMk/>
          <pc:sldMk cId="2595895612" sldId="290"/>
        </pc:sldMkLst>
        <pc:picChg chg="add mod">
          <ac:chgData name="吳秉諺" userId="e120dfb7-41a7-459a-bfb3-17cf3b19e071" providerId="ADAL" clId="{E8BCC1DB-DC92-6347-A4BC-8F1836EE3547}" dt="2023-10-02T04:31:31.150" v="6" actId="1076"/>
          <ac:picMkLst>
            <pc:docMk/>
            <pc:sldMk cId="2595895612" sldId="290"/>
            <ac:picMk id="3" creationId="{C946FDDF-1DD3-65CF-A3C8-566DCF216070}"/>
          </ac:picMkLst>
        </pc:picChg>
        <pc:picChg chg="del">
          <ac:chgData name="吳秉諺" userId="e120dfb7-41a7-459a-bfb3-17cf3b19e071" providerId="ADAL" clId="{E8BCC1DB-DC92-6347-A4BC-8F1836EE3547}" dt="2023-10-02T04:31:03.324" v="0" actId="478"/>
          <ac:picMkLst>
            <pc:docMk/>
            <pc:sldMk cId="2595895612" sldId="290"/>
            <ac:picMk id="4" creationId="{5E98DD88-D7CF-4242-B6B5-A65AB89E2FE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09A4D1-5204-45C3-84A3-BCB0443F4C3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48A9B42-0DDD-4E6D-AB1E-AD8F0769E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813F499-8991-4BD8-B957-B6CA14C9CCC8}"/>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5" name="頁尾版面配置區 4">
            <a:extLst>
              <a:ext uri="{FF2B5EF4-FFF2-40B4-BE49-F238E27FC236}">
                <a16:creationId xmlns:a16="http://schemas.microsoft.com/office/drawing/2014/main" id="{D27CB55D-3981-428B-92BB-CB343956E48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F03B612-99B0-4A33-93C9-3E95D6E8013B}"/>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344536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B02B4-BA65-43E5-96A2-FC7DF1E8770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E87D017-085A-4226-B93D-905A6729272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00B5B0E-5667-4985-B2EB-0A58F2FC6F6A}"/>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5" name="頁尾版面配置區 4">
            <a:extLst>
              <a:ext uri="{FF2B5EF4-FFF2-40B4-BE49-F238E27FC236}">
                <a16:creationId xmlns:a16="http://schemas.microsoft.com/office/drawing/2014/main" id="{471978C8-66DC-4405-87B8-9BCACD5E30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436D7AA-4AA4-4DF9-8353-BB551C5723E9}"/>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305980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CFCFECB-7A8F-4F37-9B24-9B7B82BF37F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FA8512F-3F27-4385-BB70-B14CD81DB7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6078B6A-C174-4B9E-B7A3-0F2949489264}"/>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5" name="頁尾版面配置區 4">
            <a:extLst>
              <a:ext uri="{FF2B5EF4-FFF2-40B4-BE49-F238E27FC236}">
                <a16:creationId xmlns:a16="http://schemas.microsoft.com/office/drawing/2014/main" id="{A370911F-2476-4B68-BF5D-E2EACEEC09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CBB011-878E-4B18-92E7-2FCE1439A841}"/>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05062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08429-8845-4E8D-AE31-4F45188831C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27813C5-21D0-453B-8420-0B1D1F340AD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9E69A9E-D914-4A6E-BD0F-94846C4827F5}"/>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5" name="頁尾版面配置區 4">
            <a:extLst>
              <a:ext uri="{FF2B5EF4-FFF2-40B4-BE49-F238E27FC236}">
                <a16:creationId xmlns:a16="http://schemas.microsoft.com/office/drawing/2014/main" id="{24F49C08-02F5-48AA-BBE5-1411B3C991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EE519FB-0B03-42EE-B5F4-2CAE2DD62F80}"/>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167022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8A94CD-9B7A-46FD-AB02-0B4427B15EA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6392DBC-4637-4301-ACB6-AB10B1934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686FB78-F462-4CFE-8449-61E19F9CF79B}"/>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5" name="頁尾版面配置區 4">
            <a:extLst>
              <a:ext uri="{FF2B5EF4-FFF2-40B4-BE49-F238E27FC236}">
                <a16:creationId xmlns:a16="http://schemas.microsoft.com/office/drawing/2014/main" id="{9D04D785-8BF9-4887-BEA6-6F84620916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028EB0-61A3-452B-8535-473742654F9F}"/>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83387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1BD792-35A4-4A2B-98B6-4388B94ADC0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FFBED06-A964-4417-8550-F57E6C1611F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00F43AD-E2E0-4535-BA5D-84D2D0C9706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6D259B0-33A1-4340-9B33-4DFAF1E4E544}"/>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6" name="頁尾版面配置區 5">
            <a:extLst>
              <a:ext uri="{FF2B5EF4-FFF2-40B4-BE49-F238E27FC236}">
                <a16:creationId xmlns:a16="http://schemas.microsoft.com/office/drawing/2014/main" id="{BA571732-BB9D-4A34-B7E9-3930F27698B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165708-16B4-4AB1-9F8D-A0A1D637875B}"/>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347729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642D01-EBA5-47C9-A65D-AB41ED6E448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0F23B14-5681-4677-B258-73928CA90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6BB120A-B019-4C36-AA96-85018606E84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C4731FD-CBCA-42C9-A50E-71AAD96240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AA93E6A-0F27-475D-865F-274278B8EFE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BD4A8E6-6D4A-47AE-A98D-413D1204DC39}"/>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8" name="頁尾版面配置區 7">
            <a:extLst>
              <a:ext uri="{FF2B5EF4-FFF2-40B4-BE49-F238E27FC236}">
                <a16:creationId xmlns:a16="http://schemas.microsoft.com/office/drawing/2014/main" id="{EBF59602-5527-4AA9-A575-963070D762A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FC6719F-3ADD-4C75-85BC-7DD98F4AE4CD}"/>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39932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7518E9-5245-4F0D-A195-816F118F827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B00470B-FE76-46EC-9874-1F7621DB296B}"/>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4" name="頁尾版面配置區 3">
            <a:extLst>
              <a:ext uri="{FF2B5EF4-FFF2-40B4-BE49-F238E27FC236}">
                <a16:creationId xmlns:a16="http://schemas.microsoft.com/office/drawing/2014/main" id="{BEA31232-4418-42BA-A302-4AFEA2E7E3E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2A8E918-A816-4309-ABEE-FEB5FEFE2FC8}"/>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52554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E983A9F-7248-4FAC-8038-743AC9DAC5DA}"/>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3" name="頁尾版面配置區 2">
            <a:extLst>
              <a:ext uri="{FF2B5EF4-FFF2-40B4-BE49-F238E27FC236}">
                <a16:creationId xmlns:a16="http://schemas.microsoft.com/office/drawing/2014/main" id="{FE80095C-C0C5-4A1F-8611-81FD6A8AF19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80E9D24-74A5-4D57-957A-D4D65425F38C}"/>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1306157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010485-3B45-49B5-8BDC-D098B0B7FC2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C104111-4833-4666-BC07-5530285A3E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9620F35-A14D-4152-A1C5-06CB0344F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1B7ABF4-67EF-4A0B-8495-4D8947B8C15D}"/>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6" name="頁尾版面配置區 5">
            <a:extLst>
              <a:ext uri="{FF2B5EF4-FFF2-40B4-BE49-F238E27FC236}">
                <a16:creationId xmlns:a16="http://schemas.microsoft.com/office/drawing/2014/main" id="{B42D321A-8C39-40F5-A12A-C6DB8E5F799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D6A5C4D-D201-465F-9B87-B30440EC1BB2}"/>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52496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13042A-51FA-4D5B-BEB9-14AB358DB26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1A059EB-CAD8-4720-884A-51E2BB28B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A324A91-42AC-4548-9221-F38999996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42337A-546A-48FE-A599-534949E5FFE2}"/>
              </a:ext>
            </a:extLst>
          </p:cNvPr>
          <p:cNvSpPr>
            <a:spLocks noGrp="1"/>
          </p:cNvSpPr>
          <p:nvPr>
            <p:ph type="dt" sz="half" idx="10"/>
          </p:nvPr>
        </p:nvSpPr>
        <p:spPr/>
        <p:txBody>
          <a:bodyPr/>
          <a:lstStyle/>
          <a:p>
            <a:fld id="{A8754836-3E0B-4EA4-A8C3-66E84BC17976}" type="datetimeFigureOut">
              <a:rPr lang="zh-TW" altLang="en-US" smtClean="0"/>
              <a:t>2023/10/2</a:t>
            </a:fld>
            <a:endParaRPr lang="zh-TW" altLang="en-US"/>
          </a:p>
        </p:txBody>
      </p:sp>
      <p:sp>
        <p:nvSpPr>
          <p:cNvPr id="6" name="頁尾版面配置區 5">
            <a:extLst>
              <a:ext uri="{FF2B5EF4-FFF2-40B4-BE49-F238E27FC236}">
                <a16:creationId xmlns:a16="http://schemas.microsoft.com/office/drawing/2014/main" id="{1F833D19-2F8D-4068-9A7C-E7ABEF0D682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7455EDA-3D96-4231-A282-1399EF7900D3}"/>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72448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2D32A0A-F76F-48EA-80D9-1452AC633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A0FBDC6-7F60-4BEF-B684-5327BFC4F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A9F601-D9EF-403A-8A28-7A5FD48ED5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54836-3E0B-4EA4-A8C3-66E84BC17976}" type="datetimeFigureOut">
              <a:rPr lang="zh-TW" altLang="en-US" smtClean="0"/>
              <a:t>2023/10/2</a:t>
            </a:fld>
            <a:endParaRPr lang="zh-TW" altLang="en-US"/>
          </a:p>
        </p:txBody>
      </p:sp>
      <p:sp>
        <p:nvSpPr>
          <p:cNvPr id="5" name="頁尾版面配置區 4">
            <a:extLst>
              <a:ext uri="{FF2B5EF4-FFF2-40B4-BE49-F238E27FC236}">
                <a16:creationId xmlns:a16="http://schemas.microsoft.com/office/drawing/2014/main" id="{ABF3466B-B08C-4DA8-8B66-224C526BC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153A8CE-277E-4430-8E13-DDEA07BEF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10570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lp.csie.ntust.edu.tw:2021/conte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6179C3-48EE-4E6C-9B56-513C0B428358}"/>
              </a:ext>
            </a:extLst>
          </p:cNvPr>
          <p:cNvSpPr>
            <a:spLocks noGrp="1"/>
          </p:cNvSpPr>
          <p:nvPr>
            <p:ph type="ctrTitle"/>
          </p:nvPr>
        </p:nvSpPr>
        <p:spPr/>
        <p:txBody>
          <a:bodyPr/>
          <a:lstStyle/>
          <a:p>
            <a:r>
              <a:rPr lang="en-US" altLang="zh-TW" dirty="0">
                <a:latin typeface="微軟正黑體" panose="020B0604030504040204" pitchFamily="34" charset="-120"/>
                <a:ea typeface="微軟正黑體" panose="020B0604030504040204" pitchFamily="34" charset="-120"/>
              </a:rPr>
              <a:t>HW1</a:t>
            </a:r>
            <a:endParaRPr lang="zh-TW" altLang="en-US"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57C687FE-7D66-4813-8FDA-215FFED44E11}"/>
              </a:ext>
            </a:extLst>
          </p:cNvPr>
          <p:cNvSpPr>
            <a:spLocks noGrp="1"/>
          </p:cNvSpPr>
          <p:nvPr>
            <p:ph type="subTitle" idx="1"/>
          </p:nvPr>
        </p:nvSpPr>
        <p:spPr>
          <a:xfrm>
            <a:off x="1524000" y="4079875"/>
            <a:ext cx="9144000" cy="1655762"/>
          </a:xfrm>
        </p:spPr>
        <p:txBody>
          <a:bodyPr>
            <a:normAutofit fontScale="85000" lnSpcReduction="20000"/>
          </a:bodyPr>
          <a:lstStyle/>
          <a:p>
            <a:pPr>
              <a:lnSpc>
                <a:spcPct val="150000"/>
              </a:lnSpc>
            </a:pPr>
            <a:r>
              <a:rPr lang="zh-TW" altLang="en-US" dirty="0">
                <a:latin typeface="微軟正黑體" panose="020B0604030504040204" pitchFamily="34" charset="-120"/>
                <a:ea typeface="微軟正黑體" panose="020B0604030504040204" pitchFamily="34" charset="-120"/>
              </a:rPr>
              <a:t>助教：</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吳秉諺 </a:t>
            </a:r>
            <a:r>
              <a:rPr lang="en-US" altLang="zh-TW" dirty="0">
                <a:latin typeface="微軟正黑體" panose="020B0604030504040204" pitchFamily="34" charset="-120"/>
                <a:ea typeface="微軟正黑體" panose="020B0604030504040204" pitchFamily="34" charset="-120"/>
              </a:rPr>
              <a:t>B11030037@mail.ntust.edu.tw</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羅勻蔚 </a:t>
            </a:r>
            <a:r>
              <a:rPr lang="en-US" altLang="zh-TW" dirty="0">
                <a:latin typeface="微軟正黑體" panose="020B0604030504040204" pitchFamily="34" charset="-120"/>
                <a:ea typeface="微軟正黑體" panose="020B0604030504040204" pitchFamily="34" charset="-120"/>
              </a:rPr>
              <a:t>B10933033@mail.ntust.edu.tw</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盧清珍 </a:t>
            </a:r>
            <a:r>
              <a:rPr lang="en-US" altLang="zh-TW" dirty="0">
                <a:latin typeface="微軟正黑體" panose="020B0604030504040204" pitchFamily="34" charset="-120"/>
                <a:ea typeface="微軟正黑體" panose="020B0604030504040204" pitchFamily="34" charset="-120"/>
              </a:rPr>
              <a:t>B11015012@mail.ntust.edu.tw</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8170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D6D4A0DE-F364-430B-A6AA-7D0A4787B106}"/>
              </a:ext>
            </a:extLst>
          </p:cNvPr>
          <p:cNvSpPr/>
          <p:nvPr/>
        </p:nvSpPr>
        <p:spPr>
          <a:xfrm>
            <a:off x="820631" y="5227491"/>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5" name="矩形 2">
            <a:extLst>
              <a:ext uri="{FF2B5EF4-FFF2-40B4-BE49-F238E27FC236}">
                <a16:creationId xmlns:a16="http://schemas.microsoft.com/office/drawing/2014/main" id="{2876E8BF-2927-4D4E-A174-1EB3096822E2}"/>
              </a:ext>
            </a:extLst>
          </p:cNvPr>
          <p:cNvSpPr/>
          <p:nvPr/>
        </p:nvSpPr>
        <p:spPr>
          <a:xfrm>
            <a:off x="820632" y="4030820"/>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6" name="矩形 3">
            <a:extLst>
              <a:ext uri="{FF2B5EF4-FFF2-40B4-BE49-F238E27FC236}">
                <a16:creationId xmlns:a16="http://schemas.microsoft.com/office/drawing/2014/main" id="{0EFF48FA-CCA9-4223-81EB-3FE66A3CB33A}"/>
              </a:ext>
            </a:extLst>
          </p:cNvPr>
          <p:cNvSpPr/>
          <p:nvPr/>
        </p:nvSpPr>
        <p:spPr>
          <a:xfrm>
            <a:off x="820632" y="2835937"/>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sp>
        <p:nvSpPr>
          <p:cNvPr id="7" name="矩形 3">
            <a:extLst>
              <a:ext uri="{FF2B5EF4-FFF2-40B4-BE49-F238E27FC236}">
                <a16:creationId xmlns:a16="http://schemas.microsoft.com/office/drawing/2014/main" id="{7169BA6B-6F93-403A-B84E-CD2A21868678}"/>
              </a:ext>
            </a:extLst>
          </p:cNvPr>
          <p:cNvSpPr/>
          <p:nvPr/>
        </p:nvSpPr>
        <p:spPr>
          <a:xfrm>
            <a:off x="820632" y="1641054"/>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graphicFrame>
        <p:nvGraphicFramePr>
          <p:cNvPr id="8" name="表格 7">
            <a:extLst>
              <a:ext uri="{FF2B5EF4-FFF2-40B4-BE49-F238E27FC236}">
                <a16:creationId xmlns:a16="http://schemas.microsoft.com/office/drawing/2014/main" id="{D9557A81-2D3D-4562-9B75-525AC647BA5E}"/>
              </a:ext>
            </a:extLst>
          </p:cNvPr>
          <p:cNvGraphicFramePr>
            <a:graphicFrameLocks noGrp="1"/>
          </p:cNvGraphicFramePr>
          <p:nvPr>
            <p:extLst>
              <p:ext uri="{D42A27DB-BD31-4B8C-83A1-F6EECF244321}">
                <p14:modId xmlns:p14="http://schemas.microsoft.com/office/powerpoint/2010/main" val="818548324"/>
              </p:ext>
            </p:extLst>
          </p:nvPr>
        </p:nvGraphicFramePr>
        <p:xfrm>
          <a:off x="4223021" y="5207605"/>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90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9" name="表格 7">
            <a:extLst>
              <a:ext uri="{FF2B5EF4-FFF2-40B4-BE49-F238E27FC236}">
                <a16:creationId xmlns:a16="http://schemas.microsoft.com/office/drawing/2014/main" id="{668CC9A8-8C35-44A4-B73B-3EC2E9F46E74}"/>
              </a:ext>
            </a:extLst>
          </p:cNvPr>
          <p:cNvGraphicFramePr>
            <a:graphicFrameLocks noGrp="1"/>
          </p:cNvGraphicFramePr>
          <p:nvPr>
            <p:extLst>
              <p:ext uri="{D42A27DB-BD31-4B8C-83A1-F6EECF244321}">
                <p14:modId xmlns:p14="http://schemas.microsoft.com/office/powerpoint/2010/main" val="274790791"/>
              </p:ext>
            </p:extLst>
          </p:nvPr>
        </p:nvGraphicFramePr>
        <p:xfrm>
          <a:off x="4223022" y="4030820"/>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120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0" name="表格 7">
            <a:extLst>
              <a:ext uri="{FF2B5EF4-FFF2-40B4-BE49-F238E27FC236}">
                <a16:creationId xmlns:a16="http://schemas.microsoft.com/office/drawing/2014/main" id="{56CBA1CF-98E1-474A-AEB4-DD2E76DF7E5B}"/>
              </a:ext>
            </a:extLst>
          </p:cNvPr>
          <p:cNvGraphicFramePr>
            <a:graphicFrameLocks noGrp="1"/>
          </p:cNvGraphicFramePr>
          <p:nvPr>
            <p:extLst>
              <p:ext uri="{D42A27DB-BD31-4B8C-83A1-F6EECF244321}">
                <p14:modId xmlns:p14="http://schemas.microsoft.com/office/powerpoint/2010/main" val="235132971"/>
              </p:ext>
            </p:extLst>
          </p:nvPr>
        </p:nvGraphicFramePr>
        <p:xfrm>
          <a:off x="4223022" y="2816905"/>
          <a:ext cx="3667125" cy="731520"/>
        </p:xfrm>
        <a:graphic>
          <a:graphicData uri="http://schemas.openxmlformats.org/drawingml/2006/table">
            <a:tbl>
              <a:tblPr firstRow="1" bandRow="1">
                <a:tableStyleId>{69CF1AB2-1976-4502-BF36-3FF5EA218861}</a:tableStyleId>
              </a:tblPr>
              <a:tblGrid>
                <a:gridCol w="1222375">
                  <a:extLst>
                    <a:ext uri="{9D8B030D-6E8A-4147-A177-3AD203B41FA5}">
                      <a16:colId xmlns:a16="http://schemas.microsoft.com/office/drawing/2014/main" val="831893999"/>
                    </a:ext>
                  </a:extLst>
                </a:gridCol>
                <a:gridCol w="1222375">
                  <a:extLst>
                    <a:ext uri="{9D8B030D-6E8A-4147-A177-3AD203B41FA5}">
                      <a16:colId xmlns:a16="http://schemas.microsoft.com/office/drawing/2014/main" val="28155594"/>
                    </a:ext>
                  </a:extLst>
                </a:gridCol>
                <a:gridCol w="1222375">
                  <a:extLst>
                    <a:ext uri="{9D8B030D-6E8A-4147-A177-3AD203B41FA5}">
                      <a16:colId xmlns:a16="http://schemas.microsoft.com/office/drawing/2014/main" val="1274323891"/>
                    </a:ext>
                  </a:extLst>
                </a:gridCol>
              </a:tblGrid>
              <a:tr h="299508">
                <a:tc>
                  <a:txBody>
                    <a:bodyPr/>
                    <a:lstStyle/>
                    <a:p>
                      <a:r>
                        <a:rPr lang="en-US" altLang="zh-TW" dirty="0"/>
                        <a:t>Front</a:t>
                      </a:r>
                      <a:endParaRPr lang="zh-TW" altLang="en-US" dirty="0"/>
                    </a:p>
                  </a:txBody>
                  <a:tcPr/>
                </a:tc>
                <a:tc>
                  <a:txBody>
                    <a:bodyPr/>
                    <a:lstStyle/>
                    <a:p>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50</a:t>
                      </a:r>
                      <a:endParaRPr lang="zh-TW" altLang="en-US" dirty="0"/>
                    </a:p>
                  </a:txBody>
                  <a:tcPr/>
                </a:tc>
                <a:tc>
                  <a:txBody>
                    <a:bodyPr/>
                    <a:lstStyle/>
                    <a:p>
                      <a:r>
                        <a:rPr lang="en-US" altLang="zh-TW" dirty="0"/>
                        <a:t>45</a:t>
                      </a:r>
                      <a:endParaRPr lang="zh-TW" altLang="en-US" dirty="0"/>
                    </a:p>
                  </a:txBody>
                  <a:tcPr/>
                </a:tc>
                <a:tc>
                  <a:txBody>
                    <a:bodyPr/>
                    <a:lstStyle/>
                    <a:p>
                      <a:r>
                        <a:rPr lang="en-US" altLang="zh-TW" dirty="0"/>
                        <a:t>87</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1" name="表格 7">
            <a:extLst>
              <a:ext uri="{FF2B5EF4-FFF2-40B4-BE49-F238E27FC236}">
                <a16:creationId xmlns:a16="http://schemas.microsoft.com/office/drawing/2014/main" id="{87FB4834-0C90-4C9F-AF87-ADAA85B9C243}"/>
              </a:ext>
            </a:extLst>
          </p:cNvPr>
          <p:cNvGraphicFramePr>
            <a:graphicFrameLocks noGrp="1"/>
          </p:cNvGraphicFramePr>
          <p:nvPr>
            <p:extLst>
              <p:ext uri="{D42A27DB-BD31-4B8C-83A1-F6EECF244321}">
                <p14:modId xmlns:p14="http://schemas.microsoft.com/office/powerpoint/2010/main" val="1223749549"/>
              </p:ext>
            </p:extLst>
          </p:nvPr>
        </p:nvGraphicFramePr>
        <p:xfrm>
          <a:off x="4223022" y="1640120"/>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60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sp>
        <p:nvSpPr>
          <p:cNvPr id="12" name="文字方塊 7">
            <a:extLst>
              <a:ext uri="{FF2B5EF4-FFF2-40B4-BE49-F238E27FC236}">
                <a16:creationId xmlns:a16="http://schemas.microsoft.com/office/drawing/2014/main" id="{66CDE8DE-B10C-4461-B847-6260BD720653}"/>
              </a:ext>
            </a:extLst>
          </p:cNvPr>
          <p:cNvSpPr txBox="1"/>
          <p:nvPr/>
        </p:nvSpPr>
        <p:spPr>
          <a:xfrm>
            <a:off x="355943" y="183350"/>
            <a:ext cx="3940438" cy="523220"/>
          </a:xfrm>
          <a:prstGeom prst="rect">
            <a:avLst/>
          </a:prstGeom>
          <a:noFill/>
        </p:spPr>
        <p:txBody>
          <a:bodyPr wrap="none" rtlCol="0">
            <a:spAutoFit/>
          </a:bodyPr>
          <a:lstStyle/>
          <a:p>
            <a:r>
              <a:rPr lang="en-US" altLang="zh-TW" sz="2800" dirty="0"/>
              <a:t>Family members </a:t>
            </a:r>
            <a:r>
              <a:rPr lang="en-US" altLang="zh-TW" sz="2800" b="1" dirty="0"/>
              <a:t>exit</a:t>
            </a:r>
            <a:r>
              <a:rPr lang="en-US" altLang="zh-TW" sz="2800" dirty="0"/>
              <a:t> taxis</a:t>
            </a:r>
            <a:endParaRPr lang="zh-TW" altLang="en-US" sz="2800" dirty="0"/>
          </a:p>
        </p:txBody>
      </p:sp>
      <p:sp>
        <p:nvSpPr>
          <p:cNvPr id="13" name="文字方塊 7">
            <a:extLst>
              <a:ext uri="{FF2B5EF4-FFF2-40B4-BE49-F238E27FC236}">
                <a16:creationId xmlns:a16="http://schemas.microsoft.com/office/drawing/2014/main" id="{CFA80260-0DE6-436D-AEF2-25417DDF5C4E}"/>
              </a:ext>
            </a:extLst>
          </p:cNvPr>
          <p:cNvSpPr txBox="1"/>
          <p:nvPr/>
        </p:nvSpPr>
        <p:spPr>
          <a:xfrm>
            <a:off x="4133374" y="1151835"/>
            <a:ext cx="2287229" cy="369332"/>
          </a:xfrm>
          <a:prstGeom prst="rect">
            <a:avLst/>
          </a:prstGeom>
          <a:noFill/>
        </p:spPr>
        <p:txBody>
          <a:bodyPr wrap="none" rtlCol="0">
            <a:spAutoFit/>
          </a:bodyPr>
          <a:lstStyle/>
          <a:p>
            <a:r>
              <a:rPr lang="en-US" altLang="zh-TW" dirty="0"/>
              <a:t>Exit from front to back</a:t>
            </a:r>
            <a:endParaRPr lang="zh-TW" altLang="en-US" dirty="0"/>
          </a:p>
        </p:txBody>
      </p:sp>
      <p:graphicFrame>
        <p:nvGraphicFramePr>
          <p:cNvPr id="16" name="表格 7">
            <a:extLst>
              <a:ext uri="{FF2B5EF4-FFF2-40B4-BE49-F238E27FC236}">
                <a16:creationId xmlns:a16="http://schemas.microsoft.com/office/drawing/2014/main" id="{F1CEDD17-2605-4EE3-A151-D0A05EA8816D}"/>
              </a:ext>
            </a:extLst>
          </p:cNvPr>
          <p:cNvGraphicFramePr>
            <a:graphicFrameLocks noGrp="1"/>
          </p:cNvGraphicFramePr>
          <p:nvPr>
            <p:extLst>
              <p:ext uri="{D42A27DB-BD31-4B8C-83A1-F6EECF244321}">
                <p14:modId xmlns:p14="http://schemas.microsoft.com/office/powerpoint/2010/main" val="410783920"/>
              </p:ext>
            </p:extLst>
          </p:nvPr>
        </p:nvGraphicFramePr>
        <p:xfrm>
          <a:off x="10047190" y="1574800"/>
          <a:ext cx="1324178" cy="3708400"/>
        </p:xfrm>
        <a:graphic>
          <a:graphicData uri="http://schemas.openxmlformats.org/drawingml/2006/table">
            <a:tbl>
              <a:tblPr firstRow="1" bandRow="1">
                <a:tableStyleId>{5C22544A-7EE6-4342-B048-85BDC9FD1C3A}</a:tableStyleId>
              </a:tblPr>
              <a:tblGrid>
                <a:gridCol w="1324178">
                  <a:extLst>
                    <a:ext uri="{9D8B030D-6E8A-4147-A177-3AD203B41FA5}">
                      <a16:colId xmlns:a16="http://schemas.microsoft.com/office/drawing/2014/main" val="831893999"/>
                    </a:ext>
                  </a:extLst>
                </a:gridCol>
              </a:tblGrid>
              <a:tr h="370840">
                <a:tc>
                  <a:txBody>
                    <a:bodyPr/>
                    <a:lstStyle/>
                    <a:p>
                      <a:r>
                        <a:rPr lang="en-US" altLang="zh-TW" dirty="0"/>
                        <a:t>Weight</a:t>
                      </a:r>
                      <a:endParaRPr lang="zh-TW" altLang="en-US" dirty="0"/>
                    </a:p>
                  </a:txBody>
                  <a:tcPr/>
                </a:tc>
                <a:extLst>
                  <a:ext uri="{0D108BD9-81ED-4DB2-BD59-A6C34878D82A}">
                    <a16:rowId xmlns:a16="http://schemas.microsoft.com/office/drawing/2014/main" val="57339196"/>
                  </a:ext>
                </a:extLst>
              </a:tr>
              <a:tr h="370840">
                <a:tc>
                  <a:txBody>
                    <a:bodyPr/>
                    <a:lstStyle/>
                    <a:p>
                      <a:r>
                        <a:rPr lang="en-US" altLang="zh-TW" dirty="0"/>
                        <a:t>60</a:t>
                      </a:r>
                      <a:endParaRPr lang="zh-TW" altLang="en-US" dirty="0"/>
                    </a:p>
                  </a:txBody>
                  <a:tcPr/>
                </a:tc>
                <a:extLst>
                  <a:ext uri="{0D108BD9-81ED-4DB2-BD59-A6C34878D82A}">
                    <a16:rowId xmlns:a16="http://schemas.microsoft.com/office/drawing/2014/main" val="2669333535"/>
                  </a:ext>
                </a:extLst>
              </a:tr>
              <a:tr h="370840">
                <a:tc>
                  <a:txBody>
                    <a:bodyPr/>
                    <a:lstStyle/>
                    <a:p>
                      <a:r>
                        <a:rPr lang="en-US" altLang="zh-TW" dirty="0"/>
                        <a:t>100</a:t>
                      </a:r>
                      <a:endParaRPr lang="zh-TW" altLang="en-US" dirty="0"/>
                    </a:p>
                  </a:txBody>
                  <a:tcPr/>
                </a:tc>
                <a:extLst>
                  <a:ext uri="{0D108BD9-81ED-4DB2-BD59-A6C34878D82A}">
                    <a16:rowId xmlns:a16="http://schemas.microsoft.com/office/drawing/2014/main" val="342848642"/>
                  </a:ext>
                </a:extLst>
              </a:tr>
              <a:tr h="370840">
                <a:tc>
                  <a:txBody>
                    <a:bodyPr/>
                    <a:lstStyle/>
                    <a:p>
                      <a:r>
                        <a:rPr lang="en-US" altLang="zh-TW" dirty="0"/>
                        <a:t>50</a:t>
                      </a:r>
                      <a:endParaRPr lang="zh-TW" altLang="en-US" dirty="0"/>
                    </a:p>
                  </a:txBody>
                  <a:tcPr/>
                </a:tc>
                <a:extLst>
                  <a:ext uri="{0D108BD9-81ED-4DB2-BD59-A6C34878D82A}">
                    <a16:rowId xmlns:a16="http://schemas.microsoft.com/office/drawing/2014/main" val="2974366044"/>
                  </a:ext>
                </a:extLst>
              </a:tr>
              <a:tr h="370840">
                <a:tc>
                  <a:txBody>
                    <a:bodyPr/>
                    <a:lstStyle/>
                    <a:p>
                      <a:r>
                        <a:rPr lang="en-US" altLang="zh-TW" dirty="0"/>
                        <a:t>45</a:t>
                      </a:r>
                      <a:endParaRPr lang="zh-TW" altLang="en-US" dirty="0"/>
                    </a:p>
                  </a:txBody>
                  <a:tcPr/>
                </a:tc>
                <a:extLst>
                  <a:ext uri="{0D108BD9-81ED-4DB2-BD59-A6C34878D82A}">
                    <a16:rowId xmlns:a16="http://schemas.microsoft.com/office/drawing/2014/main" val="2082442467"/>
                  </a:ext>
                </a:extLst>
              </a:tr>
              <a:tr h="370840">
                <a:tc>
                  <a:txBody>
                    <a:bodyPr/>
                    <a:lstStyle/>
                    <a:p>
                      <a:r>
                        <a:rPr lang="en-US" altLang="zh-TW" dirty="0"/>
                        <a:t>87</a:t>
                      </a:r>
                      <a:endParaRPr lang="zh-TW" altLang="en-US" dirty="0"/>
                    </a:p>
                  </a:txBody>
                  <a:tcPr/>
                </a:tc>
                <a:extLst>
                  <a:ext uri="{0D108BD9-81ED-4DB2-BD59-A6C34878D82A}">
                    <a16:rowId xmlns:a16="http://schemas.microsoft.com/office/drawing/2014/main" val="1319396601"/>
                  </a:ext>
                </a:extLst>
              </a:tr>
              <a:tr h="370840">
                <a:tc>
                  <a:txBody>
                    <a:bodyPr/>
                    <a:lstStyle/>
                    <a:p>
                      <a:r>
                        <a:rPr lang="en-US" altLang="zh-TW" dirty="0"/>
                        <a:t>120</a:t>
                      </a:r>
                    </a:p>
                  </a:txBody>
                  <a:tcPr/>
                </a:tc>
                <a:extLst>
                  <a:ext uri="{0D108BD9-81ED-4DB2-BD59-A6C34878D82A}">
                    <a16:rowId xmlns:a16="http://schemas.microsoft.com/office/drawing/2014/main" val="4127996133"/>
                  </a:ext>
                </a:extLst>
              </a:tr>
              <a:tr h="370840">
                <a:tc>
                  <a:txBody>
                    <a:bodyPr/>
                    <a:lstStyle/>
                    <a:p>
                      <a:r>
                        <a:rPr lang="en-US" altLang="zh-TW" dirty="0"/>
                        <a:t>40</a:t>
                      </a:r>
                    </a:p>
                  </a:txBody>
                  <a:tcPr/>
                </a:tc>
                <a:extLst>
                  <a:ext uri="{0D108BD9-81ED-4DB2-BD59-A6C34878D82A}">
                    <a16:rowId xmlns:a16="http://schemas.microsoft.com/office/drawing/2014/main" val="2324596247"/>
                  </a:ext>
                </a:extLst>
              </a:tr>
              <a:tr h="370840">
                <a:tc>
                  <a:txBody>
                    <a:bodyPr/>
                    <a:lstStyle/>
                    <a:p>
                      <a:r>
                        <a:rPr lang="en-US" altLang="zh-TW" dirty="0"/>
                        <a:t>90</a:t>
                      </a:r>
                    </a:p>
                  </a:txBody>
                  <a:tcPr/>
                </a:tc>
                <a:extLst>
                  <a:ext uri="{0D108BD9-81ED-4DB2-BD59-A6C34878D82A}">
                    <a16:rowId xmlns:a16="http://schemas.microsoft.com/office/drawing/2014/main" val="3895536885"/>
                  </a:ext>
                </a:extLst>
              </a:tr>
              <a:tr h="370840">
                <a:tc>
                  <a:txBody>
                    <a:bodyPr/>
                    <a:lstStyle/>
                    <a:p>
                      <a:r>
                        <a:rPr lang="en-US" altLang="zh-TW" dirty="0"/>
                        <a:t>100</a:t>
                      </a:r>
                    </a:p>
                  </a:txBody>
                  <a:tcPr/>
                </a:tc>
                <a:extLst>
                  <a:ext uri="{0D108BD9-81ED-4DB2-BD59-A6C34878D82A}">
                    <a16:rowId xmlns:a16="http://schemas.microsoft.com/office/drawing/2014/main" val="2097625492"/>
                  </a:ext>
                </a:extLst>
              </a:tr>
            </a:tbl>
          </a:graphicData>
        </a:graphic>
      </p:graphicFrame>
      <p:sp>
        <p:nvSpPr>
          <p:cNvPr id="24" name="文字方塊 7">
            <a:extLst>
              <a:ext uri="{FF2B5EF4-FFF2-40B4-BE49-F238E27FC236}">
                <a16:creationId xmlns:a16="http://schemas.microsoft.com/office/drawing/2014/main" id="{579B8B14-C74C-424B-B48F-D419C67BB7F5}"/>
              </a:ext>
            </a:extLst>
          </p:cNvPr>
          <p:cNvSpPr txBox="1"/>
          <p:nvPr/>
        </p:nvSpPr>
        <p:spPr>
          <a:xfrm>
            <a:off x="10145566" y="1151835"/>
            <a:ext cx="1127425" cy="369332"/>
          </a:xfrm>
          <a:prstGeom prst="rect">
            <a:avLst/>
          </a:prstGeom>
          <a:noFill/>
        </p:spPr>
        <p:txBody>
          <a:bodyPr wrap="none" rtlCol="0">
            <a:spAutoFit/>
          </a:bodyPr>
          <a:lstStyle/>
          <a:p>
            <a:r>
              <a:rPr lang="en-US" altLang="zh-TW" dirty="0"/>
              <a:t>End result</a:t>
            </a:r>
            <a:endParaRPr lang="zh-TW" altLang="en-US" dirty="0"/>
          </a:p>
        </p:txBody>
      </p:sp>
      <p:sp>
        <p:nvSpPr>
          <p:cNvPr id="25" name="Left Bracket 24">
            <a:extLst>
              <a:ext uri="{FF2B5EF4-FFF2-40B4-BE49-F238E27FC236}">
                <a16:creationId xmlns:a16="http://schemas.microsoft.com/office/drawing/2014/main" id="{D139D13D-B8FD-4CEE-8455-65AE740F12C4}"/>
              </a:ext>
            </a:extLst>
          </p:cNvPr>
          <p:cNvSpPr/>
          <p:nvPr/>
        </p:nvSpPr>
        <p:spPr>
          <a:xfrm>
            <a:off x="9637059" y="2070847"/>
            <a:ext cx="215153" cy="5199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ket 25">
            <a:extLst>
              <a:ext uri="{FF2B5EF4-FFF2-40B4-BE49-F238E27FC236}">
                <a16:creationId xmlns:a16="http://schemas.microsoft.com/office/drawing/2014/main" id="{11C132CB-43F5-4D62-A3C9-A40F7ABC0875}"/>
              </a:ext>
            </a:extLst>
          </p:cNvPr>
          <p:cNvSpPr/>
          <p:nvPr/>
        </p:nvSpPr>
        <p:spPr>
          <a:xfrm>
            <a:off x="9615762" y="2835937"/>
            <a:ext cx="236450" cy="79476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ket 26">
            <a:extLst>
              <a:ext uri="{FF2B5EF4-FFF2-40B4-BE49-F238E27FC236}">
                <a16:creationId xmlns:a16="http://schemas.microsoft.com/office/drawing/2014/main" id="{E58B501A-4E3A-4330-9943-3C39D899295D}"/>
              </a:ext>
            </a:extLst>
          </p:cNvPr>
          <p:cNvSpPr/>
          <p:nvPr/>
        </p:nvSpPr>
        <p:spPr>
          <a:xfrm>
            <a:off x="9626972" y="3931915"/>
            <a:ext cx="215153" cy="5199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ket 27">
            <a:extLst>
              <a:ext uri="{FF2B5EF4-FFF2-40B4-BE49-F238E27FC236}">
                <a16:creationId xmlns:a16="http://schemas.microsoft.com/office/drawing/2014/main" id="{15209E3F-573F-4F30-B0A5-93C429067243}"/>
              </a:ext>
            </a:extLst>
          </p:cNvPr>
          <p:cNvSpPr/>
          <p:nvPr/>
        </p:nvSpPr>
        <p:spPr>
          <a:xfrm>
            <a:off x="9637059" y="4687652"/>
            <a:ext cx="215153" cy="5199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C1C0AE99-E1F4-45FE-9029-70C1E86BE1F1}"/>
              </a:ext>
            </a:extLst>
          </p:cNvPr>
          <p:cNvCxnSpPr>
            <a:cxnSpLocks/>
            <a:stCxn id="11" idx="3"/>
            <a:endCxn id="25" idx="1"/>
          </p:cNvCxnSpPr>
          <p:nvPr/>
        </p:nvCxnSpPr>
        <p:spPr>
          <a:xfrm>
            <a:off x="7890148" y="2005880"/>
            <a:ext cx="1746911" cy="324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CD5B065-C61D-4619-9E63-11DF587CA6E0}"/>
              </a:ext>
            </a:extLst>
          </p:cNvPr>
          <p:cNvCxnSpPr>
            <a:cxnSpLocks/>
            <a:stCxn id="10" idx="3"/>
            <a:endCxn id="26" idx="1"/>
          </p:cNvCxnSpPr>
          <p:nvPr/>
        </p:nvCxnSpPr>
        <p:spPr>
          <a:xfrm>
            <a:off x="7890147" y="3182665"/>
            <a:ext cx="1725615" cy="5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F222EC9-40BC-476D-BBB8-6E8446CE566B}"/>
              </a:ext>
            </a:extLst>
          </p:cNvPr>
          <p:cNvCxnSpPr>
            <a:cxnSpLocks/>
            <a:stCxn id="9" idx="3"/>
            <a:endCxn id="27" idx="1"/>
          </p:cNvCxnSpPr>
          <p:nvPr/>
        </p:nvCxnSpPr>
        <p:spPr>
          <a:xfrm flipV="1">
            <a:off x="7890148" y="4191892"/>
            <a:ext cx="1736824" cy="2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A2CDC78-B364-407C-94D7-3018A1E46F7F}"/>
              </a:ext>
            </a:extLst>
          </p:cNvPr>
          <p:cNvCxnSpPr>
            <a:cxnSpLocks/>
            <a:stCxn id="8" idx="3"/>
            <a:endCxn id="28" idx="1"/>
          </p:cNvCxnSpPr>
          <p:nvPr/>
        </p:nvCxnSpPr>
        <p:spPr>
          <a:xfrm flipV="1">
            <a:off x="7890147" y="4947629"/>
            <a:ext cx="1746912" cy="62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字方塊 7">
            <a:extLst>
              <a:ext uri="{FF2B5EF4-FFF2-40B4-BE49-F238E27FC236}">
                <a16:creationId xmlns:a16="http://schemas.microsoft.com/office/drawing/2014/main" id="{E09F278B-3A2F-403A-9D91-B85E4AC1A22D}"/>
              </a:ext>
            </a:extLst>
          </p:cNvPr>
          <p:cNvSpPr txBox="1"/>
          <p:nvPr/>
        </p:nvSpPr>
        <p:spPr>
          <a:xfrm>
            <a:off x="686475" y="1151835"/>
            <a:ext cx="942759" cy="369332"/>
          </a:xfrm>
          <a:prstGeom prst="rect">
            <a:avLst/>
          </a:prstGeom>
          <a:noFill/>
        </p:spPr>
        <p:txBody>
          <a:bodyPr wrap="none" rtlCol="0">
            <a:spAutoFit/>
          </a:bodyPr>
          <a:lstStyle/>
          <a:p>
            <a:r>
              <a:rPr lang="en-US" altLang="zh-TW" dirty="0"/>
              <a:t>Exit </a:t>
            </a:r>
            <a:r>
              <a:rPr lang="en-US" altLang="zh-TW" dirty="0">
                <a:solidFill>
                  <a:srgbClr val="FF0000"/>
                </a:solidFill>
              </a:rPr>
              <a:t>first</a:t>
            </a:r>
            <a:endParaRPr lang="zh-TW" altLang="en-US" dirty="0">
              <a:solidFill>
                <a:srgbClr val="FF0000"/>
              </a:solidFill>
            </a:endParaRPr>
          </a:p>
        </p:txBody>
      </p:sp>
      <p:sp>
        <p:nvSpPr>
          <p:cNvPr id="44" name="文字方塊 7">
            <a:extLst>
              <a:ext uri="{FF2B5EF4-FFF2-40B4-BE49-F238E27FC236}">
                <a16:creationId xmlns:a16="http://schemas.microsoft.com/office/drawing/2014/main" id="{7E2C03D7-20E6-4AAD-B3F0-B018A7970BCC}"/>
              </a:ext>
            </a:extLst>
          </p:cNvPr>
          <p:cNvSpPr txBox="1"/>
          <p:nvPr/>
        </p:nvSpPr>
        <p:spPr>
          <a:xfrm>
            <a:off x="686475" y="6077964"/>
            <a:ext cx="906658" cy="369332"/>
          </a:xfrm>
          <a:prstGeom prst="rect">
            <a:avLst/>
          </a:prstGeom>
          <a:noFill/>
        </p:spPr>
        <p:txBody>
          <a:bodyPr wrap="none" rtlCol="0">
            <a:spAutoFit/>
          </a:bodyPr>
          <a:lstStyle/>
          <a:p>
            <a:r>
              <a:rPr lang="en-US" altLang="zh-TW" dirty="0"/>
              <a:t>Exit </a:t>
            </a:r>
            <a:r>
              <a:rPr lang="en-US" altLang="zh-TW" dirty="0">
                <a:solidFill>
                  <a:srgbClr val="FF0000"/>
                </a:solidFill>
              </a:rPr>
              <a:t>last</a:t>
            </a:r>
            <a:endParaRPr lang="zh-TW" altLang="en-US" dirty="0">
              <a:solidFill>
                <a:srgbClr val="FF0000"/>
              </a:solidFill>
            </a:endParaRPr>
          </a:p>
        </p:txBody>
      </p:sp>
      <p:sp>
        <p:nvSpPr>
          <p:cNvPr id="45" name="文字方塊 7">
            <a:extLst>
              <a:ext uri="{FF2B5EF4-FFF2-40B4-BE49-F238E27FC236}">
                <a16:creationId xmlns:a16="http://schemas.microsoft.com/office/drawing/2014/main" id="{EDC8F396-5C40-4AEF-934B-47E2A46FC8EE}"/>
              </a:ext>
            </a:extLst>
          </p:cNvPr>
          <p:cNvSpPr txBox="1"/>
          <p:nvPr/>
        </p:nvSpPr>
        <p:spPr>
          <a:xfrm>
            <a:off x="8206782" y="5703366"/>
            <a:ext cx="3852337" cy="369332"/>
          </a:xfrm>
          <a:prstGeom prst="rect">
            <a:avLst/>
          </a:prstGeom>
          <a:noFill/>
        </p:spPr>
        <p:txBody>
          <a:bodyPr wrap="none" rtlCol="0">
            <a:spAutoFit/>
          </a:bodyPr>
          <a:lstStyle/>
          <a:p>
            <a:r>
              <a:rPr lang="en-US" altLang="zh-TW" dirty="0"/>
              <a:t>Output: 60 100 50 45 87 120 40 90 100</a:t>
            </a:r>
            <a:endParaRPr lang="zh-TW" altLang="en-US" dirty="0"/>
          </a:p>
        </p:txBody>
      </p:sp>
    </p:spTree>
    <p:extLst>
      <p:ext uri="{BB962C8B-B14F-4D97-AF65-F5344CB8AC3E}">
        <p14:creationId xmlns:p14="http://schemas.microsoft.com/office/powerpoint/2010/main" val="107970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DF548-3581-44D0-BCB6-20F2FB819C65}"/>
              </a:ext>
            </a:extLst>
          </p:cNvPr>
          <p:cNvSpPr>
            <a:spLocks noGrp="1"/>
          </p:cNvSpPr>
          <p:nvPr>
            <p:ph type="title"/>
          </p:nvPr>
        </p:nvSpPr>
        <p:spPr/>
        <p:txBody>
          <a:bodyPr/>
          <a:lstStyle/>
          <a:p>
            <a:r>
              <a:rPr lang="en-US" altLang="zh-TW" dirty="0"/>
              <a:t>HW1-2</a:t>
            </a:r>
            <a:r>
              <a:rPr lang="zh-TW" altLang="en-US" dirty="0"/>
              <a:t> </a:t>
            </a:r>
            <a:r>
              <a:rPr lang="en-US" altLang="zh-TW" dirty="0"/>
              <a:t>Traversal</a:t>
            </a:r>
            <a:endParaRPr lang="zh-TW" altLang="en-US" dirty="0"/>
          </a:p>
        </p:txBody>
      </p:sp>
      <p:sp>
        <p:nvSpPr>
          <p:cNvPr id="3" name="文字版面配置區 2">
            <a:extLst>
              <a:ext uri="{FF2B5EF4-FFF2-40B4-BE49-F238E27FC236}">
                <a16:creationId xmlns:a16="http://schemas.microsoft.com/office/drawing/2014/main" id="{EA1C4073-A899-43A2-87CD-AB08FD678C00}"/>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23010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938D7-CDF7-453A-8C8D-9FBC0BD5A8CD}"/>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Description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7CFF78B2-71C3-4D4A-867A-2DCE8076D172}"/>
              </a:ext>
            </a:extLst>
          </p:cNvPr>
          <p:cNvSpPr>
            <a:spLocks noGrp="1"/>
          </p:cNvSpPr>
          <p:nvPr>
            <p:ph idx="1"/>
          </p:nvPr>
        </p:nvSpPr>
        <p:spPr>
          <a:xfrm>
            <a:off x="838200" y="1870229"/>
            <a:ext cx="10881732" cy="4351338"/>
          </a:xfrm>
        </p:spPr>
        <p:txBody>
          <a:bodyPr>
            <a:normAutofit/>
          </a:bodyPr>
          <a:lstStyle/>
          <a:p>
            <a:pPr marL="0" indent="0">
              <a:lnSpc>
                <a:spcPct val="150000"/>
              </a:lnSpc>
              <a:buNone/>
            </a:pPr>
            <a:r>
              <a:rPr lang="en-US" altLang="zh-TW" sz="2000" dirty="0">
                <a:effectLst/>
                <a:latin typeface="Times New Roman" panose="02020603050405020304" pitchFamily="18" charset="0"/>
                <a:ea typeface="微軟正黑體" panose="020B0604030504040204" pitchFamily="34" charset="-120"/>
                <a:cs typeface="Times New Roman" panose="02020603050405020304" pitchFamily="18" charset="0"/>
              </a:rPr>
              <a:t>Build a binary search tree according to two lists (infix and prefix / postfix), and print out the new list in the asking traversal way (postfix / prefix) and level order.</a:t>
            </a:r>
            <a:endParaRPr lang="zh-TW" altLang="en-US" sz="2000" dirty="0">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1943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938D7-CDF7-453A-8C8D-9FBC0BD5A8CD}"/>
              </a:ext>
            </a:extLst>
          </p:cNvPr>
          <p:cNvSpPr>
            <a:spLocks noGrp="1"/>
          </p:cNvSpPr>
          <p:nvPr>
            <p:ph type="title"/>
          </p:nvPr>
        </p:nvSpPr>
        <p:spPr>
          <a:xfrm>
            <a:off x="581722" y="0"/>
            <a:ext cx="10515600" cy="1325563"/>
          </a:xfrm>
        </p:spPr>
        <p:txBody>
          <a:bodyPr/>
          <a:lstStyle/>
          <a:p>
            <a:r>
              <a:rPr lang="en-US" altLang="zh-TW" dirty="0">
                <a:latin typeface="微軟正黑體" panose="020B0604030504040204" pitchFamily="34" charset="-120"/>
                <a:ea typeface="微軟正黑體" panose="020B0604030504040204" pitchFamily="34" charset="-120"/>
              </a:rPr>
              <a:t>Input/output</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2">
            <a:extLst>
              <a:ext uri="{FF2B5EF4-FFF2-40B4-BE49-F238E27FC236}">
                <a16:creationId xmlns:a16="http://schemas.microsoft.com/office/drawing/2014/main" id="{9A0C9C19-388D-4A2B-8861-16704C6EF964}"/>
              </a:ext>
            </a:extLst>
          </p:cNvPr>
          <p:cNvSpPr>
            <a:spLocks noGrp="1"/>
          </p:cNvSpPr>
          <p:nvPr>
            <p:ph idx="1"/>
          </p:nvPr>
        </p:nvSpPr>
        <p:spPr>
          <a:xfrm>
            <a:off x="581722" y="1268029"/>
            <a:ext cx="10515600" cy="4351338"/>
          </a:xfrm>
        </p:spPr>
        <p:txBody>
          <a:bodyPr>
            <a:normAutofit/>
          </a:bodyPr>
          <a:lstStyle/>
          <a:p>
            <a:r>
              <a:rPr lang="en-US" altLang="zh-TW" sz="2000" dirty="0">
                <a:effectLst/>
                <a:latin typeface="Times New Roman" panose="02020603050405020304" pitchFamily="18" charset="0"/>
                <a:ea typeface="微軟正黑體" panose="020B0604030504040204" pitchFamily="34" charset="-120"/>
                <a:cs typeface="Times New Roman" panose="02020603050405020304" pitchFamily="18" charset="0"/>
              </a:rPr>
              <a:t>Input:</a:t>
            </a:r>
          </a:p>
          <a:p>
            <a:pPr lvl="1">
              <a:lnSpc>
                <a:spcPct val="150000"/>
              </a:lnSpc>
            </a:pPr>
            <a:r>
              <a:rPr lang="en-US" altLang="zh-TW" sz="1800" dirty="0">
                <a:latin typeface="Times New Roman" panose="02020603050405020304" pitchFamily="18" charset="0"/>
                <a:cs typeface="Times New Roman" panose="02020603050405020304" pitchFamily="18" charset="0"/>
              </a:rPr>
              <a:t>The first line will be the list in infix order.</a:t>
            </a:r>
          </a:p>
          <a:p>
            <a:pPr lvl="1">
              <a:lnSpc>
                <a:spcPct val="150000"/>
              </a:lnSpc>
            </a:pPr>
            <a:r>
              <a:rPr lang="en-US" altLang="zh-TW" sz="1800" dirty="0">
                <a:latin typeface="Times New Roman" panose="02020603050405020304" pitchFamily="18" charset="0"/>
                <a:cs typeface="Times New Roman" panose="02020603050405020304" pitchFamily="18" charset="0"/>
              </a:rPr>
              <a:t>The second line will be the traversal way that the list is ordered now (prefix / postfix).</a:t>
            </a:r>
          </a:p>
          <a:p>
            <a:pPr lvl="1">
              <a:lnSpc>
                <a:spcPct val="150000"/>
              </a:lnSpc>
            </a:pPr>
            <a:r>
              <a:rPr lang="en-US" altLang="zh-TW" sz="1800" dirty="0">
                <a:latin typeface="Times New Roman" panose="02020603050405020304" pitchFamily="18" charset="0"/>
                <a:cs typeface="Times New Roman" panose="02020603050405020304" pitchFamily="18" charset="0"/>
              </a:rPr>
              <a:t>The third line will be the list that is in the traversal order (prefix / postfix).</a:t>
            </a:r>
          </a:p>
          <a:p>
            <a:pPr lvl="1">
              <a:lnSpc>
                <a:spcPct val="150000"/>
              </a:lnSpc>
            </a:pPr>
            <a:r>
              <a:rPr lang="en-US" altLang="zh-TW" sz="1800" dirty="0">
                <a:latin typeface="Times New Roman" panose="02020603050405020304" pitchFamily="18" charset="0"/>
                <a:cs typeface="Times New Roman" panose="02020603050405020304" pitchFamily="18" charset="0"/>
              </a:rPr>
              <a:t>The forth line will be the new traversal way you should turn the list into (postfix / prefix).</a:t>
            </a:r>
            <a:endParaRPr lang="en" altLang="zh-TW" sz="18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Output:</a:t>
            </a:r>
          </a:p>
          <a:p>
            <a:pPr lvl="1">
              <a:lnSpc>
                <a:spcPct val="150000"/>
              </a:lnSpc>
            </a:pPr>
            <a:r>
              <a:rPr lang="en-US" altLang="zh-TW" sz="1800" dirty="0">
                <a:latin typeface="Times New Roman" panose="02020603050405020304" pitchFamily="18" charset="0"/>
                <a:cs typeface="Times New Roman" panose="02020603050405020304" pitchFamily="18" charset="0"/>
              </a:rPr>
              <a:t>The first line should be the new list in the other traversal way.</a:t>
            </a:r>
          </a:p>
          <a:p>
            <a:pPr lvl="1">
              <a:lnSpc>
                <a:spcPct val="150000"/>
              </a:lnSpc>
            </a:pPr>
            <a:r>
              <a:rPr lang="en-US" altLang="zh-TW" sz="1800" dirty="0">
                <a:latin typeface="Times New Roman" panose="02020603050405020304" pitchFamily="18" charset="0"/>
                <a:cs typeface="Times New Roman" panose="02020603050405020304" pitchFamily="18" charset="0"/>
              </a:rPr>
              <a:t>The second line should be the new list in level order.</a:t>
            </a:r>
            <a:endParaRPr lang="en-US" altLang="zh-TW" sz="20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C946FDDF-1DD3-65CF-A3C8-566DCF216070}"/>
              </a:ext>
            </a:extLst>
          </p:cNvPr>
          <p:cNvPicPr>
            <a:picLocks noChangeAspect="1"/>
          </p:cNvPicPr>
          <p:nvPr/>
        </p:nvPicPr>
        <p:blipFill>
          <a:blip r:embed="rId2"/>
          <a:stretch>
            <a:fillRect/>
          </a:stretch>
        </p:blipFill>
        <p:spPr>
          <a:xfrm>
            <a:off x="953826" y="4812188"/>
            <a:ext cx="10284347" cy="1883766"/>
          </a:xfrm>
          <a:prstGeom prst="rect">
            <a:avLst/>
          </a:prstGeom>
        </p:spPr>
      </p:pic>
    </p:spTree>
    <p:extLst>
      <p:ext uri="{BB962C8B-B14F-4D97-AF65-F5344CB8AC3E}">
        <p14:creationId xmlns:p14="http://schemas.microsoft.com/office/powerpoint/2010/main" val="259589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7BADC6-7C8D-46EA-BCC3-C9EC11B7A9A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作業規定</a:t>
            </a:r>
          </a:p>
        </p:txBody>
      </p:sp>
      <p:sp>
        <p:nvSpPr>
          <p:cNvPr id="3" name="內容版面配置區 2">
            <a:extLst>
              <a:ext uri="{FF2B5EF4-FFF2-40B4-BE49-F238E27FC236}">
                <a16:creationId xmlns:a16="http://schemas.microsoft.com/office/drawing/2014/main" id="{11B9D51A-2D5C-4772-B693-F1C7852DD201}"/>
              </a:ext>
            </a:extLst>
          </p:cNvPr>
          <p:cNvSpPr>
            <a:spLocks noGrp="1"/>
          </p:cNvSpPr>
          <p:nvPr>
            <p:ph idx="1"/>
          </p:nvPr>
        </p:nvSpPr>
        <p:spPr>
          <a:xfrm>
            <a:off x="838200" y="1336675"/>
            <a:ext cx="10515600" cy="4889500"/>
          </a:xfrm>
        </p:spPr>
        <p:txBody>
          <a:bodyPr>
            <a:normAutofit fontScale="92500" lnSpcReduction="20000"/>
          </a:bodyPr>
          <a:lstStyle/>
          <a:p>
            <a:pPr>
              <a:lnSpc>
                <a:spcPct val="150000"/>
              </a:lnSpc>
            </a:pPr>
            <a:r>
              <a:rPr lang="zh-TW" altLang="en-US" sz="2000" dirty="0">
                <a:latin typeface="微軟正黑體" panose="020B0604030504040204" pitchFamily="34" charset="-120"/>
                <a:ea typeface="微軟正黑體" panose="020B0604030504040204" pitchFamily="34" charset="-120"/>
              </a:rPr>
              <a:t>分數：每題 </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，共 </a:t>
            </a:r>
            <a:r>
              <a:rPr lang="en-US" altLang="zh-TW" sz="2000" dirty="0">
                <a:latin typeface="微軟正黑體" panose="020B0604030504040204" pitchFamily="34" charset="-120"/>
                <a:ea typeface="微軟正黑體" panose="020B0604030504040204" pitchFamily="34" charset="-120"/>
              </a:rPr>
              <a:t>8%</a:t>
            </a:r>
          </a:p>
          <a:p>
            <a:pPr>
              <a:lnSpc>
                <a:spcPct val="150000"/>
              </a:lnSpc>
            </a:pPr>
            <a:r>
              <a:rPr lang="zh-TW" altLang="en-US" sz="2000" dirty="0">
                <a:latin typeface="微軟正黑體" panose="020B0604030504040204" pitchFamily="34" charset="-120"/>
                <a:ea typeface="微軟正黑體" panose="020B0604030504040204" pitchFamily="34" charset="-120"/>
              </a:rPr>
              <a:t>作業密碼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09251009</a:t>
            </a:r>
          </a:p>
          <a:p>
            <a:pPr>
              <a:lnSpc>
                <a:spcPct val="150000"/>
              </a:lnSpc>
            </a:pPr>
            <a:r>
              <a:rPr lang="en-US" altLang="zh-TW" sz="2000" dirty="0">
                <a:latin typeface="微軟正黑體" panose="020B0604030504040204" pitchFamily="34" charset="-120"/>
                <a:ea typeface="微軟正黑體" panose="020B0604030504040204" pitchFamily="34" charset="-120"/>
              </a:rPr>
              <a:t>OJ </a:t>
            </a:r>
            <a:r>
              <a:rPr lang="zh-TW" altLang="en-US" sz="2000" dirty="0">
                <a:latin typeface="微軟正黑體" panose="020B0604030504040204" pitchFamily="34" charset="-120"/>
                <a:ea typeface="微軟正黑體" panose="020B0604030504040204" pitchFamily="34" charset="-120"/>
              </a:rPr>
              <a:t>網址</a:t>
            </a:r>
            <a:r>
              <a:rPr lang="en-US" altLang="zh-TW"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hlinkClick r:id="rId2"/>
              </a:rPr>
              <a:t>https://nlp.csie.ntust.edu.tw:2021/contest</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en-US" altLang="zh-TW" sz="2000" dirty="0">
                <a:latin typeface="微軟正黑體" panose="020B0604030504040204" pitchFamily="34" charset="-120"/>
                <a:ea typeface="微軟正黑體" panose="020B0604030504040204" pitchFamily="34" charset="-120"/>
              </a:rPr>
              <a:t>OJ</a:t>
            </a:r>
            <a:r>
              <a:rPr lang="zh-TW" altLang="en-US" sz="2000" dirty="0">
                <a:latin typeface="微軟正黑體" panose="020B0604030504040204" pitchFamily="34" charset="-120"/>
                <a:ea typeface="微軟正黑體" panose="020B0604030504040204" pitchFamily="34" charset="-120"/>
              </a:rPr>
              <a:t> 截止日期：</a:t>
            </a:r>
            <a:r>
              <a:rPr lang="en-US" altLang="zh-TW" sz="2000" dirty="0">
                <a:solidFill>
                  <a:srgbClr val="FF0000"/>
                </a:solidFill>
                <a:latin typeface="微軟正黑體" panose="020B0604030504040204" pitchFamily="34" charset="-120"/>
                <a:ea typeface="微軟正黑體" panose="020B0604030504040204" pitchFamily="34" charset="-120"/>
              </a:rPr>
              <a:t>2023/10/16 10:00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截止前無限制上傳次數</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請將上傳到</a:t>
            </a:r>
            <a:r>
              <a:rPr lang="en-US" altLang="zh-TW" sz="2000" dirty="0">
                <a:latin typeface="微軟正黑體" panose="020B0604030504040204" pitchFamily="34" charset="-120"/>
                <a:ea typeface="微軟正黑體" panose="020B0604030504040204" pitchFamily="34" charset="-120"/>
              </a:rPr>
              <a:t>OJ</a:t>
            </a:r>
            <a:r>
              <a:rPr lang="zh-TW" altLang="en-US" sz="2000" dirty="0">
                <a:latin typeface="微軟正黑體" panose="020B0604030504040204" pitchFamily="34" charset="-120"/>
                <a:ea typeface="微軟正黑體" panose="020B0604030504040204" pitchFamily="34" charset="-120"/>
              </a:rPr>
              <a:t>的程式碼壓縮成 </a:t>
            </a:r>
            <a:r>
              <a:rPr lang="en-US" altLang="zh-TW" sz="2000" dirty="0">
                <a:latin typeface="微軟正黑體" panose="020B0604030504040204" pitchFamily="34" charset="-120"/>
                <a:ea typeface="微軟正黑體" panose="020B0604030504040204" pitchFamily="34" charset="-120"/>
              </a:rPr>
              <a:t>zip </a:t>
            </a:r>
            <a:r>
              <a:rPr lang="zh-TW" altLang="en-US" sz="2000" dirty="0">
                <a:latin typeface="微軟正黑體" panose="020B0604030504040204" pitchFamily="34" charset="-120"/>
                <a:ea typeface="微軟正黑體" panose="020B0604030504040204" pitchFamily="34" charset="-120"/>
              </a:rPr>
              <a:t>檔，並命名為「學號</a:t>
            </a:r>
            <a:r>
              <a:rPr lang="en-US" altLang="zh-TW" sz="2000" dirty="0">
                <a:latin typeface="微軟正黑體" panose="020B0604030504040204" pitchFamily="34" charset="-120"/>
                <a:ea typeface="微軟正黑體" panose="020B0604030504040204" pitchFamily="34" charset="-120"/>
              </a:rPr>
              <a:t>_</a:t>
            </a:r>
            <a:r>
              <a:rPr lang="zh-TW" altLang="en-US" sz="2000" dirty="0">
                <a:latin typeface="微軟正黑體" panose="020B0604030504040204" pitchFamily="34" charset="-120"/>
                <a:ea typeface="微軟正黑體" panose="020B0604030504040204" pitchFamily="34" charset="-120"/>
              </a:rPr>
              <a:t>姓名</a:t>
            </a:r>
            <a:r>
              <a:rPr lang="en-US" altLang="zh-TW" sz="2000" dirty="0">
                <a:latin typeface="微軟正黑體" panose="020B0604030504040204" pitchFamily="34" charset="-120"/>
                <a:ea typeface="微軟正黑體" panose="020B0604030504040204" pitchFamily="34" charset="-120"/>
              </a:rPr>
              <a:t>.zip</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例如：</a:t>
            </a:r>
            <a:r>
              <a:rPr lang="en-US" altLang="zh-TW" sz="2000" dirty="0">
                <a:latin typeface="微軟正黑體" panose="020B0604030504040204" pitchFamily="34" charset="-120"/>
                <a:ea typeface="微軟正黑體" panose="020B0604030504040204" pitchFamily="34" charset="-120"/>
              </a:rPr>
              <a:t>b1234567890_</a:t>
            </a:r>
            <a:r>
              <a:rPr lang="zh-TW" altLang="en-US" sz="2000" dirty="0">
                <a:latin typeface="微軟正黑體" panose="020B0604030504040204" pitchFamily="34" charset="-120"/>
                <a:ea typeface="微軟正黑體" panose="020B0604030504040204" pitchFamily="34" charset="-120"/>
              </a:rPr>
              <a:t>王小明</a:t>
            </a:r>
            <a:r>
              <a:rPr lang="en-US" altLang="zh-TW" sz="2000" dirty="0">
                <a:latin typeface="微軟正黑體" panose="020B0604030504040204" pitchFamily="34" charset="-120"/>
                <a:ea typeface="微軟正黑體" panose="020B0604030504040204" pitchFamily="34" charset="-120"/>
              </a:rPr>
              <a:t>.zip)</a:t>
            </a:r>
            <a:r>
              <a:rPr lang="zh-TW" altLang="en-US" sz="2000" dirty="0">
                <a:latin typeface="微軟正黑體" panose="020B0604030504040204" pitchFamily="34" charset="-120"/>
                <a:ea typeface="微軟正黑體" panose="020B0604030504040204" pitchFamily="34" charset="-120"/>
              </a:rPr>
              <a:t>上傳至 </a:t>
            </a:r>
            <a:r>
              <a:rPr lang="en-US" altLang="zh-TW" sz="2000" dirty="0">
                <a:latin typeface="微軟正黑體" panose="020B0604030504040204" pitchFamily="34" charset="-120"/>
                <a:ea typeface="微軟正黑體" panose="020B0604030504040204" pitchFamily="34" charset="-120"/>
              </a:rPr>
              <a:t>Moodle</a:t>
            </a:r>
            <a:r>
              <a:rPr lang="zh-TW" altLang="en-US" sz="2000" dirty="0">
                <a:latin typeface="微軟正黑體" panose="020B0604030504040204" pitchFamily="34" charset="-120"/>
                <a:ea typeface="微軟正黑體" panose="020B0604030504040204" pitchFamily="34" charset="-120"/>
              </a:rPr>
              <a:t>，</a:t>
            </a:r>
            <a:r>
              <a:rPr lang="zh-TW" altLang="en-US" sz="2000" dirty="0">
                <a:solidFill>
                  <a:srgbClr val="FF0000"/>
                </a:solidFill>
                <a:latin typeface="微軟正黑體" panose="020B0604030504040204" pitchFamily="34" charset="-120"/>
                <a:ea typeface="微軟正黑體" panose="020B0604030504040204" pitchFamily="34" charset="-120"/>
              </a:rPr>
              <a:t>遲交 </a:t>
            </a:r>
            <a:r>
              <a:rPr lang="en-US" altLang="zh-TW" sz="2000" dirty="0">
                <a:solidFill>
                  <a:srgbClr val="FF0000"/>
                </a:solidFill>
                <a:latin typeface="微軟正黑體" panose="020B0604030504040204" pitchFamily="34" charset="-120"/>
                <a:ea typeface="微軟正黑體" panose="020B0604030504040204" pitchFamily="34" charset="-120"/>
              </a:rPr>
              <a:t>0</a:t>
            </a:r>
            <a:r>
              <a:rPr lang="zh-TW" altLang="en-US" sz="2000" dirty="0">
                <a:solidFill>
                  <a:srgbClr val="FF0000"/>
                </a:solidFill>
                <a:latin typeface="微軟正黑體" panose="020B0604030504040204" pitchFamily="34" charset="-120"/>
                <a:ea typeface="微軟正黑體" panose="020B0604030504040204" pitchFamily="34" charset="-120"/>
              </a:rPr>
              <a:t> 分</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程式語言開放使用 </a:t>
            </a:r>
            <a:r>
              <a:rPr lang="en-US" altLang="zh-TW" sz="2000" dirty="0">
                <a:latin typeface="微軟正黑體" panose="020B0604030504040204" pitchFamily="34" charset="-120"/>
                <a:ea typeface="微軟正黑體" panose="020B0604030504040204" pitchFamily="34" charset="-120"/>
              </a:rPr>
              <a:t>C (</a:t>
            </a:r>
            <a:r>
              <a:rPr lang="en-US" altLang="zh-TW" sz="2000" dirty="0" err="1">
                <a:latin typeface="微軟正黑體" panose="020B0604030504040204" pitchFamily="34" charset="-120"/>
                <a:ea typeface="微軟正黑體" panose="020B0604030504040204" pitchFamily="34" charset="-120"/>
              </a:rPr>
              <a:t>gcc</a:t>
            </a:r>
            <a:r>
              <a:rPr lang="en-US" altLang="zh-TW" sz="2000" dirty="0">
                <a:latin typeface="微軟正黑體" panose="020B0604030504040204" pitchFamily="34" charset="-120"/>
                <a:ea typeface="微軟正黑體" panose="020B0604030504040204" pitchFamily="34" charset="-120"/>
              </a:rPr>
              <a:t> 5.4)</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C++ (g++ 5.4)</a:t>
            </a:r>
            <a:r>
              <a:rPr lang="zh-TW" altLang="en-US" sz="2000" dirty="0">
                <a:latin typeface="微軟正黑體" panose="020B0604030504040204" pitchFamily="34" charset="-120"/>
                <a:ea typeface="微軟正黑體" panose="020B0604030504040204" pitchFamily="34" charset="-120"/>
              </a:rPr>
              <a:t>，除了標準輸入輸出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例如：</a:t>
            </a:r>
            <a:r>
              <a:rPr lang="en-US" altLang="zh-TW" sz="2000" dirty="0" err="1">
                <a:latin typeface="微軟正黑體" panose="020B0604030504040204" pitchFamily="34" charset="-120"/>
                <a:ea typeface="微軟正黑體" panose="020B0604030504040204" pitchFamily="34" charset="-120"/>
              </a:rPr>
              <a:t>stdio.h</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和字串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例如：</a:t>
            </a:r>
            <a:r>
              <a:rPr lang="en-US" altLang="zh-TW" sz="2000" dirty="0" err="1">
                <a:latin typeface="微軟正黑體" panose="020B0604030504040204" pitchFamily="34" charset="-120"/>
                <a:ea typeface="微軟正黑體" panose="020B0604030504040204" pitchFamily="34" charset="-120"/>
              </a:rPr>
              <a:t>string.h</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相關的 </a:t>
            </a:r>
            <a:r>
              <a:rPr lang="en-US" altLang="zh-TW" sz="2000" dirty="0">
                <a:latin typeface="微軟正黑體" panose="020B0604030504040204" pitchFamily="34" charset="-120"/>
                <a:ea typeface="微軟正黑體" panose="020B0604030504040204" pitchFamily="34" charset="-120"/>
              </a:rPr>
              <a:t>library</a:t>
            </a:r>
            <a:r>
              <a:rPr lang="zh-TW" altLang="en-US" sz="2000" dirty="0">
                <a:latin typeface="微軟正黑體" panose="020B0604030504040204" pitchFamily="34" charset="-120"/>
                <a:ea typeface="微軟正黑體" panose="020B0604030504040204" pitchFamily="34" charset="-120"/>
              </a:rPr>
              <a:t>，請勿使用其他 </a:t>
            </a:r>
            <a:r>
              <a:rPr lang="en-US" altLang="zh-TW" sz="2000" dirty="0">
                <a:latin typeface="微軟正黑體" panose="020B0604030504040204" pitchFamily="34" charset="-120"/>
                <a:ea typeface="微軟正黑體" panose="020B0604030504040204" pitchFamily="34" charset="-120"/>
              </a:rPr>
              <a:t>library</a:t>
            </a:r>
            <a:r>
              <a:rPr lang="zh-TW" altLang="en-US" sz="2000" dirty="0">
                <a:latin typeface="微軟正黑體" panose="020B0604030504040204" pitchFamily="34" charset="-120"/>
                <a:ea typeface="微軟正黑體" panose="020B0604030504040204" pitchFamily="34" charset="-120"/>
              </a:rPr>
              <a:t>，請自行實作基礎資料結構。</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solidFill>
                  <a:srgbClr val="FF0000"/>
                </a:solidFill>
                <a:latin typeface="微軟正黑體" panose="020B0604030504040204" pitchFamily="34" charset="-120"/>
                <a:ea typeface="微軟正黑體" panose="020B0604030504040204" pitchFamily="34" charset="-120"/>
              </a:rPr>
              <a:t>請務必注意作業時限，超過時限或沒有在</a:t>
            </a:r>
            <a:r>
              <a:rPr lang="en-US" altLang="zh-TW" sz="2000" dirty="0" err="1">
                <a:solidFill>
                  <a:srgbClr val="FF0000"/>
                </a:solidFill>
                <a:latin typeface="微軟正黑體" panose="020B0604030504040204" pitchFamily="34" charset="-120"/>
                <a:ea typeface="微軟正黑體" panose="020B0604030504040204" pitchFamily="34" charset="-120"/>
              </a:rPr>
              <a:t>moodle</a:t>
            </a:r>
            <a:r>
              <a:rPr lang="zh-TW" altLang="en-US" sz="2000" dirty="0">
                <a:solidFill>
                  <a:srgbClr val="FF0000"/>
                </a:solidFill>
                <a:latin typeface="微軟正黑體" panose="020B0604030504040204" pitchFamily="34" charset="-120"/>
                <a:ea typeface="微軟正黑體" panose="020B0604030504040204" pitchFamily="34" charset="-120"/>
              </a:rPr>
              <a:t>和</a:t>
            </a:r>
            <a:r>
              <a:rPr lang="en-US" altLang="zh-TW" sz="2000" dirty="0" err="1">
                <a:solidFill>
                  <a:srgbClr val="FF0000"/>
                </a:solidFill>
                <a:latin typeface="微軟正黑體" panose="020B0604030504040204" pitchFamily="34" charset="-120"/>
                <a:ea typeface="微軟正黑體" panose="020B0604030504040204" pitchFamily="34" charset="-120"/>
              </a:rPr>
              <a:t>oj</a:t>
            </a:r>
            <a:r>
              <a:rPr lang="zh-TW" altLang="en-US" sz="2000" dirty="0">
                <a:solidFill>
                  <a:srgbClr val="FF0000"/>
                </a:solidFill>
                <a:latin typeface="微軟正黑體" panose="020B0604030504040204" pitchFamily="34" charset="-120"/>
                <a:ea typeface="微軟正黑體" panose="020B0604030504040204" pitchFamily="34" charset="-120"/>
              </a:rPr>
              <a:t>都繳交作業者皆以</a:t>
            </a:r>
            <a:r>
              <a:rPr lang="en-US" altLang="zh-TW" sz="2000" dirty="0">
                <a:solidFill>
                  <a:srgbClr val="FF0000"/>
                </a:solidFill>
                <a:latin typeface="微軟正黑體" panose="020B0604030504040204" pitchFamily="34" charset="-120"/>
                <a:ea typeface="微軟正黑體" panose="020B0604030504040204" pitchFamily="34" charset="-120"/>
              </a:rPr>
              <a:t>0</a:t>
            </a:r>
            <a:r>
              <a:rPr lang="zh-TW" altLang="en-US" sz="2000" dirty="0">
                <a:solidFill>
                  <a:srgbClr val="FF0000"/>
                </a:solidFill>
                <a:latin typeface="微軟正黑體" panose="020B0604030504040204" pitchFamily="34" charset="-120"/>
                <a:ea typeface="微軟正黑體" panose="020B0604030504040204" pitchFamily="34" charset="-120"/>
              </a:rPr>
              <a:t>分計算</a:t>
            </a:r>
            <a:r>
              <a:rPr lang="en-US" altLang="zh-TW" sz="2000" dirty="0">
                <a:solidFill>
                  <a:srgbClr val="FF0000"/>
                </a:solidFill>
                <a:latin typeface="微軟正黑體" panose="020B0604030504040204" pitchFamily="34" charset="-120"/>
                <a:ea typeface="微軟正黑體" panose="020B0604030504040204" pitchFamily="34" charset="-120"/>
              </a:rPr>
              <a:t>!</a:t>
            </a:r>
          </a:p>
          <a:p>
            <a:pPr>
              <a:lnSpc>
                <a:spcPct val="150000"/>
              </a:lnSpc>
            </a:pPr>
            <a:r>
              <a:rPr lang="zh-TW" altLang="en-US" sz="2000" dirty="0">
                <a:solidFill>
                  <a:srgbClr val="FF0000"/>
                </a:solidFill>
                <a:latin typeface="微軟正黑體" panose="020B0604030504040204" pitchFamily="34" charset="-120"/>
                <a:ea typeface="微軟正黑體" panose="020B0604030504040204" pitchFamily="34" charset="-120"/>
              </a:rPr>
              <a:t>請勿抄襲他人程式碼</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1829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DF548-3581-44D0-BCB6-20F2FB819C65}"/>
              </a:ext>
            </a:extLst>
          </p:cNvPr>
          <p:cNvSpPr>
            <a:spLocks noGrp="1"/>
          </p:cNvSpPr>
          <p:nvPr>
            <p:ph type="title"/>
          </p:nvPr>
        </p:nvSpPr>
        <p:spPr/>
        <p:txBody>
          <a:bodyPr/>
          <a:lstStyle/>
          <a:p>
            <a:r>
              <a:rPr lang="en-US" altLang="zh-TW" dirty="0"/>
              <a:t>HW1-1 Taxi Loading Order</a:t>
            </a:r>
            <a:endParaRPr lang="zh-TW" altLang="en-US" dirty="0"/>
          </a:p>
        </p:txBody>
      </p:sp>
      <p:sp>
        <p:nvSpPr>
          <p:cNvPr id="3" name="文字版面配置區 2">
            <a:extLst>
              <a:ext uri="{FF2B5EF4-FFF2-40B4-BE49-F238E27FC236}">
                <a16:creationId xmlns:a16="http://schemas.microsoft.com/office/drawing/2014/main" id="{EA1C4073-A899-43A2-87CD-AB08FD678C00}"/>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59860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938D7-CDF7-453A-8C8D-9FBC0BD5A8CD}"/>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Description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7CFF78B2-71C3-4D4A-867A-2DCE8076D172}"/>
              </a:ext>
            </a:extLst>
          </p:cNvPr>
          <p:cNvSpPr>
            <a:spLocks noGrp="1"/>
          </p:cNvSpPr>
          <p:nvPr>
            <p:ph idx="1"/>
          </p:nvPr>
        </p:nvSpPr>
        <p:spPr>
          <a:xfrm>
            <a:off x="767681" y="1545129"/>
            <a:ext cx="10515600" cy="4908060"/>
          </a:xfrm>
        </p:spPr>
        <p:txBody>
          <a:bodyPr>
            <a:normAutofit fontScale="62500" lnSpcReduction="20000"/>
          </a:bodyPr>
          <a:lstStyle/>
          <a:p>
            <a:pPr>
              <a:lnSpc>
                <a:spcPct val="170000"/>
              </a:lnSpc>
            </a:pPr>
            <a:r>
              <a:rPr lang="en-US" altLang="zh-TW" dirty="0">
                <a:latin typeface="Times New Roman" panose="02020603050405020304" pitchFamily="18" charset="0"/>
                <a:cs typeface="Times New Roman" panose="02020603050405020304" pitchFamily="18" charset="0"/>
              </a:rPr>
              <a:t>A big family plans to go swimming and orders taxis to take them to the local swimming pool.</a:t>
            </a:r>
          </a:p>
          <a:p>
            <a:pPr>
              <a:lnSpc>
                <a:spcPct val="170000"/>
              </a:lnSpc>
            </a:pPr>
            <a:r>
              <a:rPr lang="en-US" altLang="zh-TW" dirty="0">
                <a:latin typeface="Times New Roman" panose="02020603050405020304" pitchFamily="18" charset="0"/>
                <a:cs typeface="Times New Roman" panose="02020603050405020304" pitchFamily="18" charset="0"/>
              </a:rPr>
              <a:t>Each taxi can accommodate up to 200 kg of weight.</a:t>
            </a:r>
          </a:p>
          <a:p>
            <a:pPr>
              <a:lnSpc>
                <a:spcPct val="170000"/>
              </a:lnSpc>
            </a:pPr>
            <a:r>
              <a:rPr lang="en-US" altLang="zh-TW" dirty="0">
                <a:latin typeface="Times New Roman" panose="02020603050405020304" pitchFamily="18" charset="0"/>
                <a:cs typeface="Times New Roman" panose="02020603050405020304" pitchFamily="18" charset="0"/>
              </a:rPr>
              <a:t>The taxis arrive at the family's house parking lot in a specific order, and the family members fill up each taxi starting from the front seat to the back seat.</a:t>
            </a:r>
          </a:p>
          <a:p>
            <a:pPr>
              <a:lnSpc>
                <a:spcPct val="170000"/>
              </a:lnSpc>
            </a:pPr>
            <a:r>
              <a:rPr lang="en-US" altLang="zh-TW" dirty="0">
                <a:latin typeface="Times New Roman" panose="02020603050405020304" pitchFamily="18" charset="0"/>
                <a:cs typeface="Times New Roman" panose="02020603050405020304" pitchFamily="18" charset="0"/>
              </a:rPr>
              <a:t>After all the taxis are loaded, they exit the parking lot in the reverse order in which they entered. The taxis then arrive at the swimming pool in the same order they departed from the parking lot.</a:t>
            </a:r>
          </a:p>
          <a:p>
            <a:pPr>
              <a:lnSpc>
                <a:spcPct val="170000"/>
              </a:lnSpc>
            </a:pPr>
            <a:r>
              <a:rPr lang="en-US" altLang="zh-TW" dirty="0">
                <a:latin typeface="Times New Roman" panose="02020603050405020304" pitchFamily="18" charset="0"/>
                <a:cs typeface="Times New Roman" panose="02020603050405020304" pitchFamily="18" charset="0"/>
              </a:rPr>
              <a:t>The family members exit the taxi at the swimming pool starting from the front seat to the back seat.</a:t>
            </a:r>
          </a:p>
          <a:p>
            <a:pPr>
              <a:lnSpc>
                <a:spcPct val="170000"/>
              </a:lnSpc>
            </a:pPr>
            <a:r>
              <a:rPr lang="en-US" altLang="zh-TW" dirty="0">
                <a:latin typeface="Times New Roman" panose="02020603050405020304" pitchFamily="18" charset="0"/>
                <a:cs typeface="Times New Roman" panose="02020603050405020304" pitchFamily="18" charset="0"/>
              </a:rPr>
              <a:t>Given a list of each family member's weight in the order they enter the taxis, please print out how many taxis are needed and the order in which the family members exit the taxis at the swimming pool.</a:t>
            </a:r>
            <a:endParaRPr lang="zh-TW" altLang="en-US" sz="1600" dirty="0">
              <a:effectLst/>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09880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938D7-CDF7-453A-8C8D-9FBC0BD5A8CD}"/>
              </a:ext>
            </a:extLst>
          </p:cNvPr>
          <p:cNvSpPr>
            <a:spLocks noGrp="1"/>
          </p:cNvSpPr>
          <p:nvPr>
            <p:ph type="title"/>
          </p:nvPr>
        </p:nvSpPr>
        <p:spPr>
          <a:xfrm>
            <a:off x="737839" y="0"/>
            <a:ext cx="10515600" cy="1325563"/>
          </a:xfrm>
        </p:spPr>
        <p:txBody>
          <a:bodyPr/>
          <a:lstStyle/>
          <a:p>
            <a:r>
              <a:rPr lang="en-US" altLang="zh-TW" dirty="0">
                <a:latin typeface="微軟正黑體" panose="020B0604030504040204" pitchFamily="34" charset="-120"/>
                <a:ea typeface="微軟正黑體" panose="020B0604030504040204" pitchFamily="34" charset="-120"/>
              </a:rPr>
              <a:t>Input/output</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2">
            <a:extLst>
              <a:ext uri="{FF2B5EF4-FFF2-40B4-BE49-F238E27FC236}">
                <a16:creationId xmlns:a16="http://schemas.microsoft.com/office/drawing/2014/main" id="{9A0C9C19-388D-4A2B-8861-16704C6EF964}"/>
              </a:ext>
            </a:extLst>
          </p:cNvPr>
          <p:cNvSpPr>
            <a:spLocks noGrp="1"/>
          </p:cNvSpPr>
          <p:nvPr>
            <p:ph idx="1"/>
          </p:nvPr>
        </p:nvSpPr>
        <p:spPr>
          <a:xfrm>
            <a:off x="838200" y="1234611"/>
            <a:ext cx="10515600" cy="4351338"/>
          </a:xfrm>
        </p:spPr>
        <p:txBody>
          <a:bodyPr>
            <a:normAutofit/>
          </a:bodyPr>
          <a:lstStyle/>
          <a:p>
            <a:pPr>
              <a:lnSpc>
                <a:spcPct val="150000"/>
              </a:lnSpc>
            </a:pPr>
            <a:r>
              <a:rPr lang="en-US" altLang="zh-TW" sz="2000" dirty="0">
                <a:effectLst/>
                <a:latin typeface="Times New Roman" panose="02020603050405020304" pitchFamily="18" charset="0"/>
                <a:ea typeface="微軟正黑體" panose="020B0604030504040204" pitchFamily="34" charset="-120"/>
                <a:cs typeface="Times New Roman" panose="02020603050405020304" pitchFamily="18" charset="0"/>
              </a:rPr>
              <a:t>Input:</a:t>
            </a:r>
          </a:p>
          <a:p>
            <a:pPr lvl="1">
              <a:lnSpc>
                <a:spcPct val="150000"/>
              </a:lnSpc>
            </a:pPr>
            <a:r>
              <a:rPr lang="en-US" altLang="zh-TW" sz="1800" dirty="0">
                <a:latin typeface="Times New Roman" panose="02020603050405020304" pitchFamily="18" charset="0"/>
                <a:cs typeface="Times New Roman" panose="02020603050405020304" pitchFamily="18" charset="0"/>
              </a:rPr>
              <a:t>A list of positive integers representing the weights of family members in kilograms, in the order they enter the taxis, separated by space. (Each weight will not exceed 200 kg)</a:t>
            </a:r>
            <a:endParaRPr lang="en" altLang="zh-TW" sz="1800" dirty="0">
              <a:latin typeface="Times New Roman" panose="02020603050405020304" pitchFamily="18" charset="0"/>
              <a:cs typeface="Times New Roman" panose="02020603050405020304" pitchFamily="18" charset="0"/>
            </a:endParaRPr>
          </a:p>
          <a:p>
            <a:pPr>
              <a:lnSpc>
                <a:spcPct val="150000"/>
              </a:lnSpc>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Output:</a:t>
            </a:r>
          </a:p>
          <a:p>
            <a:pPr lvl="1">
              <a:lnSpc>
                <a:spcPct val="150000"/>
              </a:lnSpc>
            </a:pPr>
            <a:r>
              <a:rPr lang="en-US" altLang="zh-TW" sz="1800" dirty="0">
                <a:latin typeface="Times New Roman" panose="02020603050405020304" pitchFamily="18" charset="0"/>
                <a:cs typeface="Times New Roman" panose="02020603050405020304" pitchFamily="18" charset="0"/>
              </a:rPr>
              <a:t>An integer representing the number of taxis needed to transport the family.</a:t>
            </a:r>
          </a:p>
          <a:p>
            <a:pPr lvl="1">
              <a:lnSpc>
                <a:spcPct val="150000"/>
              </a:lnSpc>
            </a:pPr>
            <a:r>
              <a:rPr lang="en-US" altLang="zh-TW" sz="1800" dirty="0">
                <a:latin typeface="Times New Roman" panose="02020603050405020304" pitchFamily="18" charset="0"/>
                <a:cs typeface="Times New Roman" panose="02020603050405020304" pitchFamily="18" charset="0"/>
              </a:rPr>
              <a:t>A list of positive integers representing the weights of family members in the order they exit the taxi at the swimming pool.</a:t>
            </a:r>
            <a:endParaRPr lang="en" altLang="zh-TW"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7F9D87-565F-4242-8705-BD31C1049144}"/>
              </a:ext>
            </a:extLst>
          </p:cNvPr>
          <p:cNvPicPr>
            <a:picLocks noChangeAspect="1"/>
          </p:cNvPicPr>
          <p:nvPr/>
        </p:nvPicPr>
        <p:blipFill rotWithShape="1">
          <a:blip r:embed="rId2"/>
          <a:srcRect r="1691"/>
          <a:stretch/>
        </p:blipFill>
        <p:spPr>
          <a:xfrm>
            <a:off x="1" y="4931802"/>
            <a:ext cx="12191999" cy="1569840"/>
          </a:xfrm>
          <a:prstGeom prst="rect">
            <a:avLst/>
          </a:prstGeom>
        </p:spPr>
      </p:pic>
    </p:spTree>
    <p:extLst>
      <p:ext uri="{BB962C8B-B14F-4D97-AF65-F5344CB8AC3E}">
        <p14:creationId xmlns:p14="http://schemas.microsoft.com/office/powerpoint/2010/main" val="364472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3497F0-3C02-46AE-90D2-A375BB8E1896}"/>
              </a:ext>
            </a:extLst>
          </p:cNvPr>
          <p:cNvSpPr/>
          <p:nvPr/>
        </p:nvSpPr>
        <p:spPr>
          <a:xfrm>
            <a:off x="3867426" y="1670843"/>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3" name="矩形 2">
            <a:extLst>
              <a:ext uri="{FF2B5EF4-FFF2-40B4-BE49-F238E27FC236}">
                <a16:creationId xmlns:a16="http://schemas.microsoft.com/office/drawing/2014/main" id="{4699F6EC-E117-46FB-A9AD-FA7A3927359B}"/>
              </a:ext>
            </a:extLst>
          </p:cNvPr>
          <p:cNvSpPr/>
          <p:nvPr/>
        </p:nvSpPr>
        <p:spPr>
          <a:xfrm>
            <a:off x="3867426" y="2846774"/>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4" name="矩形 3">
            <a:extLst>
              <a:ext uri="{FF2B5EF4-FFF2-40B4-BE49-F238E27FC236}">
                <a16:creationId xmlns:a16="http://schemas.microsoft.com/office/drawing/2014/main" id="{4FDEFD9F-0CE6-451C-9109-CA401101A3F0}"/>
              </a:ext>
            </a:extLst>
          </p:cNvPr>
          <p:cNvSpPr/>
          <p:nvPr/>
        </p:nvSpPr>
        <p:spPr>
          <a:xfrm>
            <a:off x="3867427" y="4022705"/>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graphicFrame>
        <p:nvGraphicFramePr>
          <p:cNvPr id="7" name="表格 7">
            <a:extLst>
              <a:ext uri="{FF2B5EF4-FFF2-40B4-BE49-F238E27FC236}">
                <a16:creationId xmlns:a16="http://schemas.microsoft.com/office/drawing/2014/main" id="{005ADF9B-62A1-40D0-A387-5BBC45F87C0D}"/>
              </a:ext>
            </a:extLst>
          </p:cNvPr>
          <p:cNvGraphicFramePr>
            <a:graphicFrameLocks noGrp="1"/>
          </p:cNvGraphicFramePr>
          <p:nvPr>
            <p:extLst>
              <p:ext uri="{D42A27DB-BD31-4B8C-83A1-F6EECF244321}">
                <p14:modId xmlns:p14="http://schemas.microsoft.com/office/powerpoint/2010/main" val="15315794"/>
              </p:ext>
            </p:extLst>
          </p:nvPr>
        </p:nvGraphicFramePr>
        <p:xfrm>
          <a:off x="447675" y="1669055"/>
          <a:ext cx="1324178" cy="3708400"/>
        </p:xfrm>
        <a:graphic>
          <a:graphicData uri="http://schemas.openxmlformats.org/drawingml/2006/table">
            <a:tbl>
              <a:tblPr firstRow="1" bandRow="1">
                <a:tableStyleId>{5C22544A-7EE6-4342-B048-85BDC9FD1C3A}</a:tableStyleId>
              </a:tblPr>
              <a:tblGrid>
                <a:gridCol w="1324178">
                  <a:extLst>
                    <a:ext uri="{9D8B030D-6E8A-4147-A177-3AD203B41FA5}">
                      <a16:colId xmlns:a16="http://schemas.microsoft.com/office/drawing/2014/main" val="831893999"/>
                    </a:ext>
                  </a:extLst>
                </a:gridCol>
              </a:tblGrid>
              <a:tr h="370840">
                <a:tc>
                  <a:txBody>
                    <a:bodyPr/>
                    <a:lstStyle/>
                    <a:p>
                      <a:r>
                        <a:rPr lang="en-US" altLang="zh-TW" dirty="0"/>
                        <a:t>Weight</a:t>
                      </a:r>
                      <a:endParaRPr lang="zh-TW" altLang="en-US" dirty="0"/>
                    </a:p>
                  </a:txBody>
                  <a:tcPr/>
                </a:tc>
                <a:extLst>
                  <a:ext uri="{0D108BD9-81ED-4DB2-BD59-A6C34878D82A}">
                    <a16:rowId xmlns:a16="http://schemas.microsoft.com/office/drawing/2014/main" val="57339196"/>
                  </a:ext>
                </a:extLst>
              </a:tr>
              <a:tr h="370840">
                <a:tc>
                  <a:txBody>
                    <a:bodyPr/>
                    <a:lstStyle/>
                    <a:p>
                      <a:r>
                        <a:rPr lang="en-US" altLang="zh-TW" dirty="0"/>
                        <a:t>90</a:t>
                      </a:r>
                      <a:endParaRPr lang="zh-TW" altLang="en-US" dirty="0"/>
                    </a:p>
                  </a:txBody>
                  <a:tcPr/>
                </a:tc>
                <a:extLst>
                  <a:ext uri="{0D108BD9-81ED-4DB2-BD59-A6C34878D82A}">
                    <a16:rowId xmlns:a16="http://schemas.microsoft.com/office/drawing/2014/main" val="2669333535"/>
                  </a:ext>
                </a:extLst>
              </a:tr>
              <a:tr h="370840">
                <a:tc>
                  <a:txBody>
                    <a:bodyPr/>
                    <a:lstStyle/>
                    <a:p>
                      <a:r>
                        <a:rPr lang="en-US" altLang="zh-TW" dirty="0"/>
                        <a:t>100</a:t>
                      </a:r>
                      <a:endParaRPr lang="zh-TW" altLang="en-US" dirty="0"/>
                    </a:p>
                  </a:txBody>
                  <a:tcPr/>
                </a:tc>
                <a:extLst>
                  <a:ext uri="{0D108BD9-81ED-4DB2-BD59-A6C34878D82A}">
                    <a16:rowId xmlns:a16="http://schemas.microsoft.com/office/drawing/2014/main" val="342848642"/>
                  </a:ext>
                </a:extLst>
              </a:tr>
              <a:tr h="370840">
                <a:tc>
                  <a:txBody>
                    <a:bodyPr/>
                    <a:lstStyle/>
                    <a:p>
                      <a:r>
                        <a:rPr lang="en-US" altLang="zh-TW" dirty="0"/>
                        <a:t>120</a:t>
                      </a:r>
                      <a:endParaRPr lang="zh-TW" altLang="en-US" dirty="0"/>
                    </a:p>
                  </a:txBody>
                  <a:tcPr/>
                </a:tc>
                <a:extLst>
                  <a:ext uri="{0D108BD9-81ED-4DB2-BD59-A6C34878D82A}">
                    <a16:rowId xmlns:a16="http://schemas.microsoft.com/office/drawing/2014/main" val="2974366044"/>
                  </a:ext>
                </a:extLst>
              </a:tr>
              <a:tr h="370840">
                <a:tc>
                  <a:txBody>
                    <a:bodyPr/>
                    <a:lstStyle/>
                    <a:p>
                      <a:r>
                        <a:rPr lang="en-US" altLang="zh-TW" dirty="0"/>
                        <a:t>40</a:t>
                      </a:r>
                      <a:endParaRPr lang="zh-TW" altLang="en-US" dirty="0"/>
                    </a:p>
                  </a:txBody>
                  <a:tcPr/>
                </a:tc>
                <a:extLst>
                  <a:ext uri="{0D108BD9-81ED-4DB2-BD59-A6C34878D82A}">
                    <a16:rowId xmlns:a16="http://schemas.microsoft.com/office/drawing/2014/main" val="2082442467"/>
                  </a:ext>
                </a:extLst>
              </a:tr>
              <a:tr h="370840">
                <a:tc>
                  <a:txBody>
                    <a:bodyPr/>
                    <a:lstStyle/>
                    <a:p>
                      <a:r>
                        <a:rPr lang="en-US" altLang="zh-TW" dirty="0"/>
                        <a:t>50</a:t>
                      </a:r>
                      <a:endParaRPr lang="zh-TW" altLang="en-US" dirty="0"/>
                    </a:p>
                  </a:txBody>
                  <a:tcPr/>
                </a:tc>
                <a:extLst>
                  <a:ext uri="{0D108BD9-81ED-4DB2-BD59-A6C34878D82A}">
                    <a16:rowId xmlns:a16="http://schemas.microsoft.com/office/drawing/2014/main" val="1319396601"/>
                  </a:ext>
                </a:extLst>
              </a:tr>
              <a:tr h="370840">
                <a:tc>
                  <a:txBody>
                    <a:bodyPr/>
                    <a:lstStyle/>
                    <a:p>
                      <a:r>
                        <a:rPr lang="en-US" altLang="zh-TW" dirty="0"/>
                        <a:t>45</a:t>
                      </a:r>
                    </a:p>
                  </a:txBody>
                  <a:tcPr/>
                </a:tc>
                <a:extLst>
                  <a:ext uri="{0D108BD9-81ED-4DB2-BD59-A6C34878D82A}">
                    <a16:rowId xmlns:a16="http://schemas.microsoft.com/office/drawing/2014/main" val="4127996133"/>
                  </a:ext>
                </a:extLst>
              </a:tr>
              <a:tr h="370840">
                <a:tc>
                  <a:txBody>
                    <a:bodyPr/>
                    <a:lstStyle/>
                    <a:p>
                      <a:r>
                        <a:rPr lang="en-US" altLang="zh-TW" dirty="0"/>
                        <a:t>87</a:t>
                      </a:r>
                    </a:p>
                  </a:txBody>
                  <a:tcPr/>
                </a:tc>
                <a:extLst>
                  <a:ext uri="{0D108BD9-81ED-4DB2-BD59-A6C34878D82A}">
                    <a16:rowId xmlns:a16="http://schemas.microsoft.com/office/drawing/2014/main" val="2324596247"/>
                  </a:ext>
                </a:extLst>
              </a:tr>
              <a:tr h="370840">
                <a:tc>
                  <a:txBody>
                    <a:bodyPr/>
                    <a:lstStyle/>
                    <a:p>
                      <a:r>
                        <a:rPr lang="en-US" altLang="zh-TW" dirty="0"/>
                        <a:t>60</a:t>
                      </a:r>
                    </a:p>
                  </a:txBody>
                  <a:tcPr/>
                </a:tc>
                <a:extLst>
                  <a:ext uri="{0D108BD9-81ED-4DB2-BD59-A6C34878D82A}">
                    <a16:rowId xmlns:a16="http://schemas.microsoft.com/office/drawing/2014/main" val="3895536885"/>
                  </a:ext>
                </a:extLst>
              </a:tr>
              <a:tr h="370840">
                <a:tc>
                  <a:txBody>
                    <a:bodyPr/>
                    <a:lstStyle/>
                    <a:p>
                      <a:r>
                        <a:rPr lang="en-US" altLang="zh-TW" dirty="0"/>
                        <a:t>100</a:t>
                      </a:r>
                    </a:p>
                  </a:txBody>
                  <a:tcPr/>
                </a:tc>
                <a:extLst>
                  <a:ext uri="{0D108BD9-81ED-4DB2-BD59-A6C34878D82A}">
                    <a16:rowId xmlns:a16="http://schemas.microsoft.com/office/drawing/2014/main" val="2097625492"/>
                  </a:ext>
                </a:extLst>
              </a:tr>
            </a:tbl>
          </a:graphicData>
        </a:graphic>
      </p:graphicFrame>
      <p:sp>
        <p:nvSpPr>
          <p:cNvPr id="8" name="文字方塊 7">
            <a:extLst>
              <a:ext uri="{FF2B5EF4-FFF2-40B4-BE49-F238E27FC236}">
                <a16:creationId xmlns:a16="http://schemas.microsoft.com/office/drawing/2014/main" id="{0F161E75-902D-4699-955D-B727392E50FD}"/>
              </a:ext>
            </a:extLst>
          </p:cNvPr>
          <p:cNvSpPr txBox="1"/>
          <p:nvPr/>
        </p:nvSpPr>
        <p:spPr>
          <a:xfrm>
            <a:off x="355943" y="932507"/>
            <a:ext cx="3680816" cy="369332"/>
          </a:xfrm>
          <a:prstGeom prst="rect">
            <a:avLst/>
          </a:prstGeom>
          <a:noFill/>
        </p:spPr>
        <p:txBody>
          <a:bodyPr wrap="none" rtlCol="0">
            <a:spAutoFit/>
          </a:bodyPr>
          <a:lstStyle/>
          <a:p>
            <a:r>
              <a:rPr lang="en-US" altLang="zh-TW" dirty="0"/>
              <a:t>Input: 90 100 120 40 50 45 87 60 100</a:t>
            </a:r>
            <a:endParaRPr lang="zh-TW" altLang="en-US" dirty="0"/>
          </a:p>
        </p:txBody>
      </p:sp>
      <p:sp>
        <p:nvSpPr>
          <p:cNvPr id="9" name="矩形 3">
            <a:extLst>
              <a:ext uri="{FF2B5EF4-FFF2-40B4-BE49-F238E27FC236}">
                <a16:creationId xmlns:a16="http://schemas.microsoft.com/office/drawing/2014/main" id="{A3A9C2B4-FEB2-41FB-BCFB-74F81420C25B}"/>
              </a:ext>
            </a:extLst>
          </p:cNvPr>
          <p:cNvSpPr/>
          <p:nvPr/>
        </p:nvSpPr>
        <p:spPr>
          <a:xfrm>
            <a:off x="3867426" y="5204971"/>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sp>
        <p:nvSpPr>
          <p:cNvPr id="31" name="文字方塊 7">
            <a:extLst>
              <a:ext uri="{FF2B5EF4-FFF2-40B4-BE49-F238E27FC236}">
                <a16:creationId xmlns:a16="http://schemas.microsoft.com/office/drawing/2014/main" id="{8E72A044-CA56-4A2C-BA9D-4DA6C59D7781}"/>
              </a:ext>
            </a:extLst>
          </p:cNvPr>
          <p:cNvSpPr txBox="1"/>
          <p:nvPr/>
        </p:nvSpPr>
        <p:spPr>
          <a:xfrm>
            <a:off x="355943" y="183350"/>
            <a:ext cx="4193584" cy="523220"/>
          </a:xfrm>
          <a:prstGeom prst="rect">
            <a:avLst/>
          </a:prstGeom>
          <a:noFill/>
        </p:spPr>
        <p:txBody>
          <a:bodyPr wrap="none" rtlCol="0">
            <a:spAutoFit/>
          </a:bodyPr>
          <a:lstStyle/>
          <a:p>
            <a:r>
              <a:rPr lang="en-US" altLang="zh-TW" sz="2800" dirty="0"/>
              <a:t>Family members </a:t>
            </a:r>
            <a:r>
              <a:rPr lang="en-US" altLang="zh-TW" sz="2800" b="1" dirty="0"/>
              <a:t>enter</a:t>
            </a:r>
            <a:r>
              <a:rPr lang="en-US" altLang="zh-TW" sz="2800" dirty="0"/>
              <a:t> taxis</a:t>
            </a:r>
            <a:endParaRPr lang="zh-TW" altLang="en-US" sz="2800" dirty="0"/>
          </a:p>
        </p:txBody>
      </p:sp>
      <p:sp>
        <p:nvSpPr>
          <p:cNvPr id="40" name="文字方塊 7">
            <a:extLst>
              <a:ext uri="{FF2B5EF4-FFF2-40B4-BE49-F238E27FC236}">
                <a16:creationId xmlns:a16="http://schemas.microsoft.com/office/drawing/2014/main" id="{058B35F6-6E2E-47A5-B0E9-9071CF54DD75}"/>
              </a:ext>
            </a:extLst>
          </p:cNvPr>
          <p:cNvSpPr txBox="1"/>
          <p:nvPr/>
        </p:nvSpPr>
        <p:spPr>
          <a:xfrm>
            <a:off x="4425919" y="1158249"/>
            <a:ext cx="1814984" cy="369332"/>
          </a:xfrm>
          <a:prstGeom prst="rect">
            <a:avLst/>
          </a:prstGeom>
          <a:noFill/>
        </p:spPr>
        <p:txBody>
          <a:bodyPr wrap="none" rtlCol="0">
            <a:spAutoFit/>
          </a:bodyPr>
          <a:lstStyle/>
          <a:p>
            <a:r>
              <a:rPr lang="en-US" altLang="zh-TW" dirty="0"/>
              <a:t>First taxi to arrive</a:t>
            </a:r>
            <a:endParaRPr lang="zh-TW" altLang="en-US" dirty="0"/>
          </a:p>
        </p:txBody>
      </p:sp>
      <p:sp>
        <p:nvSpPr>
          <p:cNvPr id="41" name="文字方塊 7">
            <a:extLst>
              <a:ext uri="{FF2B5EF4-FFF2-40B4-BE49-F238E27FC236}">
                <a16:creationId xmlns:a16="http://schemas.microsoft.com/office/drawing/2014/main" id="{2B7CA8FF-A0C2-427C-AF7A-3AD369E1B15B}"/>
              </a:ext>
            </a:extLst>
          </p:cNvPr>
          <p:cNvSpPr txBox="1"/>
          <p:nvPr/>
        </p:nvSpPr>
        <p:spPr>
          <a:xfrm>
            <a:off x="4439159" y="6073418"/>
            <a:ext cx="1788503" cy="369332"/>
          </a:xfrm>
          <a:prstGeom prst="rect">
            <a:avLst/>
          </a:prstGeom>
          <a:noFill/>
        </p:spPr>
        <p:txBody>
          <a:bodyPr wrap="none" rtlCol="0">
            <a:spAutoFit/>
          </a:bodyPr>
          <a:lstStyle/>
          <a:p>
            <a:r>
              <a:rPr lang="en-US" altLang="zh-TW" dirty="0"/>
              <a:t>Last taxi to arrive</a:t>
            </a:r>
            <a:endParaRPr lang="zh-TW" altLang="en-US" dirty="0"/>
          </a:p>
        </p:txBody>
      </p:sp>
    </p:spTree>
    <p:extLst>
      <p:ext uri="{BB962C8B-B14F-4D97-AF65-F5344CB8AC3E}">
        <p14:creationId xmlns:p14="http://schemas.microsoft.com/office/powerpoint/2010/main" val="51592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3497F0-3C02-46AE-90D2-A375BB8E1896}"/>
              </a:ext>
            </a:extLst>
          </p:cNvPr>
          <p:cNvSpPr/>
          <p:nvPr/>
        </p:nvSpPr>
        <p:spPr>
          <a:xfrm>
            <a:off x="3867426" y="1670843"/>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3" name="矩形 2">
            <a:extLst>
              <a:ext uri="{FF2B5EF4-FFF2-40B4-BE49-F238E27FC236}">
                <a16:creationId xmlns:a16="http://schemas.microsoft.com/office/drawing/2014/main" id="{4699F6EC-E117-46FB-A9AD-FA7A3927359B}"/>
              </a:ext>
            </a:extLst>
          </p:cNvPr>
          <p:cNvSpPr/>
          <p:nvPr/>
        </p:nvSpPr>
        <p:spPr>
          <a:xfrm>
            <a:off x="3867426" y="2846774"/>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4" name="矩形 3">
            <a:extLst>
              <a:ext uri="{FF2B5EF4-FFF2-40B4-BE49-F238E27FC236}">
                <a16:creationId xmlns:a16="http://schemas.microsoft.com/office/drawing/2014/main" id="{4FDEFD9F-0CE6-451C-9109-CA401101A3F0}"/>
              </a:ext>
            </a:extLst>
          </p:cNvPr>
          <p:cNvSpPr/>
          <p:nvPr/>
        </p:nvSpPr>
        <p:spPr>
          <a:xfrm>
            <a:off x="3867427" y="4022705"/>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graphicFrame>
        <p:nvGraphicFramePr>
          <p:cNvPr id="7" name="表格 7">
            <a:extLst>
              <a:ext uri="{FF2B5EF4-FFF2-40B4-BE49-F238E27FC236}">
                <a16:creationId xmlns:a16="http://schemas.microsoft.com/office/drawing/2014/main" id="{005ADF9B-62A1-40D0-A387-5BBC45F87C0D}"/>
              </a:ext>
            </a:extLst>
          </p:cNvPr>
          <p:cNvGraphicFramePr>
            <a:graphicFrameLocks noGrp="1"/>
          </p:cNvGraphicFramePr>
          <p:nvPr/>
        </p:nvGraphicFramePr>
        <p:xfrm>
          <a:off x="447675" y="1669055"/>
          <a:ext cx="1324178" cy="3708400"/>
        </p:xfrm>
        <a:graphic>
          <a:graphicData uri="http://schemas.openxmlformats.org/drawingml/2006/table">
            <a:tbl>
              <a:tblPr firstRow="1" bandRow="1">
                <a:tableStyleId>{5C22544A-7EE6-4342-B048-85BDC9FD1C3A}</a:tableStyleId>
              </a:tblPr>
              <a:tblGrid>
                <a:gridCol w="1324178">
                  <a:extLst>
                    <a:ext uri="{9D8B030D-6E8A-4147-A177-3AD203B41FA5}">
                      <a16:colId xmlns:a16="http://schemas.microsoft.com/office/drawing/2014/main" val="831893999"/>
                    </a:ext>
                  </a:extLst>
                </a:gridCol>
              </a:tblGrid>
              <a:tr h="370840">
                <a:tc>
                  <a:txBody>
                    <a:bodyPr/>
                    <a:lstStyle/>
                    <a:p>
                      <a:r>
                        <a:rPr lang="en-US" altLang="zh-TW" dirty="0"/>
                        <a:t>Weight</a:t>
                      </a:r>
                      <a:endParaRPr lang="zh-TW" altLang="en-US" dirty="0"/>
                    </a:p>
                  </a:txBody>
                  <a:tcPr/>
                </a:tc>
                <a:extLst>
                  <a:ext uri="{0D108BD9-81ED-4DB2-BD59-A6C34878D82A}">
                    <a16:rowId xmlns:a16="http://schemas.microsoft.com/office/drawing/2014/main" val="57339196"/>
                  </a:ext>
                </a:extLst>
              </a:tr>
              <a:tr h="370840">
                <a:tc>
                  <a:txBody>
                    <a:bodyPr/>
                    <a:lstStyle/>
                    <a:p>
                      <a:r>
                        <a:rPr lang="en-US" altLang="zh-TW" dirty="0"/>
                        <a:t>90</a:t>
                      </a:r>
                      <a:endParaRPr lang="zh-TW" altLang="en-US" dirty="0"/>
                    </a:p>
                  </a:txBody>
                  <a:tcPr/>
                </a:tc>
                <a:extLst>
                  <a:ext uri="{0D108BD9-81ED-4DB2-BD59-A6C34878D82A}">
                    <a16:rowId xmlns:a16="http://schemas.microsoft.com/office/drawing/2014/main" val="2669333535"/>
                  </a:ext>
                </a:extLst>
              </a:tr>
              <a:tr h="370840">
                <a:tc>
                  <a:txBody>
                    <a:bodyPr/>
                    <a:lstStyle/>
                    <a:p>
                      <a:r>
                        <a:rPr lang="en-US" altLang="zh-TW" dirty="0"/>
                        <a:t>100</a:t>
                      </a:r>
                      <a:endParaRPr lang="zh-TW" altLang="en-US" dirty="0"/>
                    </a:p>
                  </a:txBody>
                  <a:tcPr/>
                </a:tc>
                <a:extLst>
                  <a:ext uri="{0D108BD9-81ED-4DB2-BD59-A6C34878D82A}">
                    <a16:rowId xmlns:a16="http://schemas.microsoft.com/office/drawing/2014/main" val="342848642"/>
                  </a:ext>
                </a:extLst>
              </a:tr>
              <a:tr h="370840">
                <a:tc>
                  <a:txBody>
                    <a:bodyPr/>
                    <a:lstStyle/>
                    <a:p>
                      <a:r>
                        <a:rPr lang="en-US" altLang="zh-TW" dirty="0"/>
                        <a:t>120</a:t>
                      </a:r>
                      <a:endParaRPr lang="zh-TW" altLang="en-US" dirty="0"/>
                    </a:p>
                  </a:txBody>
                  <a:tcPr/>
                </a:tc>
                <a:extLst>
                  <a:ext uri="{0D108BD9-81ED-4DB2-BD59-A6C34878D82A}">
                    <a16:rowId xmlns:a16="http://schemas.microsoft.com/office/drawing/2014/main" val="2974366044"/>
                  </a:ext>
                </a:extLst>
              </a:tr>
              <a:tr h="370840">
                <a:tc>
                  <a:txBody>
                    <a:bodyPr/>
                    <a:lstStyle/>
                    <a:p>
                      <a:r>
                        <a:rPr lang="en-US" altLang="zh-TW" dirty="0"/>
                        <a:t>40</a:t>
                      </a:r>
                      <a:endParaRPr lang="zh-TW" altLang="en-US" dirty="0"/>
                    </a:p>
                  </a:txBody>
                  <a:tcPr/>
                </a:tc>
                <a:extLst>
                  <a:ext uri="{0D108BD9-81ED-4DB2-BD59-A6C34878D82A}">
                    <a16:rowId xmlns:a16="http://schemas.microsoft.com/office/drawing/2014/main" val="2082442467"/>
                  </a:ext>
                </a:extLst>
              </a:tr>
              <a:tr h="370840">
                <a:tc>
                  <a:txBody>
                    <a:bodyPr/>
                    <a:lstStyle/>
                    <a:p>
                      <a:r>
                        <a:rPr lang="en-US" altLang="zh-TW" dirty="0"/>
                        <a:t>50</a:t>
                      </a:r>
                      <a:endParaRPr lang="zh-TW" altLang="en-US" dirty="0"/>
                    </a:p>
                  </a:txBody>
                  <a:tcPr/>
                </a:tc>
                <a:extLst>
                  <a:ext uri="{0D108BD9-81ED-4DB2-BD59-A6C34878D82A}">
                    <a16:rowId xmlns:a16="http://schemas.microsoft.com/office/drawing/2014/main" val="1319396601"/>
                  </a:ext>
                </a:extLst>
              </a:tr>
              <a:tr h="370840">
                <a:tc>
                  <a:txBody>
                    <a:bodyPr/>
                    <a:lstStyle/>
                    <a:p>
                      <a:r>
                        <a:rPr lang="en-US" altLang="zh-TW" dirty="0"/>
                        <a:t>45</a:t>
                      </a:r>
                    </a:p>
                  </a:txBody>
                  <a:tcPr/>
                </a:tc>
                <a:extLst>
                  <a:ext uri="{0D108BD9-81ED-4DB2-BD59-A6C34878D82A}">
                    <a16:rowId xmlns:a16="http://schemas.microsoft.com/office/drawing/2014/main" val="4127996133"/>
                  </a:ext>
                </a:extLst>
              </a:tr>
              <a:tr h="370840">
                <a:tc>
                  <a:txBody>
                    <a:bodyPr/>
                    <a:lstStyle/>
                    <a:p>
                      <a:r>
                        <a:rPr lang="en-US" altLang="zh-TW" dirty="0"/>
                        <a:t>87</a:t>
                      </a:r>
                    </a:p>
                  </a:txBody>
                  <a:tcPr/>
                </a:tc>
                <a:extLst>
                  <a:ext uri="{0D108BD9-81ED-4DB2-BD59-A6C34878D82A}">
                    <a16:rowId xmlns:a16="http://schemas.microsoft.com/office/drawing/2014/main" val="2324596247"/>
                  </a:ext>
                </a:extLst>
              </a:tr>
              <a:tr h="370840">
                <a:tc>
                  <a:txBody>
                    <a:bodyPr/>
                    <a:lstStyle/>
                    <a:p>
                      <a:r>
                        <a:rPr lang="en-US" altLang="zh-TW" dirty="0"/>
                        <a:t>60</a:t>
                      </a:r>
                    </a:p>
                  </a:txBody>
                  <a:tcPr/>
                </a:tc>
                <a:extLst>
                  <a:ext uri="{0D108BD9-81ED-4DB2-BD59-A6C34878D82A}">
                    <a16:rowId xmlns:a16="http://schemas.microsoft.com/office/drawing/2014/main" val="3895536885"/>
                  </a:ext>
                </a:extLst>
              </a:tr>
              <a:tr h="370840">
                <a:tc>
                  <a:txBody>
                    <a:bodyPr/>
                    <a:lstStyle/>
                    <a:p>
                      <a:r>
                        <a:rPr lang="en-US" altLang="zh-TW" dirty="0"/>
                        <a:t>100</a:t>
                      </a:r>
                    </a:p>
                  </a:txBody>
                  <a:tcPr/>
                </a:tc>
                <a:extLst>
                  <a:ext uri="{0D108BD9-81ED-4DB2-BD59-A6C34878D82A}">
                    <a16:rowId xmlns:a16="http://schemas.microsoft.com/office/drawing/2014/main" val="2097625492"/>
                  </a:ext>
                </a:extLst>
              </a:tr>
            </a:tbl>
          </a:graphicData>
        </a:graphic>
      </p:graphicFrame>
      <p:sp>
        <p:nvSpPr>
          <p:cNvPr id="8" name="文字方塊 7">
            <a:extLst>
              <a:ext uri="{FF2B5EF4-FFF2-40B4-BE49-F238E27FC236}">
                <a16:creationId xmlns:a16="http://schemas.microsoft.com/office/drawing/2014/main" id="{0F161E75-902D-4699-955D-B727392E50FD}"/>
              </a:ext>
            </a:extLst>
          </p:cNvPr>
          <p:cNvSpPr txBox="1"/>
          <p:nvPr/>
        </p:nvSpPr>
        <p:spPr>
          <a:xfrm>
            <a:off x="355943" y="932507"/>
            <a:ext cx="3680816" cy="369332"/>
          </a:xfrm>
          <a:prstGeom prst="rect">
            <a:avLst/>
          </a:prstGeom>
          <a:noFill/>
        </p:spPr>
        <p:txBody>
          <a:bodyPr wrap="none" rtlCol="0">
            <a:spAutoFit/>
          </a:bodyPr>
          <a:lstStyle/>
          <a:p>
            <a:r>
              <a:rPr lang="en-US" altLang="zh-TW" dirty="0"/>
              <a:t>Input: 90 100 120 40 50 45 87 60 100</a:t>
            </a:r>
            <a:endParaRPr lang="zh-TW" altLang="en-US" dirty="0"/>
          </a:p>
        </p:txBody>
      </p:sp>
      <p:sp>
        <p:nvSpPr>
          <p:cNvPr id="9" name="矩形 3">
            <a:extLst>
              <a:ext uri="{FF2B5EF4-FFF2-40B4-BE49-F238E27FC236}">
                <a16:creationId xmlns:a16="http://schemas.microsoft.com/office/drawing/2014/main" id="{A3A9C2B4-FEB2-41FB-BCFB-74F81420C25B}"/>
              </a:ext>
            </a:extLst>
          </p:cNvPr>
          <p:cNvSpPr/>
          <p:nvPr/>
        </p:nvSpPr>
        <p:spPr>
          <a:xfrm>
            <a:off x="3867426" y="5204971"/>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graphicFrame>
        <p:nvGraphicFramePr>
          <p:cNvPr id="12" name="表格 7">
            <a:extLst>
              <a:ext uri="{FF2B5EF4-FFF2-40B4-BE49-F238E27FC236}">
                <a16:creationId xmlns:a16="http://schemas.microsoft.com/office/drawing/2014/main" id="{BEB78B6E-104F-4B58-B39D-60D1757C49A1}"/>
              </a:ext>
            </a:extLst>
          </p:cNvPr>
          <p:cNvGraphicFramePr>
            <a:graphicFrameLocks noGrp="1"/>
          </p:cNvGraphicFramePr>
          <p:nvPr/>
        </p:nvGraphicFramePr>
        <p:xfrm>
          <a:off x="7269816" y="1650957"/>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90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0" name="表格 7">
            <a:extLst>
              <a:ext uri="{FF2B5EF4-FFF2-40B4-BE49-F238E27FC236}">
                <a16:creationId xmlns:a16="http://schemas.microsoft.com/office/drawing/2014/main" id="{082BF938-9F51-4776-89F1-8AB64A1CF9C1}"/>
              </a:ext>
            </a:extLst>
          </p:cNvPr>
          <p:cNvGraphicFramePr>
            <a:graphicFrameLocks noGrp="1"/>
          </p:cNvGraphicFramePr>
          <p:nvPr/>
        </p:nvGraphicFramePr>
        <p:xfrm>
          <a:off x="7269816" y="2846774"/>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120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1" name="表格 7">
            <a:extLst>
              <a:ext uri="{FF2B5EF4-FFF2-40B4-BE49-F238E27FC236}">
                <a16:creationId xmlns:a16="http://schemas.microsoft.com/office/drawing/2014/main" id="{F6AEC4F9-6888-4C34-B103-431823197838}"/>
              </a:ext>
            </a:extLst>
          </p:cNvPr>
          <p:cNvGraphicFramePr>
            <a:graphicFrameLocks noGrp="1"/>
          </p:cNvGraphicFramePr>
          <p:nvPr/>
        </p:nvGraphicFramePr>
        <p:xfrm>
          <a:off x="7269817" y="4003673"/>
          <a:ext cx="3667125" cy="731520"/>
        </p:xfrm>
        <a:graphic>
          <a:graphicData uri="http://schemas.openxmlformats.org/drawingml/2006/table">
            <a:tbl>
              <a:tblPr firstRow="1" bandRow="1">
                <a:tableStyleId>{69CF1AB2-1976-4502-BF36-3FF5EA218861}</a:tableStyleId>
              </a:tblPr>
              <a:tblGrid>
                <a:gridCol w="1222375">
                  <a:extLst>
                    <a:ext uri="{9D8B030D-6E8A-4147-A177-3AD203B41FA5}">
                      <a16:colId xmlns:a16="http://schemas.microsoft.com/office/drawing/2014/main" val="831893999"/>
                    </a:ext>
                  </a:extLst>
                </a:gridCol>
                <a:gridCol w="1222375">
                  <a:extLst>
                    <a:ext uri="{9D8B030D-6E8A-4147-A177-3AD203B41FA5}">
                      <a16:colId xmlns:a16="http://schemas.microsoft.com/office/drawing/2014/main" val="28155594"/>
                    </a:ext>
                  </a:extLst>
                </a:gridCol>
                <a:gridCol w="1222375">
                  <a:extLst>
                    <a:ext uri="{9D8B030D-6E8A-4147-A177-3AD203B41FA5}">
                      <a16:colId xmlns:a16="http://schemas.microsoft.com/office/drawing/2014/main" val="1274323891"/>
                    </a:ext>
                  </a:extLst>
                </a:gridCol>
              </a:tblGrid>
              <a:tr h="299508">
                <a:tc>
                  <a:txBody>
                    <a:bodyPr/>
                    <a:lstStyle/>
                    <a:p>
                      <a:r>
                        <a:rPr lang="en-US" altLang="zh-TW" dirty="0"/>
                        <a:t>Front</a:t>
                      </a:r>
                      <a:endParaRPr lang="zh-TW" altLang="en-US" dirty="0"/>
                    </a:p>
                  </a:txBody>
                  <a:tcPr/>
                </a:tc>
                <a:tc>
                  <a:txBody>
                    <a:bodyPr/>
                    <a:lstStyle/>
                    <a:p>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50</a:t>
                      </a:r>
                      <a:endParaRPr lang="zh-TW" altLang="en-US" dirty="0"/>
                    </a:p>
                  </a:txBody>
                  <a:tcPr/>
                </a:tc>
                <a:tc>
                  <a:txBody>
                    <a:bodyPr/>
                    <a:lstStyle/>
                    <a:p>
                      <a:r>
                        <a:rPr lang="en-US" altLang="zh-TW" dirty="0"/>
                        <a:t>45</a:t>
                      </a:r>
                      <a:endParaRPr lang="zh-TW" altLang="en-US" dirty="0"/>
                    </a:p>
                  </a:txBody>
                  <a:tcPr/>
                </a:tc>
                <a:tc>
                  <a:txBody>
                    <a:bodyPr/>
                    <a:lstStyle/>
                    <a:p>
                      <a:r>
                        <a:rPr lang="en-US" altLang="zh-TW" dirty="0"/>
                        <a:t>87</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3" name="表格 7">
            <a:extLst>
              <a:ext uri="{FF2B5EF4-FFF2-40B4-BE49-F238E27FC236}">
                <a16:creationId xmlns:a16="http://schemas.microsoft.com/office/drawing/2014/main" id="{D1F4FBB7-83A1-48F6-9416-15394EB36DBD}"/>
              </a:ext>
            </a:extLst>
          </p:cNvPr>
          <p:cNvGraphicFramePr>
            <a:graphicFrameLocks noGrp="1"/>
          </p:cNvGraphicFramePr>
          <p:nvPr/>
        </p:nvGraphicFramePr>
        <p:xfrm>
          <a:off x="7269816" y="5204037"/>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60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sp>
        <p:nvSpPr>
          <p:cNvPr id="18" name="Right Bracket 17">
            <a:extLst>
              <a:ext uri="{FF2B5EF4-FFF2-40B4-BE49-F238E27FC236}">
                <a16:creationId xmlns:a16="http://schemas.microsoft.com/office/drawing/2014/main" id="{B3B427B5-C75D-4651-90D2-27A45CE70290}"/>
              </a:ext>
            </a:extLst>
          </p:cNvPr>
          <p:cNvSpPr/>
          <p:nvPr/>
        </p:nvSpPr>
        <p:spPr>
          <a:xfrm>
            <a:off x="1954306" y="2124635"/>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a:extLst>
              <a:ext uri="{FF2B5EF4-FFF2-40B4-BE49-F238E27FC236}">
                <a16:creationId xmlns:a16="http://schemas.microsoft.com/office/drawing/2014/main" id="{EA1864D9-5B14-4BC0-B9AA-4F024AFCF6B4}"/>
              </a:ext>
            </a:extLst>
          </p:cNvPr>
          <p:cNvSpPr/>
          <p:nvPr/>
        </p:nvSpPr>
        <p:spPr>
          <a:xfrm>
            <a:off x="1954306" y="2897483"/>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0D2DFE79-E24A-4F76-A08A-D21E66E7E9FA}"/>
              </a:ext>
            </a:extLst>
          </p:cNvPr>
          <p:cNvSpPr/>
          <p:nvPr/>
        </p:nvSpPr>
        <p:spPr>
          <a:xfrm>
            <a:off x="1954305" y="3688976"/>
            <a:ext cx="242047" cy="7914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ket 20">
            <a:extLst>
              <a:ext uri="{FF2B5EF4-FFF2-40B4-BE49-F238E27FC236}">
                <a16:creationId xmlns:a16="http://schemas.microsoft.com/office/drawing/2014/main" id="{6F396B99-1D47-4157-8333-165B0696C0F3}"/>
              </a:ext>
            </a:extLst>
          </p:cNvPr>
          <p:cNvSpPr/>
          <p:nvPr/>
        </p:nvSpPr>
        <p:spPr>
          <a:xfrm>
            <a:off x="1954304" y="4741580"/>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552C0FC-D9F6-4DD6-A8F3-29F6660FBDEB}"/>
              </a:ext>
            </a:extLst>
          </p:cNvPr>
          <p:cNvCxnSpPr>
            <a:cxnSpLocks/>
            <a:stCxn id="18" idx="2"/>
            <a:endCxn id="2" idx="1"/>
          </p:cNvCxnSpPr>
          <p:nvPr/>
        </p:nvCxnSpPr>
        <p:spPr>
          <a:xfrm flipV="1">
            <a:off x="2196353" y="2036603"/>
            <a:ext cx="1671073" cy="35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B103C4-1273-4135-B18B-7AD9B5A7E22C}"/>
              </a:ext>
            </a:extLst>
          </p:cNvPr>
          <p:cNvCxnSpPr>
            <a:cxnSpLocks/>
            <a:stCxn id="19" idx="2"/>
            <a:endCxn id="3" idx="1"/>
          </p:cNvCxnSpPr>
          <p:nvPr/>
        </p:nvCxnSpPr>
        <p:spPr>
          <a:xfrm>
            <a:off x="2196353" y="3166424"/>
            <a:ext cx="1671073" cy="4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BA2083-0F7F-4333-A5E5-5FF4531378FC}"/>
              </a:ext>
            </a:extLst>
          </p:cNvPr>
          <p:cNvCxnSpPr>
            <a:cxnSpLocks/>
            <a:stCxn id="20" idx="2"/>
            <a:endCxn id="4" idx="1"/>
          </p:cNvCxnSpPr>
          <p:nvPr/>
        </p:nvCxnSpPr>
        <p:spPr>
          <a:xfrm>
            <a:off x="2196352" y="4084723"/>
            <a:ext cx="1671075" cy="30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178092-9CDB-4F47-A365-FE82B06E58B5}"/>
              </a:ext>
            </a:extLst>
          </p:cNvPr>
          <p:cNvCxnSpPr>
            <a:cxnSpLocks/>
            <a:stCxn id="21" idx="2"/>
            <a:endCxn id="9" idx="1"/>
          </p:cNvCxnSpPr>
          <p:nvPr/>
        </p:nvCxnSpPr>
        <p:spPr>
          <a:xfrm>
            <a:off x="2196351" y="5010521"/>
            <a:ext cx="1671075" cy="55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字方塊 7">
            <a:extLst>
              <a:ext uri="{FF2B5EF4-FFF2-40B4-BE49-F238E27FC236}">
                <a16:creationId xmlns:a16="http://schemas.microsoft.com/office/drawing/2014/main" id="{8E72A044-CA56-4A2C-BA9D-4DA6C59D7781}"/>
              </a:ext>
            </a:extLst>
          </p:cNvPr>
          <p:cNvSpPr txBox="1"/>
          <p:nvPr/>
        </p:nvSpPr>
        <p:spPr>
          <a:xfrm>
            <a:off x="355943" y="183350"/>
            <a:ext cx="4193584" cy="523220"/>
          </a:xfrm>
          <a:prstGeom prst="rect">
            <a:avLst/>
          </a:prstGeom>
          <a:noFill/>
        </p:spPr>
        <p:txBody>
          <a:bodyPr wrap="none" rtlCol="0">
            <a:spAutoFit/>
          </a:bodyPr>
          <a:lstStyle/>
          <a:p>
            <a:r>
              <a:rPr lang="en-US" altLang="zh-TW" sz="2800" dirty="0"/>
              <a:t>Family members </a:t>
            </a:r>
            <a:r>
              <a:rPr lang="en-US" altLang="zh-TW" sz="2800" b="1" dirty="0"/>
              <a:t>enter</a:t>
            </a:r>
            <a:r>
              <a:rPr lang="en-US" altLang="zh-TW" sz="2800" dirty="0"/>
              <a:t> taxis</a:t>
            </a:r>
            <a:endParaRPr lang="zh-TW" altLang="en-US" sz="2800" dirty="0"/>
          </a:p>
        </p:txBody>
      </p:sp>
      <p:sp>
        <p:nvSpPr>
          <p:cNvPr id="22" name="文字方塊 7">
            <a:extLst>
              <a:ext uri="{FF2B5EF4-FFF2-40B4-BE49-F238E27FC236}">
                <a16:creationId xmlns:a16="http://schemas.microsoft.com/office/drawing/2014/main" id="{BA3C278E-E289-44B1-B03C-55EA811D7E38}"/>
              </a:ext>
            </a:extLst>
          </p:cNvPr>
          <p:cNvSpPr txBox="1"/>
          <p:nvPr/>
        </p:nvSpPr>
        <p:spPr>
          <a:xfrm>
            <a:off x="4425919" y="1158249"/>
            <a:ext cx="2030428" cy="369332"/>
          </a:xfrm>
          <a:prstGeom prst="rect">
            <a:avLst/>
          </a:prstGeom>
          <a:noFill/>
        </p:spPr>
        <p:txBody>
          <a:bodyPr wrap="none" rtlCol="0">
            <a:spAutoFit/>
          </a:bodyPr>
          <a:lstStyle/>
          <a:p>
            <a:r>
              <a:rPr lang="en-US" altLang="zh-TW" dirty="0"/>
              <a:t>First taxi to be filled</a:t>
            </a:r>
            <a:endParaRPr lang="zh-TW" altLang="en-US" dirty="0"/>
          </a:p>
        </p:txBody>
      </p:sp>
      <p:sp>
        <p:nvSpPr>
          <p:cNvPr id="24" name="文字方塊 7">
            <a:extLst>
              <a:ext uri="{FF2B5EF4-FFF2-40B4-BE49-F238E27FC236}">
                <a16:creationId xmlns:a16="http://schemas.microsoft.com/office/drawing/2014/main" id="{44D0C42E-A011-4243-8B34-1F2D97C208E2}"/>
              </a:ext>
            </a:extLst>
          </p:cNvPr>
          <p:cNvSpPr txBox="1"/>
          <p:nvPr/>
        </p:nvSpPr>
        <p:spPr>
          <a:xfrm>
            <a:off x="4439159" y="6073418"/>
            <a:ext cx="2003947" cy="369332"/>
          </a:xfrm>
          <a:prstGeom prst="rect">
            <a:avLst/>
          </a:prstGeom>
          <a:noFill/>
        </p:spPr>
        <p:txBody>
          <a:bodyPr wrap="none" rtlCol="0">
            <a:spAutoFit/>
          </a:bodyPr>
          <a:lstStyle/>
          <a:p>
            <a:r>
              <a:rPr lang="en-US" altLang="zh-TW" dirty="0"/>
              <a:t>Last taxi to be filled</a:t>
            </a:r>
            <a:endParaRPr lang="zh-TW" altLang="en-US" dirty="0"/>
          </a:p>
        </p:txBody>
      </p:sp>
      <p:sp>
        <p:nvSpPr>
          <p:cNvPr id="26" name="文字方塊 7">
            <a:extLst>
              <a:ext uri="{FF2B5EF4-FFF2-40B4-BE49-F238E27FC236}">
                <a16:creationId xmlns:a16="http://schemas.microsoft.com/office/drawing/2014/main" id="{6EAF7F33-6530-411F-A097-FAF9FF7EA202}"/>
              </a:ext>
            </a:extLst>
          </p:cNvPr>
          <p:cNvSpPr txBox="1"/>
          <p:nvPr/>
        </p:nvSpPr>
        <p:spPr>
          <a:xfrm>
            <a:off x="7189134" y="1158249"/>
            <a:ext cx="2210285" cy="369332"/>
          </a:xfrm>
          <a:prstGeom prst="rect">
            <a:avLst/>
          </a:prstGeom>
          <a:noFill/>
        </p:spPr>
        <p:txBody>
          <a:bodyPr wrap="none" rtlCol="0">
            <a:spAutoFit/>
          </a:bodyPr>
          <a:lstStyle/>
          <a:p>
            <a:r>
              <a:rPr lang="en-US" altLang="zh-TW" dirty="0"/>
              <a:t>Fill from front to back</a:t>
            </a:r>
            <a:endParaRPr lang="zh-TW" altLang="en-US" dirty="0"/>
          </a:p>
        </p:txBody>
      </p:sp>
    </p:spTree>
    <p:extLst>
      <p:ext uri="{BB962C8B-B14F-4D97-AF65-F5344CB8AC3E}">
        <p14:creationId xmlns:p14="http://schemas.microsoft.com/office/powerpoint/2010/main" val="28817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3497F0-3C02-46AE-90D2-A375BB8E1896}"/>
              </a:ext>
            </a:extLst>
          </p:cNvPr>
          <p:cNvSpPr/>
          <p:nvPr/>
        </p:nvSpPr>
        <p:spPr>
          <a:xfrm>
            <a:off x="3867426" y="1670843"/>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3" name="矩形 2">
            <a:extLst>
              <a:ext uri="{FF2B5EF4-FFF2-40B4-BE49-F238E27FC236}">
                <a16:creationId xmlns:a16="http://schemas.microsoft.com/office/drawing/2014/main" id="{4699F6EC-E117-46FB-A9AD-FA7A3927359B}"/>
              </a:ext>
            </a:extLst>
          </p:cNvPr>
          <p:cNvSpPr/>
          <p:nvPr/>
        </p:nvSpPr>
        <p:spPr>
          <a:xfrm>
            <a:off x="3867426" y="2846774"/>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4" name="矩形 3">
            <a:extLst>
              <a:ext uri="{FF2B5EF4-FFF2-40B4-BE49-F238E27FC236}">
                <a16:creationId xmlns:a16="http://schemas.microsoft.com/office/drawing/2014/main" id="{4FDEFD9F-0CE6-451C-9109-CA401101A3F0}"/>
              </a:ext>
            </a:extLst>
          </p:cNvPr>
          <p:cNvSpPr/>
          <p:nvPr/>
        </p:nvSpPr>
        <p:spPr>
          <a:xfrm>
            <a:off x="3867427" y="4022705"/>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graphicFrame>
        <p:nvGraphicFramePr>
          <p:cNvPr id="7" name="表格 7">
            <a:extLst>
              <a:ext uri="{FF2B5EF4-FFF2-40B4-BE49-F238E27FC236}">
                <a16:creationId xmlns:a16="http://schemas.microsoft.com/office/drawing/2014/main" id="{005ADF9B-62A1-40D0-A387-5BBC45F87C0D}"/>
              </a:ext>
            </a:extLst>
          </p:cNvPr>
          <p:cNvGraphicFramePr>
            <a:graphicFrameLocks noGrp="1"/>
          </p:cNvGraphicFramePr>
          <p:nvPr/>
        </p:nvGraphicFramePr>
        <p:xfrm>
          <a:off x="447675" y="1669055"/>
          <a:ext cx="1324178" cy="3708400"/>
        </p:xfrm>
        <a:graphic>
          <a:graphicData uri="http://schemas.openxmlformats.org/drawingml/2006/table">
            <a:tbl>
              <a:tblPr firstRow="1" bandRow="1">
                <a:tableStyleId>{5C22544A-7EE6-4342-B048-85BDC9FD1C3A}</a:tableStyleId>
              </a:tblPr>
              <a:tblGrid>
                <a:gridCol w="1324178">
                  <a:extLst>
                    <a:ext uri="{9D8B030D-6E8A-4147-A177-3AD203B41FA5}">
                      <a16:colId xmlns:a16="http://schemas.microsoft.com/office/drawing/2014/main" val="831893999"/>
                    </a:ext>
                  </a:extLst>
                </a:gridCol>
              </a:tblGrid>
              <a:tr h="370840">
                <a:tc>
                  <a:txBody>
                    <a:bodyPr/>
                    <a:lstStyle/>
                    <a:p>
                      <a:r>
                        <a:rPr lang="en-US" altLang="zh-TW" dirty="0"/>
                        <a:t>Weight</a:t>
                      </a:r>
                      <a:endParaRPr lang="zh-TW" altLang="en-US" dirty="0"/>
                    </a:p>
                  </a:txBody>
                  <a:tcPr/>
                </a:tc>
                <a:extLst>
                  <a:ext uri="{0D108BD9-81ED-4DB2-BD59-A6C34878D82A}">
                    <a16:rowId xmlns:a16="http://schemas.microsoft.com/office/drawing/2014/main" val="57339196"/>
                  </a:ext>
                </a:extLst>
              </a:tr>
              <a:tr h="370840">
                <a:tc>
                  <a:txBody>
                    <a:bodyPr/>
                    <a:lstStyle/>
                    <a:p>
                      <a:r>
                        <a:rPr lang="en-US" altLang="zh-TW" dirty="0"/>
                        <a:t>90</a:t>
                      </a:r>
                      <a:endParaRPr lang="zh-TW" altLang="en-US" dirty="0"/>
                    </a:p>
                  </a:txBody>
                  <a:tcPr/>
                </a:tc>
                <a:extLst>
                  <a:ext uri="{0D108BD9-81ED-4DB2-BD59-A6C34878D82A}">
                    <a16:rowId xmlns:a16="http://schemas.microsoft.com/office/drawing/2014/main" val="2669333535"/>
                  </a:ext>
                </a:extLst>
              </a:tr>
              <a:tr h="370840">
                <a:tc>
                  <a:txBody>
                    <a:bodyPr/>
                    <a:lstStyle/>
                    <a:p>
                      <a:r>
                        <a:rPr lang="en-US" altLang="zh-TW" dirty="0"/>
                        <a:t>100</a:t>
                      </a:r>
                      <a:endParaRPr lang="zh-TW" altLang="en-US" dirty="0"/>
                    </a:p>
                  </a:txBody>
                  <a:tcPr/>
                </a:tc>
                <a:extLst>
                  <a:ext uri="{0D108BD9-81ED-4DB2-BD59-A6C34878D82A}">
                    <a16:rowId xmlns:a16="http://schemas.microsoft.com/office/drawing/2014/main" val="342848642"/>
                  </a:ext>
                </a:extLst>
              </a:tr>
              <a:tr h="370840">
                <a:tc>
                  <a:txBody>
                    <a:bodyPr/>
                    <a:lstStyle/>
                    <a:p>
                      <a:r>
                        <a:rPr lang="en-US" altLang="zh-TW" dirty="0"/>
                        <a:t>120</a:t>
                      </a:r>
                      <a:endParaRPr lang="zh-TW" altLang="en-US" dirty="0"/>
                    </a:p>
                  </a:txBody>
                  <a:tcPr/>
                </a:tc>
                <a:extLst>
                  <a:ext uri="{0D108BD9-81ED-4DB2-BD59-A6C34878D82A}">
                    <a16:rowId xmlns:a16="http://schemas.microsoft.com/office/drawing/2014/main" val="2974366044"/>
                  </a:ext>
                </a:extLst>
              </a:tr>
              <a:tr h="370840">
                <a:tc>
                  <a:txBody>
                    <a:bodyPr/>
                    <a:lstStyle/>
                    <a:p>
                      <a:r>
                        <a:rPr lang="en-US" altLang="zh-TW" dirty="0"/>
                        <a:t>40</a:t>
                      </a:r>
                      <a:endParaRPr lang="zh-TW" altLang="en-US" dirty="0"/>
                    </a:p>
                  </a:txBody>
                  <a:tcPr/>
                </a:tc>
                <a:extLst>
                  <a:ext uri="{0D108BD9-81ED-4DB2-BD59-A6C34878D82A}">
                    <a16:rowId xmlns:a16="http://schemas.microsoft.com/office/drawing/2014/main" val="2082442467"/>
                  </a:ext>
                </a:extLst>
              </a:tr>
              <a:tr h="370840">
                <a:tc>
                  <a:txBody>
                    <a:bodyPr/>
                    <a:lstStyle/>
                    <a:p>
                      <a:r>
                        <a:rPr lang="en-US" altLang="zh-TW" dirty="0"/>
                        <a:t>50</a:t>
                      </a:r>
                      <a:endParaRPr lang="zh-TW" altLang="en-US" dirty="0"/>
                    </a:p>
                  </a:txBody>
                  <a:tcPr/>
                </a:tc>
                <a:extLst>
                  <a:ext uri="{0D108BD9-81ED-4DB2-BD59-A6C34878D82A}">
                    <a16:rowId xmlns:a16="http://schemas.microsoft.com/office/drawing/2014/main" val="1319396601"/>
                  </a:ext>
                </a:extLst>
              </a:tr>
              <a:tr h="370840">
                <a:tc>
                  <a:txBody>
                    <a:bodyPr/>
                    <a:lstStyle/>
                    <a:p>
                      <a:r>
                        <a:rPr lang="en-US" altLang="zh-TW" dirty="0"/>
                        <a:t>45</a:t>
                      </a:r>
                    </a:p>
                  </a:txBody>
                  <a:tcPr/>
                </a:tc>
                <a:extLst>
                  <a:ext uri="{0D108BD9-81ED-4DB2-BD59-A6C34878D82A}">
                    <a16:rowId xmlns:a16="http://schemas.microsoft.com/office/drawing/2014/main" val="4127996133"/>
                  </a:ext>
                </a:extLst>
              </a:tr>
              <a:tr h="370840">
                <a:tc>
                  <a:txBody>
                    <a:bodyPr/>
                    <a:lstStyle/>
                    <a:p>
                      <a:r>
                        <a:rPr lang="en-US" altLang="zh-TW" dirty="0"/>
                        <a:t>87</a:t>
                      </a:r>
                    </a:p>
                  </a:txBody>
                  <a:tcPr/>
                </a:tc>
                <a:extLst>
                  <a:ext uri="{0D108BD9-81ED-4DB2-BD59-A6C34878D82A}">
                    <a16:rowId xmlns:a16="http://schemas.microsoft.com/office/drawing/2014/main" val="2324596247"/>
                  </a:ext>
                </a:extLst>
              </a:tr>
              <a:tr h="370840">
                <a:tc>
                  <a:txBody>
                    <a:bodyPr/>
                    <a:lstStyle/>
                    <a:p>
                      <a:r>
                        <a:rPr lang="en-US" altLang="zh-TW" dirty="0"/>
                        <a:t>60</a:t>
                      </a:r>
                    </a:p>
                  </a:txBody>
                  <a:tcPr/>
                </a:tc>
                <a:extLst>
                  <a:ext uri="{0D108BD9-81ED-4DB2-BD59-A6C34878D82A}">
                    <a16:rowId xmlns:a16="http://schemas.microsoft.com/office/drawing/2014/main" val="3895536885"/>
                  </a:ext>
                </a:extLst>
              </a:tr>
              <a:tr h="370840">
                <a:tc>
                  <a:txBody>
                    <a:bodyPr/>
                    <a:lstStyle/>
                    <a:p>
                      <a:r>
                        <a:rPr lang="en-US" altLang="zh-TW" dirty="0"/>
                        <a:t>100</a:t>
                      </a:r>
                    </a:p>
                  </a:txBody>
                  <a:tcPr/>
                </a:tc>
                <a:extLst>
                  <a:ext uri="{0D108BD9-81ED-4DB2-BD59-A6C34878D82A}">
                    <a16:rowId xmlns:a16="http://schemas.microsoft.com/office/drawing/2014/main" val="2097625492"/>
                  </a:ext>
                </a:extLst>
              </a:tr>
            </a:tbl>
          </a:graphicData>
        </a:graphic>
      </p:graphicFrame>
      <p:sp>
        <p:nvSpPr>
          <p:cNvPr id="8" name="文字方塊 7">
            <a:extLst>
              <a:ext uri="{FF2B5EF4-FFF2-40B4-BE49-F238E27FC236}">
                <a16:creationId xmlns:a16="http://schemas.microsoft.com/office/drawing/2014/main" id="{0F161E75-902D-4699-955D-B727392E50FD}"/>
              </a:ext>
            </a:extLst>
          </p:cNvPr>
          <p:cNvSpPr txBox="1"/>
          <p:nvPr/>
        </p:nvSpPr>
        <p:spPr>
          <a:xfrm>
            <a:off x="355943" y="932507"/>
            <a:ext cx="3680816" cy="369332"/>
          </a:xfrm>
          <a:prstGeom prst="rect">
            <a:avLst/>
          </a:prstGeom>
          <a:noFill/>
        </p:spPr>
        <p:txBody>
          <a:bodyPr wrap="none" rtlCol="0">
            <a:spAutoFit/>
          </a:bodyPr>
          <a:lstStyle/>
          <a:p>
            <a:r>
              <a:rPr lang="en-US" altLang="zh-TW" dirty="0"/>
              <a:t>Input: 90 100 120 40 50 45 87 60 100</a:t>
            </a:r>
            <a:endParaRPr lang="zh-TW" altLang="en-US" dirty="0"/>
          </a:p>
        </p:txBody>
      </p:sp>
      <p:sp>
        <p:nvSpPr>
          <p:cNvPr id="9" name="矩形 3">
            <a:extLst>
              <a:ext uri="{FF2B5EF4-FFF2-40B4-BE49-F238E27FC236}">
                <a16:creationId xmlns:a16="http://schemas.microsoft.com/office/drawing/2014/main" id="{A3A9C2B4-FEB2-41FB-BCFB-74F81420C25B}"/>
              </a:ext>
            </a:extLst>
          </p:cNvPr>
          <p:cNvSpPr/>
          <p:nvPr/>
        </p:nvSpPr>
        <p:spPr>
          <a:xfrm>
            <a:off x="3867426" y="5204971"/>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graphicFrame>
        <p:nvGraphicFramePr>
          <p:cNvPr id="12" name="表格 7">
            <a:extLst>
              <a:ext uri="{FF2B5EF4-FFF2-40B4-BE49-F238E27FC236}">
                <a16:creationId xmlns:a16="http://schemas.microsoft.com/office/drawing/2014/main" id="{BEB78B6E-104F-4B58-B39D-60D1757C49A1}"/>
              </a:ext>
            </a:extLst>
          </p:cNvPr>
          <p:cNvGraphicFramePr>
            <a:graphicFrameLocks noGrp="1"/>
          </p:cNvGraphicFramePr>
          <p:nvPr>
            <p:extLst>
              <p:ext uri="{D42A27DB-BD31-4B8C-83A1-F6EECF244321}">
                <p14:modId xmlns:p14="http://schemas.microsoft.com/office/powerpoint/2010/main" val="3544285079"/>
              </p:ext>
            </p:extLst>
          </p:nvPr>
        </p:nvGraphicFramePr>
        <p:xfrm>
          <a:off x="7269816" y="1650957"/>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90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0" name="表格 7">
            <a:extLst>
              <a:ext uri="{FF2B5EF4-FFF2-40B4-BE49-F238E27FC236}">
                <a16:creationId xmlns:a16="http://schemas.microsoft.com/office/drawing/2014/main" id="{082BF938-9F51-4776-89F1-8AB64A1CF9C1}"/>
              </a:ext>
            </a:extLst>
          </p:cNvPr>
          <p:cNvGraphicFramePr>
            <a:graphicFrameLocks noGrp="1"/>
          </p:cNvGraphicFramePr>
          <p:nvPr/>
        </p:nvGraphicFramePr>
        <p:xfrm>
          <a:off x="7269816" y="2846774"/>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120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1" name="表格 7">
            <a:extLst>
              <a:ext uri="{FF2B5EF4-FFF2-40B4-BE49-F238E27FC236}">
                <a16:creationId xmlns:a16="http://schemas.microsoft.com/office/drawing/2014/main" id="{F6AEC4F9-6888-4C34-B103-431823197838}"/>
              </a:ext>
            </a:extLst>
          </p:cNvPr>
          <p:cNvGraphicFramePr>
            <a:graphicFrameLocks noGrp="1"/>
          </p:cNvGraphicFramePr>
          <p:nvPr/>
        </p:nvGraphicFramePr>
        <p:xfrm>
          <a:off x="7269817" y="4003673"/>
          <a:ext cx="3667125" cy="731520"/>
        </p:xfrm>
        <a:graphic>
          <a:graphicData uri="http://schemas.openxmlformats.org/drawingml/2006/table">
            <a:tbl>
              <a:tblPr firstRow="1" bandRow="1">
                <a:tableStyleId>{69CF1AB2-1976-4502-BF36-3FF5EA218861}</a:tableStyleId>
              </a:tblPr>
              <a:tblGrid>
                <a:gridCol w="1222375">
                  <a:extLst>
                    <a:ext uri="{9D8B030D-6E8A-4147-A177-3AD203B41FA5}">
                      <a16:colId xmlns:a16="http://schemas.microsoft.com/office/drawing/2014/main" val="831893999"/>
                    </a:ext>
                  </a:extLst>
                </a:gridCol>
                <a:gridCol w="1222375">
                  <a:extLst>
                    <a:ext uri="{9D8B030D-6E8A-4147-A177-3AD203B41FA5}">
                      <a16:colId xmlns:a16="http://schemas.microsoft.com/office/drawing/2014/main" val="28155594"/>
                    </a:ext>
                  </a:extLst>
                </a:gridCol>
                <a:gridCol w="1222375">
                  <a:extLst>
                    <a:ext uri="{9D8B030D-6E8A-4147-A177-3AD203B41FA5}">
                      <a16:colId xmlns:a16="http://schemas.microsoft.com/office/drawing/2014/main" val="1274323891"/>
                    </a:ext>
                  </a:extLst>
                </a:gridCol>
              </a:tblGrid>
              <a:tr h="299508">
                <a:tc>
                  <a:txBody>
                    <a:bodyPr/>
                    <a:lstStyle/>
                    <a:p>
                      <a:r>
                        <a:rPr lang="en-US" altLang="zh-TW" dirty="0"/>
                        <a:t>Front</a:t>
                      </a:r>
                      <a:endParaRPr lang="zh-TW" altLang="en-US" dirty="0"/>
                    </a:p>
                  </a:txBody>
                  <a:tcPr/>
                </a:tc>
                <a:tc>
                  <a:txBody>
                    <a:bodyPr/>
                    <a:lstStyle/>
                    <a:p>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50</a:t>
                      </a:r>
                      <a:endParaRPr lang="zh-TW" altLang="en-US" dirty="0"/>
                    </a:p>
                  </a:txBody>
                  <a:tcPr/>
                </a:tc>
                <a:tc>
                  <a:txBody>
                    <a:bodyPr/>
                    <a:lstStyle/>
                    <a:p>
                      <a:r>
                        <a:rPr lang="en-US" altLang="zh-TW" dirty="0"/>
                        <a:t>45</a:t>
                      </a:r>
                      <a:endParaRPr lang="zh-TW" altLang="en-US" dirty="0"/>
                    </a:p>
                  </a:txBody>
                  <a:tcPr/>
                </a:tc>
                <a:tc>
                  <a:txBody>
                    <a:bodyPr/>
                    <a:lstStyle/>
                    <a:p>
                      <a:r>
                        <a:rPr lang="en-US" altLang="zh-TW" dirty="0"/>
                        <a:t>87</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3" name="表格 7">
            <a:extLst>
              <a:ext uri="{FF2B5EF4-FFF2-40B4-BE49-F238E27FC236}">
                <a16:creationId xmlns:a16="http://schemas.microsoft.com/office/drawing/2014/main" id="{D1F4FBB7-83A1-48F6-9416-15394EB36DBD}"/>
              </a:ext>
            </a:extLst>
          </p:cNvPr>
          <p:cNvGraphicFramePr>
            <a:graphicFrameLocks noGrp="1"/>
          </p:cNvGraphicFramePr>
          <p:nvPr/>
        </p:nvGraphicFramePr>
        <p:xfrm>
          <a:off x="7269816" y="5204037"/>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60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sp>
        <p:nvSpPr>
          <p:cNvPr id="18" name="Right Bracket 17">
            <a:extLst>
              <a:ext uri="{FF2B5EF4-FFF2-40B4-BE49-F238E27FC236}">
                <a16:creationId xmlns:a16="http://schemas.microsoft.com/office/drawing/2014/main" id="{B3B427B5-C75D-4651-90D2-27A45CE70290}"/>
              </a:ext>
            </a:extLst>
          </p:cNvPr>
          <p:cNvSpPr/>
          <p:nvPr/>
        </p:nvSpPr>
        <p:spPr>
          <a:xfrm>
            <a:off x="1954306" y="2124635"/>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a:extLst>
              <a:ext uri="{FF2B5EF4-FFF2-40B4-BE49-F238E27FC236}">
                <a16:creationId xmlns:a16="http://schemas.microsoft.com/office/drawing/2014/main" id="{EA1864D9-5B14-4BC0-B9AA-4F024AFCF6B4}"/>
              </a:ext>
            </a:extLst>
          </p:cNvPr>
          <p:cNvSpPr/>
          <p:nvPr/>
        </p:nvSpPr>
        <p:spPr>
          <a:xfrm>
            <a:off x="1954306" y="2897483"/>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0D2DFE79-E24A-4F76-A08A-D21E66E7E9FA}"/>
              </a:ext>
            </a:extLst>
          </p:cNvPr>
          <p:cNvSpPr/>
          <p:nvPr/>
        </p:nvSpPr>
        <p:spPr>
          <a:xfrm>
            <a:off x="1954305" y="3688976"/>
            <a:ext cx="242047" cy="7914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ket 20">
            <a:extLst>
              <a:ext uri="{FF2B5EF4-FFF2-40B4-BE49-F238E27FC236}">
                <a16:creationId xmlns:a16="http://schemas.microsoft.com/office/drawing/2014/main" id="{6F396B99-1D47-4157-8333-165B0696C0F3}"/>
              </a:ext>
            </a:extLst>
          </p:cNvPr>
          <p:cNvSpPr/>
          <p:nvPr/>
        </p:nvSpPr>
        <p:spPr>
          <a:xfrm>
            <a:off x="1954304" y="4741580"/>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552C0FC-D9F6-4DD6-A8F3-29F6660FBDEB}"/>
              </a:ext>
            </a:extLst>
          </p:cNvPr>
          <p:cNvCxnSpPr>
            <a:cxnSpLocks/>
            <a:stCxn id="18" idx="2"/>
            <a:endCxn id="2" idx="1"/>
          </p:cNvCxnSpPr>
          <p:nvPr/>
        </p:nvCxnSpPr>
        <p:spPr>
          <a:xfrm flipV="1">
            <a:off x="2196353" y="2036603"/>
            <a:ext cx="1671073" cy="35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B103C4-1273-4135-B18B-7AD9B5A7E22C}"/>
              </a:ext>
            </a:extLst>
          </p:cNvPr>
          <p:cNvCxnSpPr>
            <a:cxnSpLocks/>
            <a:stCxn id="19" idx="2"/>
            <a:endCxn id="3" idx="1"/>
          </p:cNvCxnSpPr>
          <p:nvPr/>
        </p:nvCxnSpPr>
        <p:spPr>
          <a:xfrm>
            <a:off x="2196353" y="3166424"/>
            <a:ext cx="1671073" cy="4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BA2083-0F7F-4333-A5E5-5FF4531378FC}"/>
              </a:ext>
            </a:extLst>
          </p:cNvPr>
          <p:cNvCxnSpPr>
            <a:cxnSpLocks/>
            <a:stCxn id="20" idx="2"/>
            <a:endCxn id="4" idx="1"/>
          </p:cNvCxnSpPr>
          <p:nvPr/>
        </p:nvCxnSpPr>
        <p:spPr>
          <a:xfrm>
            <a:off x="2196352" y="4084723"/>
            <a:ext cx="1671075" cy="30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178092-9CDB-4F47-A365-FE82B06E58B5}"/>
              </a:ext>
            </a:extLst>
          </p:cNvPr>
          <p:cNvCxnSpPr>
            <a:cxnSpLocks/>
            <a:stCxn id="21" idx="2"/>
            <a:endCxn id="9" idx="1"/>
          </p:cNvCxnSpPr>
          <p:nvPr/>
        </p:nvCxnSpPr>
        <p:spPr>
          <a:xfrm>
            <a:off x="2196351" y="5010521"/>
            <a:ext cx="1671075" cy="55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字方塊 7">
            <a:extLst>
              <a:ext uri="{FF2B5EF4-FFF2-40B4-BE49-F238E27FC236}">
                <a16:creationId xmlns:a16="http://schemas.microsoft.com/office/drawing/2014/main" id="{8E72A044-CA56-4A2C-BA9D-4DA6C59D7781}"/>
              </a:ext>
            </a:extLst>
          </p:cNvPr>
          <p:cNvSpPr txBox="1"/>
          <p:nvPr/>
        </p:nvSpPr>
        <p:spPr>
          <a:xfrm>
            <a:off x="355943" y="183350"/>
            <a:ext cx="4193584" cy="523220"/>
          </a:xfrm>
          <a:prstGeom prst="rect">
            <a:avLst/>
          </a:prstGeom>
          <a:noFill/>
        </p:spPr>
        <p:txBody>
          <a:bodyPr wrap="none" rtlCol="0">
            <a:spAutoFit/>
          </a:bodyPr>
          <a:lstStyle/>
          <a:p>
            <a:r>
              <a:rPr lang="en-US" altLang="zh-TW" sz="2800" dirty="0"/>
              <a:t>Family members </a:t>
            </a:r>
            <a:r>
              <a:rPr lang="en-US" altLang="zh-TW" sz="2800" b="1" dirty="0"/>
              <a:t>enter</a:t>
            </a:r>
            <a:r>
              <a:rPr lang="en-US" altLang="zh-TW" sz="2800" dirty="0"/>
              <a:t> taxis</a:t>
            </a:r>
            <a:endParaRPr lang="zh-TW" altLang="en-US" sz="2800" dirty="0"/>
          </a:p>
        </p:txBody>
      </p:sp>
      <p:sp>
        <p:nvSpPr>
          <p:cNvPr id="26" name="文字方塊 7">
            <a:extLst>
              <a:ext uri="{FF2B5EF4-FFF2-40B4-BE49-F238E27FC236}">
                <a16:creationId xmlns:a16="http://schemas.microsoft.com/office/drawing/2014/main" id="{56CC1453-EA08-486C-A7DB-3D02C4623F97}"/>
              </a:ext>
            </a:extLst>
          </p:cNvPr>
          <p:cNvSpPr txBox="1"/>
          <p:nvPr/>
        </p:nvSpPr>
        <p:spPr>
          <a:xfrm>
            <a:off x="4425919" y="1158249"/>
            <a:ext cx="1739772" cy="369332"/>
          </a:xfrm>
          <a:prstGeom prst="rect">
            <a:avLst/>
          </a:prstGeom>
          <a:noFill/>
        </p:spPr>
        <p:txBody>
          <a:bodyPr wrap="none" rtlCol="0">
            <a:spAutoFit/>
          </a:bodyPr>
          <a:lstStyle/>
          <a:p>
            <a:r>
              <a:rPr lang="en-US" altLang="zh-TW" dirty="0">
                <a:solidFill>
                  <a:srgbClr val="FF0000"/>
                </a:solidFill>
              </a:rPr>
              <a:t>Last</a:t>
            </a:r>
            <a:r>
              <a:rPr lang="en-US" altLang="zh-TW" dirty="0"/>
              <a:t> taxi to leave</a:t>
            </a:r>
            <a:endParaRPr lang="zh-TW" altLang="en-US" dirty="0"/>
          </a:p>
        </p:txBody>
      </p:sp>
      <p:sp>
        <p:nvSpPr>
          <p:cNvPr id="28" name="文字方塊 7">
            <a:extLst>
              <a:ext uri="{FF2B5EF4-FFF2-40B4-BE49-F238E27FC236}">
                <a16:creationId xmlns:a16="http://schemas.microsoft.com/office/drawing/2014/main" id="{3DDF9AF0-06D9-4F3C-9003-F91BD6F6B7B5}"/>
              </a:ext>
            </a:extLst>
          </p:cNvPr>
          <p:cNvSpPr txBox="1"/>
          <p:nvPr/>
        </p:nvSpPr>
        <p:spPr>
          <a:xfrm>
            <a:off x="4439159" y="6073418"/>
            <a:ext cx="1766253" cy="369332"/>
          </a:xfrm>
          <a:prstGeom prst="rect">
            <a:avLst/>
          </a:prstGeom>
          <a:noFill/>
        </p:spPr>
        <p:txBody>
          <a:bodyPr wrap="none" rtlCol="0">
            <a:spAutoFit/>
          </a:bodyPr>
          <a:lstStyle/>
          <a:p>
            <a:r>
              <a:rPr lang="en-US" altLang="zh-TW" dirty="0">
                <a:solidFill>
                  <a:srgbClr val="FF0000"/>
                </a:solidFill>
              </a:rPr>
              <a:t>First</a:t>
            </a:r>
            <a:r>
              <a:rPr lang="en-US" altLang="zh-TW" dirty="0"/>
              <a:t> taxi to leave</a:t>
            </a:r>
            <a:endParaRPr lang="zh-TW" altLang="en-US" dirty="0"/>
          </a:p>
        </p:txBody>
      </p:sp>
    </p:spTree>
    <p:extLst>
      <p:ext uri="{BB962C8B-B14F-4D97-AF65-F5344CB8AC3E}">
        <p14:creationId xmlns:p14="http://schemas.microsoft.com/office/powerpoint/2010/main" val="305214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3497F0-3C02-46AE-90D2-A375BB8E1896}"/>
              </a:ext>
            </a:extLst>
          </p:cNvPr>
          <p:cNvSpPr/>
          <p:nvPr/>
        </p:nvSpPr>
        <p:spPr>
          <a:xfrm>
            <a:off x="820631" y="5227491"/>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3" name="矩形 2">
            <a:extLst>
              <a:ext uri="{FF2B5EF4-FFF2-40B4-BE49-F238E27FC236}">
                <a16:creationId xmlns:a16="http://schemas.microsoft.com/office/drawing/2014/main" id="{4699F6EC-E117-46FB-A9AD-FA7A3927359B}"/>
              </a:ext>
            </a:extLst>
          </p:cNvPr>
          <p:cNvSpPr/>
          <p:nvPr/>
        </p:nvSpPr>
        <p:spPr>
          <a:xfrm>
            <a:off x="820632" y="4030820"/>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4" name="矩形 3">
            <a:extLst>
              <a:ext uri="{FF2B5EF4-FFF2-40B4-BE49-F238E27FC236}">
                <a16:creationId xmlns:a16="http://schemas.microsoft.com/office/drawing/2014/main" id="{4FDEFD9F-0CE6-451C-9109-CA401101A3F0}"/>
              </a:ext>
            </a:extLst>
          </p:cNvPr>
          <p:cNvSpPr/>
          <p:nvPr/>
        </p:nvSpPr>
        <p:spPr>
          <a:xfrm>
            <a:off x="820632" y="2835937"/>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sp>
        <p:nvSpPr>
          <p:cNvPr id="9" name="矩形 3">
            <a:extLst>
              <a:ext uri="{FF2B5EF4-FFF2-40B4-BE49-F238E27FC236}">
                <a16:creationId xmlns:a16="http://schemas.microsoft.com/office/drawing/2014/main" id="{A3A9C2B4-FEB2-41FB-BCFB-74F81420C25B}"/>
              </a:ext>
            </a:extLst>
          </p:cNvPr>
          <p:cNvSpPr/>
          <p:nvPr/>
        </p:nvSpPr>
        <p:spPr>
          <a:xfrm>
            <a:off x="820632" y="1641054"/>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graphicFrame>
        <p:nvGraphicFramePr>
          <p:cNvPr id="12" name="表格 7">
            <a:extLst>
              <a:ext uri="{FF2B5EF4-FFF2-40B4-BE49-F238E27FC236}">
                <a16:creationId xmlns:a16="http://schemas.microsoft.com/office/drawing/2014/main" id="{BEB78B6E-104F-4B58-B39D-60D1757C49A1}"/>
              </a:ext>
            </a:extLst>
          </p:cNvPr>
          <p:cNvGraphicFramePr>
            <a:graphicFrameLocks noGrp="1"/>
          </p:cNvGraphicFramePr>
          <p:nvPr>
            <p:extLst>
              <p:ext uri="{D42A27DB-BD31-4B8C-83A1-F6EECF244321}">
                <p14:modId xmlns:p14="http://schemas.microsoft.com/office/powerpoint/2010/main" val="1374528057"/>
              </p:ext>
            </p:extLst>
          </p:nvPr>
        </p:nvGraphicFramePr>
        <p:xfrm>
          <a:off x="4223021" y="5207605"/>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90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0" name="表格 7">
            <a:extLst>
              <a:ext uri="{FF2B5EF4-FFF2-40B4-BE49-F238E27FC236}">
                <a16:creationId xmlns:a16="http://schemas.microsoft.com/office/drawing/2014/main" id="{082BF938-9F51-4776-89F1-8AB64A1CF9C1}"/>
              </a:ext>
            </a:extLst>
          </p:cNvPr>
          <p:cNvGraphicFramePr>
            <a:graphicFrameLocks noGrp="1"/>
          </p:cNvGraphicFramePr>
          <p:nvPr>
            <p:extLst>
              <p:ext uri="{D42A27DB-BD31-4B8C-83A1-F6EECF244321}">
                <p14:modId xmlns:p14="http://schemas.microsoft.com/office/powerpoint/2010/main" val="888099433"/>
              </p:ext>
            </p:extLst>
          </p:nvPr>
        </p:nvGraphicFramePr>
        <p:xfrm>
          <a:off x="4223022" y="4030820"/>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120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1" name="表格 7">
            <a:extLst>
              <a:ext uri="{FF2B5EF4-FFF2-40B4-BE49-F238E27FC236}">
                <a16:creationId xmlns:a16="http://schemas.microsoft.com/office/drawing/2014/main" id="{F6AEC4F9-6888-4C34-B103-431823197838}"/>
              </a:ext>
            </a:extLst>
          </p:cNvPr>
          <p:cNvGraphicFramePr>
            <a:graphicFrameLocks noGrp="1"/>
          </p:cNvGraphicFramePr>
          <p:nvPr>
            <p:extLst>
              <p:ext uri="{D42A27DB-BD31-4B8C-83A1-F6EECF244321}">
                <p14:modId xmlns:p14="http://schemas.microsoft.com/office/powerpoint/2010/main" val="3234214887"/>
              </p:ext>
            </p:extLst>
          </p:nvPr>
        </p:nvGraphicFramePr>
        <p:xfrm>
          <a:off x="4223022" y="2816905"/>
          <a:ext cx="3667125" cy="731520"/>
        </p:xfrm>
        <a:graphic>
          <a:graphicData uri="http://schemas.openxmlformats.org/drawingml/2006/table">
            <a:tbl>
              <a:tblPr firstRow="1" bandRow="1">
                <a:tableStyleId>{69CF1AB2-1976-4502-BF36-3FF5EA218861}</a:tableStyleId>
              </a:tblPr>
              <a:tblGrid>
                <a:gridCol w="1222375">
                  <a:extLst>
                    <a:ext uri="{9D8B030D-6E8A-4147-A177-3AD203B41FA5}">
                      <a16:colId xmlns:a16="http://schemas.microsoft.com/office/drawing/2014/main" val="831893999"/>
                    </a:ext>
                  </a:extLst>
                </a:gridCol>
                <a:gridCol w="1222375">
                  <a:extLst>
                    <a:ext uri="{9D8B030D-6E8A-4147-A177-3AD203B41FA5}">
                      <a16:colId xmlns:a16="http://schemas.microsoft.com/office/drawing/2014/main" val="28155594"/>
                    </a:ext>
                  </a:extLst>
                </a:gridCol>
                <a:gridCol w="1222375">
                  <a:extLst>
                    <a:ext uri="{9D8B030D-6E8A-4147-A177-3AD203B41FA5}">
                      <a16:colId xmlns:a16="http://schemas.microsoft.com/office/drawing/2014/main" val="1274323891"/>
                    </a:ext>
                  </a:extLst>
                </a:gridCol>
              </a:tblGrid>
              <a:tr h="299508">
                <a:tc>
                  <a:txBody>
                    <a:bodyPr/>
                    <a:lstStyle/>
                    <a:p>
                      <a:r>
                        <a:rPr lang="en-US" altLang="zh-TW" dirty="0"/>
                        <a:t>Front</a:t>
                      </a:r>
                      <a:endParaRPr lang="zh-TW" altLang="en-US" dirty="0"/>
                    </a:p>
                  </a:txBody>
                  <a:tcPr/>
                </a:tc>
                <a:tc>
                  <a:txBody>
                    <a:bodyPr/>
                    <a:lstStyle/>
                    <a:p>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50</a:t>
                      </a:r>
                      <a:endParaRPr lang="zh-TW" altLang="en-US" dirty="0"/>
                    </a:p>
                  </a:txBody>
                  <a:tcPr/>
                </a:tc>
                <a:tc>
                  <a:txBody>
                    <a:bodyPr/>
                    <a:lstStyle/>
                    <a:p>
                      <a:r>
                        <a:rPr lang="en-US" altLang="zh-TW" dirty="0"/>
                        <a:t>45</a:t>
                      </a:r>
                      <a:endParaRPr lang="zh-TW" altLang="en-US" dirty="0"/>
                    </a:p>
                  </a:txBody>
                  <a:tcPr/>
                </a:tc>
                <a:tc>
                  <a:txBody>
                    <a:bodyPr/>
                    <a:lstStyle/>
                    <a:p>
                      <a:r>
                        <a:rPr lang="en-US" altLang="zh-TW" dirty="0"/>
                        <a:t>87</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3" name="表格 7">
            <a:extLst>
              <a:ext uri="{FF2B5EF4-FFF2-40B4-BE49-F238E27FC236}">
                <a16:creationId xmlns:a16="http://schemas.microsoft.com/office/drawing/2014/main" id="{D1F4FBB7-83A1-48F6-9416-15394EB36DBD}"/>
              </a:ext>
            </a:extLst>
          </p:cNvPr>
          <p:cNvGraphicFramePr>
            <a:graphicFrameLocks noGrp="1"/>
          </p:cNvGraphicFramePr>
          <p:nvPr>
            <p:extLst>
              <p:ext uri="{D42A27DB-BD31-4B8C-83A1-F6EECF244321}">
                <p14:modId xmlns:p14="http://schemas.microsoft.com/office/powerpoint/2010/main" val="1039370952"/>
              </p:ext>
            </p:extLst>
          </p:nvPr>
        </p:nvGraphicFramePr>
        <p:xfrm>
          <a:off x="4223022" y="1640120"/>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60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sp>
        <p:nvSpPr>
          <p:cNvPr id="31" name="文字方塊 7">
            <a:extLst>
              <a:ext uri="{FF2B5EF4-FFF2-40B4-BE49-F238E27FC236}">
                <a16:creationId xmlns:a16="http://schemas.microsoft.com/office/drawing/2014/main" id="{8E72A044-CA56-4A2C-BA9D-4DA6C59D7781}"/>
              </a:ext>
            </a:extLst>
          </p:cNvPr>
          <p:cNvSpPr txBox="1"/>
          <p:nvPr/>
        </p:nvSpPr>
        <p:spPr>
          <a:xfrm>
            <a:off x="355943" y="183350"/>
            <a:ext cx="3940438" cy="523220"/>
          </a:xfrm>
          <a:prstGeom prst="rect">
            <a:avLst/>
          </a:prstGeom>
          <a:noFill/>
        </p:spPr>
        <p:txBody>
          <a:bodyPr wrap="none" rtlCol="0">
            <a:spAutoFit/>
          </a:bodyPr>
          <a:lstStyle/>
          <a:p>
            <a:r>
              <a:rPr lang="en-US" altLang="zh-TW" sz="2800" dirty="0"/>
              <a:t>Family members </a:t>
            </a:r>
            <a:r>
              <a:rPr lang="en-US" altLang="zh-TW" sz="2800" b="1" dirty="0"/>
              <a:t>exit</a:t>
            </a:r>
            <a:r>
              <a:rPr lang="en-US" altLang="zh-TW" sz="2800" dirty="0"/>
              <a:t> taxis</a:t>
            </a:r>
            <a:endParaRPr lang="zh-TW" altLang="en-US" sz="2800" dirty="0"/>
          </a:p>
        </p:txBody>
      </p:sp>
      <p:sp>
        <p:nvSpPr>
          <p:cNvPr id="26" name="文字方塊 7">
            <a:extLst>
              <a:ext uri="{FF2B5EF4-FFF2-40B4-BE49-F238E27FC236}">
                <a16:creationId xmlns:a16="http://schemas.microsoft.com/office/drawing/2014/main" id="{56CC1453-EA08-486C-A7DB-3D02C4623F97}"/>
              </a:ext>
            </a:extLst>
          </p:cNvPr>
          <p:cNvSpPr txBox="1"/>
          <p:nvPr/>
        </p:nvSpPr>
        <p:spPr>
          <a:xfrm>
            <a:off x="686475" y="1151835"/>
            <a:ext cx="3536546" cy="369332"/>
          </a:xfrm>
          <a:prstGeom prst="rect">
            <a:avLst/>
          </a:prstGeom>
          <a:noFill/>
        </p:spPr>
        <p:txBody>
          <a:bodyPr wrap="none" rtlCol="0">
            <a:spAutoFit/>
          </a:bodyPr>
          <a:lstStyle/>
          <a:p>
            <a:r>
              <a:rPr lang="en-US" altLang="zh-TW" dirty="0">
                <a:solidFill>
                  <a:srgbClr val="FF0000"/>
                </a:solidFill>
              </a:rPr>
              <a:t>First</a:t>
            </a:r>
            <a:r>
              <a:rPr lang="en-US" altLang="zh-TW" dirty="0"/>
              <a:t> taxi to arrive at swimming pool</a:t>
            </a:r>
            <a:endParaRPr lang="zh-TW" altLang="en-US" dirty="0"/>
          </a:p>
        </p:txBody>
      </p:sp>
      <p:sp>
        <p:nvSpPr>
          <p:cNvPr id="24" name="文字方塊 7">
            <a:extLst>
              <a:ext uri="{FF2B5EF4-FFF2-40B4-BE49-F238E27FC236}">
                <a16:creationId xmlns:a16="http://schemas.microsoft.com/office/drawing/2014/main" id="{9DA1621B-6F54-4A0C-8DF9-F577EC5AC4EE}"/>
              </a:ext>
            </a:extLst>
          </p:cNvPr>
          <p:cNvSpPr txBox="1"/>
          <p:nvPr/>
        </p:nvSpPr>
        <p:spPr>
          <a:xfrm>
            <a:off x="686475" y="6077964"/>
            <a:ext cx="3599832" cy="369332"/>
          </a:xfrm>
          <a:prstGeom prst="rect">
            <a:avLst/>
          </a:prstGeom>
          <a:noFill/>
        </p:spPr>
        <p:txBody>
          <a:bodyPr wrap="none" rtlCol="0">
            <a:spAutoFit/>
          </a:bodyPr>
          <a:lstStyle/>
          <a:p>
            <a:r>
              <a:rPr lang="en-US" altLang="zh-TW" dirty="0">
                <a:solidFill>
                  <a:srgbClr val="FF0000"/>
                </a:solidFill>
              </a:rPr>
              <a:t>Last</a:t>
            </a:r>
            <a:r>
              <a:rPr lang="en-US" altLang="zh-TW" dirty="0"/>
              <a:t> taxi to arrive at swimming pool</a:t>
            </a:r>
            <a:endParaRPr lang="zh-TW" altLang="en-US" dirty="0"/>
          </a:p>
        </p:txBody>
      </p:sp>
    </p:spTree>
    <p:extLst>
      <p:ext uri="{BB962C8B-B14F-4D97-AF65-F5344CB8AC3E}">
        <p14:creationId xmlns:p14="http://schemas.microsoft.com/office/powerpoint/2010/main" val="378073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870</Words>
  <Application>Microsoft Macintosh PowerPoint</Application>
  <PresentationFormat>寬螢幕</PresentationFormat>
  <Paragraphs>187</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微軟正黑體</vt:lpstr>
      <vt:lpstr>Arial</vt:lpstr>
      <vt:lpstr>Calibri</vt:lpstr>
      <vt:lpstr>Calibri Light</vt:lpstr>
      <vt:lpstr>Times New Roman</vt:lpstr>
      <vt:lpstr>Office 佈景主題</vt:lpstr>
      <vt:lpstr>HW1</vt:lpstr>
      <vt:lpstr>作業規定</vt:lpstr>
      <vt:lpstr>HW1-1 Taxi Loading Order</vt:lpstr>
      <vt:lpstr>Description</vt:lpstr>
      <vt:lpstr>Input/output</vt:lpstr>
      <vt:lpstr>PowerPoint 簡報</vt:lpstr>
      <vt:lpstr>PowerPoint 簡報</vt:lpstr>
      <vt:lpstr>PowerPoint 簡報</vt:lpstr>
      <vt:lpstr>PowerPoint 簡報</vt:lpstr>
      <vt:lpstr>PowerPoint 簡報</vt:lpstr>
      <vt:lpstr>HW1-2 Traversal</vt:lpstr>
      <vt:lpstr>Description</vt:lpstr>
      <vt:lpstr>Input/output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勁宏 郭</dc:creator>
  <cp:lastModifiedBy>吳秉諺</cp:lastModifiedBy>
  <cp:revision>57</cp:revision>
  <dcterms:created xsi:type="dcterms:W3CDTF">2022-09-09T03:57:41Z</dcterms:created>
  <dcterms:modified xsi:type="dcterms:W3CDTF">2023-10-02T04:31:49Z</dcterms:modified>
</cp:coreProperties>
</file>