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290" r:id="rId4"/>
    <p:sldId id="311" r:id="rId5"/>
    <p:sldId id="289" r:id="rId6"/>
    <p:sldId id="310" r:id="rId7"/>
    <p:sldId id="286" r:id="rId8"/>
    <p:sldId id="291" r:id="rId9"/>
    <p:sldId id="292" r:id="rId10"/>
    <p:sldId id="293" r:id="rId11"/>
    <p:sldId id="304" r:id="rId12"/>
    <p:sldId id="303" r:id="rId13"/>
    <p:sldId id="324" r:id="rId14"/>
    <p:sldId id="301" r:id="rId15"/>
    <p:sldId id="302" r:id="rId16"/>
    <p:sldId id="314" r:id="rId17"/>
    <p:sldId id="316" r:id="rId18"/>
    <p:sldId id="309" r:id="rId19"/>
    <p:sldId id="296" r:id="rId20"/>
    <p:sldId id="297" r:id="rId21"/>
    <p:sldId id="299" r:id="rId22"/>
    <p:sldId id="300" r:id="rId23"/>
    <p:sldId id="306" r:id="rId24"/>
    <p:sldId id="315" r:id="rId25"/>
    <p:sldId id="305" r:id="rId26"/>
    <p:sldId id="313" r:id="rId27"/>
    <p:sldId id="307" r:id="rId28"/>
    <p:sldId id="284" r:id="rId29"/>
    <p:sldId id="287" r:id="rId30"/>
    <p:sldId id="308" r:id="rId31"/>
    <p:sldId id="298" r:id="rId32"/>
    <p:sldId id="318" r:id="rId33"/>
    <p:sldId id="325" r:id="rId34"/>
    <p:sldId id="319" r:id="rId35"/>
    <p:sldId id="320" r:id="rId36"/>
    <p:sldId id="322" r:id="rId37"/>
    <p:sldId id="321" r:id="rId38"/>
    <p:sldId id="323" r:id="rId39"/>
    <p:sldId id="294" r:id="rId40"/>
    <p:sldId id="285" r:id="rId41"/>
    <p:sldId id="326" r:id="rId42"/>
    <p:sldId id="327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ambria Math" panose="02040503050406030204" pitchFamily="18" charset="0"/>
      <p:regular r:id="rId51"/>
    </p:embeddedFont>
    <p:embeddedFont>
      <p:font typeface="源泉圓體 B" panose="020B0800000000000000" pitchFamily="34" charset="-120"/>
      <p:bold r:id="rId52"/>
    </p:embeddedFont>
    <p:embeddedFont>
      <p:font typeface="源泉圓體 R" panose="020B0500000000000000" pitchFamily="34" charset="-120"/>
      <p:regular r:id="rId5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888C"/>
    <a:srgbClr val="4F5870"/>
    <a:srgbClr val="C92112"/>
    <a:srgbClr val="EDEDED"/>
    <a:srgbClr val="C0C0C0"/>
    <a:srgbClr val="AAAABB"/>
    <a:srgbClr val="ED1B24"/>
    <a:srgbClr val="EC4225"/>
    <a:srgbClr val="8899FF"/>
    <a:srgbClr val="4E9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5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BBD4-1F54-4465-8268-2F5B5D1A825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FAC3-DDD8-4A87-8354-0DD20D938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7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ulbapedia.bulbagarden.net/wiki/Damag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lbapedia.bulbagarden.net/wiki/Status_condi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url: </a:t>
            </a:r>
            <a:r>
              <a:rPr lang="en-US" altLang="zh-TW" dirty="0">
                <a:hlinkClick r:id="rId3"/>
              </a:rPr>
              <a:t>https://bulbapedia.bulbagarden.net/wiki/Damage</a:t>
            </a:r>
            <a:r>
              <a:rPr lang="en-US" altLang="zh-TW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FAC3-DDD8-4A87-8354-0DD20D93864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66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url: https://youtu.be/5zG4Qb30HqU?t=766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FAC3-DDD8-4A87-8354-0DD20D93864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8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url: </a:t>
            </a:r>
            <a:r>
              <a:rPr lang="en-US" altLang="zh-TW" dirty="0">
                <a:hlinkClick r:id="rId3"/>
              </a:rPr>
              <a:t>https://bulbapedia.bulbagarden.net/wiki/Status_condition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FAC3-DDD8-4A87-8354-0DD20D93864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url: https://bulbapedia.bulbagarden.net/wiki/Cheri_Berry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FAC3-DDD8-4A87-8354-0DD20D93864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71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Heal Bell: https://bulbapedia.bulbagarden.net/wiki/Heal_Bell_(move)#:~:text=Heal%20Bell%20cures%20the%20user,Ability%20Soundproof%2C%20including%20inactive%20Pok%C3%A9mon.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Aromatherapy:  https://bulbapedia.bulbagarden.net/wiki/Aromatherapy_(move)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FAC3-DDD8-4A87-8354-0DD20D93864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1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https://youtu.be/i45aGNSvpZ4?t=7443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FAC3-DDD8-4A87-8354-0DD20D93864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8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E01F-A253-4A8D-9F88-892565A3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源泉圓體 B" panose="020B0800000000000000" pitchFamily="34" charset="-120"/>
                <a:ea typeface="源泉圓體 B" panose="020B0800000000000000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DA3FE-9573-4013-BC9E-43D70A756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源泉圓體 B" panose="020B0800000000000000" pitchFamily="34" charset="-120"/>
                <a:ea typeface="源泉圓體 B" panose="020B0800000000000000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4130-E321-4AFE-915A-9E19FB9D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C96F-8F19-4409-9E17-67AD1447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2221-4490-48BB-91CC-4503E72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High Quality Funny Pokeball Pokeman Go Round Rug Carpet Cute Pokeball Area  Rug Carpets for Living Room Kids Play Floor Mat Decor|Mat| - AliExpress">
            <a:extLst>
              <a:ext uri="{FF2B5EF4-FFF2-40B4-BE49-F238E27FC236}">
                <a16:creationId xmlns:a16="http://schemas.microsoft.com/office/drawing/2014/main" id="{CCBB5505-F8F7-4541-A1CA-D77C3835CF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9704496" y="-1324696"/>
            <a:ext cx="3885127" cy="388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igh Quality Funny Pokeball Pokeman Go Round Rug Carpet Cute Pokeball Area  Rug Carpets for Living Room Kids Play Floor Mat Decor|Mat| - AliExpress">
            <a:extLst>
              <a:ext uri="{FF2B5EF4-FFF2-40B4-BE49-F238E27FC236}">
                <a16:creationId xmlns:a16="http://schemas.microsoft.com/office/drawing/2014/main" id="{17E3BC33-5DC3-4F18-925A-F60A28C6BF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-1257070" y="5600927"/>
            <a:ext cx="2514143" cy="25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2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6D92-985D-4969-9C81-6E1999F8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DE203-A87E-4CA9-B5C4-6A8BE9A6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D3AD-1322-4D6A-BED0-FEC8E9FB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9615-5DF5-4135-AB04-E0E2BB59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4D70-9351-4B86-9F26-0D49686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22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BFC61-84AF-4991-B0EE-192571DC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26B46-3FDC-4AEE-B20B-25F91655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B339-1966-43DD-ADF1-3A9A0883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C2EB-6021-4306-B953-7A62481C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484B-2A13-4633-AF9E-42C1E2E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5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2C3-AE8B-4785-8D88-367338AC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源泉圓體 R" panose="020B0500000000000000" pitchFamily="34" charset="-120"/>
                <a:ea typeface="源泉圓體 R" panose="020B0500000000000000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7C54-77B1-46D0-AAB6-CDF611F2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源泉圓體 R" panose="020B0500000000000000" pitchFamily="34" charset="-120"/>
                <a:ea typeface="源泉圓體 R" panose="020B0500000000000000" pitchFamily="34" charset="-120"/>
              </a:defRPr>
            </a:lvl1pPr>
            <a:lvl2pPr>
              <a:defRPr>
                <a:latin typeface="源泉圓體 R" panose="020B0500000000000000" pitchFamily="34" charset="-120"/>
                <a:ea typeface="源泉圓體 R" panose="020B0500000000000000" pitchFamily="34" charset="-120"/>
              </a:defRPr>
            </a:lvl2pPr>
            <a:lvl3pPr>
              <a:defRPr>
                <a:latin typeface="源泉圓體 R" panose="020B0500000000000000" pitchFamily="34" charset="-120"/>
                <a:ea typeface="源泉圓體 R" panose="020B0500000000000000" pitchFamily="34" charset="-120"/>
              </a:defRPr>
            </a:lvl3pPr>
            <a:lvl4pPr>
              <a:defRPr>
                <a:latin typeface="源泉圓體 R" panose="020B0500000000000000" pitchFamily="34" charset="-120"/>
                <a:ea typeface="源泉圓體 R" panose="020B0500000000000000" pitchFamily="34" charset="-120"/>
              </a:defRPr>
            </a:lvl4pPr>
            <a:lvl5pPr>
              <a:defRPr>
                <a:latin typeface="源泉圓體 R" panose="020B0500000000000000" pitchFamily="34" charset="-120"/>
                <a:ea typeface="源泉圓體 R" panose="020B0500000000000000" pitchFamily="34" charset="-120"/>
              </a:defRPr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3BF4-A234-465C-86B6-A3DA77C6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1902-A2FA-4AD8-BCC9-469F6403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B0DC-5A70-43C3-A34D-F55E11C1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High Quality Funny Pokeball Pokeman Go Round Rug Carpet Cute Pokeball Area  Rug Carpets for Living Room Kids Play Floor Mat Decor|Mat| - AliExpress">
            <a:extLst>
              <a:ext uri="{FF2B5EF4-FFF2-40B4-BE49-F238E27FC236}">
                <a16:creationId xmlns:a16="http://schemas.microsoft.com/office/drawing/2014/main" id="{79C9DC22-52EC-4A8C-AA4A-82BDF6307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9704496" y="-1324696"/>
            <a:ext cx="3885127" cy="388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igh Quality Funny Pokeball Pokeman Go Round Rug Carpet Cute Pokeball Area  Rug Carpets for Living Room Kids Play Floor Mat Decor|Mat| - AliExpress">
            <a:extLst>
              <a:ext uri="{FF2B5EF4-FFF2-40B4-BE49-F238E27FC236}">
                <a16:creationId xmlns:a16="http://schemas.microsoft.com/office/drawing/2014/main" id="{8C654F1D-4BF6-47C4-B474-FFD86EA95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-1257070" y="5600927"/>
            <a:ext cx="2514143" cy="25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7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710-7644-4527-A2AB-BA3E83DA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7531-69DB-4763-991C-48B2B833D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6820-DFE2-4B2A-A905-1BA1C22A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3386-6A5A-402D-9120-B81BA98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17A2-A72C-4B73-87F3-A965B3E8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High Quality Funny Pokeball Pokeman Go Round Rug Carpet Cute Pokeball Area  Rug Carpets for Living Room Kids Play Floor Mat Decor|Mat| - AliExpress">
            <a:extLst>
              <a:ext uri="{FF2B5EF4-FFF2-40B4-BE49-F238E27FC236}">
                <a16:creationId xmlns:a16="http://schemas.microsoft.com/office/drawing/2014/main" id="{DFB30871-37D8-48D4-BBA4-FB6DA98298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9704496" y="-1324696"/>
            <a:ext cx="3885127" cy="388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igh Quality Funny Pokeball Pokeman Go Round Rug Carpet Cute Pokeball Area  Rug Carpets for Living Room Kids Play Floor Mat Decor|Mat| - AliExpress">
            <a:extLst>
              <a:ext uri="{FF2B5EF4-FFF2-40B4-BE49-F238E27FC236}">
                <a16:creationId xmlns:a16="http://schemas.microsoft.com/office/drawing/2014/main" id="{BFAB524B-8073-4DE4-A14A-EDB989097F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-1257070" y="5600927"/>
            <a:ext cx="2514143" cy="25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0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FD12-BA17-4029-8265-6A446FA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F008-D7D0-401D-8EE7-54A7C072B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FF4C-BA9E-403B-865A-D0CCFF5B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333F-6215-49C0-96D9-12266FED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2DBEF-5B33-48C2-BC73-04564077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2BA5-25F3-4AE4-B7ED-87BD75D6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4305-BCFB-46A2-931D-933913F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D707B-7BA4-4641-949C-EB4C4AC5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C6E45-056F-401B-A3F9-1200156E6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04EBA-F85A-4BB2-B30C-9872E656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71309-CD66-423C-88A8-EFCC5BCB2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263BE-343C-4532-A45F-781E13F6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95AEC-EB3F-4048-A7EC-BEF8C02A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DA16F-328F-4A15-8E8A-EC29C1DB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0075-2368-498A-B002-8E50A78A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44E14-9695-40FB-A16F-6523A4AD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405C4-F5BE-4681-9D5D-170EE2A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74D6-7A92-41A3-BFE4-F4F087D0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23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B95F7-19EA-449C-922B-F28B1A7A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52334-07A8-4799-A3A1-127146B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D18A7-58DC-4B6C-B748-27DBAA2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3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9076-8187-4E0D-AA38-37772E63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F68A-66AE-4520-9CEC-4A3291C9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64AEF-387B-4F0C-9AFF-67476588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9CC69-B572-473C-A03A-231103FF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389C0-D1D2-4F6B-957C-C3606E0F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737D-C738-4DA9-A3FB-62F30DE1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1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AC2F-9308-43F6-B000-D84DE8A7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B46D5-059E-4B62-AD49-30460F60F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01BD-32E6-4F26-9380-42095069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EB09-597F-47EC-A494-48ED8738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C755-7E13-4697-94FB-9DFED937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D77F3-5DEA-4700-85D2-EA75F999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0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76051-5F76-4C25-9445-EF6F65A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4215E-E516-4B53-971F-FCBD20CE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E8E7-1FAC-47F9-BC55-06AA3D52C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54E8-9EEA-4BBC-8184-286598F275D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885E-556B-4425-B6B9-FEC727B9D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56BF-721C-4C66-902B-7361DCF4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CC66-7C66-49EF-99D8-6A716167A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0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FKC4F4wEo&amp;ab_channel=TheOfficialPok%C3%A9monYouTubechannel" TargetMode="External"/><Relationship Id="rId2" Type="http://schemas.openxmlformats.org/officeDocument/2006/relationships/hyperlink" Target="https://play.pokemonshowdow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5167812-03F6-4427-9D86-04868418E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Pokémon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9145D04-29E2-4BC0-8AE1-BC4F0B33D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OOP Project3</a:t>
            </a:r>
            <a:endParaRPr lang="zh-TW" altLang="en-US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800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DB4A-12C0-4536-8A1D-11CC870C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effectiveness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0C3A-218A-418D-981C-04CDF5D7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946" y="1825625"/>
            <a:ext cx="5886854" cy="4351338"/>
          </a:xfrm>
        </p:spPr>
        <p:txBody>
          <a:bodyPr/>
          <a:lstStyle/>
          <a:p>
            <a:r>
              <a:rPr lang="en-US" altLang="zh-TW" dirty="0"/>
              <a:t>Types are properties applied </a:t>
            </a:r>
            <a:br>
              <a:rPr lang="en-US" altLang="zh-TW" dirty="0"/>
            </a:br>
            <a:r>
              <a:rPr lang="en-US" altLang="zh-TW" dirty="0"/>
              <a:t>to Pokémon and their moves, which affect the power of moves in battles.</a:t>
            </a:r>
          </a:p>
          <a:p>
            <a:r>
              <a:rPr lang="en-US" altLang="zh-TW" dirty="0"/>
              <a:t>For example, using a </a:t>
            </a:r>
            <a:r>
              <a:rPr lang="en-US" altLang="zh-TW" dirty="0">
                <a:solidFill>
                  <a:srgbClr val="EC4225"/>
                </a:solidFill>
              </a:rPr>
              <a:t>Fire-type</a:t>
            </a:r>
            <a:r>
              <a:rPr lang="en-US" altLang="zh-TW" dirty="0"/>
              <a:t> move will cause double damage to a </a:t>
            </a:r>
            <a:r>
              <a:rPr lang="en-US" altLang="zh-TW" dirty="0">
                <a:solidFill>
                  <a:srgbClr val="AAAABB"/>
                </a:solidFill>
              </a:rPr>
              <a:t>Steel-type</a:t>
            </a:r>
            <a:r>
              <a:rPr lang="en-US" altLang="zh-TW" dirty="0"/>
              <a:t> Pokémon, and using an </a:t>
            </a:r>
            <a:r>
              <a:rPr lang="en-US" altLang="zh-TW" dirty="0">
                <a:solidFill>
                  <a:srgbClr val="F8CF35"/>
                </a:solidFill>
              </a:rPr>
              <a:t>Electric-type</a:t>
            </a:r>
            <a:r>
              <a:rPr lang="en-US" altLang="zh-TW" dirty="0"/>
              <a:t> move will do no damage to a </a:t>
            </a:r>
            <a:r>
              <a:rPr lang="en-US" altLang="zh-TW" dirty="0">
                <a:solidFill>
                  <a:srgbClr val="DDBB55"/>
                </a:solidFill>
              </a:rPr>
              <a:t>Ground-type</a:t>
            </a:r>
            <a:r>
              <a:rPr lang="en-US" altLang="zh-TW" dirty="0"/>
              <a:t> Pokémon</a:t>
            </a:r>
            <a:endParaRPr lang="zh-TW" altLang="en-US" dirty="0"/>
          </a:p>
        </p:txBody>
      </p:sp>
      <p:pic>
        <p:nvPicPr>
          <p:cNvPr id="5" name="Picture 2" descr="https://img.pokemondb.net/images/typechart.png">
            <a:extLst>
              <a:ext uri="{FF2B5EF4-FFF2-40B4-BE49-F238E27FC236}">
                <a16:creationId xmlns:a16="http://schemas.microsoft.com/office/drawing/2014/main" id="{DEB83067-5CAE-4EF4-9A44-E771C42FB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r="3595"/>
          <a:stretch/>
        </p:blipFill>
        <p:spPr bwMode="auto">
          <a:xfrm>
            <a:off x="1050587" y="1370924"/>
            <a:ext cx="4416359" cy="51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7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DB4A-12C0-4536-8A1D-11CC870C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effectiveness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0C3A-218A-418D-981C-04CDF5D7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946" y="1825625"/>
            <a:ext cx="5886854" cy="4351338"/>
          </a:xfrm>
        </p:spPr>
        <p:txBody>
          <a:bodyPr/>
          <a:lstStyle/>
          <a:p>
            <a:r>
              <a:rPr lang="en-US" altLang="zh-TW" dirty="0"/>
              <a:t>Some Pokémon have two </a:t>
            </a:r>
            <a:br>
              <a:rPr lang="en-US" altLang="zh-TW" dirty="0"/>
            </a:br>
            <a:r>
              <a:rPr lang="en-US" altLang="zh-TW" dirty="0"/>
              <a:t>types, for example, Charizard </a:t>
            </a:r>
            <a:br>
              <a:rPr lang="en-US" altLang="zh-TW" dirty="0"/>
            </a:br>
            <a:r>
              <a:rPr lang="en-US" altLang="zh-TW" dirty="0"/>
              <a:t>are </a:t>
            </a:r>
            <a:r>
              <a:rPr lang="en-US" altLang="zh-TW" dirty="0">
                <a:solidFill>
                  <a:srgbClr val="EC4225"/>
                </a:solidFill>
              </a:rPr>
              <a:t>Fire-type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8899FF"/>
                </a:solidFill>
              </a:rPr>
              <a:t>Flying-type</a:t>
            </a:r>
            <a:r>
              <a:rPr lang="en-US" altLang="zh-TW" dirty="0"/>
              <a:t> Pokémon, which is called dual-type</a:t>
            </a:r>
          </a:p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77CC55"/>
                </a:solidFill>
              </a:rPr>
              <a:t>Grass-type</a:t>
            </a:r>
            <a:r>
              <a:rPr lang="en-US" altLang="zh-TW" dirty="0"/>
              <a:t> moves will cause 4 times the damage of </a:t>
            </a:r>
            <a:r>
              <a:rPr lang="en-US" altLang="zh-TW" dirty="0">
                <a:solidFill>
                  <a:srgbClr val="4E9AFF"/>
                </a:solidFill>
              </a:rPr>
              <a:t>Water-type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DDBB55"/>
                </a:solidFill>
              </a:rPr>
              <a:t>Ground-type</a:t>
            </a:r>
            <a:r>
              <a:rPr lang="en-US" altLang="zh-TW" dirty="0"/>
              <a:t> dual-type Pokémon.</a:t>
            </a:r>
            <a:endParaRPr lang="zh-TW" altLang="en-US" dirty="0"/>
          </a:p>
        </p:txBody>
      </p:sp>
      <p:pic>
        <p:nvPicPr>
          <p:cNvPr id="5" name="Picture 2" descr="https://img.pokemondb.net/images/typechart.png">
            <a:extLst>
              <a:ext uri="{FF2B5EF4-FFF2-40B4-BE49-F238E27FC236}">
                <a16:creationId xmlns:a16="http://schemas.microsoft.com/office/drawing/2014/main" id="{DEB83067-5CAE-4EF4-9A44-E771C42FB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r="3595"/>
          <a:stretch/>
        </p:blipFill>
        <p:spPr bwMode="auto">
          <a:xfrm>
            <a:off x="1050587" y="1370924"/>
            <a:ext cx="4416359" cy="51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4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DB4A-12C0-4536-8A1D-11CC870C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effectiveness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0C3A-218A-418D-981C-04CDF5D7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in state </a:t>
            </a:r>
            <a:r>
              <a:rPr lang="en-US" altLang="zh-TW" dirty="0">
                <a:solidFill>
                  <a:srgbClr val="FFC000"/>
                </a:solidFill>
              </a:rPr>
              <a:t>Type Effectiveness</a:t>
            </a:r>
            <a:r>
              <a:rPr lang="en-US" altLang="zh-TW" dirty="0"/>
              <a:t>, output according to </a:t>
            </a:r>
            <a:br>
              <a:rPr lang="en-US" altLang="zh-TW" dirty="0"/>
            </a:br>
            <a:r>
              <a:rPr lang="en-US" altLang="zh-TW" dirty="0"/>
              <a:t>the following rules:</a:t>
            </a:r>
          </a:p>
          <a:p>
            <a:pPr lvl="1"/>
            <a:r>
              <a:rPr lang="en-US" altLang="zh-TW" dirty="0"/>
              <a:t>When the effect is greater than or equal to twice,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It's super effective!</a:t>
            </a:r>
          </a:p>
          <a:p>
            <a:pPr lvl="1"/>
            <a:r>
              <a:rPr lang="en-US" altLang="zh-TW" dirty="0"/>
              <a:t>When the effect is less than or equal to 1/2 times,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It's not very effective...</a:t>
            </a:r>
          </a:p>
          <a:p>
            <a:pPr lvl="1"/>
            <a:r>
              <a:rPr lang="en-US" altLang="zh-TW" dirty="0"/>
              <a:t>When the effect does no damage,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It's not effective!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66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D3B4-B285-4660-9358-17B93690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Status move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2971-C781-4A80-BDC0-24B01A54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status move category includes several moves that </a:t>
            </a:r>
            <a:br>
              <a:rPr lang="en-US" altLang="zh-TW" dirty="0"/>
            </a:br>
            <a:r>
              <a:rPr lang="en-US" altLang="zh-TW" dirty="0"/>
              <a:t>do not directly inflict damage, unlike physical and special moves.</a:t>
            </a:r>
          </a:p>
          <a:p>
            <a:r>
              <a:rPr lang="en-US" altLang="zh-TW" dirty="0"/>
              <a:t>For instance, </a:t>
            </a:r>
            <a:r>
              <a:rPr lang="en-US" altLang="zh-TW" dirty="0" err="1"/>
              <a:t>PoisonPowder</a:t>
            </a:r>
            <a:r>
              <a:rPr lang="en-US" altLang="zh-TW" dirty="0"/>
              <a:t> is a status move: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[Turn 2] </a:t>
            </a:r>
            <a:r>
              <a:rPr lang="en-US" altLang="zh-TW" dirty="0" err="1">
                <a:highlight>
                  <a:srgbClr val="C0C0C0"/>
                </a:highlight>
              </a:rPr>
              <a:t>Venusaur</a:t>
            </a:r>
            <a:r>
              <a:rPr lang="en-US" altLang="zh-TW" dirty="0">
                <a:highlight>
                  <a:srgbClr val="C0C0C0"/>
                </a:highlight>
              </a:rPr>
              <a:t> used </a:t>
            </a:r>
            <a:r>
              <a:rPr lang="en-US" altLang="zh-TW" dirty="0" err="1">
                <a:highlight>
                  <a:srgbClr val="C0C0C0"/>
                </a:highlight>
              </a:rPr>
              <a:t>PoisonPowder</a:t>
            </a:r>
            <a:r>
              <a:rPr lang="en-US" altLang="zh-TW" dirty="0">
                <a:highlight>
                  <a:srgbClr val="C0C0C0"/>
                </a:highlight>
              </a:rPr>
              <a:t>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[Turn 2] The opposing </a:t>
            </a:r>
            <a:r>
              <a:rPr lang="en-US" altLang="zh-TW" dirty="0" err="1">
                <a:highlight>
                  <a:srgbClr val="C0C0C0"/>
                </a:highlight>
              </a:rPr>
              <a:t>Blastoise</a:t>
            </a:r>
            <a:r>
              <a:rPr lang="en-US" altLang="zh-TW" dirty="0">
                <a:highlight>
                  <a:srgbClr val="C0C0C0"/>
                </a:highlight>
              </a:rPr>
              <a:t> was poisoned!</a:t>
            </a:r>
            <a:endParaRPr lang="zh-TW" altLang="en-US" dirty="0">
              <a:highlight>
                <a:srgbClr val="C0C0C0"/>
              </a:highligh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1F3F1-9EAB-4EE4-890E-46009A927447}"/>
              </a:ext>
            </a:extLst>
          </p:cNvPr>
          <p:cNvGrpSpPr/>
          <p:nvPr/>
        </p:nvGrpSpPr>
        <p:grpSpPr>
          <a:xfrm>
            <a:off x="9056452" y="3968785"/>
            <a:ext cx="2558374" cy="2187372"/>
            <a:chOff x="9153728" y="4124528"/>
            <a:chExt cx="2558374" cy="2187372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4D47CE0F-5E5E-4413-9AD5-781A0FC686F7}"/>
                </a:ext>
              </a:extLst>
            </p:cNvPr>
            <p:cNvSpPr/>
            <p:nvPr/>
          </p:nvSpPr>
          <p:spPr>
            <a:xfrm>
              <a:off x="9533106" y="4636573"/>
              <a:ext cx="1820694" cy="405337"/>
            </a:xfrm>
            <a:prstGeom prst="flowChartTerminator">
              <a:avLst/>
            </a:prstGeom>
            <a:solidFill>
              <a:srgbClr val="C921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Physical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E1021A4F-010E-4F87-A9A7-6560E6E61B65}"/>
                </a:ext>
              </a:extLst>
            </p:cNvPr>
            <p:cNvSpPr/>
            <p:nvPr/>
          </p:nvSpPr>
          <p:spPr>
            <a:xfrm>
              <a:off x="9533106" y="5178579"/>
              <a:ext cx="1820694" cy="405337"/>
            </a:xfrm>
            <a:prstGeom prst="flowChartTerminator">
              <a:avLst/>
            </a:prstGeom>
            <a:solidFill>
              <a:srgbClr val="4F587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Special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2B1CC88F-7611-45C6-9048-9F39137526DF}"/>
                </a:ext>
              </a:extLst>
            </p:cNvPr>
            <p:cNvSpPr/>
            <p:nvPr/>
          </p:nvSpPr>
          <p:spPr>
            <a:xfrm>
              <a:off x="9533106" y="5718853"/>
              <a:ext cx="1820694" cy="405337"/>
            </a:xfrm>
            <a:prstGeom prst="flowChartTerminator">
              <a:avLst/>
            </a:prstGeom>
            <a:solidFill>
              <a:srgbClr val="8C888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Status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E4281-5D54-4A7A-A34D-078283346018}"/>
                </a:ext>
              </a:extLst>
            </p:cNvPr>
            <p:cNvSpPr txBox="1"/>
            <p:nvPr/>
          </p:nvSpPr>
          <p:spPr>
            <a:xfrm>
              <a:off x="9320389" y="4214468"/>
              <a:ext cx="224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Damage categories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6362056-1B45-4153-BEC8-C1B25B2EE01F}"/>
                </a:ext>
              </a:extLst>
            </p:cNvPr>
            <p:cNvSpPr/>
            <p:nvPr/>
          </p:nvSpPr>
          <p:spPr>
            <a:xfrm>
              <a:off x="9153728" y="4124528"/>
              <a:ext cx="2558374" cy="2187372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7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is a property of moves that, in conjunction </a:t>
            </a:r>
            <a:br>
              <a:rPr lang="en-US" altLang="zh-TW" dirty="0"/>
            </a:br>
            <a:r>
              <a:rPr lang="en-US" altLang="zh-TW" dirty="0"/>
              <a:t>with the user's in-battle accuracy stat and the target's evasion stat, determines how likely a move is to hit. </a:t>
            </a:r>
          </a:p>
          <a:p>
            <a:r>
              <a:rPr lang="en-US" altLang="zh-TW" dirty="0"/>
              <a:t>100% Accuracy rate in Test Mode</a:t>
            </a:r>
          </a:p>
          <a:p>
            <a:r>
              <a:rPr lang="en-US" altLang="zh-TW" dirty="0"/>
              <a:t>When the target is not hit,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avoided the attack!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29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Critical hit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critical hit is a (generally) random event that multiplies </a:t>
            </a:r>
            <a:br>
              <a:rPr lang="en-US" altLang="zh-TW" dirty="0"/>
            </a:br>
            <a:r>
              <a:rPr lang="en-US" altLang="zh-TW" dirty="0"/>
              <a:t>the damage of a damage-dealing move. </a:t>
            </a:r>
          </a:p>
          <a:p>
            <a:r>
              <a:rPr lang="en-US" altLang="zh-TW" dirty="0"/>
              <a:t>0% in Test Mode</a:t>
            </a:r>
          </a:p>
          <a:p>
            <a:r>
              <a:rPr lang="en-US" altLang="zh-TW" dirty="0"/>
              <a:t>When stated at </a:t>
            </a:r>
            <a:r>
              <a:rPr lang="en-US" altLang="zh-TW" dirty="0">
                <a:solidFill>
                  <a:srgbClr val="FFC000"/>
                </a:solidFill>
              </a:rPr>
              <a:t>Critical Hit</a:t>
            </a:r>
            <a:r>
              <a:rPr lang="en-US" altLang="zh-TW" dirty="0"/>
              <a:t>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A critical hit!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166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99FA-6CD5-4680-ACEE-D2E8CB20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Turn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9AD0-86DA-4686-A63C-B6825B9A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output the number of turns before all output.</a:t>
            </a:r>
          </a:p>
          <a:p>
            <a:r>
              <a:rPr lang="en-US" altLang="zh-TW" dirty="0"/>
              <a:t>For examples: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[Turn 1] </a:t>
            </a:r>
            <a:r>
              <a:rPr lang="en-US" altLang="zh-TW" dirty="0" err="1">
                <a:highlight>
                  <a:srgbClr val="C0C0C0"/>
                </a:highlight>
              </a:rPr>
              <a:t>Venusaur</a:t>
            </a:r>
            <a:r>
              <a:rPr lang="en-US" altLang="zh-TW" dirty="0">
                <a:highlight>
                  <a:srgbClr val="C0C0C0"/>
                </a:highlight>
              </a:rPr>
              <a:t> used </a:t>
            </a:r>
            <a:r>
              <a:rPr lang="en-US" altLang="zh-TW" dirty="0" err="1">
                <a:highlight>
                  <a:srgbClr val="C0C0C0"/>
                </a:highlight>
              </a:rPr>
              <a:t>VineWhip</a:t>
            </a:r>
            <a:r>
              <a:rPr lang="en-US" altLang="zh-TW" dirty="0">
                <a:highlight>
                  <a:srgbClr val="C0C0C0"/>
                </a:highlight>
              </a:rPr>
              <a:t>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[Turn 7] You used a Hyper Potion!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[Turn 13] You win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473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99FA-6CD5-4680-ACEE-D2E8CB20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&lt;Pokémon&gt;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9AD0-86DA-4686-A63C-B6825B9A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order to distinguish the player's Pokémon from the opponent's, &lt;Pokémon&gt; outputs the name of the player's Pokémon, and the opponent needs to output “The opposing Pokémon”</a:t>
            </a:r>
          </a:p>
          <a:p>
            <a:r>
              <a:rPr lang="en-US" altLang="zh-TW" dirty="0"/>
              <a:t>For examples: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[Turn 2] </a:t>
            </a:r>
            <a:r>
              <a:rPr lang="en-US" altLang="zh-TW" dirty="0" err="1">
                <a:highlight>
                  <a:srgbClr val="C0C0C0"/>
                </a:highlight>
              </a:rPr>
              <a:t>Venusaur</a:t>
            </a:r>
            <a:r>
              <a:rPr lang="en-US" altLang="zh-TW" dirty="0">
                <a:highlight>
                  <a:srgbClr val="C0C0C0"/>
                </a:highlight>
              </a:rPr>
              <a:t> used </a:t>
            </a:r>
            <a:r>
              <a:rPr lang="en-US" altLang="zh-TW" dirty="0" err="1">
                <a:highlight>
                  <a:srgbClr val="C0C0C0"/>
                </a:highlight>
              </a:rPr>
              <a:t>VineWhip</a:t>
            </a:r>
            <a:r>
              <a:rPr lang="en-US" altLang="zh-TW" dirty="0">
                <a:highlight>
                  <a:srgbClr val="C0C0C0"/>
                </a:highlight>
              </a:rPr>
              <a:t>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[Turn 3] The opposing </a:t>
            </a:r>
            <a:r>
              <a:rPr lang="en-US" altLang="zh-TW" dirty="0" err="1">
                <a:highlight>
                  <a:srgbClr val="C0C0C0"/>
                </a:highlight>
              </a:rPr>
              <a:t>Blastoise</a:t>
            </a:r>
            <a:r>
              <a:rPr lang="en-US" altLang="zh-TW" dirty="0">
                <a:highlight>
                  <a:srgbClr val="C0C0C0"/>
                </a:highlight>
              </a:rPr>
              <a:t> used </a:t>
            </a:r>
            <a:r>
              <a:rPr lang="en-US" altLang="zh-TW" dirty="0" err="1">
                <a:highlight>
                  <a:srgbClr val="C0C0C0"/>
                </a:highlight>
              </a:rPr>
              <a:t>AquaTail</a:t>
            </a:r>
            <a:r>
              <a:rPr lang="en-US" altLang="zh-TW" dirty="0">
                <a:highlight>
                  <a:srgbClr val="C0C0C0"/>
                </a:highlight>
              </a:rPr>
              <a:t>!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695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4852-BCB1-4696-9F9C-7C547E7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 (Power Point)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E0E-1882-4220-9675-6C16704B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/>
              <a:t>PP, short for Power Point, is the energy that a Pokémon requires in order to perform a move.</a:t>
            </a:r>
          </a:p>
          <a:p>
            <a:r>
              <a:rPr lang="en-US" altLang="zh-TW" dirty="0"/>
              <a:t> It costs 1 PP to use a move, so the PP a move has remaining is essentially equivalent to the number of times that move can be used.</a:t>
            </a:r>
          </a:p>
          <a:p>
            <a:r>
              <a:rPr lang="en-US" altLang="zh-TW" dirty="0"/>
              <a:t>Regardless of whether the move is used successfully or not, when the round ends, PP will cost 1.</a:t>
            </a:r>
          </a:p>
          <a:p>
            <a:r>
              <a:rPr lang="en-US" altLang="zh-TW" dirty="0"/>
              <a:t>The PP of each Pokémon is calculated independently.</a:t>
            </a:r>
          </a:p>
          <a:p>
            <a:r>
              <a:rPr lang="en-US" altLang="zh-TW" dirty="0"/>
              <a:t>When Pokémon uses a move,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used &lt;Move&gt;!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85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C47B-847E-414F-BD1F-3A3D7475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Status condition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59FC-85E0-4447-AD33-DF041D8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Paralysis</a:t>
            </a:r>
          </a:p>
          <a:p>
            <a:r>
              <a:rPr lang="en-US" altLang="zh-TW" dirty="0"/>
              <a:t>Burn</a:t>
            </a:r>
          </a:p>
          <a:p>
            <a:r>
              <a:rPr lang="en-US" altLang="zh-TW" dirty="0"/>
              <a:t>Poison</a:t>
            </a:r>
          </a:p>
          <a:p>
            <a:r>
              <a:rPr lang="en-US" altLang="zh-TW" dirty="0"/>
              <a:t>Even if it is swapped, the Pokémon's state will remain but not be damaged.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2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249A-14F7-4BCC-92FE-D0210E26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Pokémon?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8F93-4745-421C-9D71-A9057790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https://play.pokemonshowdown.com/</a:t>
            </a:r>
            <a:r>
              <a:rPr lang="en-US" altLang="zh-TW" dirty="0"/>
              <a:t> </a:t>
            </a:r>
          </a:p>
          <a:p>
            <a:r>
              <a:rPr lang="en-US" altLang="zh-TW" dirty="0">
                <a:hlinkClick r:id="rId3"/>
              </a:rPr>
              <a:t>https://www.youtube.com/watch?v=AsFKC4F4wEo&amp;ab_channel=TheOfficialPok%C3%A9monYouTubechannel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Picture 2" descr="Pokémon Showdown! (beta)">
            <a:extLst>
              <a:ext uri="{FF2B5EF4-FFF2-40B4-BE49-F238E27FC236}">
                <a16:creationId xmlns:a16="http://schemas.microsoft.com/office/drawing/2014/main" id="{56AD1759-3551-4375-BB7B-FEC091FE1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555" y="1843913"/>
            <a:ext cx="13906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2A9549-BDE3-41C8-89A8-6C1AE1436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08" y="3337242"/>
            <a:ext cx="5434584" cy="30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FF27-BF8F-4B4E-86FA-7E1322F1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Paralysis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CF67-0E84-4150-A545-951E90E0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paralysis condition</a:t>
            </a:r>
            <a:r>
              <a:rPr lang="zh-TW" altLang="en-US" dirty="0"/>
              <a:t> </a:t>
            </a:r>
            <a:r>
              <a:rPr lang="en-US" altLang="zh-TW" dirty="0"/>
              <a:t>(PAR) reduces 50%</a:t>
            </a:r>
            <a:r>
              <a:rPr lang="zh-TW" altLang="en-US" dirty="0"/>
              <a:t> </a:t>
            </a:r>
            <a:r>
              <a:rPr lang="en-US" altLang="zh-TW" dirty="0"/>
              <a:t>the </a:t>
            </a:r>
            <a:br>
              <a:rPr lang="en-US" altLang="zh-TW" dirty="0"/>
            </a:br>
            <a:r>
              <a:rPr lang="en-US" altLang="zh-TW" dirty="0"/>
              <a:t>Pokémon’s Speed stat and causes it to have a 25% chance of being unable to use a move.</a:t>
            </a:r>
          </a:p>
          <a:p>
            <a:r>
              <a:rPr lang="en-US" altLang="zh-TW" dirty="0"/>
              <a:t>When stated at </a:t>
            </a:r>
            <a:r>
              <a:rPr lang="en-US" altLang="zh-TW" dirty="0">
                <a:solidFill>
                  <a:srgbClr val="FFC000"/>
                </a:solidFill>
              </a:rPr>
              <a:t>Additional Effect</a:t>
            </a:r>
            <a:r>
              <a:rPr lang="en-US" altLang="zh-TW" dirty="0"/>
              <a:t>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is paralyzed, so it may be unable to move!</a:t>
            </a:r>
          </a:p>
          <a:p>
            <a:r>
              <a:rPr lang="en-US" altLang="zh-TW" dirty="0"/>
              <a:t>When using a move in a paralyzed state,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is paralyzed!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It can't move!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176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FF27-BF8F-4B4E-86FA-7E1322F1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Burn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CF67-0E84-4150-A545-951E90E0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burn condition</a:t>
            </a:r>
            <a:r>
              <a:rPr lang="zh-TW" altLang="en-US" dirty="0"/>
              <a:t> </a:t>
            </a:r>
            <a:r>
              <a:rPr lang="en-US" altLang="zh-TW" dirty="0"/>
              <a:t>(BRN) inflicts damage equal to </a:t>
            </a:r>
            <a:br>
              <a:rPr lang="en-US" altLang="zh-TW" dirty="0"/>
            </a:br>
            <a:r>
              <a:rPr lang="en-US" altLang="zh-TW" dirty="0"/>
              <a:t>1/16 of its maximum HP every turn</a:t>
            </a:r>
          </a:p>
          <a:p>
            <a:r>
              <a:rPr lang="en-US" altLang="zh-TW" dirty="0"/>
              <a:t>When stated at </a:t>
            </a:r>
            <a:r>
              <a:rPr lang="en-US" altLang="zh-TW" dirty="0">
                <a:solidFill>
                  <a:srgbClr val="FFC000"/>
                </a:solidFill>
              </a:rPr>
              <a:t>Additional Effect</a:t>
            </a:r>
            <a:r>
              <a:rPr lang="en-US" altLang="zh-TW" dirty="0"/>
              <a:t>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was burned!</a:t>
            </a:r>
          </a:p>
          <a:p>
            <a:r>
              <a:rPr lang="en-US" altLang="zh-TW" dirty="0"/>
              <a:t>When stated at </a:t>
            </a:r>
            <a:r>
              <a:rPr lang="en-US" altLang="zh-TW" dirty="0">
                <a:solidFill>
                  <a:srgbClr val="FFC000"/>
                </a:solidFill>
              </a:rPr>
              <a:t>B&amp;P</a:t>
            </a:r>
            <a:r>
              <a:rPr lang="en-US" altLang="zh-TW" dirty="0"/>
              <a:t>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is hurt by its burn!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621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FF27-BF8F-4B4E-86FA-7E1322F1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Poison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CF67-0E84-4150-A545-951E90E0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poison condition (PSN) inflicts damage equal to </a:t>
            </a:r>
            <a:br>
              <a:rPr lang="en-US" altLang="zh-TW" dirty="0"/>
            </a:br>
            <a:r>
              <a:rPr lang="en-US" altLang="zh-TW" dirty="0"/>
              <a:t>1/16 of its maximum HP every turn.</a:t>
            </a:r>
          </a:p>
          <a:p>
            <a:r>
              <a:rPr lang="en-US" altLang="zh-TW" dirty="0"/>
              <a:t>When stated at </a:t>
            </a:r>
            <a:r>
              <a:rPr lang="en-US" altLang="zh-TW" dirty="0">
                <a:solidFill>
                  <a:srgbClr val="FFC000"/>
                </a:solidFill>
              </a:rPr>
              <a:t>Additional Effect</a:t>
            </a:r>
            <a:r>
              <a:rPr lang="en-US" altLang="zh-TW" dirty="0"/>
              <a:t>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was poisoned!</a:t>
            </a:r>
          </a:p>
          <a:p>
            <a:r>
              <a:rPr lang="en-US" altLang="zh-TW" dirty="0"/>
              <a:t>When stated at </a:t>
            </a:r>
            <a:r>
              <a:rPr lang="en-US" altLang="zh-TW" dirty="0">
                <a:solidFill>
                  <a:srgbClr val="FFC000"/>
                </a:solidFill>
              </a:rPr>
              <a:t>B&amp;P</a:t>
            </a:r>
            <a:r>
              <a:rPr lang="en-US" altLang="zh-TW" dirty="0"/>
              <a:t>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 is hurt by its poisoning!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299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D3615E6-F4DB-4F29-A9FE-342431BA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Potion heals the Pokémon by 20 HP.</a:t>
            </a:r>
          </a:p>
          <a:p>
            <a:r>
              <a:rPr lang="en-US" altLang="zh-TW" dirty="0"/>
              <a:t>Super Potion heals the Pokémon by 60 HP.</a:t>
            </a:r>
          </a:p>
          <a:p>
            <a:r>
              <a:rPr lang="en-US" altLang="zh-TW" dirty="0"/>
              <a:t>Hyper Potion heals the Pokémon by 120 HP. </a:t>
            </a:r>
          </a:p>
          <a:p>
            <a:r>
              <a:rPr lang="en-US" altLang="zh-TW" dirty="0"/>
              <a:t>Max Potion heals the Pokémon to its full HP.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58CE-3891-4A54-A84C-B70B182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Potion</a:t>
            </a:r>
            <a:endParaRPr lang="zh-TW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64E24-CC98-43DA-8F3E-523EAAE042A9}"/>
              </a:ext>
            </a:extLst>
          </p:cNvPr>
          <p:cNvGrpSpPr/>
          <p:nvPr/>
        </p:nvGrpSpPr>
        <p:grpSpPr>
          <a:xfrm>
            <a:off x="2497460" y="4429337"/>
            <a:ext cx="7197079" cy="1893546"/>
            <a:chOff x="1795162" y="3750641"/>
            <a:chExt cx="7197079" cy="18935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2D5213-7E1D-4365-A361-51B739B06D24}"/>
                </a:ext>
              </a:extLst>
            </p:cNvPr>
            <p:cNvSpPr txBox="1"/>
            <p:nvPr/>
          </p:nvSpPr>
          <p:spPr>
            <a:xfrm>
              <a:off x="2106665" y="5274855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pic>
          <p:nvPicPr>
            <p:cNvPr id="8" name="Content Placeholder 5">
              <a:extLst>
                <a:ext uri="{FF2B5EF4-FFF2-40B4-BE49-F238E27FC236}">
                  <a16:creationId xmlns:a16="http://schemas.microsoft.com/office/drawing/2014/main" id="{8A50FBC1-86E9-435E-8ACF-D3B3AEF5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62" y="3750642"/>
              <a:ext cx="1524213" cy="15242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8E4CA-BA4A-4BF2-9975-F25F66E7235F}"/>
                </a:ext>
              </a:extLst>
            </p:cNvPr>
            <p:cNvSpPr txBox="1"/>
            <p:nvPr/>
          </p:nvSpPr>
          <p:spPr>
            <a:xfrm>
              <a:off x="3630878" y="5274855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Super 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665FC0-3BC3-4CAD-99F5-73AB8FD0ACFA}"/>
                </a:ext>
              </a:extLst>
            </p:cNvPr>
            <p:cNvSpPr txBox="1"/>
            <p:nvPr/>
          </p:nvSpPr>
          <p:spPr>
            <a:xfrm>
              <a:off x="5532881" y="5274855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Hyper 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B5A5A-4FAC-42D7-B3A3-183A600A2AE5}"/>
                </a:ext>
              </a:extLst>
            </p:cNvPr>
            <p:cNvSpPr txBox="1"/>
            <p:nvPr/>
          </p:nvSpPr>
          <p:spPr>
            <a:xfrm>
              <a:off x="7537477" y="5274855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Max 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pic>
          <p:nvPicPr>
            <p:cNvPr id="15" name="Content Placeholder 12">
              <a:extLst>
                <a:ext uri="{FF2B5EF4-FFF2-40B4-BE49-F238E27FC236}">
                  <a16:creationId xmlns:a16="http://schemas.microsoft.com/office/drawing/2014/main" id="{D39EA725-0D39-461D-9C3B-DFE1138A9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028" y="3750642"/>
              <a:ext cx="1524213" cy="1524213"/>
            </a:xfrm>
            <a:prstGeom prst="rect">
              <a:avLst/>
            </a:prstGeom>
          </p:spPr>
        </p:pic>
        <p:pic>
          <p:nvPicPr>
            <p:cNvPr id="19" name="Content Placeholder 16">
              <a:extLst>
                <a:ext uri="{FF2B5EF4-FFF2-40B4-BE49-F238E27FC236}">
                  <a16:creationId xmlns:a16="http://schemas.microsoft.com/office/drawing/2014/main" id="{EE1661CF-BB0C-43F0-861D-F7D21ECB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021" y="3750642"/>
              <a:ext cx="1524213" cy="1524213"/>
            </a:xfrm>
            <a:prstGeom prst="rect">
              <a:avLst/>
            </a:prstGeom>
          </p:spPr>
        </p:pic>
        <p:pic>
          <p:nvPicPr>
            <p:cNvPr id="23" name="Content Placeholder 20">
              <a:extLst>
                <a:ext uri="{FF2B5EF4-FFF2-40B4-BE49-F238E27FC236}">
                  <a16:creationId xmlns:a16="http://schemas.microsoft.com/office/drawing/2014/main" id="{C66D98BA-BA69-4AB0-B8E0-3EBC1EAE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024" y="3750641"/>
              <a:ext cx="1524213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79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D3615E6-F4DB-4F29-A9FE-342431BA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potion must be used before the opponent's moves, </a:t>
            </a:r>
            <a:br>
              <a:rPr lang="en-US" altLang="zh-TW" dirty="0"/>
            </a:br>
            <a:r>
              <a:rPr lang="en-US" altLang="zh-TW" dirty="0"/>
              <a:t>and the player cannot make moves in this round.</a:t>
            </a:r>
          </a:p>
          <a:p>
            <a:r>
              <a:rPr lang="en-US" altLang="zh-TW" dirty="0"/>
              <a:t>The usage of any potion must be faster than the opponent.</a:t>
            </a:r>
          </a:p>
          <a:p>
            <a:r>
              <a:rPr lang="en-US" altLang="zh-TW" dirty="0"/>
              <a:t>When the player uses any potion,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You used a &lt;Potion&gt;!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&lt;Pokémon&gt; had its HP restored.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58CE-3891-4A54-A84C-B70B182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Potion</a:t>
            </a:r>
            <a:endParaRPr lang="zh-TW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64E24-CC98-43DA-8F3E-523EAAE042A9}"/>
              </a:ext>
            </a:extLst>
          </p:cNvPr>
          <p:cNvGrpSpPr/>
          <p:nvPr/>
        </p:nvGrpSpPr>
        <p:grpSpPr>
          <a:xfrm>
            <a:off x="2497460" y="4429337"/>
            <a:ext cx="7197079" cy="1893546"/>
            <a:chOff x="1795162" y="3750641"/>
            <a:chExt cx="7197079" cy="18935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2D5213-7E1D-4365-A361-51B739B06D24}"/>
                </a:ext>
              </a:extLst>
            </p:cNvPr>
            <p:cNvSpPr txBox="1"/>
            <p:nvPr/>
          </p:nvSpPr>
          <p:spPr>
            <a:xfrm>
              <a:off x="2106665" y="5274855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pic>
          <p:nvPicPr>
            <p:cNvPr id="8" name="Content Placeholder 5">
              <a:extLst>
                <a:ext uri="{FF2B5EF4-FFF2-40B4-BE49-F238E27FC236}">
                  <a16:creationId xmlns:a16="http://schemas.microsoft.com/office/drawing/2014/main" id="{8A50FBC1-86E9-435E-8ACF-D3B3AEF5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62" y="3750642"/>
              <a:ext cx="1524213" cy="15242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8E4CA-BA4A-4BF2-9975-F25F66E7235F}"/>
                </a:ext>
              </a:extLst>
            </p:cNvPr>
            <p:cNvSpPr txBox="1"/>
            <p:nvPr/>
          </p:nvSpPr>
          <p:spPr>
            <a:xfrm>
              <a:off x="3630878" y="5274855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Super 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665FC0-3BC3-4CAD-99F5-73AB8FD0ACFA}"/>
                </a:ext>
              </a:extLst>
            </p:cNvPr>
            <p:cNvSpPr txBox="1"/>
            <p:nvPr/>
          </p:nvSpPr>
          <p:spPr>
            <a:xfrm>
              <a:off x="5532881" y="5274855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Hyper 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B5A5A-4FAC-42D7-B3A3-183A600A2AE5}"/>
                </a:ext>
              </a:extLst>
            </p:cNvPr>
            <p:cNvSpPr txBox="1"/>
            <p:nvPr/>
          </p:nvSpPr>
          <p:spPr>
            <a:xfrm>
              <a:off x="7537477" y="5274855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Max Potion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pic>
          <p:nvPicPr>
            <p:cNvPr id="15" name="Content Placeholder 12">
              <a:extLst>
                <a:ext uri="{FF2B5EF4-FFF2-40B4-BE49-F238E27FC236}">
                  <a16:creationId xmlns:a16="http://schemas.microsoft.com/office/drawing/2014/main" id="{D39EA725-0D39-461D-9C3B-DFE1138A9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028" y="3750642"/>
              <a:ext cx="1524213" cy="1524213"/>
            </a:xfrm>
            <a:prstGeom prst="rect">
              <a:avLst/>
            </a:prstGeom>
          </p:spPr>
        </p:pic>
        <p:pic>
          <p:nvPicPr>
            <p:cNvPr id="19" name="Content Placeholder 16">
              <a:extLst>
                <a:ext uri="{FF2B5EF4-FFF2-40B4-BE49-F238E27FC236}">
                  <a16:creationId xmlns:a16="http://schemas.microsoft.com/office/drawing/2014/main" id="{EE1661CF-BB0C-43F0-861D-F7D21ECB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021" y="3750642"/>
              <a:ext cx="1524213" cy="1524213"/>
            </a:xfrm>
            <a:prstGeom prst="rect">
              <a:avLst/>
            </a:prstGeom>
          </p:spPr>
        </p:pic>
        <p:pic>
          <p:nvPicPr>
            <p:cNvPr id="23" name="Content Placeholder 20">
              <a:extLst>
                <a:ext uri="{FF2B5EF4-FFF2-40B4-BE49-F238E27FC236}">
                  <a16:creationId xmlns:a16="http://schemas.microsoft.com/office/drawing/2014/main" id="{C66D98BA-BA69-4AB0-B8E0-3EBC1EAE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024" y="3750641"/>
              <a:ext cx="1524213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3262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58CE-3891-4A54-A84C-B70B182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Swap Pokémon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42DF-2560-47F1-A6F9-C0A51259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making a move, you can choose to swap Pokémon into the battle.</a:t>
            </a:r>
          </a:p>
          <a:p>
            <a:r>
              <a:rPr lang="en-US" altLang="zh-TW" dirty="0"/>
              <a:t>The speed of swapping must be faster than the opponent.</a:t>
            </a:r>
          </a:p>
          <a:p>
            <a:r>
              <a:rPr lang="en-US" altLang="zh-TW" dirty="0"/>
              <a:t>When swapping a Pokémon,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&lt;Pokémon&gt;, switch out!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Come back!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>
                <a:highlight>
                  <a:srgbClr val="C0C0C0"/>
                </a:highlight>
              </a:rPr>
              <a:t>Go! &lt;Pokémon&gt;!</a:t>
            </a:r>
          </a:p>
        </p:txBody>
      </p:sp>
    </p:spTree>
    <p:extLst>
      <p:ext uri="{BB962C8B-B14F-4D97-AF65-F5344CB8AC3E}">
        <p14:creationId xmlns:p14="http://schemas.microsoft.com/office/powerpoint/2010/main" val="128200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58CE-3891-4A54-A84C-B70B182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Fainting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42DF-2560-47F1-A6F9-C0A51259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Fainting is a status condition in which a Pokémon is no longer able to battle.</a:t>
            </a:r>
          </a:p>
          <a:p>
            <a:r>
              <a:rPr lang="en-US" altLang="zh-TW" dirty="0"/>
              <a:t>A Pokémon is considered fainted when its HP is less than 0.</a:t>
            </a:r>
          </a:p>
          <a:p>
            <a:r>
              <a:rPr lang="en-US" altLang="zh-TW" dirty="0"/>
              <a:t>When a player's Pokémon faints, the player must swap an </a:t>
            </a:r>
            <a:r>
              <a:rPr lang="en-US" altLang="zh-TW" dirty="0" err="1"/>
              <a:t>unfainted</a:t>
            </a:r>
            <a:r>
              <a:rPr lang="en-US" altLang="zh-TW" dirty="0"/>
              <a:t> Pokémon into the battle. After the player swaps a fainted Pokémon,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Go! &lt;Pokémon&gt;!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9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58CE-3891-4A54-A84C-B70B182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Victory or defeat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42DF-2560-47F1-A6F9-C0A51259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During a battle, if all Pokémon in a Trainer's party have fainted, the Trainer loses that battle.</a:t>
            </a:r>
          </a:p>
          <a:p>
            <a:r>
              <a:rPr lang="en-US" altLang="zh-TW" dirty="0"/>
              <a:t>When the opponent loses the battle,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You win</a:t>
            </a:r>
          </a:p>
          <a:p>
            <a:r>
              <a:rPr lang="en-US" altLang="zh-TW" dirty="0"/>
              <a:t>When the player loses the battle, output: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You lose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989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349A-10B1-4044-8BF3-EF5314BB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A08F4-BFBF-4FD7-9162-44848913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requirements					80%</a:t>
            </a:r>
          </a:p>
          <a:p>
            <a:pPr lvl="1"/>
            <a:r>
              <a:rPr lang="en-US" altLang="zh-TW" dirty="0"/>
              <a:t>Load data (Pokémon, moves, and game)		10%</a:t>
            </a:r>
          </a:p>
          <a:p>
            <a:pPr lvl="1"/>
            <a:r>
              <a:rPr lang="en-US" altLang="zh-TW" dirty="0"/>
              <a:t>Output							10%</a:t>
            </a:r>
          </a:p>
          <a:p>
            <a:pPr lvl="1"/>
            <a:r>
              <a:rPr lang="en-US" altLang="zh-TW" dirty="0"/>
              <a:t>3 vs 3 game						10%</a:t>
            </a:r>
          </a:p>
          <a:p>
            <a:pPr lvl="1"/>
            <a:r>
              <a:rPr lang="en-US" altLang="zh-TW" dirty="0"/>
              <a:t>PP (Power Point)					10%</a:t>
            </a:r>
          </a:p>
          <a:p>
            <a:pPr lvl="1"/>
            <a:r>
              <a:rPr lang="en-US" altLang="zh-TW" dirty="0"/>
              <a:t>Status condition</a:t>
            </a:r>
            <a:r>
              <a:rPr lang="zh-TW" altLang="en-US" dirty="0"/>
              <a:t> </a:t>
            </a:r>
            <a:r>
              <a:rPr lang="en-US" altLang="zh-TW" dirty="0"/>
              <a:t>(Paralysis, Burn, and Poison)	10%</a:t>
            </a:r>
          </a:p>
          <a:p>
            <a:pPr lvl="1"/>
            <a:r>
              <a:rPr lang="en-US" altLang="zh-TW" dirty="0"/>
              <a:t>Physical or special move				   5%</a:t>
            </a:r>
          </a:p>
          <a:p>
            <a:pPr lvl="1"/>
            <a:r>
              <a:rPr lang="en-US" altLang="zh-TW" dirty="0"/>
              <a:t>Speed (who go first)				  	</a:t>
            </a:r>
            <a:r>
              <a:rPr lang="zh-TW" altLang="en-US" dirty="0"/>
              <a:t>  </a:t>
            </a:r>
            <a:r>
              <a:rPr lang="en-US" altLang="zh-TW" dirty="0"/>
              <a:t> 5%</a:t>
            </a:r>
          </a:p>
          <a:p>
            <a:pPr lvl="1"/>
            <a:r>
              <a:rPr lang="en-US" altLang="zh-TW" dirty="0"/>
              <a:t>Type effectiveness					   5%</a:t>
            </a:r>
          </a:p>
          <a:p>
            <a:pPr lvl="1"/>
            <a:r>
              <a:rPr lang="en-US" altLang="zh-TW" dirty="0"/>
              <a:t>Swap Pokémon					   5%</a:t>
            </a:r>
          </a:p>
        </p:txBody>
      </p:sp>
    </p:spTree>
    <p:extLst>
      <p:ext uri="{BB962C8B-B14F-4D97-AF65-F5344CB8AC3E}">
        <p14:creationId xmlns:p14="http://schemas.microsoft.com/office/powerpoint/2010/main" val="310379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349A-10B1-4044-8BF3-EF5314BB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A08F4-BFBF-4FD7-9162-44848913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requirements (Cont.)			80%</a:t>
            </a:r>
          </a:p>
          <a:p>
            <a:pPr lvl="1"/>
            <a:r>
              <a:rPr lang="en-US" altLang="zh-TW" dirty="0"/>
              <a:t>Potion							   5%</a:t>
            </a:r>
          </a:p>
          <a:p>
            <a:pPr lvl="1"/>
            <a:r>
              <a:rPr lang="en-US" altLang="zh-TW" dirty="0"/>
              <a:t>Victory</a:t>
            </a:r>
            <a:r>
              <a:rPr lang="zh-TW" altLang="en-US" dirty="0"/>
              <a:t> </a:t>
            </a:r>
            <a:r>
              <a:rPr lang="en-US" altLang="zh-TW" dirty="0"/>
              <a:t>or defeat					   5%</a:t>
            </a:r>
          </a:p>
          <a:p>
            <a:r>
              <a:rPr lang="en-US" altLang="zh-TW" dirty="0"/>
              <a:t>Extra functions						40% (Maximum)</a:t>
            </a:r>
          </a:p>
          <a:p>
            <a:pPr lvl="1"/>
            <a:r>
              <a:rPr lang="en-US" altLang="zh-TW" dirty="0"/>
              <a:t>GUI							15%</a:t>
            </a:r>
          </a:p>
          <a:p>
            <a:pPr lvl="1"/>
            <a:r>
              <a:rPr lang="en-US" altLang="zh-TW" dirty="0"/>
              <a:t>Accuracy 				  		  5% </a:t>
            </a:r>
          </a:p>
          <a:p>
            <a:pPr lvl="1"/>
            <a:r>
              <a:rPr lang="en-US" altLang="zh-TW" dirty="0"/>
              <a:t>Critical hit 				  		  5%</a:t>
            </a:r>
          </a:p>
          <a:p>
            <a:pPr lvl="1"/>
            <a:r>
              <a:rPr lang="en-US" altLang="zh-TW" dirty="0"/>
              <a:t>Audio							</a:t>
            </a:r>
            <a:r>
              <a:rPr lang="zh-TW" altLang="en-US" dirty="0"/>
              <a:t>  </a:t>
            </a:r>
            <a:r>
              <a:rPr lang="en-US" altLang="zh-TW" dirty="0"/>
              <a:t>5%</a:t>
            </a:r>
          </a:p>
          <a:p>
            <a:pPr lvl="1"/>
            <a:r>
              <a:rPr lang="en-US" altLang="zh-TW" dirty="0"/>
              <a:t>RPG							10%</a:t>
            </a:r>
          </a:p>
          <a:p>
            <a:pPr lvl="1"/>
            <a:r>
              <a:rPr lang="en-US" altLang="zh-TW" dirty="0"/>
              <a:t>Others							  3% (per each)</a:t>
            </a:r>
          </a:p>
        </p:txBody>
      </p:sp>
    </p:spTree>
    <p:extLst>
      <p:ext uri="{BB962C8B-B14F-4D97-AF65-F5344CB8AC3E}">
        <p14:creationId xmlns:p14="http://schemas.microsoft.com/office/powerpoint/2010/main" val="30017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DF97-1CC9-4407-BA6F-CD857AC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97A3-FFD7-4391-907F-8BD5CEE9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Create a Pokémon 3 vs 3 battle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game!</a:t>
            </a:r>
          </a:p>
          <a:p>
            <a:r>
              <a:rPr lang="en-US" altLang="zh-TW" dirty="0"/>
              <a:t>Learn how to use OOP skills in  a system.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021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520-CDF4-408A-BFF2-BC57C1EA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data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85C4-E0AF-47A1-A9C0-E94B9372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Pokémon data</a:t>
            </a:r>
          </a:p>
          <a:p>
            <a:r>
              <a:rPr lang="en-US" altLang="zh-TW" dirty="0"/>
              <a:t>Move data</a:t>
            </a:r>
          </a:p>
          <a:p>
            <a:r>
              <a:rPr lang="en-US" altLang="zh-TW" dirty="0"/>
              <a:t>Game data</a:t>
            </a:r>
          </a:p>
          <a:p>
            <a:r>
              <a:rPr lang="en-US" altLang="zh-TW" dirty="0"/>
              <a:t>Test Case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741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 data format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You need to implement loading the file that stores all the Pokémon information.</a:t>
            </a:r>
          </a:p>
          <a:p>
            <a:r>
              <a:rPr lang="en-US" altLang="zh-TW" dirty="0"/>
              <a:t>&lt;Pokémon&gt; is the name of Pokémon, and Tn means how many types it is.</a:t>
            </a:r>
          </a:p>
          <a:p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AE490-35DB-4513-9F63-E878B57F565F}"/>
              </a:ext>
            </a:extLst>
          </p:cNvPr>
          <p:cNvSpPr txBox="1"/>
          <p:nvPr/>
        </p:nvSpPr>
        <p:spPr>
          <a:xfrm>
            <a:off x="6096000" y="3591640"/>
            <a:ext cx="52578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Venusaur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 Grass Poison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187 147 148 167 167 145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Charizard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 Fire Flying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185 149 143 177 150 167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Blastoise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1 Water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186 148 167 150 172 143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B244-1676-4EA5-978D-8A4F2E6C3820}"/>
              </a:ext>
            </a:extLst>
          </p:cNvPr>
          <p:cNvSpPr txBox="1"/>
          <p:nvPr/>
        </p:nvSpPr>
        <p:spPr>
          <a:xfrm>
            <a:off x="6095999" y="2185986"/>
            <a:ext cx="52577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&lt;Pokémon&gt;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Tn Type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Type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HP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Atk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Def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Sp.Atk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Sp.Def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8F331-8EF6-4787-B85F-B60F86B1400B}"/>
              </a:ext>
            </a:extLst>
          </p:cNvPr>
          <p:cNvSpPr txBox="1"/>
          <p:nvPr/>
        </p:nvSpPr>
        <p:spPr>
          <a:xfrm>
            <a:off x="6095999" y="1829625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F6AF5-5280-4492-93DB-4C831F99371A}"/>
              </a:ext>
            </a:extLst>
          </p:cNvPr>
          <p:cNvSpPr txBox="1"/>
          <p:nvPr/>
        </p:nvSpPr>
        <p:spPr>
          <a:xfrm>
            <a:off x="6095998" y="3182038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Sample Input: PokemonLib.txt</a:t>
            </a:r>
          </a:p>
        </p:txBody>
      </p:sp>
    </p:spTree>
    <p:extLst>
      <p:ext uri="{BB962C8B-B14F-4D97-AF65-F5344CB8AC3E}">
        <p14:creationId xmlns:p14="http://schemas.microsoft.com/office/powerpoint/2010/main" val="71389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format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You need to implement loading the file that stores all the move information.</a:t>
            </a:r>
          </a:p>
          <a:p>
            <a:r>
              <a:rPr lang="en-US" altLang="zh-TW" dirty="0"/>
              <a:t>Move is the name of</a:t>
            </a:r>
            <a:r>
              <a:rPr lang="zh-TW" altLang="en-US" dirty="0"/>
              <a:t> </a:t>
            </a:r>
            <a:r>
              <a:rPr lang="en-US" altLang="zh-TW" dirty="0"/>
              <a:t>the move, and P/</a:t>
            </a:r>
            <a:r>
              <a:rPr lang="en-US" altLang="zh-TW" dirty="0" err="1"/>
              <a:t>Sp</a:t>
            </a:r>
            <a:r>
              <a:rPr lang="en-US" altLang="zh-TW" dirty="0"/>
              <a:t>/St means the move is physical, special, or status.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AE490-35DB-4513-9F63-E878B57F565F}"/>
              </a:ext>
            </a:extLst>
          </p:cNvPr>
          <p:cNvSpPr txBox="1"/>
          <p:nvPr/>
        </p:nvSpPr>
        <p:spPr>
          <a:xfrm>
            <a:off x="6096000" y="3046891"/>
            <a:ext cx="52578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DragonClaw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Dragon Physical 80 100 15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Ember Fire Special 40 100 25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DragonBreath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Dragon Special 60 100 20 PAR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AirSlash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Flying Physical 75 95 15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Flamethrower Fire Special 90 100 15 BRN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FlashCannon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Steel Special 80 100 10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WaterGun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Water Special 40 100 25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WaterPulse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Water Special 60 100 20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AquaTail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Water Physical 90 90 10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PoisonPowder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Poison Status 0 75 35 PSN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SeedBomb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Grass Physical 80 100 15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VineWhip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Grass Physical 45 100 25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SolarBeam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Grass Special 120 100 10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B244-1676-4EA5-978D-8A4F2E6C3820}"/>
              </a:ext>
            </a:extLst>
          </p:cNvPr>
          <p:cNvSpPr txBox="1"/>
          <p:nvPr/>
        </p:nvSpPr>
        <p:spPr>
          <a:xfrm>
            <a:off x="6095999" y="2185986"/>
            <a:ext cx="5257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Move Type P/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Sp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/St power accuracy PP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&lt;Con&gt;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8F331-8EF6-4787-B85F-B60F86B1400B}"/>
              </a:ext>
            </a:extLst>
          </p:cNvPr>
          <p:cNvSpPr txBox="1"/>
          <p:nvPr/>
        </p:nvSpPr>
        <p:spPr>
          <a:xfrm>
            <a:off x="6095999" y="1829625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F6AF5-5280-4492-93DB-4C831F99371A}"/>
              </a:ext>
            </a:extLst>
          </p:cNvPr>
          <p:cNvSpPr txBox="1"/>
          <p:nvPr/>
        </p:nvSpPr>
        <p:spPr>
          <a:xfrm>
            <a:off x="6095998" y="2637289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Sample Input: MoveLib.txt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671E3F-FA7D-4CE4-9C84-DE1E84E93056}"/>
              </a:ext>
            </a:extLst>
          </p:cNvPr>
          <p:cNvGrpSpPr/>
          <p:nvPr/>
        </p:nvGrpSpPr>
        <p:grpSpPr>
          <a:xfrm>
            <a:off x="3172839" y="4380723"/>
            <a:ext cx="2558374" cy="2187372"/>
            <a:chOff x="9153728" y="4124528"/>
            <a:chExt cx="2558374" cy="2187372"/>
          </a:xfrm>
        </p:grpSpPr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6C18570E-73CC-40DE-9E91-4F34C30E0166}"/>
                </a:ext>
              </a:extLst>
            </p:cNvPr>
            <p:cNvSpPr/>
            <p:nvPr/>
          </p:nvSpPr>
          <p:spPr>
            <a:xfrm>
              <a:off x="9533106" y="4636573"/>
              <a:ext cx="1820694" cy="405337"/>
            </a:xfrm>
            <a:prstGeom prst="flowChartTerminator">
              <a:avLst/>
            </a:prstGeom>
            <a:solidFill>
              <a:srgbClr val="C921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Physical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8" name="Flowchart: Terminator 17">
              <a:extLst>
                <a:ext uri="{FF2B5EF4-FFF2-40B4-BE49-F238E27FC236}">
                  <a16:creationId xmlns:a16="http://schemas.microsoft.com/office/drawing/2014/main" id="{C9F18FBB-792C-4B0C-8BC0-14AF367ABC84}"/>
                </a:ext>
              </a:extLst>
            </p:cNvPr>
            <p:cNvSpPr/>
            <p:nvPr/>
          </p:nvSpPr>
          <p:spPr>
            <a:xfrm>
              <a:off x="9533106" y="5178579"/>
              <a:ext cx="1820694" cy="405337"/>
            </a:xfrm>
            <a:prstGeom prst="flowChartTerminator">
              <a:avLst/>
            </a:prstGeom>
            <a:solidFill>
              <a:srgbClr val="4F587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Special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9" name="Flowchart: Terminator 18">
              <a:extLst>
                <a:ext uri="{FF2B5EF4-FFF2-40B4-BE49-F238E27FC236}">
                  <a16:creationId xmlns:a16="http://schemas.microsoft.com/office/drawing/2014/main" id="{68FD69BA-B760-4917-8450-4A43E2CD9F78}"/>
                </a:ext>
              </a:extLst>
            </p:cNvPr>
            <p:cNvSpPr/>
            <p:nvPr/>
          </p:nvSpPr>
          <p:spPr>
            <a:xfrm>
              <a:off x="9533106" y="5718853"/>
              <a:ext cx="1820694" cy="405337"/>
            </a:xfrm>
            <a:prstGeom prst="flowChartTerminator">
              <a:avLst/>
            </a:prstGeom>
            <a:solidFill>
              <a:srgbClr val="8C888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Status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537CE0-9B85-4BDF-BB9F-0A729FF3FBC6}"/>
                </a:ext>
              </a:extLst>
            </p:cNvPr>
            <p:cNvSpPr txBox="1"/>
            <p:nvPr/>
          </p:nvSpPr>
          <p:spPr>
            <a:xfrm>
              <a:off x="9320389" y="4214468"/>
              <a:ext cx="224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Damage categories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3515F049-DECD-4DBB-8375-80164A9A1D95}"/>
                </a:ext>
              </a:extLst>
            </p:cNvPr>
            <p:cNvSpPr/>
            <p:nvPr/>
          </p:nvSpPr>
          <p:spPr>
            <a:xfrm>
              <a:off x="9153728" y="4124528"/>
              <a:ext cx="2558374" cy="2187372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53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format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power is an integer.</a:t>
            </a:r>
          </a:p>
          <a:p>
            <a:r>
              <a:rPr lang="en-US" altLang="zh-TW" dirty="0"/>
              <a:t>accuracy is an integer between 0~100.</a:t>
            </a:r>
          </a:p>
          <a:p>
            <a:r>
              <a:rPr lang="en-US" altLang="zh-TW" dirty="0"/>
              <a:t>PP is an integer.</a:t>
            </a:r>
          </a:p>
          <a:p>
            <a:r>
              <a:rPr lang="en-US" altLang="zh-TW" dirty="0"/>
              <a:t>&lt;Con&gt; is an additional effect, which can be PAR, BRN, or PSN.</a:t>
            </a:r>
          </a:p>
          <a:p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AE490-35DB-4513-9F63-E878B57F565F}"/>
              </a:ext>
            </a:extLst>
          </p:cNvPr>
          <p:cNvSpPr txBox="1"/>
          <p:nvPr/>
        </p:nvSpPr>
        <p:spPr>
          <a:xfrm>
            <a:off x="6096000" y="3046891"/>
            <a:ext cx="52578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DragonClaw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Dragon Physical 80 100 15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Ember Fire Special 40 100 25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DragonBreath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Dragon Special 60 100 20 PAR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AirSlash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Flying Physical 75 95 15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Flamethrower Fire Special 90 100 15 BRN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FlashCannon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Steel Special 80 100 10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WaterGun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Water Special 40 100 25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WaterPulse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Water Special 60 100 20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AquaTail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Water Physical 90 90 10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PoisonPowder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Poison Status 0 75 35 PSN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SeedBomb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Grass Physical 80 100 15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VineWhip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Grass Physical 45 100 25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SolarBeam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Grass Special 120 100 10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B244-1676-4EA5-978D-8A4F2E6C3820}"/>
              </a:ext>
            </a:extLst>
          </p:cNvPr>
          <p:cNvSpPr txBox="1"/>
          <p:nvPr/>
        </p:nvSpPr>
        <p:spPr>
          <a:xfrm>
            <a:off x="6095999" y="2185986"/>
            <a:ext cx="5257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Move Type P/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Sp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/St power accuracy PP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&lt;Con&gt;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8F331-8EF6-4787-B85F-B60F86B1400B}"/>
              </a:ext>
            </a:extLst>
          </p:cNvPr>
          <p:cNvSpPr txBox="1"/>
          <p:nvPr/>
        </p:nvSpPr>
        <p:spPr>
          <a:xfrm>
            <a:off x="6095999" y="1829625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F6AF5-5280-4492-93DB-4C831F99371A}"/>
              </a:ext>
            </a:extLst>
          </p:cNvPr>
          <p:cNvSpPr txBox="1"/>
          <p:nvPr/>
        </p:nvSpPr>
        <p:spPr>
          <a:xfrm>
            <a:off x="6095998" y="2637289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Sample Input: MoveLib.txt</a:t>
            </a:r>
          </a:p>
        </p:txBody>
      </p:sp>
    </p:spTree>
    <p:extLst>
      <p:ext uri="{BB962C8B-B14F-4D97-AF65-F5344CB8AC3E}">
        <p14:creationId xmlns:p14="http://schemas.microsoft.com/office/powerpoint/2010/main" val="3758395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data format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34617-CD90-4CC7-AD05-8B427D233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 is the number of Pokémon of the player,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TW" dirty="0"/>
                  <a:t> is the opponent.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Pok</m:t>
                    </m:r>
                    <m:r>
                      <m:rPr>
                        <m:nor/>
                      </m:rPr>
                      <a:rPr lang="en-US" altLang="zh-TW" dirty="0"/>
                      <m:t>é</m:t>
                    </m:r>
                    <m:r>
                      <m:rPr>
                        <m:nor/>
                      </m:rPr>
                      <a:rPr lang="en-US" altLang="zh-TW" dirty="0"/>
                      <m:t>mon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Pokémon name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Pok</m:t>
                    </m:r>
                    <m:r>
                      <m:rPr>
                        <m:nor/>
                      </m:rPr>
                      <a:rPr lang="en-US" altLang="zh-TW" dirty="0"/>
                      <m:t>é</m:t>
                    </m:r>
                    <m:r>
                      <m:rPr>
                        <m:nor/>
                      </m:rPr>
                      <a:rPr lang="en-US" altLang="zh-TW" dirty="0"/>
                      <m:t>mon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data, and it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of moves.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move name from move data.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34617-CD90-4CC7-AD05-8B427D233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t="-2381" r="-25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0AE490-35DB-4513-9F63-E878B57F565F}"/>
                  </a:ext>
                </a:extLst>
              </p:cNvPr>
              <p:cNvSpPr txBox="1"/>
              <p:nvPr/>
            </p:nvSpPr>
            <p:spPr>
              <a:xfrm>
                <a:off x="6096000" y="2235227"/>
                <a:ext cx="5257800" cy="3661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𝑝</m:t>
                      </m:r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Pok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é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mon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…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…</m:t>
                      </m:r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Pok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é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mon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𝑝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𝑜</m:t>
                      </m:r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Pok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é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mon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…</m:t>
                      </m:r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Pok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é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latin typeface="源泉圓體 R" panose="020B0500000000000000" pitchFamily="34" charset="-120"/>
                              <a:ea typeface="源泉圓體 R" panose="020B0500000000000000" pitchFamily="34" charset="-120"/>
                            </a:rPr>
                            <m:t>mon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𝑝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源泉圓體 R" panose="020B0500000000000000" pitchFamily="34" charset="-12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源泉圓體 R" panose="020B0500000000000000" pitchFamily="34" charset="-12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源泉圓體 R" panose="020B0500000000000000" pitchFamily="34" charset="-120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0AE490-35DB-4513-9F63-E878B57F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35227"/>
                <a:ext cx="5257800" cy="3661900"/>
              </a:xfrm>
              <a:prstGeom prst="rect">
                <a:avLst/>
              </a:prstGeom>
              <a:blipFill>
                <a:blip r:embed="rId3"/>
                <a:stretch>
                  <a:fillRect l="-1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BF6AF5-5280-4492-93DB-4C831F99371A}"/>
              </a:ext>
            </a:extLst>
          </p:cNvPr>
          <p:cNvSpPr txBox="1"/>
          <p:nvPr/>
        </p:nvSpPr>
        <p:spPr>
          <a:xfrm>
            <a:off x="6095998" y="1825625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3941251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data format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You need to implement loading the file that stores the information about this battle.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AE490-35DB-4513-9F63-E878B57F565F}"/>
              </a:ext>
            </a:extLst>
          </p:cNvPr>
          <p:cNvSpPr txBox="1"/>
          <p:nvPr/>
        </p:nvSpPr>
        <p:spPr>
          <a:xfrm>
            <a:off x="6096000" y="2235227"/>
            <a:ext cx="52578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3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Venusaur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4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PoisonPowder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VineWhip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SeedBomb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SolarBeam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Charizard 4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Ember Flamethrower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DragonBreath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AirSlash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Blastoise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4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FlashCannon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WaterGun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WaterPulse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AquaTail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3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Blastoise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4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FlashCannon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WaterGun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WaterPulse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AquaTail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Charizard 4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DragonClaw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Flamethrower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DragonBreath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AirSlash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Venusaur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4</a:t>
            </a:r>
          </a:p>
          <a:p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PoisonPowder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VineWhip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SeedBomb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SolarBeam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F6AF5-5280-4492-93DB-4C831F99371A}"/>
              </a:ext>
            </a:extLst>
          </p:cNvPr>
          <p:cNvSpPr txBox="1"/>
          <p:nvPr/>
        </p:nvSpPr>
        <p:spPr>
          <a:xfrm>
            <a:off x="6095998" y="1825625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Sample Input: GameData.txt</a:t>
            </a:r>
          </a:p>
        </p:txBody>
      </p:sp>
    </p:spTree>
    <p:extLst>
      <p:ext uri="{BB962C8B-B14F-4D97-AF65-F5344CB8AC3E}">
        <p14:creationId xmlns:p14="http://schemas.microsoft.com/office/powerpoint/2010/main" val="2086815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format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You need to implement a function that can read the command file</a:t>
            </a:r>
          </a:p>
          <a:p>
            <a:r>
              <a:rPr lang="en-US" altLang="zh-TW" dirty="0"/>
              <a:t>PokemonLib.txt is Pokémon data, MoveLib.txt is Move data, and GameData.txt is Game data</a:t>
            </a:r>
          </a:p>
          <a:p>
            <a:r>
              <a:rPr lang="en-US" altLang="zh-TW" dirty="0"/>
              <a:t>Test means Test Mode.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AE490-35DB-4513-9F63-E878B57F565F}"/>
              </a:ext>
            </a:extLst>
          </p:cNvPr>
          <p:cNvSpPr txBox="1"/>
          <p:nvPr/>
        </p:nvSpPr>
        <p:spPr>
          <a:xfrm>
            <a:off x="6096000" y="2235227"/>
            <a:ext cx="52578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PokemonLib.txt</a:t>
            </a: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MoveLib.txt</a:t>
            </a: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GameData.txt</a:t>
            </a: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Test</a:t>
            </a: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Battle</a:t>
            </a: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VineWhip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WaterGun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Battle</a:t>
            </a: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PoisonPowder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FlashCannon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Bag</a:t>
            </a: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Potion</a:t>
            </a: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Venusaur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WaterPulse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Status</a:t>
            </a: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Check</a:t>
            </a: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Pokemon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Blastoise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 err="1">
                <a:latin typeface="源泉圓體 R" panose="020B0500000000000000" pitchFamily="34" charset="-120"/>
                <a:ea typeface="源泉圓體 R" panose="020B0500000000000000" pitchFamily="34" charset="-120"/>
              </a:rPr>
              <a:t>FlashCannon</a:t>
            </a:r>
            <a:endParaRPr lang="en-US" altLang="zh-TW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Status</a:t>
            </a:r>
          </a:p>
          <a:p>
            <a:r>
              <a:rPr lang="en-US" altLang="zh-TW" sz="1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Run</a:t>
            </a:r>
            <a:endParaRPr lang="zh-TW" altLang="en-US" sz="1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F6AF5-5280-4492-93DB-4C831F99371A}"/>
              </a:ext>
            </a:extLst>
          </p:cNvPr>
          <p:cNvSpPr txBox="1"/>
          <p:nvPr/>
        </p:nvSpPr>
        <p:spPr>
          <a:xfrm>
            <a:off x="6095998" y="1825625"/>
            <a:ext cx="525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Sample Input: case.txt</a:t>
            </a:r>
          </a:p>
        </p:txBody>
      </p:sp>
    </p:spTree>
    <p:extLst>
      <p:ext uri="{BB962C8B-B14F-4D97-AF65-F5344CB8AC3E}">
        <p14:creationId xmlns:p14="http://schemas.microsoft.com/office/powerpoint/2010/main" val="2943735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EE7D-CB36-4F73-946C-C69CBB3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C76C-5AF4-49FB-918E-AEC72745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Battle</a:t>
            </a:r>
            <a:br>
              <a:rPr lang="en-US" altLang="zh-TW" dirty="0"/>
            </a:br>
            <a:r>
              <a:rPr lang="en-US" altLang="zh-TW" dirty="0"/>
              <a:t>The next line is a name of the player’s Pokémon</a:t>
            </a:r>
            <a:r>
              <a:rPr lang="zh-TW" altLang="en-US" dirty="0"/>
              <a:t> </a:t>
            </a:r>
            <a:r>
              <a:rPr lang="en-US" altLang="zh-TW" dirty="0"/>
              <a:t>move, followed by the opponent’s.</a:t>
            </a:r>
          </a:p>
          <a:p>
            <a:r>
              <a:rPr lang="en-US" altLang="zh-TW" dirty="0"/>
              <a:t>Bag</a:t>
            </a:r>
            <a:br>
              <a:rPr lang="en-US" altLang="zh-TW" dirty="0"/>
            </a:br>
            <a:r>
              <a:rPr lang="en-US" altLang="zh-TW" dirty="0"/>
              <a:t>The next line is the name of the potion, followed by the name of the player’s Pokémon. Of course, followed by the name of the opponent's move.</a:t>
            </a:r>
          </a:p>
          <a:p>
            <a:r>
              <a:rPr lang="en-US" altLang="zh-TW" dirty="0" err="1"/>
              <a:t>Pokemon</a:t>
            </a:r>
            <a:br>
              <a:rPr lang="en-US" altLang="zh-TW" dirty="0"/>
            </a:br>
            <a:r>
              <a:rPr lang="en-US" altLang="zh-TW" dirty="0"/>
              <a:t>The next line is the name of the player’s Pokémon, followed by the opponent’s move.</a:t>
            </a:r>
          </a:p>
          <a:p>
            <a:pPr marL="0" indent="0">
              <a:buNone/>
            </a:pPr>
            <a:endParaRPr lang="en-US" altLang="zh-TW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2107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EE7D-CB36-4F73-946C-C69CBB3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C76C-5AF4-49FB-918E-AEC72745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/>
              <a:t>Status</a:t>
            </a:r>
            <a:br>
              <a:rPr lang="en-US" altLang="zh-TW" dirty="0"/>
            </a:br>
            <a:r>
              <a:rPr lang="en-US" altLang="zh-TW" dirty="0">
                <a:highlight>
                  <a:srgbClr val="C0C0C0"/>
                </a:highlight>
              </a:rPr>
              <a:t>Pokémon hp PAR BRN PSN Pokémon hp PAR BRN PSN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/>
              <a:t>For example: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 err="1">
                <a:highlight>
                  <a:srgbClr val="C0C0C0"/>
                </a:highlight>
              </a:rPr>
              <a:t>Venusaur</a:t>
            </a:r>
            <a:r>
              <a:rPr lang="en-US" altLang="zh-TW" dirty="0">
                <a:highlight>
                  <a:srgbClr val="C0C0C0"/>
                </a:highlight>
              </a:rPr>
              <a:t> 175 </a:t>
            </a:r>
            <a:r>
              <a:rPr lang="en-US" altLang="zh-TW" dirty="0" err="1">
                <a:highlight>
                  <a:srgbClr val="C0C0C0"/>
                </a:highlight>
              </a:rPr>
              <a:t>Blastoise</a:t>
            </a:r>
            <a:r>
              <a:rPr lang="en-US" altLang="zh-TW" dirty="0">
                <a:highlight>
                  <a:srgbClr val="C0C0C0"/>
                </a:highlight>
              </a:rPr>
              <a:t> 129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 err="1">
                <a:highlight>
                  <a:srgbClr val="C0C0C0"/>
                </a:highlight>
              </a:rPr>
              <a:t>Venusaur</a:t>
            </a:r>
            <a:r>
              <a:rPr lang="en-US" altLang="zh-TW" dirty="0">
                <a:highlight>
                  <a:srgbClr val="C0C0C0"/>
                </a:highlight>
              </a:rPr>
              <a:t> 142 </a:t>
            </a:r>
            <a:r>
              <a:rPr lang="en-US" altLang="zh-TW" dirty="0" err="1">
                <a:highlight>
                  <a:srgbClr val="C0C0C0"/>
                </a:highlight>
              </a:rPr>
              <a:t>Blastoise</a:t>
            </a:r>
            <a:r>
              <a:rPr lang="en-US" altLang="zh-TW" dirty="0">
                <a:highlight>
                  <a:srgbClr val="C0C0C0"/>
                </a:highlight>
              </a:rPr>
              <a:t> 118 PSN</a:t>
            </a:r>
          </a:p>
          <a:p>
            <a:r>
              <a:rPr lang="en-US" altLang="zh-TW" dirty="0"/>
              <a:t>Check</a:t>
            </a:r>
            <a:br>
              <a:rPr lang="en-US" altLang="zh-TW" dirty="0"/>
            </a:br>
            <a:r>
              <a:rPr lang="en-US" altLang="zh-TW" dirty="0"/>
              <a:t>Output the moves and PP of the current player's Pokémon.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/>
              <a:t>For example: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 err="1">
                <a:highlight>
                  <a:srgbClr val="C0C0C0"/>
                </a:highlight>
              </a:rPr>
              <a:t>PoisonPowder</a:t>
            </a:r>
            <a:r>
              <a:rPr lang="en-US" altLang="zh-TW" dirty="0">
                <a:highlight>
                  <a:srgbClr val="C0C0C0"/>
                </a:highlight>
              </a:rPr>
              <a:t> 33 </a:t>
            </a:r>
            <a:r>
              <a:rPr lang="en-US" altLang="zh-TW" dirty="0" err="1">
                <a:highlight>
                  <a:srgbClr val="C0C0C0"/>
                </a:highlight>
              </a:rPr>
              <a:t>VineWhip</a:t>
            </a:r>
            <a:r>
              <a:rPr lang="en-US" altLang="zh-TW" dirty="0">
                <a:highlight>
                  <a:srgbClr val="C0C0C0"/>
                </a:highlight>
              </a:rPr>
              <a:t> 24 </a:t>
            </a:r>
            <a:r>
              <a:rPr lang="en-US" altLang="zh-TW" dirty="0" err="1">
                <a:highlight>
                  <a:srgbClr val="C0C0C0"/>
                </a:highlight>
              </a:rPr>
              <a:t>SeedBomb</a:t>
            </a:r>
            <a:r>
              <a:rPr lang="en-US" altLang="zh-TW" dirty="0">
                <a:highlight>
                  <a:srgbClr val="C0C0C0"/>
                </a:highlight>
              </a:rPr>
              <a:t> 15 </a:t>
            </a:r>
            <a:r>
              <a:rPr lang="en-US" altLang="zh-TW" dirty="0" err="1">
                <a:highlight>
                  <a:srgbClr val="C0C0C0"/>
                </a:highlight>
              </a:rPr>
              <a:t>SolarBeam</a:t>
            </a:r>
            <a:r>
              <a:rPr lang="en-US" altLang="zh-TW" dirty="0">
                <a:highlight>
                  <a:srgbClr val="C0C0C0"/>
                </a:highlight>
              </a:rPr>
              <a:t> 10</a:t>
            </a:r>
          </a:p>
          <a:p>
            <a:r>
              <a:rPr lang="en-US" altLang="zh-TW" dirty="0"/>
              <a:t>Run</a:t>
            </a:r>
            <a:br>
              <a:rPr lang="en-US" altLang="zh-TW" dirty="0"/>
            </a:br>
            <a:r>
              <a:rPr lang="en-US" altLang="zh-TW" dirty="0"/>
              <a:t>Exit application</a:t>
            </a:r>
            <a:endParaRPr lang="en-US" altLang="zh-TW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8898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BF38-C102-4329-89A1-EFC00A0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43F4-F6EF-4E5E-A215-774920DD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Mode</a:t>
            </a:r>
          </a:p>
          <a:p>
            <a:pPr marL="457200" lvl="1" indent="0">
              <a:buNone/>
            </a:pPr>
            <a:r>
              <a:rPr lang="en-US" altLang="zh-TW" dirty="0"/>
              <a:t>Set Accuracy 100%</a:t>
            </a:r>
          </a:p>
          <a:p>
            <a:pPr marL="457200" lvl="1" indent="0">
              <a:buNone/>
            </a:pP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no Critical hit</a:t>
            </a:r>
          </a:p>
          <a:p>
            <a:pPr marL="457200" lvl="1" indent="0">
              <a:buNone/>
            </a:pPr>
            <a:r>
              <a:rPr lang="en-US" altLang="zh-TW" dirty="0"/>
              <a:t>100% paralyzed if the move with paralyzed effect</a:t>
            </a:r>
          </a:p>
          <a:p>
            <a:pPr marL="457200" lvl="1" indent="0">
              <a:buNone/>
            </a:pPr>
            <a:r>
              <a:rPr lang="en-US" altLang="zh-TW" dirty="0"/>
              <a:t>100% burning if the move with burning effect</a:t>
            </a:r>
          </a:p>
          <a:p>
            <a:pPr marL="457200" lvl="1" indent="0">
              <a:buNone/>
            </a:pPr>
            <a:r>
              <a:rPr lang="en-US" altLang="zh-TW" dirty="0"/>
              <a:t>100% Poisoned if the move with poisoned effect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21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617-CD90-4CC7-AD05-8B427D23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turn will follow the following flow: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detailed Damage Calc is following:</a:t>
            </a:r>
            <a:endParaRPr lang="zh-TW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A2824-7943-4FAB-AD7D-D855846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 </a:t>
            </a:r>
            <a:endParaRPr lang="zh-TW" altLang="en-US" dirty="0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2FA4F20-F887-4703-BFD2-15E0BA7B083D}"/>
              </a:ext>
            </a:extLst>
          </p:cNvPr>
          <p:cNvSpPr/>
          <p:nvPr/>
        </p:nvSpPr>
        <p:spPr>
          <a:xfrm>
            <a:off x="8974229" y="2441638"/>
            <a:ext cx="1799617" cy="904672"/>
          </a:xfrm>
          <a:prstGeom prst="homePlate">
            <a:avLst/>
          </a:prstGeom>
          <a:solidFill>
            <a:srgbClr val="EDEDE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   B&amp;P</a:t>
            </a:r>
            <a:r>
              <a:rPr lang="zh-TW" altLang="en-US" dirty="0">
                <a:solidFill>
                  <a:schemeClr val="tx1"/>
                </a:solidFill>
              </a:rPr>
              <a:t>*</a:t>
            </a:r>
            <a:endParaRPr lang="zh-TW" altLang="en-US" dirty="0">
              <a:solidFill>
                <a:schemeClr val="tx1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8DF76C-B494-4402-93B6-1B22B6BF5E1F}"/>
              </a:ext>
            </a:extLst>
          </p:cNvPr>
          <p:cNvSpPr/>
          <p:nvPr/>
        </p:nvSpPr>
        <p:spPr>
          <a:xfrm>
            <a:off x="6575204" y="2441638"/>
            <a:ext cx="2874068" cy="904672"/>
          </a:xfrm>
          <a:custGeom>
            <a:avLst/>
            <a:gdLst>
              <a:gd name="connsiteX0" fmla="*/ 0 w 2874068"/>
              <a:gd name="connsiteY0" fmla="*/ 0 h 904672"/>
              <a:gd name="connsiteX1" fmla="*/ 327042 w 2874068"/>
              <a:gd name="connsiteY1" fmla="*/ 0 h 904672"/>
              <a:gd name="connsiteX2" fmla="*/ 1074451 w 2874068"/>
              <a:gd name="connsiteY2" fmla="*/ 0 h 904672"/>
              <a:gd name="connsiteX3" fmla="*/ 1347281 w 2874068"/>
              <a:gd name="connsiteY3" fmla="*/ 0 h 904672"/>
              <a:gd name="connsiteX4" fmla="*/ 1674323 w 2874068"/>
              <a:gd name="connsiteY4" fmla="*/ 0 h 904672"/>
              <a:gd name="connsiteX5" fmla="*/ 2421732 w 2874068"/>
              <a:gd name="connsiteY5" fmla="*/ 0 h 904672"/>
              <a:gd name="connsiteX6" fmla="*/ 2874068 w 2874068"/>
              <a:gd name="connsiteY6" fmla="*/ 452336 h 904672"/>
              <a:gd name="connsiteX7" fmla="*/ 2421732 w 2874068"/>
              <a:gd name="connsiteY7" fmla="*/ 904672 h 904672"/>
              <a:gd name="connsiteX8" fmla="*/ 1674323 w 2874068"/>
              <a:gd name="connsiteY8" fmla="*/ 904672 h 904672"/>
              <a:gd name="connsiteX9" fmla="*/ 1347281 w 2874068"/>
              <a:gd name="connsiteY9" fmla="*/ 904672 h 904672"/>
              <a:gd name="connsiteX10" fmla="*/ 1074451 w 2874068"/>
              <a:gd name="connsiteY10" fmla="*/ 904672 h 904672"/>
              <a:gd name="connsiteX11" fmla="*/ 327042 w 2874068"/>
              <a:gd name="connsiteY11" fmla="*/ 904672 h 904672"/>
              <a:gd name="connsiteX12" fmla="*/ 0 w 2874068"/>
              <a:gd name="connsiteY12" fmla="*/ 904672 h 9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4068" h="904672">
                <a:moveTo>
                  <a:pt x="0" y="0"/>
                </a:moveTo>
                <a:lnTo>
                  <a:pt x="327042" y="0"/>
                </a:lnTo>
                <a:lnTo>
                  <a:pt x="1074451" y="0"/>
                </a:lnTo>
                <a:lnTo>
                  <a:pt x="1347281" y="0"/>
                </a:lnTo>
                <a:lnTo>
                  <a:pt x="1674323" y="0"/>
                </a:lnTo>
                <a:lnTo>
                  <a:pt x="2421732" y="0"/>
                </a:lnTo>
                <a:lnTo>
                  <a:pt x="2874068" y="452336"/>
                </a:lnTo>
                <a:lnTo>
                  <a:pt x="2421732" y="904672"/>
                </a:lnTo>
                <a:lnTo>
                  <a:pt x="1674323" y="904672"/>
                </a:lnTo>
                <a:lnTo>
                  <a:pt x="1347281" y="904672"/>
                </a:lnTo>
                <a:lnTo>
                  <a:pt x="1074451" y="904672"/>
                </a:lnTo>
                <a:lnTo>
                  <a:pt x="327042" y="904672"/>
                </a:lnTo>
                <a:lnTo>
                  <a:pt x="0" y="904672"/>
                </a:lnTo>
                <a:close/>
              </a:path>
            </a:pathLst>
          </a:custGeom>
          <a:solidFill>
            <a:srgbClr val="EDEDE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Second Pokémon</a:t>
            </a:r>
            <a:b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Damage Calc</a:t>
            </a:r>
            <a:r>
              <a: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C0FE74-826B-4CC0-8F05-9209A5D9C85F}"/>
              </a:ext>
            </a:extLst>
          </p:cNvPr>
          <p:cNvSpPr txBox="1"/>
          <p:nvPr/>
        </p:nvSpPr>
        <p:spPr>
          <a:xfrm>
            <a:off x="3805120" y="340189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*: Check for fainting after this move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DD4222E8-B2BA-4043-AAE5-0E69BC23482D}"/>
              </a:ext>
            </a:extLst>
          </p:cNvPr>
          <p:cNvSpPr/>
          <p:nvPr/>
        </p:nvSpPr>
        <p:spPr>
          <a:xfrm>
            <a:off x="4595390" y="2441636"/>
            <a:ext cx="2422891" cy="643007"/>
          </a:xfrm>
          <a:prstGeom prst="homePlate">
            <a:avLst/>
          </a:prstGeom>
          <a:solidFill>
            <a:srgbClr val="EDEDE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First Pokémon</a:t>
            </a:r>
            <a:b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Damage Calc</a:t>
            </a:r>
            <a:r>
              <a: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*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2C6A691-BBE9-4A4D-83C2-4C36BA68C41C}"/>
              </a:ext>
            </a:extLst>
          </p:cNvPr>
          <p:cNvSpPr/>
          <p:nvPr/>
        </p:nvSpPr>
        <p:spPr>
          <a:xfrm>
            <a:off x="2455764" y="2441637"/>
            <a:ext cx="2422891" cy="643006"/>
          </a:xfrm>
          <a:prstGeom prst="homePlate">
            <a:avLst/>
          </a:prstGeom>
          <a:solidFill>
            <a:srgbClr val="EDEDE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Use a move</a:t>
            </a:r>
            <a:endParaRPr lang="zh-TW" alt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98F3879-C908-45E7-BF75-6A3F14E6B68A}"/>
              </a:ext>
            </a:extLst>
          </p:cNvPr>
          <p:cNvSpPr/>
          <p:nvPr/>
        </p:nvSpPr>
        <p:spPr>
          <a:xfrm>
            <a:off x="2496415" y="3045731"/>
            <a:ext cx="4373053" cy="298579"/>
          </a:xfrm>
          <a:prstGeom prst="homePlate">
            <a:avLst/>
          </a:prstGeom>
          <a:solidFill>
            <a:srgbClr val="EDEDE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Swap /</a:t>
            </a:r>
            <a:r>
              <a: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Use a potion</a:t>
            </a:r>
            <a:endParaRPr lang="zh-TW" alt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6DC6FDB-F5F0-4273-93ED-403F71836D90}"/>
              </a:ext>
            </a:extLst>
          </p:cNvPr>
          <p:cNvSpPr/>
          <p:nvPr/>
        </p:nvSpPr>
        <p:spPr>
          <a:xfrm>
            <a:off x="1167319" y="2441638"/>
            <a:ext cx="1799617" cy="904672"/>
          </a:xfrm>
          <a:prstGeom prst="homePlate">
            <a:avLst/>
          </a:prstGeom>
          <a:solidFill>
            <a:srgbClr val="ED1B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Battle</a:t>
            </a:r>
            <a:endParaRPr lang="zh-TW" altLang="en-US" dirty="0">
              <a:solidFill>
                <a:schemeClr val="bg1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5BA6B3-8BB3-44D5-9ED5-67150B88894A}"/>
              </a:ext>
            </a:extLst>
          </p:cNvPr>
          <p:cNvGrpSpPr/>
          <p:nvPr/>
        </p:nvGrpSpPr>
        <p:grpSpPr>
          <a:xfrm>
            <a:off x="1167319" y="4452020"/>
            <a:ext cx="10234888" cy="904672"/>
            <a:chOff x="1167319" y="4452020"/>
            <a:chExt cx="10234888" cy="904672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14E0F09-E1D7-4735-A527-0A53C7EB471F}"/>
                </a:ext>
              </a:extLst>
            </p:cNvPr>
            <p:cNvSpPr/>
            <p:nvPr/>
          </p:nvSpPr>
          <p:spPr>
            <a:xfrm>
              <a:off x="9305665" y="4452020"/>
              <a:ext cx="2096542" cy="904672"/>
            </a:xfrm>
            <a:custGeom>
              <a:avLst/>
              <a:gdLst>
                <a:gd name="connsiteX0" fmla="*/ 0 w 2096542"/>
                <a:gd name="connsiteY0" fmla="*/ 0 h 904672"/>
                <a:gd name="connsiteX1" fmla="*/ 44006 w 2096542"/>
                <a:gd name="connsiteY1" fmla="*/ 0 h 904672"/>
                <a:gd name="connsiteX2" fmla="*/ 296925 w 2096542"/>
                <a:gd name="connsiteY2" fmla="*/ 0 h 904672"/>
                <a:gd name="connsiteX3" fmla="*/ 643878 w 2096542"/>
                <a:gd name="connsiteY3" fmla="*/ 0 h 904672"/>
                <a:gd name="connsiteX4" fmla="*/ 896797 w 2096542"/>
                <a:gd name="connsiteY4" fmla="*/ 0 h 904672"/>
                <a:gd name="connsiteX5" fmla="*/ 1391287 w 2096542"/>
                <a:gd name="connsiteY5" fmla="*/ 0 h 904672"/>
                <a:gd name="connsiteX6" fmla="*/ 1644206 w 2096542"/>
                <a:gd name="connsiteY6" fmla="*/ 0 h 904672"/>
                <a:gd name="connsiteX7" fmla="*/ 2096542 w 2096542"/>
                <a:gd name="connsiteY7" fmla="*/ 452336 h 904672"/>
                <a:gd name="connsiteX8" fmla="*/ 1644206 w 2096542"/>
                <a:gd name="connsiteY8" fmla="*/ 904672 h 904672"/>
                <a:gd name="connsiteX9" fmla="*/ 1391287 w 2096542"/>
                <a:gd name="connsiteY9" fmla="*/ 904672 h 904672"/>
                <a:gd name="connsiteX10" fmla="*/ 896797 w 2096542"/>
                <a:gd name="connsiteY10" fmla="*/ 904672 h 904672"/>
                <a:gd name="connsiteX11" fmla="*/ 643878 w 2096542"/>
                <a:gd name="connsiteY11" fmla="*/ 904672 h 904672"/>
                <a:gd name="connsiteX12" fmla="*/ 296925 w 2096542"/>
                <a:gd name="connsiteY12" fmla="*/ 904672 h 904672"/>
                <a:gd name="connsiteX13" fmla="*/ 44006 w 2096542"/>
                <a:gd name="connsiteY13" fmla="*/ 904672 h 904672"/>
                <a:gd name="connsiteX14" fmla="*/ 0 w 2096542"/>
                <a:gd name="connsiteY14" fmla="*/ 904672 h 90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6542" h="904672">
                  <a:moveTo>
                    <a:pt x="0" y="0"/>
                  </a:moveTo>
                  <a:lnTo>
                    <a:pt x="44006" y="0"/>
                  </a:lnTo>
                  <a:lnTo>
                    <a:pt x="296925" y="0"/>
                  </a:lnTo>
                  <a:lnTo>
                    <a:pt x="643878" y="0"/>
                  </a:lnTo>
                  <a:lnTo>
                    <a:pt x="896797" y="0"/>
                  </a:lnTo>
                  <a:lnTo>
                    <a:pt x="1391287" y="0"/>
                  </a:lnTo>
                  <a:lnTo>
                    <a:pt x="1644206" y="0"/>
                  </a:lnTo>
                  <a:lnTo>
                    <a:pt x="2096542" y="452336"/>
                  </a:lnTo>
                  <a:lnTo>
                    <a:pt x="1644206" y="904672"/>
                  </a:lnTo>
                  <a:lnTo>
                    <a:pt x="1391287" y="904672"/>
                  </a:lnTo>
                  <a:lnTo>
                    <a:pt x="896797" y="904672"/>
                  </a:lnTo>
                  <a:lnTo>
                    <a:pt x="643878" y="904672"/>
                  </a:lnTo>
                  <a:lnTo>
                    <a:pt x="296925" y="904672"/>
                  </a:lnTo>
                  <a:lnTo>
                    <a:pt x="44006" y="904672"/>
                  </a:lnTo>
                  <a:lnTo>
                    <a:pt x="0" y="904672"/>
                  </a:lnTo>
                  <a:close/>
                </a:path>
              </a:pathLst>
            </a:custGeom>
            <a:solidFill>
              <a:srgbClr val="EDEDE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Fainting?</a:t>
              </a:r>
              <a:endPara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B14C04EF-FFAE-440F-9527-E62DFAF53567}"/>
                </a:ext>
              </a:extLst>
            </p:cNvPr>
            <p:cNvSpPr/>
            <p:nvPr/>
          </p:nvSpPr>
          <p:spPr>
            <a:xfrm>
              <a:off x="6964680" y="4452020"/>
              <a:ext cx="2800350" cy="447640"/>
            </a:xfrm>
            <a:prstGeom prst="homePlate">
              <a:avLst/>
            </a:prstGeom>
            <a:solidFill>
              <a:srgbClr val="EDEDE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Additional Effect</a:t>
              </a:r>
              <a:endPara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11AF688-BC1E-47B7-9C76-4D42DA1F1F5C}"/>
                </a:ext>
              </a:extLst>
            </p:cNvPr>
            <p:cNvSpPr/>
            <p:nvPr/>
          </p:nvSpPr>
          <p:spPr>
            <a:xfrm>
              <a:off x="5132833" y="4452560"/>
              <a:ext cx="2176272" cy="447640"/>
            </a:xfrm>
            <a:prstGeom prst="homePlate">
              <a:avLst/>
            </a:prstGeom>
            <a:solidFill>
              <a:srgbClr val="EDEDE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Critical Hit</a:t>
              </a:r>
              <a:endPara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EBDABBD4-63C9-445E-BB32-BD4665A3A625}"/>
                </a:ext>
              </a:extLst>
            </p:cNvPr>
            <p:cNvSpPr/>
            <p:nvPr/>
          </p:nvSpPr>
          <p:spPr>
            <a:xfrm>
              <a:off x="2496415" y="4899660"/>
              <a:ext cx="7268615" cy="457032"/>
            </a:xfrm>
            <a:prstGeom prst="homePlate">
              <a:avLst/>
            </a:prstGeom>
            <a:solidFill>
              <a:srgbClr val="EDEDE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Additional Effect (Status Move)</a:t>
              </a:r>
              <a:endPara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31881E3-3272-4985-AC49-142BA9FF2140}"/>
                </a:ext>
              </a:extLst>
            </p:cNvPr>
            <p:cNvSpPr/>
            <p:nvPr/>
          </p:nvSpPr>
          <p:spPr>
            <a:xfrm>
              <a:off x="2496415" y="4452020"/>
              <a:ext cx="3000532" cy="447640"/>
            </a:xfrm>
            <a:prstGeom prst="homePlate">
              <a:avLst/>
            </a:prstGeom>
            <a:solidFill>
              <a:srgbClr val="EDEDE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Type Effectiveness</a:t>
              </a:r>
              <a:endParaRPr lang="zh-TW" altLang="en-US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3968DF4B-1141-4381-8F44-D5981F49F60B}"/>
                </a:ext>
              </a:extLst>
            </p:cNvPr>
            <p:cNvSpPr/>
            <p:nvPr/>
          </p:nvSpPr>
          <p:spPr>
            <a:xfrm>
              <a:off x="1167319" y="4452020"/>
              <a:ext cx="1799617" cy="904672"/>
            </a:xfrm>
            <a:prstGeom prst="homePlate">
              <a:avLst/>
            </a:prstGeom>
            <a:solidFill>
              <a:srgbClr val="ED1B2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Damage Calc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766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349A-10B1-4044-8BF3-EF5314BB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Announcement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A08F4-BFBF-4FD7-9162-44848913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Due at 6/15</a:t>
            </a:r>
          </a:p>
          <a:p>
            <a:r>
              <a:rPr lang="en-US" altLang="zh-TW" dirty="0"/>
              <a:t>Test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7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F57C-0C5D-4661-B244-6B2AD88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FAQ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04A7-9F05-45FA-988C-B43EB8AC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What happens when the type effectiveness is </a:t>
            </a:r>
            <a:br>
              <a:rPr lang="en-US" altLang="zh-TW" dirty="0"/>
            </a:br>
            <a:r>
              <a:rPr lang="en-US" altLang="zh-TW" dirty="0"/>
              <a:t>x2 and x0.5? </a:t>
            </a:r>
          </a:p>
          <a:p>
            <a:r>
              <a:rPr lang="en-US" altLang="zh-TW" dirty="0"/>
              <a:t>A: Normal effective.</a:t>
            </a:r>
          </a:p>
          <a:p>
            <a:r>
              <a:rPr lang="en-US" altLang="zh-TW" dirty="0"/>
              <a:t>Q: When a Pokémon faints, whether it is yourself or the opponent, is it unconditional to switch to the second Pokémon?</a:t>
            </a:r>
          </a:p>
          <a:p>
            <a:r>
              <a:rPr lang="en-US" altLang="zh-TW" dirty="0"/>
              <a:t>A: The player must choose a Pokémon that is not fainted, and the opponent is to swap the next Pokémon unconditionally.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86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F57C-0C5D-4661-B244-6B2AD88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FAQ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04A7-9F05-45FA-988C-B43EB8AC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Is there a limit on the number of potions?</a:t>
            </a:r>
          </a:p>
          <a:p>
            <a:r>
              <a:rPr lang="en-US" altLang="zh-TW" dirty="0"/>
              <a:t>A: No limit.</a:t>
            </a:r>
          </a:p>
        </p:txBody>
      </p:sp>
    </p:spTree>
    <p:extLst>
      <p:ext uri="{BB962C8B-B14F-4D97-AF65-F5344CB8AC3E}">
        <p14:creationId xmlns:p14="http://schemas.microsoft.com/office/powerpoint/2010/main" val="39201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DF97-1CC9-4407-BA6F-CD857AC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97A3-FFD7-4391-907F-8BD5CEE9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Name				Charizard</a:t>
            </a:r>
          </a:p>
          <a:p>
            <a:r>
              <a:rPr lang="en-US" altLang="zh-TW" dirty="0"/>
              <a:t>Type				Fire &amp; Flying</a:t>
            </a:r>
          </a:p>
          <a:p>
            <a:r>
              <a:rPr lang="en-US" altLang="zh-TW" dirty="0"/>
              <a:t>Stat					</a:t>
            </a:r>
          </a:p>
          <a:p>
            <a:pPr lvl="1"/>
            <a:r>
              <a:rPr lang="en-US" altLang="zh-TW" dirty="0"/>
              <a:t>HP				185</a:t>
            </a:r>
          </a:p>
          <a:p>
            <a:pPr lvl="1"/>
            <a:r>
              <a:rPr lang="en-US" altLang="zh-TW" dirty="0"/>
              <a:t>Attack (</a:t>
            </a:r>
            <a:r>
              <a:rPr lang="en-US" altLang="zh-TW" dirty="0" err="1"/>
              <a:t>Atk</a:t>
            </a:r>
            <a:r>
              <a:rPr lang="en-US" altLang="zh-TW" dirty="0"/>
              <a:t>)			149 </a:t>
            </a:r>
          </a:p>
          <a:p>
            <a:pPr lvl="1"/>
            <a:r>
              <a:rPr lang="en-US" altLang="zh-TW" dirty="0"/>
              <a:t>Defense	 (Def)			143</a:t>
            </a:r>
          </a:p>
          <a:p>
            <a:pPr lvl="1"/>
            <a:r>
              <a:rPr lang="en-US" altLang="zh-TW" dirty="0"/>
              <a:t>Special Attack (</a:t>
            </a:r>
            <a:r>
              <a:rPr lang="en-US" altLang="zh-TW" dirty="0" err="1"/>
              <a:t>Sp.Atk</a:t>
            </a:r>
            <a:r>
              <a:rPr lang="en-US" altLang="zh-TW" dirty="0"/>
              <a:t>)	177 </a:t>
            </a:r>
          </a:p>
          <a:p>
            <a:pPr lvl="1"/>
            <a:r>
              <a:rPr lang="en-US" altLang="zh-TW" dirty="0"/>
              <a:t>Special</a:t>
            </a:r>
            <a:r>
              <a:rPr lang="zh-TW" altLang="en-US" dirty="0"/>
              <a:t> </a:t>
            </a:r>
            <a:r>
              <a:rPr lang="en-US" altLang="zh-TW" dirty="0"/>
              <a:t>Defense (</a:t>
            </a:r>
            <a:r>
              <a:rPr lang="en-US" altLang="zh-TW" dirty="0" err="1"/>
              <a:t>Sp.Def</a:t>
            </a:r>
            <a:r>
              <a:rPr lang="en-US" altLang="zh-TW" dirty="0"/>
              <a:t>)	150 </a:t>
            </a:r>
          </a:p>
          <a:p>
            <a:pPr lvl="1"/>
            <a:r>
              <a:rPr lang="en-US" altLang="zh-TW" dirty="0"/>
              <a:t>Speed				167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2ECFE-D0C5-4943-BBE5-F25C6499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84" y="1739106"/>
            <a:ext cx="4524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0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4852-BCB1-4696-9F9C-7C547E7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first?</a:t>
            </a:r>
            <a:endParaRPr lang="zh-TW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D9FCA2-F824-4AEE-A004-F55D81A0E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52" y="1690688"/>
            <a:ext cx="3506346" cy="35063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BBAE0D-3D54-4339-8F09-18D7C7031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5" y="1291634"/>
            <a:ext cx="4524375" cy="452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5F8F5-2924-4932-9B50-D22134349317}"/>
              </a:ext>
            </a:extLst>
          </p:cNvPr>
          <p:cNvSpPr txBox="1"/>
          <p:nvPr/>
        </p:nvSpPr>
        <p:spPr>
          <a:xfrm>
            <a:off x="2607484" y="5197034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Speed 167</a:t>
            </a:r>
          </a:p>
          <a:p>
            <a:pPr algn="ctr"/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Move First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DFEBF-ACFF-4362-BDAC-F5A41915A633}"/>
              </a:ext>
            </a:extLst>
          </p:cNvPr>
          <p:cNvSpPr txBox="1"/>
          <p:nvPr/>
        </p:nvSpPr>
        <p:spPr>
          <a:xfrm>
            <a:off x="7800273" y="519703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Speed 143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73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9293-411C-41BE-BC4F-09B52E1D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Damage 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2D7-848E-40C3-BC2C-E523446C6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1800" cy="4351338"/>
              </a:xfrm>
            </p:spPr>
            <p:txBody>
              <a:bodyPr/>
              <a:lstStyle/>
              <a:p>
                <a:r>
                  <a:rPr lang="en-US" altLang="zh-TW" dirty="0"/>
                  <a:t>Formula is following:</a:t>
                </a:r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𝐷𝑎𝑚𝑎𝑔𝑒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𝐿𝑒𝑣𝑒𝑙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𝐶𝑟𝑖𝑡𝑖𝑐𝑎𝑙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𝑆𝑇𝐴𝐵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𝐿𝑒𝑣𝑒𝑙</m:t>
                    </m:r>
                  </m:oMath>
                </a14:m>
                <a:r>
                  <a:rPr lang="en-US" altLang="zh-TW" dirty="0"/>
                  <a:t> is the level of the attacking Pokémon. Default is 50.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effective power of the used move.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𝐶𝑟𝑖𝑡𝑖𝑐𝑎𝑙</m:t>
                    </m:r>
                  </m:oMath>
                </a14:m>
                <a:r>
                  <a:rPr lang="en-US" altLang="zh-TW" dirty="0"/>
                  <a:t> is 1.5 for a critical hit, otherwise 1.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𝑆𝑇𝐴𝐵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same-type attack bonus.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This is equal to 1.5 if the move's type matches any of the user's types.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2D7-848E-40C3-BC2C-E523446C6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1800" cy="4351338"/>
              </a:xfrm>
              <a:blipFill>
                <a:blip r:embed="rId2"/>
                <a:stretch>
                  <a:fillRect l="-1036" t="-2381" r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0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9293-411C-41BE-BC4F-09B52E1D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Damage calculation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2D7-848E-40C3-BC2C-E523446C6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1800" cy="495455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Formula is following:</a:t>
                </a:r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𝐷𝑎𝑚𝑎𝑔𝑒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𝐿𝑒𝑣𝑒𝑙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𝐶𝑟𝑖𝑡𝑖𝑐𝑎𝑙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𝑆𝑇𝐴𝐵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effective </a:t>
                </a:r>
                <a:r>
                  <a:rPr lang="en-US" altLang="zh-TW" dirty="0"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Attack</a:t>
                </a:r>
                <a:r>
                  <a:rPr lang="en-US" altLang="zh-TW" dirty="0"/>
                  <a:t> stat of the attacking Pokémon if the used move is a physical move, or the effective </a:t>
                </a:r>
                <a:r>
                  <a:rPr lang="en-US" altLang="zh-TW" dirty="0"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Special Attack </a:t>
                </a:r>
                <a:r>
                  <a:rPr lang="en-US" altLang="zh-TW" dirty="0"/>
                  <a:t>stat of the attacking Pokémon if the used move is a special move.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effective </a:t>
                </a:r>
                <a:r>
                  <a:rPr lang="en-US" altLang="zh-TW" dirty="0"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Defense</a:t>
                </a:r>
                <a:r>
                  <a:rPr lang="en-US" altLang="zh-TW" dirty="0"/>
                  <a:t> stat of the target </a:t>
                </a:r>
                <a:br>
                  <a:rPr lang="en-US" altLang="zh-TW" dirty="0"/>
                </a:br>
                <a:r>
                  <a:rPr lang="en-US" altLang="zh-TW" dirty="0"/>
                  <a:t>if the used move is a physical move, or </a:t>
                </a:r>
                <a:br>
                  <a:rPr lang="en-US" altLang="zh-TW" dirty="0"/>
                </a:br>
                <a:r>
                  <a:rPr lang="en-US" altLang="zh-TW" dirty="0"/>
                  <a:t>the effective </a:t>
                </a:r>
                <a:r>
                  <a:rPr lang="en-US" altLang="zh-TW" dirty="0"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Special Defense </a:t>
                </a:r>
                <a:r>
                  <a:rPr lang="en-US" altLang="zh-TW" dirty="0"/>
                  <a:t>of the target </a:t>
                </a:r>
                <a:br>
                  <a:rPr lang="en-US" altLang="zh-TW" dirty="0"/>
                </a:br>
                <a:r>
                  <a:rPr lang="en-US" altLang="zh-TW" dirty="0"/>
                  <a:t>if the used move is a special move.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2D7-848E-40C3-BC2C-E523446C6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1800" cy="4954554"/>
              </a:xfrm>
              <a:blipFill>
                <a:blip r:embed="rId2"/>
                <a:stretch>
                  <a:fillRect l="-1036" t="-2091" r="-13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58BAB8B-8918-46D7-B5E9-CC4C85BB5155}"/>
              </a:ext>
            </a:extLst>
          </p:cNvPr>
          <p:cNvGrpSpPr/>
          <p:nvPr/>
        </p:nvGrpSpPr>
        <p:grpSpPr>
          <a:xfrm>
            <a:off x="8795426" y="4302902"/>
            <a:ext cx="2558374" cy="2187372"/>
            <a:chOff x="9153728" y="4124528"/>
            <a:chExt cx="2558374" cy="2187372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3BBEB983-895A-4AD3-A9AF-5780785AC2A6}"/>
                </a:ext>
              </a:extLst>
            </p:cNvPr>
            <p:cNvSpPr/>
            <p:nvPr/>
          </p:nvSpPr>
          <p:spPr>
            <a:xfrm>
              <a:off x="9533106" y="4636573"/>
              <a:ext cx="1820694" cy="405337"/>
            </a:xfrm>
            <a:prstGeom prst="flowChartTerminator">
              <a:avLst/>
            </a:prstGeom>
            <a:solidFill>
              <a:srgbClr val="C921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Physical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799548AB-F8F4-4C4C-B5D9-1A4BA5E00C0B}"/>
                </a:ext>
              </a:extLst>
            </p:cNvPr>
            <p:cNvSpPr/>
            <p:nvPr/>
          </p:nvSpPr>
          <p:spPr>
            <a:xfrm>
              <a:off x="9533106" y="5178579"/>
              <a:ext cx="1820694" cy="405337"/>
            </a:xfrm>
            <a:prstGeom prst="flowChartTerminator">
              <a:avLst/>
            </a:prstGeom>
            <a:solidFill>
              <a:srgbClr val="4F587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Special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87ED95AC-568A-4574-BDAD-5C54CFD2C0EE}"/>
                </a:ext>
              </a:extLst>
            </p:cNvPr>
            <p:cNvSpPr/>
            <p:nvPr/>
          </p:nvSpPr>
          <p:spPr>
            <a:xfrm>
              <a:off x="9533106" y="5718853"/>
              <a:ext cx="1820694" cy="405337"/>
            </a:xfrm>
            <a:prstGeom prst="flowChartTerminator">
              <a:avLst/>
            </a:prstGeom>
            <a:solidFill>
              <a:srgbClr val="8C888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源泉圓體 R" panose="020B0500000000000000" pitchFamily="34" charset="-120"/>
                  <a:ea typeface="源泉圓體 R" panose="020B0500000000000000" pitchFamily="34" charset="-120"/>
                </a:rPr>
                <a:t>Status</a:t>
              </a:r>
              <a:endParaRPr lang="zh-TW" altLang="en-US" dirty="0">
                <a:solidFill>
                  <a:schemeClr val="bg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5B7D02-C302-45E5-9443-9E40F09A1C79}"/>
                </a:ext>
              </a:extLst>
            </p:cNvPr>
            <p:cNvSpPr txBox="1"/>
            <p:nvPr/>
          </p:nvSpPr>
          <p:spPr>
            <a:xfrm>
              <a:off x="9320389" y="4214468"/>
              <a:ext cx="224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源泉圓體 R" panose="020B0500000000000000" pitchFamily="34" charset="-120"/>
                  <a:ea typeface="源泉圓體 R" panose="020B0500000000000000" pitchFamily="34" charset="-120"/>
                </a:rPr>
                <a:t>Damage categories</a:t>
              </a:r>
              <a:endPara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DE41AD0D-F951-4130-985F-8141CB3FA99F}"/>
                </a:ext>
              </a:extLst>
            </p:cNvPr>
            <p:cNvSpPr/>
            <p:nvPr/>
          </p:nvSpPr>
          <p:spPr>
            <a:xfrm>
              <a:off x="9153728" y="4124528"/>
              <a:ext cx="2558374" cy="2187372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6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9293-411C-41BE-BC4F-09B52E1D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Damage 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2D7-848E-40C3-BC2C-E523446C6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1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Formula is following:</a:t>
                </a:r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𝐷𝑎𝑚𝑎𝑔𝑒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𝐿𝑒𝑣𝑒𝑙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𝐶𝑟𝑖𝑡𝑖𝑐𝑎𝑙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𝑆𝑇𝐴𝐵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𝑇𝑦𝑝𝑒</m:t>
                    </m:r>
                  </m:oMath>
                </a14:m>
                <a:r>
                  <a:rPr lang="en-US" altLang="zh-TW" dirty="0"/>
                  <a:t> is the type effectiveness. This can be 0.5 (not very effective); 1 (normally effective); 2 (super effective), depending on both the move's and target's types.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𝑇𝑦𝑝𝑒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contains a total of 18 types, Normal, Fire, Water, Electric, Grass, Ice, Fighting, Poison, Ground, Flying, Psychic, Bug, Rock, Ghost, Dragon, Dark, Steel, Fairy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2D7-848E-40C3-BC2C-E523446C6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1800" cy="4351338"/>
              </a:xfrm>
              <a:blipFill>
                <a:blip r:embed="rId3"/>
                <a:stretch>
                  <a:fillRect l="-1036" t="-2381" r="-2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52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2697</Words>
  <Application>Microsoft Office PowerPoint</Application>
  <PresentationFormat>Widescreen</PresentationFormat>
  <Paragraphs>331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 Light</vt:lpstr>
      <vt:lpstr>新細明體</vt:lpstr>
      <vt:lpstr>源泉圓體 B</vt:lpstr>
      <vt:lpstr>Arial</vt:lpstr>
      <vt:lpstr>Cambria Math</vt:lpstr>
      <vt:lpstr>Calibri</vt:lpstr>
      <vt:lpstr>源泉圓體 R</vt:lpstr>
      <vt:lpstr>Office Theme</vt:lpstr>
      <vt:lpstr>OOP Project3</vt:lpstr>
      <vt:lpstr>What is Pokémon?</vt:lpstr>
      <vt:lpstr>Goal</vt:lpstr>
      <vt:lpstr>Flowchart </vt:lpstr>
      <vt:lpstr>Pokémon</vt:lpstr>
      <vt:lpstr>Who first?</vt:lpstr>
      <vt:lpstr>Damage calculation</vt:lpstr>
      <vt:lpstr>Damage calculation</vt:lpstr>
      <vt:lpstr>Damage calculation</vt:lpstr>
      <vt:lpstr>Type effectiveness</vt:lpstr>
      <vt:lpstr>Type effectiveness</vt:lpstr>
      <vt:lpstr>Type effectiveness</vt:lpstr>
      <vt:lpstr>Status move</vt:lpstr>
      <vt:lpstr>Accuracy</vt:lpstr>
      <vt:lpstr>Critical hit</vt:lpstr>
      <vt:lpstr>Turn</vt:lpstr>
      <vt:lpstr>&lt;Pokémon&gt;</vt:lpstr>
      <vt:lpstr>PP (Power Point)</vt:lpstr>
      <vt:lpstr>Status condition</vt:lpstr>
      <vt:lpstr>Paralysis</vt:lpstr>
      <vt:lpstr>Burn</vt:lpstr>
      <vt:lpstr>Poison</vt:lpstr>
      <vt:lpstr>Potion</vt:lpstr>
      <vt:lpstr>Potion</vt:lpstr>
      <vt:lpstr>Swap Pokémon</vt:lpstr>
      <vt:lpstr>Fainting</vt:lpstr>
      <vt:lpstr>Victory or defeat</vt:lpstr>
      <vt:lpstr>Grading</vt:lpstr>
      <vt:lpstr>Grading</vt:lpstr>
      <vt:lpstr>Load data</vt:lpstr>
      <vt:lpstr>Pokémon data format</vt:lpstr>
      <vt:lpstr>Move data format</vt:lpstr>
      <vt:lpstr>Move data format</vt:lpstr>
      <vt:lpstr>Game data format</vt:lpstr>
      <vt:lpstr>Game data format</vt:lpstr>
      <vt:lpstr>Test Case format</vt:lpstr>
      <vt:lpstr>Command</vt:lpstr>
      <vt:lpstr>Command</vt:lpstr>
      <vt:lpstr>Command</vt:lpstr>
      <vt:lpstr>Announcement</vt:lpstr>
      <vt:lpstr>FAQ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檸萌 小</dc:creator>
  <cp:lastModifiedBy>檸萌 小</cp:lastModifiedBy>
  <cp:revision>354</cp:revision>
  <dcterms:created xsi:type="dcterms:W3CDTF">2022-11-29T12:17:21Z</dcterms:created>
  <dcterms:modified xsi:type="dcterms:W3CDTF">2023-05-31T13:58:54Z</dcterms:modified>
</cp:coreProperties>
</file>