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12" Target="https://www.vmware.com/products/worksta%20tion-player/workstatio%20n-player-evaluation.html.html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7245" y="7154681"/>
            <a:ext cx="3895922" cy="4507089"/>
          </a:xfrm>
          <a:custGeom>
            <a:avLst/>
            <a:gdLst/>
            <a:ahLst/>
            <a:cxnLst/>
            <a:rect r="r" b="b" t="t" l="l"/>
            <a:pathLst>
              <a:path h="4507089" w="3895922">
                <a:moveTo>
                  <a:pt x="0" y="0"/>
                </a:moveTo>
                <a:lnTo>
                  <a:pt x="3895923" y="0"/>
                </a:lnTo>
                <a:lnTo>
                  <a:pt x="3895923" y="4507089"/>
                </a:lnTo>
                <a:lnTo>
                  <a:pt x="0" y="4507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28410" y="5913987"/>
            <a:ext cx="5231375" cy="6052040"/>
          </a:xfrm>
          <a:custGeom>
            <a:avLst/>
            <a:gdLst/>
            <a:ahLst/>
            <a:cxnLst/>
            <a:rect r="r" b="b" t="t" l="l"/>
            <a:pathLst>
              <a:path h="6052040" w="5231375">
                <a:moveTo>
                  <a:pt x="5231375" y="0"/>
                </a:moveTo>
                <a:lnTo>
                  <a:pt x="0" y="0"/>
                </a:lnTo>
                <a:lnTo>
                  <a:pt x="0" y="6052040"/>
                </a:lnTo>
                <a:lnTo>
                  <a:pt x="5231375" y="6052040"/>
                </a:lnTo>
                <a:lnTo>
                  <a:pt x="5231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2201">
            <a:off x="4377376" y="1529719"/>
            <a:ext cx="9054272" cy="8160023"/>
          </a:xfrm>
          <a:custGeom>
            <a:avLst/>
            <a:gdLst/>
            <a:ahLst/>
            <a:cxnLst/>
            <a:rect r="r" b="b" t="t" l="l"/>
            <a:pathLst>
              <a:path h="8160023" w="9054272">
                <a:moveTo>
                  <a:pt x="0" y="0"/>
                </a:moveTo>
                <a:lnTo>
                  <a:pt x="9054272" y="0"/>
                </a:lnTo>
                <a:lnTo>
                  <a:pt x="9054272" y="8160023"/>
                </a:lnTo>
                <a:lnTo>
                  <a:pt x="0" y="8160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602986">
            <a:off x="11228163" y="4182270"/>
            <a:ext cx="1390189" cy="1221307"/>
          </a:xfrm>
          <a:custGeom>
            <a:avLst/>
            <a:gdLst/>
            <a:ahLst/>
            <a:cxnLst/>
            <a:rect r="r" b="b" t="t" l="l"/>
            <a:pathLst>
              <a:path h="1221307" w="1390189">
                <a:moveTo>
                  <a:pt x="0" y="0"/>
                </a:moveTo>
                <a:lnTo>
                  <a:pt x="1390189" y="0"/>
                </a:lnTo>
                <a:lnTo>
                  <a:pt x="1390189" y="1221307"/>
                </a:lnTo>
                <a:lnTo>
                  <a:pt x="0" y="1221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29222" y="2931974"/>
            <a:ext cx="7350580" cy="4119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6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Dynamic Malware Dection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96300" y="7419994"/>
            <a:ext cx="12954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ea typeface="Canva Sans"/>
              </a:rPr>
              <a:t>第五組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52728" y="8827835"/>
            <a:ext cx="119825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ea typeface="Canva Sans"/>
              </a:rPr>
              <a:t>組員：唐于硯、張安睿、謝秉成、姚睿銘、林宗賢、王家宏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87462" y="4081542"/>
            <a:ext cx="7946655" cy="5823169"/>
          </a:xfrm>
          <a:custGeom>
            <a:avLst/>
            <a:gdLst/>
            <a:ahLst/>
            <a:cxnLst/>
            <a:rect r="r" b="b" t="t" l="l"/>
            <a:pathLst>
              <a:path h="5823169" w="7946655">
                <a:moveTo>
                  <a:pt x="0" y="0"/>
                </a:moveTo>
                <a:lnTo>
                  <a:pt x="7946655" y="0"/>
                </a:lnTo>
                <a:lnTo>
                  <a:pt x="7946655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Transformation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06848" y="2720102"/>
            <a:ext cx="1467430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Transform report to json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(Writes the categorized API call frequencies information to a JSON file)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10172" y="5143500"/>
            <a:ext cx="11067655" cy="1474674"/>
          </a:xfrm>
          <a:custGeom>
            <a:avLst/>
            <a:gdLst/>
            <a:ahLst/>
            <a:cxnLst/>
            <a:rect r="r" b="b" t="t" l="l"/>
            <a:pathLst>
              <a:path h="1474674" w="11067655">
                <a:moveTo>
                  <a:pt x="0" y="0"/>
                </a:moveTo>
                <a:lnTo>
                  <a:pt x="11067656" y="0"/>
                </a:lnTo>
                <a:lnTo>
                  <a:pt x="11067656" y="1474674"/>
                </a:lnTo>
                <a:lnTo>
                  <a:pt x="0" y="14746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Transformation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54837" y="2720102"/>
            <a:ext cx="517832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Transform report to json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(outcome)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07066" y="4081542"/>
            <a:ext cx="8089888" cy="5800717"/>
          </a:xfrm>
          <a:custGeom>
            <a:avLst/>
            <a:gdLst/>
            <a:ahLst/>
            <a:cxnLst/>
            <a:rect r="r" b="b" t="t" l="l"/>
            <a:pathLst>
              <a:path h="5800717" w="8089888">
                <a:moveTo>
                  <a:pt x="0" y="0"/>
                </a:moveTo>
                <a:lnTo>
                  <a:pt x="8089888" y="0"/>
                </a:lnTo>
                <a:lnTo>
                  <a:pt x="8089888" y="5800717"/>
                </a:lnTo>
                <a:lnTo>
                  <a:pt x="0" y="58007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Transformation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88493" y="2720102"/>
            <a:ext cx="131110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Transform json to image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(preparing a color mapping system to translate numerical data)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34867" y="4645208"/>
            <a:ext cx="10618266" cy="3515865"/>
          </a:xfrm>
          <a:custGeom>
            <a:avLst/>
            <a:gdLst/>
            <a:ahLst/>
            <a:cxnLst/>
            <a:rect r="r" b="b" t="t" l="l"/>
            <a:pathLst>
              <a:path h="3515865" w="10618266">
                <a:moveTo>
                  <a:pt x="0" y="0"/>
                </a:moveTo>
                <a:lnTo>
                  <a:pt x="10618266" y="0"/>
                </a:lnTo>
                <a:lnTo>
                  <a:pt x="10618266" y="3515865"/>
                </a:lnTo>
                <a:lnTo>
                  <a:pt x="0" y="3515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Transformation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0002" y="2720102"/>
            <a:ext cx="1682799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Transform json to image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(Categorizes, translates the data into specific colors based on predefined ranges)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51207" y="4602998"/>
            <a:ext cx="10573168" cy="2943972"/>
          </a:xfrm>
          <a:custGeom>
            <a:avLst/>
            <a:gdLst/>
            <a:ahLst/>
            <a:cxnLst/>
            <a:rect r="r" b="b" t="t" l="l"/>
            <a:pathLst>
              <a:path h="2943972" w="10573168">
                <a:moveTo>
                  <a:pt x="0" y="0"/>
                </a:moveTo>
                <a:lnTo>
                  <a:pt x="10573168" y="0"/>
                </a:lnTo>
                <a:lnTo>
                  <a:pt x="10573168" y="2943972"/>
                </a:lnTo>
                <a:lnTo>
                  <a:pt x="0" y="29439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Transformation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72010" y="2720102"/>
            <a:ext cx="1374398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Transform json to image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(constructs an image from these colors, and then saves the image)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21532" y="4081542"/>
            <a:ext cx="11060956" cy="5439065"/>
          </a:xfrm>
          <a:custGeom>
            <a:avLst/>
            <a:gdLst/>
            <a:ahLst/>
            <a:cxnLst/>
            <a:rect r="r" b="b" t="t" l="l"/>
            <a:pathLst>
              <a:path h="5439065" w="11060956">
                <a:moveTo>
                  <a:pt x="0" y="0"/>
                </a:moveTo>
                <a:lnTo>
                  <a:pt x="11060956" y="0"/>
                </a:lnTo>
                <a:lnTo>
                  <a:pt x="11060956" y="5439065"/>
                </a:lnTo>
                <a:lnTo>
                  <a:pt x="0" y="54390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Transformation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94649" y="2720102"/>
            <a:ext cx="509870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Transform json to image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(outcome)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98430" y="4098822"/>
            <a:ext cx="4996219" cy="4996219"/>
          </a:xfrm>
          <a:custGeom>
            <a:avLst/>
            <a:gdLst/>
            <a:ahLst/>
            <a:cxnLst/>
            <a:rect r="r" b="b" t="t" l="l"/>
            <a:pathLst>
              <a:path h="4996219" w="4996219">
                <a:moveTo>
                  <a:pt x="0" y="0"/>
                </a:moveTo>
                <a:lnTo>
                  <a:pt x="4996219" y="0"/>
                </a:lnTo>
                <a:lnTo>
                  <a:pt x="4996219" y="4996219"/>
                </a:lnTo>
                <a:lnTo>
                  <a:pt x="0" y="49962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09263" y="4110952"/>
            <a:ext cx="4984089" cy="4984089"/>
          </a:xfrm>
          <a:custGeom>
            <a:avLst/>
            <a:gdLst/>
            <a:ahLst/>
            <a:cxnLst/>
            <a:rect r="r" b="b" t="t" l="l"/>
            <a:pathLst>
              <a:path h="4984089" w="4984089">
                <a:moveTo>
                  <a:pt x="0" y="0"/>
                </a:moveTo>
                <a:lnTo>
                  <a:pt x="4984088" y="0"/>
                </a:lnTo>
                <a:lnTo>
                  <a:pt x="4984088" y="4984089"/>
                </a:lnTo>
                <a:lnTo>
                  <a:pt x="0" y="49840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56993" y="4120083"/>
            <a:ext cx="4974958" cy="4974958"/>
          </a:xfrm>
          <a:custGeom>
            <a:avLst/>
            <a:gdLst/>
            <a:ahLst/>
            <a:cxnLst/>
            <a:rect r="r" b="b" t="t" l="l"/>
            <a:pathLst>
              <a:path h="4974958" w="4974958">
                <a:moveTo>
                  <a:pt x="0" y="0"/>
                </a:moveTo>
                <a:lnTo>
                  <a:pt x="4974957" y="0"/>
                </a:lnTo>
                <a:lnTo>
                  <a:pt x="4974957" y="4974958"/>
                </a:lnTo>
                <a:lnTo>
                  <a:pt x="0" y="49749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Transformation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94649" y="2720102"/>
            <a:ext cx="509870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Transform json to image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(outcome)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78281" y="3060461"/>
            <a:ext cx="14331437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By dynamically analyzing malware to extract API call sequences and converting these into color-coded images, the method allows for visual and automatic analysis.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The visual approach helps in understanding the behavioral patterns of malware, which are then classified into distinct families by CNN.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High classification accuracy achieved in experiments demonstrates the method's effectiveness, indicating a significant advancement over traditional signature-based detection systems.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47779" y="4843440"/>
            <a:ext cx="10221142" cy="1656015"/>
          </a:xfrm>
          <a:custGeom>
            <a:avLst/>
            <a:gdLst/>
            <a:ahLst/>
            <a:cxnLst/>
            <a:rect r="r" b="b" t="t" l="l"/>
            <a:pathLst>
              <a:path h="1656015" w="10221142">
                <a:moveTo>
                  <a:pt x="0" y="0"/>
                </a:moveTo>
                <a:lnTo>
                  <a:pt x="10221142" y="0"/>
                </a:lnTo>
                <a:lnTo>
                  <a:pt x="10221142" y="1656015"/>
                </a:lnTo>
                <a:lnTo>
                  <a:pt x="0" y="16560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88057" y="7921855"/>
            <a:ext cx="11140586" cy="1084350"/>
          </a:xfrm>
          <a:custGeom>
            <a:avLst/>
            <a:gdLst/>
            <a:ahLst/>
            <a:cxnLst/>
            <a:rect r="r" b="b" t="t" l="l"/>
            <a:pathLst>
              <a:path h="1084350" w="11140586">
                <a:moveTo>
                  <a:pt x="0" y="0"/>
                </a:moveTo>
                <a:lnTo>
                  <a:pt x="11140586" y="0"/>
                </a:lnTo>
                <a:lnTo>
                  <a:pt x="11140586" y="1084350"/>
                </a:lnTo>
                <a:lnTo>
                  <a:pt x="0" y="10843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Difficult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78281" y="2712041"/>
            <a:ext cx="143314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Download cuckoo_setup_virtualenv.sh file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535341"/>
            <a:ext cx="17259300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DAB7A0"/>
                </a:solidFill>
                <a:latin typeface="Canva Sans Bold"/>
              </a:rPr>
              <a:t> 1.  </a:t>
            </a:r>
            <a:r>
              <a:rPr lang="en-US" sz="2500">
                <a:solidFill>
                  <a:srgbClr val="DAB7A0"/>
                </a:solidFill>
                <a:latin typeface="Canva Sans"/>
              </a:rPr>
              <a:t>It will be incompatible with Hyper-V, so VMware cannot be opened.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DAB7A0"/>
                </a:solidFill>
                <a:latin typeface="Canva Sans"/>
              </a:rPr>
              <a:t> </a:t>
            </a:r>
            <a:r>
              <a:rPr lang="en-US" sz="2500">
                <a:solidFill>
                  <a:srgbClr val="DAB7A0"/>
                </a:solidFill>
                <a:latin typeface="Canva Sans Bold"/>
              </a:rPr>
              <a:t>Solution:</a:t>
            </a:r>
            <a:r>
              <a:rPr lang="en-US" sz="2500">
                <a:solidFill>
                  <a:srgbClr val="DAB7A0"/>
                </a:solidFill>
                <a:latin typeface="Canva Sans"/>
              </a:rPr>
              <a:t>  Close Hyper-V (</a:t>
            </a:r>
            <a:r>
              <a:rPr lang="en-US" sz="2500" u="sng">
                <a:solidFill>
                  <a:srgbClr val="DAB7A0"/>
                </a:solidFill>
                <a:latin typeface="Canva Sans"/>
                <a:hlinkClick r:id="rId12" tooltip="https://www.vmware.com/products/worksta%20tion-player/workstatio%20n-player-evaluation.html.html"/>
              </a:rPr>
              <a:t>https://www.vmware.com/products/worksta tion-player/workstatio n-player-evaluation.html.html</a:t>
            </a:r>
            <a:r>
              <a:rPr lang="en-US" sz="2500">
                <a:solidFill>
                  <a:srgbClr val="DAB7A0"/>
                </a:solidFill>
                <a:latin typeface="Canva Sans"/>
              </a:rPr>
              <a:t>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747105"/>
            <a:ext cx="6754267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DAB7A0"/>
                </a:solidFill>
                <a:latin typeface="Canva Sans Bold"/>
              </a:rPr>
              <a:t>2. </a:t>
            </a:r>
            <a:r>
              <a:rPr lang="en-US" sz="2500">
                <a:solidFill>
                  <a:srgbClr val="DAB7A0"/>
                </a:solidFill>
                <a:latin typeface="Canva Sans"/>
              </a:rPr>
              <a:t>Cannot directly paste text in Linux.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DAB7A0"/>
                </a:solidFill>
                <a:latin typeface="Canva Sans Bold"/>
              </a:rPr>
              <a:t> Solution: </a:t>
            </a:r>
            <a:r>
              <a:rPr lang="en-US" sz="2500">
                <a:solidFill>
                  <a:srgbClr val="DAB7A0"/>
                </a:solidFill>
                <a:latin typeface="Canva Sans"/>
              </a:rPr>
              <a:t>Install the open-vm-tools package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72066" y="4710090"/>
            <a:ext cx="11143868" cy="1869677"/>
          </a:xfrm>
          <a:custGeom>
            <a:avLst/>
            <a:gdLst/>
            <a:ahLst/>
            <a:cxnLst/>
            <a:rect r="r" b="b" t="t" l="l"/>
            <a:pathLst>
              <a:path h="1869677" w="11143868">
                <a:moveTo>
                  <a:pt x="0" y="0"/>
                </a:moveTo>
                <a:lnTo>
                  <a:pt x="11143868" y="0"/>
                </a:lnTo>
                <a:lnTo>
                  <a:pt x="11143868" y="1869677"/>
                </a:lnTo>
                <a:lnTo>
                  <a:pt x="0" y="186967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Difficult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78281" y="2712041"/>
            <a:ext cx="143314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Download cuckoo_setup_virtualenv.sh file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535341"/>
            <a:ext cx="6567934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DAB7A0"/>
                </a:solidFill>
                <a:latin typeface="Canva Sans Bold"/>
              </a:rPr>
              <a:t> 3.  </a:t>
            </a:r>
            <a:r>
              <a:rPr lang="en-US" sz="2500">
                <a:solidFill>
                  <a:srgbClr val="DAB7A0"/>
                </a:solidFill>
                <a:latin typeface="Canva Sans"/>
              </a:rPr>
              <a:t>Cannot directly type in Chinese in Linux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DAB7A0"/>
                </a:solidFill>
                <a:latin typeface="Canva Sans"/>
              </a:rPr>
              <a:t> </a:t>
            </a:r>
            <a:r>
              <a:rPr lang="en-US" sz="2500">
                <a:solidFill>
                  <a:srgbClr val="DAB7A0"/>
                </a:solidFill>
                <a:latin typeface="Canva Sans Bold"/>
              </a:rPr>
              <a:t>Solution:</a:t>
            </a:r>
            <a:r>
              <a:rPr lang="en-US" sz="2500">
                <a:solidFill>
                  <a:srgbClr val="DAB7A0"/>
                </a:solidFill>
                <a:latin typeface="Canva Sans"/>
              </a:rPr>
              <a:t>  Download Fcitx5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5595" y="7083421"/>
            <a:ext cx="8137178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DAB7A0"/>
                </a:solidFill>
                <a:latin typeface="Canva Sans Bold"/>
              </a:rPr>
              <a:t>4. </a:t>
            </a:r>
            <a:r>
              <a:rPr lang="en-US" sz="2500">
                <a:solidFill>
                  <a:srgbClr val="DAB7A0"/>
                </a:solidFill>
                <a:latin typeface="Canva Sans"/>
              </a:rPr>
              <a:t>Unable to control the mouse in the virtual machine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DAB7A0"/>
                </a:solidFill>
                <a:latin typeface="Canva Sans Bold"/>
              </a:rPr>
              <a:t> Solution: </a:t>
            </a:r>
            <a:r>
              <a:rPr lang="en-US" sz="2500">
                <a:solidFill>
                  <a:srgbClr val="DAB7A0"/>
                </a:solidFill>
                <a:latin typeface="Canva Sans"/>
              </a:rPr>
              <a:t>ctrl + alt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6380" y="2241592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86393" y="857250"/>
            <a:ext cx="66301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Content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6380" y="3049902"/>
            <a:ext cx="10839599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5039"/>
              </a:lnSpc>
              <a:buAutoNum type="arabicPeriod" startAt="1"/>
            </a:pPr>
            <a:r>
              <a:rPr lang="en-US" sz="3599">
                <a:solidFill>
                  <a:srgbClr val="AF805C"/>
                </a:solidFill>
                <a:latin typeface="Canva Sans Bold"/>
              </a:rPr>
              <a:t>Introduction</a:t>
            </a:r>
          </a:p>
          <a:p>
            <a:pPr marL="777238" indent="-388619" lvl="1">
              <a:lnSpc>
                <a:spcPts val="5039"/>
              </a:lnSpc>
              <a:buAutoNum type="arabicPeriod" startAt="1"/>
            </a:pPr>
            <a:r>
              <a:rPr lang="en-US" sz="3599">
                <a:solidFill>
                  <a:srgbClr val="AF805C"/>
                </a:solidFill>
                <a:latin typeface="Canva Sans Bold"/>
              </a:rPr>
              <a:t>Collect the information of API call sequences</a:t>
            </a:r>
          </a:p>
          <a:p>
            <a:pPr marL="777238" indent="-388619" lvl="1">
              <a:lnSpc>
                <a:spcPts val="5039"/>
              </a:lnSpc>
              <a:buAutoNum type="arabicPeriod" startAt="1"/>
            </a:pPr>
            <a:r>
              <a:rPr lang="en-US" sz="3599">
                <a:solidFill>
                  <a:srgbClr val="AF805C"/>
                </a:solidFill>
                <a:latin typeface="Canva Sans Bold"/>
              </a:rPr>
              <a:t>Transformation</a:t>
            </a:r>
          </a:p>
          <a:p>
            <a:pPr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AF805C"/>
                </a:solidFill>
                <a:latin typeface="Canva Sans Bold"/>
              </a:rPr>
              <a:t>report to json</a:t>
            </a:r>
          </a:p>
          <a:p>
            <a:pPr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AF805C"/>
                </a:solidFill>
                <a:latin typeface="Canva Sans Bold"/>
              </a:rPr>
              <a:t>json to image</a:t>
            </a:r>
          </a:p>
          <a:p>
            <a:pPr marL="777238" indent="-388619" lvl="1">
              <a:lnSpc>
                <a:spcPts val="5039"/>
              </a:lnSpc>
              <a:buAutoNum type="arabicPeriod" startAt="1"/>
            </a:pPr>
            <a:r>
              <a:rPr lang="en-US" sz="3599">
                <a:solidFill>
                  <a:srgbClr val="AF805C"/>
                </a:solidFill>
                <a:latin typeface="Canva Sans Bold"/>
              </a:rPr>
              <a:t>Conclusion</a:t>
            </a:r>
          </a:p>
          <a:p>
            <a:pPr marL="777238" indent="-388619" lvl="1">
              <a:lnSpc>
                <a:spcPts val="5039"/>
              </a:lnSpc>
              <a:buAutoNum type="arabicPeriod" startAt="1"/>
            </a:pPr>
            <a:r>
              <a:rPr lang="en-US" sz="3599">
                <a:solidFill>
                  <a:srgbClr val="AF805C"/>
                </a:solidFill>
                <a:latin typeface="Canva Sans Bold"/>
              </a:rPr>
              <a:t>Difficulty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Difficult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78281" y="3564890"/>
            <a:ext cx="1433143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Because we are preparing for the midterm; hence, we don’t have enough time to train the data. Next time we will start it earlier!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27821" y="3086100"/>
            <a:ext cx="4944440" cy="4189290"/>
          </a:xfrm>
          <a:custGeom>
            <a:avLst/>
            <a:gdLst/>
            <a:ahLst/>
            <a:cxnLst/>
            <a:rect r="r" b="b" t="t" l="l"/>
            <a:pathLst>
              <a:path h="4189290" w="4944440">
                <a:moveTo>
                  <a:pt x="0" y="0"/>
                </a:moveTo>
                <a:lnTo>
                  <a:pt x="4944441" y="0"/>
                </a:lnTo>
                <a:lnTo>
                  <a:pt x="4944441" y="4189290"/>
                </a:lnTo>
                <a:lnTo>
                  <a:pt x="0" y="4189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27821" y="3086100"/>
            <a:ext cx="4979963" cy="4114800"/>
          </a:xfrm>
          <a:custGeom>
            <a:avLst/>
            <a:gdLst/>
            <a:ahLst/>
            <a:cxnLst/>
            <a:rect r="r" b="b" t="t" l="l"/>
            <a:pathLst>
              <a:path h="4114800" w="4979963">
                <a:moveTo>
                  <a:pt x="0" y="0"/>
                </a:moveTo>
                <a:lnTo>
                  <a:pt x="4979963" y="0"/>
                </a:lnTo>
                <a:lnTo>
                  <a:pt x="49799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54010" y="2286917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23869" y="857250"/>
            <a:ext cx="74161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87506" y="3312313"/>
            <a:ext cx="14117997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99"/>
              </a:lnSpc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Traditional malware detection methods based on signature matching are becoming less effective due to advanced malware generation and obfuscation techniques. </a:t>
            </a:r>
          </a:p>
          <a:p>
            <a:pPr>
              <a:lnSpc>
                <a:spcPts val="5099"/>
              </a:lnSpc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To counter this, we use a color mapping technique based on API category and occurrence to convert these sequences into feature images that visually represent malware behavior.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86767" y="1969562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42312" y="4672619"/>
            <a:ext cx="9403376" cy="1666421"/>
          </a:xfrm>
          <a:custGeom>
            <a:avLst/>
            <a:gdLst/>
            <a:ahLst/>
            <a:cxnLst/>
            <a:rect r="r" b="b" t="t" l="l"/>
            <a:pathLst>
              <a:path h="1666421" w="9403376">
                <a:moveTo>
                  <a:pt x="0" y="0"/>
                </a:moveTo>
                <a:lnTo>
                  <a:pt x="9403376" y="0"/>
                </a:lnTo>
                <a:lnTo>
                  <a:pt x="9403376" y="1666421"/>
                </a:lnTo>
                <a:lnTo>
                  <a:pt x="0" y="16664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74360" y="1158046"/>
            <a:ext cx="15221245" cy="81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Collect the information of API call sequences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31664" y="2774099"/>
            <a:ext cx="127848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Use cuckoo api</a:t>
            </a:r>
            <a:r>
              <a:rPr lang="en-US" sz="3399">
                <a:solidFill>
                  <a:srgbClr val="AF805C"/>
                </a:solidFill>
                <a:latin typeface="Canva Sans"/>
              </a:rPr>
              <a:t> </a:t>
            </a:r>
            <a:r>
              <a:rPr lang="en-US" sz="3399">
                <a:solidFill>
                  <a:srgbClr val="DAB7A0"/>
                </a:solidFill>
                <a:latin typeface="Canva Sans"/>
              </a:rPr>
              <a:t>-&gt; Uploadmalware -&gt; </a:t>
            </a:r>
            <a:r>
              <a:rPr lang="en-US" sz="3399">
                <a:solidFill>
                  <a:srgbClr val="DAB7A0"/>
                </a:solidFill>
                <a:latin typeface="Canva Sans"/>
              </a:rPr>
              <a:t>Download json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86767" y="1969562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31083" y="3699468"/>
            <a:ext cx="7986012" cy="5917470"/>
          </a:xfrm>
          <a:custGeom>
            <a:avLst/>
            <a:gdLst/>
            <a:ahLst/>
            <a:cxnLst/>
            <a:rect r="r" b="b" t="t" l="l"/>
            <a:pathLst>
              <a:path h="5917470" w="7986012">
                <a:moveTo>
                  <a:pt x="0" y="0"/>
                </a:moveTo>
                <a:lnTo>
                  <a:pt x="7986012" y="0"/>
                </a:lnTo>
                <a:lnTo>
                  <a:pt x="7986012" y="5917470"/>
                </a:lnTo>
                <a:lnTo>
                  <a:pt x="0" y="5917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74360" y="1158046"/>
            <a:ext cx="15221245" cy="81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Collect the information of API call sequences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31664" y="2774099"/>
            <a:ext cx="127848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DAB7A0"/>
                </a:solidFill>
                <a:latin typeface="Canva Sans"/>
              </a:rPr>
              <a:t>Use cuckoo api -&gt; </a:t>
            </a:r>
            <a:r>
              <a:rPr lang="en-US" sz="3399">
                <a:solidFill>
                  <a:srgbClr val="AF805C"/>
                </a:solidFill>
                <a:latin typeface="Canva Sans Bold"/>
              </a:rPr>
              <a:t>Uploadmalware</a:t>
            </a:r>
            <a:r>
              <a:rPr lang="en-US" sz="3399">
                <a:solidFill>
                  <a:srgbClr val="DAB7A0"/>
                </a:solidFill>
                <a:latin typeface="Canva Sans"/>
              </a:rPr>
              <a:t> -&gt; </a:t>
            </a:r>
            <a:r>
              <a:rPr lang="en-US" sz="3399">
                <a:solidFill>
                  <a:srgbClr val="DAB7A0"/>
                </a:solidFill>
                <a:latin typeface="Canva Sans"/>
              </a:rPr>
              <a:t>Download json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86767" y="1969562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29893" y="4221265"/>
            <a:ext cx="11228213" cy="650283"/>
          </a:xfrm>
          <a:custGeom>
            <a:avLst/>
            <a:gdLst/>
            <a:ahLst/>
            <a:cxnLst/>
            <a:rect r="r" b="b" t="t" l="l"/>
            <a:pathLst>
              <a:path h="650283" w="11228213">
                <a:moveTo>
                  <a:pt x="0" y="0"/>
                </a:moveTo>
                <a:lnTo>
                  <a:pt x="11228214" y="0"/>
                </a:lnTo>
                <a:lnTo>
                  <a:pt x="11228214" y="650282"/>
                </a:lnTo>
                <a:lnTo>
                  <a:pt x="0" y="6502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26190" y="5376372"/>
            <a:ext cx="10395798" cy="3292960"/>
          </a:xfrm>
          <a:custGeom>
            <a:avLst/>
            <a:gdLst/>
            <a:ahLst/>
            <a:cxnLst/>
            <a:rect r="r" b="b" t="t" l="l"/>
            <a:pathLst>
              <a:path h="3292960" w="10395798">
                <a:moveTo>
                  <a:pt x="0" y="0"/>
                </a:moveTo>
                <a:lnTo>
                  <a:pt x="10395798" y="0"/>
                </a:lnTo>
                <a:lnTo>
                  <a:pt x="10395798" y="3292960"/>
                </a:lnTo>
                <a:lnTo>
                  <a:pt x="0" y="32929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74360" y="1158046"/>
            <a:ext cx="15221245" cy="81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Collect the information of API call sequences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31664" y="2774099"/>
            <a:ext cx="127848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DAB7A0"/>
                </a:solidFill>
                <a:latin typeface="Canva Sans"/>
              </a:rPr>
              <a:t>Use cuckoo api</a:t>
            </a:r>
            <a:r>
              <a:rPr lang="en-US" sz="3399">
                <a:solidFill>
                  <a:srgbClr val="AF805C"/>
                </a:solidFill>
                <a:latin typeface="Canva Sans"/>
              </a:rPr>
              <a:t> </a:t>
            </a:r>
            <a:r>
              <a:rPr lang="en-US" sz="3399">
                <a:solidFill>
                  <a:srgbClr val="DAB7A0"/>
                </a:solidFill>
                <a:latin typeface="Canva Sans"/>
              </a:rPr>
              <a:t>-&gt; Uploadmalware -&gt; </a:t>
            </a:r>
            <a:r>
              <a:rPr lang="en-US" sz="3399">
                <a:solidFill>
                  <a:srgbClr val="AF805C"/>
                </a:solidFill>
                <a:latin typeface="Canva Sans Bold"/>
              </a:rPr>
              <a:t>Download json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86767" y="1969562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02916" y="4105022"/>
            <a:ext cx="11682168" cy="4506698"/>
          </a:xfrm>
          <a:custGeom>
            <a:avLst/>
            <a:gdLst/>
            <a:ahLst/>
            <a:cxnLst/>
            <a:rect r="r" b="b" t="t" l="l"/>
            <a:pathLst>
              <a:path h="4506698" w="11682168">
                <a:moveTo>
                  <a:pt x="0" y="0"/>
                </a:moveTo>
                <a:lnTo>
                  <a:pt x="11682168" y="0"/>
                </a:lnTo>
                <a:lnTo>
                  <a:pt x="11682168" y="4506698"/>
                </a:lnTo>
                <a:lnTo>
                  <a:pt x="0" y="45066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74360" y="1158046"/>
            <a:ext cx="15221245" cy="81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Collect the information of API call sequences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32370" y="2898938"/>
            <a:ext cx="71511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Complete collect the information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43117" y="4081542"/>
            <a:ext cx="8653944" cy="5701842"/>
          </a:xfrm>
          <a:custGeom>
            <a:avLst/>
            <a:gdLst/>
            <a:ahLst/>
            <a:cxnLst/>
            <a:rect r="r" b="b" t="t" l="l"/>
            <a:pathLst>
              <a:path h="5701842" w="8653944">
                <a:moveTo>
                  <a:pt x="0" y="0"/>
                </a:moveTo>
                <a:lnTo>
                  <a:pt x="8653945" y="0"/>
                </a:lnTo>
                <a:lnTo>
                  <a:pt x="8653945" y="5701842"/>
                </a:lnTo>
                <a:lnTo>
                  <a:pt x="0" y="5701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Transformation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29856" y="2720102"/>
            <a:ext cx="1082828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Transform report to json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(Process JSON reports related to malware behavior)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06854" y="2238616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87462" y="4081542"/>
            <a:ext cx="7946655" cy="5823169"/>
          </a:xfrm>
          <a:custGeom>
            <a:avLst/>
            <a:gdLst/>
            <a:ahLst/>
            <a:cxnLst/>
            <a:rect r="r" b="b" t="t" l="l"/>
            <a:pathLst>
              <a:path h="5823169" w="7946655">
                <a:moveTo>
                  <a:pt x="0" y="0"/>
                </a:moveTo>
                <a:lnTo>
                  <a:pt x="7946655" y="0"/>
                </a:lnTo>
                <a:lnTo>
                  <a:pt x="7946655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5994" y="857250"/>
            <a:ext cx="97320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Transformation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04580" y="2720102"/>
            <a:ext cx="1047883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AF805C"/>
                </a:solidFill>
                <a:latin typeface="Canva Sans Bold"/>
              </a:rPr>
              <a:t>Transform report to json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805C"/>
                </a:solidFill>
                <a:latin typeface="Canva Sans"/>
              </a:rPr>
              <a:t>(Aggregates API calls by category and timestamps)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DAGCph4t_YY</dc:identifier>
  <dcterms:modified xsi:type="dcterms:W3CDTF">2011-08-01T06:04:30Z</dcterms:modified>
  <cp:revision>1</cp:revision>
  <dc:title>Dynamic Malware Detection</dc:title>
</cp:coreProperties>
</file>