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64" r:id="rId5"/>
    <p:sldId id="263" r:id="rId6"/>
    <p:sldId id="259" r:id="rId7"/>
    <p:sldId id="262"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Saca" initials="FS" lastIdx="4" clrIdx="0">
    <p:extLst>
      <p:ext uri="{19B8F6BF-5375-455C-9EA6-DF929625EA0E}">
        <p15:presenceInfo xmlns:p15="http://schemas.microsoft.com/office/powerpoint/2012/main" userId="55b9460f50b83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41" autoAdjust="0"/>
    <p:restoredTop sz="94674"/>
  </p:normalViewPr>
  <p:slideViewPr>
    <p:cSldViewPr snapToGrid="0" snapToObjects="1">
      <p:cViewPr>
        <p:scale>
          <a:sx n="100" d="100"/>
          <a:sy n="100" d="100"/>
        </p:scale>
        <p:origin x="30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1:30:33.506" idx="2">
    <p:pos x="10" y="10"/>
    <p:text>Point of the talk is to present a theorem for case analysis. Introduce theorem at this point; explain what it means (An equation with a variable replaced by true...). Significance will be explained two slides later.</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7T11:33:05.687" idx="3">
    <p:pos x="10" y="10"/>
    <p:text>Explain that this theorem is applicable both in the realm of computer science and English argumentation. Then, state that the proof calculus used was the equational system, covered in the Gries and Schneider text. Finally, explain that in the end of the presentation, two proofs and a counterexample will be presented, using the equational system.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35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33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9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6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0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14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09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1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5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3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4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1253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3C3B-E5FB-2344-943A-65C5B554933D}"/>
              </a:ext>
            </a:extLst>
          </p:cNvPr>
          <p:cNvSpPr>
            <a:spLocks noGrp="1"/>
          </p:cNvSpPr>
          <p:nvPr>
            <p:ph type="ctrTitle"/>
          </p:nvPr>
        </p:nvSpPr>
        <p:spPr>
          <a:xfrm>
            <a:off x="2081214" y="819150"/>
            <a:ext cx="8662986" cy="1749235"/>
          </a:xfrm>
        </p:spPr>
        <p:txBody>
          <a:bodyPr>
            <a:noAutofit/>
          </a:bodyPr>
          <a:lstStyle/>
          <a:p>
            <a:r>
              <a:rPr lang="en-US" sz="6000" dirty="0">
                <a:solidFill>
                  <a:schemeClr val="bg1"/>
                </a:solidFill>
              </a:rPr>
              <a:t>A Theorem for Case Analysis</a:t>
            </a:r>
          </a:p>
        </p:txBody>
      </p:sp>
      <p:sp>
        <p:nvSpPr>
          <p:cNvPr id="3" name="Subtitle 2">
            <a:extLst>
              <a:ext uri="{FF2B5EF4-FFF2-40B4-BE49-F238E27FC236}">
                <a16:creationId xmlns:a16="http://schemas.microsoft.com/office/drawing/2014/main" id="{2FB07345-7C52-D846-AC0B-E536743C742B}"/>
              </a:ext>
            </a:extLst>
          </p:cNvPr>
          <p:cNvSpPr>
            <a:spLocks noGrp="1"/>
          </p:cNvSpPr>
          <p:nvPr>
            <p:ph type="subTitle" idx="1"/>
          </p:nvPr>
        </p:nvSpPr>
        <p:spPr>
          <a:xfrm>
            <a:off x="2417457" y="5181787"/>
            <a:ext cx="6450318" cy="1676213"/>
          </a:xfrm>
        </p:spPr>
        <p:txBody>
          <a:bodyPr>
            <a:noAutofit/>
          </a:bodyPr>
          <a:lstStyle/>
          <a:p>
            <a:r>
              <a:rPr lang="en-US" sz="2400" dirty="0">
                <a:solidFill>
                  <a:schemeClr val="bg1"/>
                </a:solidFill>
              </a:rPr>
              <a:t>Fernando Saca</a:t>
            </a:r>
          </a:p>
          <a:p>
            <a:r>
              <a:rPr lang="en-US" sz="2400" dirty="0">
                <a:solidFill>
                  <a:schemeClr val="bg1"/>
                </a:solidFill>
              </a:rPr>
              <a:t>Computer Science / Philosophy</a:t>
            </a:r>
          </a:p>
          <a:p>
            <a:r>
              <a:rPr lang="en-US" sz="2400" dirty="0">
                <a:solidFill>
                  <a:schemeClr val="bg1"/>
                </a:solidFill>
              </a:rPr>
              <a:t>Pepperdine University</a:t>
            </a:r>
          </a:p>
        </p:txBody>
      </p:sp>
      <p:pic>
        <p:nvPicPr>
          <p:cNvPr id="4" name="Picture 3">
            <a:extLst>
              <a:ext uri="{FF2B5EF4-FFF2-40B4-BE49-F238E27FC236}">
                <a16:creationId xmlns:a16="http://schemas.microsoft.com/office/drawing/2014/main" id="{E6FD939B-53CC-AB4D-A051-E81E0A7CF987}"/>
              </a:ext>
            </a:extLst>
          </p:cNvPr>
          <p:cNvPicPr>
            <a:picLocks noChangeAspect="1"/>
          </p:cNvPicPr>
          <p:nvPr/>
        </p:nvPicPr>
        <p:blipFill>
          <a:blip r:embed="rId2"/>
          <a:stretch>
            <a:fillRect/>
          </a:stretch>
        </p:blipFill>
        <p:spPr>
          <a:xfrm>
            <a:off x="9912484" y="6209239"/>
            <a:ext cx="2201694" cy="580667"/>
          </a:xfrm>
          <a:prstGeom prst="rect">
            <a:avLst/>
          </a:prstGeom>
        </p:spPr>
      </p:pic>
      <p:pic>
        <p:nvPicPr>
          <p:cNvPr id="6" name="Picture 5">
            <a:extLst>
              <a:ext uri="{FF2B5EF4-FFF2-40B4-BE49-F238E27FC236}">
                <a16:creationId xmlns:a16="http://schemas.microsoft.com/office/drawing/2014/main" id="{1CF6A9C3-7B93-A64A-BD60-9E8546844534}"/>
              </a:ext>
            </a:extLst>
          </p:cNvPr>
          <p:cNvPicPr>
            <a:picLocks noChangeAspect="1"/>
          </p:cNvPicPr>
          <p:nvPr/>
        </p:nvPicPr>
        <p:blipFill>
          <a:blip r:embed="rId3"/>
          <a:stretch>
            <a:fillRect/>
          </a:stretch>
        </p:blipFill>
        <p:spPr>
          <a:xfrm>
            <a:off x="3937493" y="3266184"/>
            <a:ext cx="8176685" cy="1217804"/>
          </a:xfrm>
          <a:prstGeom prst="rect">
            <a:avLst/>
          </a:prstGeom>
        </p:spPr>
      </p:pic>
    </p:spTree>
    <p:extLst>
      <p:ext uri="{BB962C8B-B14F-4D97-AF65-F5344CB8AC3E}">
        <p14:creationId xmlns:p14="http://schemas.microsoft.com/office/powerpoint/2010/main" val="141836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8597-A769-E943-8CA7-7B6BD7306530}"/>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144CC1AE-6010-F24F-AA97-F3CD5DC3505C}"/>
              </a:ext>
            </a:extLst>
          </p:cNvPr>
          <p:cNvSpPr>
            <a:spLocks noGrp="1"/>
          </p:cNvSpPr>
          <p:nvPr>
            <p:ph idx="1"/>
          </p:nvPr>
        </p:nvSpPr>
        <p:spPr/>
        <p:txBody>
          <a:bodyPr/>
          <a:lstStyle/>
          <a:p>
            <a:r>
              <a:rPr lang="en-US" dirty="0">
                <a:solidFill>
                  <a:schemeClr val="bg1"/>
                </a:solidFill>
              </a:rPr>
              <a:t>Summarize presentation</a:t>
            </a:r>
          </a:p>
          <a:p>
            <a:r>
              <a:rPr lang="en-US" dirty="0">
                <a:solidFill>
                  <a:schemeClr val="bg1"/>
                </a:solidFill>
              </a:rPr>
              <a:t>Restate significance of work</a:t>
            </a:r>
          </a:p>
        </p:txBody>
      </p:sp>
    </p:spTree>
    <p:extLst>
      <p:ext uri="{BB962C8B-B14F-4D97-AF65-F5344CB8AC3E}">
        <p14:creationId xmlns:p14="http://schemas.microsoft.com/office/powerpoint/2010/main" val="61988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64A6-FC1B-384B-8ECF-1E594F0E7036}"/>
              </a:ext>
            </a:extLst>
          </p:cNvPr>
          <p:cNvSpPr>
            <a:spLocks noGrp="1"/>
          </p:cNvSpPr>
          <p:nvPr>
            <p:ph type="title"/>
          </p:nvPr>
        </p:nvSpPr>
        <p:spPr/>
        <p:txBody>
          <a:bodyPr/>
          <a:lstStyle/>
          <a:p>
            <a:r>
              <a:rPr lang="en-US" dirty="0">
                <a:solidFill>
                  <a:schemeClr val="bg1"/>
                </a:solidFill>
              </a:rPr>
              <a:t>An Overview</a:t>
            </a:r>
          </a:p>
        </p:txBody>
      </p:sp>
      <p:sp>
        <p:nvSpPr>
          <p:cNvPr id="4" name="TextBox 3">
            <a:extLst>
              <a:ext uri="{FF2B5EF4-FFF2-40B4-BE49-F238E27FC236}">
                <a16:creationId xmlns:a16="http://schemas.microsoft.com/office/drawing/2014/main" id="{2F350B92-F03C-4D72-BCAB-A4E2AC4270E2}"/>
              </a:ext>
            </a:extLst>
          </p:cNvPr>
          <p:cNvSpPr txBox="1"/>
          <p:nvPr/>
        </p:nvSpPr>
        <p:spPr>
          <a:xfrm>
            <a:off x="1895475" y="5541565"/>
            <a:ext cx="2129109" cy="861774"/>
          </a:xfrm>
          <a:prstGeom prst="rect">
            <a:avLst/>
          </a:prstGeom>
          <a:noFill/>
        </p:spPr>
        <p:txBody>
          <a:bodyPr wrap="none" rtlCol="0">
            <a:spAutoFit/>
          </a:bodyPr>
          <a:lstStyle/>
          <a:p>
            <a:r>
              <a:rPr lang="en-US" sz="3200" dirty="0">
                <a:solidFill>
                  <a:schemeClr val="bg1"/>
                </a:solidFill>
              </a:rPr>
              <a:t>Significance</a:t>
            </a:r>
          </a:p>
          <a:p>
            <a:endParaRPr lang="en-US" dirty="0"/>
          </a:p>
        </p:txBody>
      </p:sp>
      <p:sp>
        <p:nvSpPr>
          <p:cNvPr id="6" name="TextBox 5">
            <a:extLst>
              <a:ext uri="{FF2B5EF4-FFF2-40B4-BE49-F238E27FC236}">
                <a16:creationId xmlns:a16="http://schemas.microsoft.com/office/drawing/2014/main" id="{279D513A-307D-4312-BC5F-D54EE4DCACE6}"/>
              </a:ext>
            </a:extLst>
          </p:cNvPr>
          <p:cNvSpPr txBox="1"/>
          <p:nvPr/>
        </p:nvSpPr>
        <p:spPr>
          <a:xfrm>
            <a:off x="9060223" y="5541565"/>
            <a:ext cx="1235210" cy="1231106"/>
          </a:xfrm>
          <a:prstGeom prst="rect">
            <a:avLst/>
          </a:prstGeom>
          <a:noFill/>
        </p:spPr>
        <p:txBody>
          <a:bodyPr wrap="none" rtlCol="0">
            <a:spAutoFit/>
          </a:bodyPr>
          <a:lstStyle/>
          <a:p>
            <a:r>
              <a:rPr lang="en-US" sz="3200" dirty="0">
                <a:solidFill>
                  <a:schemeClr val="bg1"/>
                </a:solidFill>
              </a:rPr>
              <a:t>Results</a:t>
            </a:r>
          </a:p>
          <a:p>
            <a:endParaRPr lang="en-US" sz="2400" dirty="0">
              <a:solidFill>
                <a:schemeClr val="bg1"/>
              </a:solidFill>
            </a:endParaRPr>
          </a:p>
          <a:p>
            <a:endParaRPr lang="en-US" dirty="0"/>
          </a:p>
        </p:txBody>
      </p:sp>
      <p:sp>
        <p:nvSpPr>
          <p:cNvPr id="7" name="TextBox 6">
            <a:extLst>
              <a:ext uri="{FF2B5EF4-FFF2-40B4-BE49-F238E27FC236}">
                <a16:creationId xmlns:a16="http://schemas.microsoft.com/office/drawing/2014/main" id="{8DE4DBBB-448D-4F35-A6BB-8E8CA0CD7703}"/>
              </a:ext>
            </a:extLst>
          </p:cNvPr>
          <p:cNvSpPr txBox="1"/>
          <p:nvPr/>
        </p:nvSpPr>
        <p:spPr>
          <a:xfrm>
            <a:off x="5367338" y="5535612"/>
            <a:ext cx="2350131" cy="861774"/>
          </a:xfrm>
          <a:prstGeom prst="rect">
            <a:avLst/>
          </a:prstGeom>
          <a:noFill/>
        </p:spPr>
        <p:txBody>
          <a:bodyPr wrap="none" rtlCol="0">
            <a:spAutoFit/>
          </a:bodyPr>
          <a:lstStyle/>
          <a:p>
            <a:r>
              <a:rPr lang="en-US" sz="3200" dirty="0">
                <a:solidFill>
                  <a:schemeClr val="bg1"/>
                </a:solidFill>
              </a:rPr>
              <a:t>Methodology</a:t>
            </a:r>
          </a:p>
          <a:p>
            <a:endParaRPr lang="en-US" dirty="0"/>
          </a:p>
        </p:txBody>
      </p:sp>
      <p:pic>
        <p:nvPicPr>
          <p:cNvPr id="10" name="Picture 9">
            <a:extLst>
              <a:ext uri="{FF2B5EF4-FFF2-40B4-BE49-F238E27FC236}">
                <a16:creationId xmlns:a16="http://schemas.microsoft.com/office/drawing/2014/main" id="{0490DB04-7A23-4B8E-A735-B2EB1043404C}"/>
              </a:ext>
            </a:extLst>
          </p:cNvPr>
          <p:cNvPicPr>
            <a:picLocks noChangeAspect="1"/>
          </p:cNvPicPr>
          <p:nvPr/>
        </p:nvPicPr>
        <p:blipFill>
          <a:blip r:embed="rId2"/>
          <a:stretch>
            <a:fillRect/>
          </a:stretch>
        </p:blipFill>
        <p:spPr>
          <a:xfrm>
            <a:off x="8018727" y="2407168"/>
            <a:ext cx="3318201" cy="3085187"/>
          </a:xfrm>
          <a:prstGeom prst="rect">
            <a:avLst/>
          </a:prstGeom>
        </p:spPr>
      </p:pic>
      <p:pic>
        <p:nvPicPr>
          <p:cNvPr id="11" name="Picture 10">
            <a:extLst>
              <a:ext uri="{FF2B5EF4-FFF2-40B4-BE49-F238E27FC236}">
                <a16:creationId xmlns:a16="http://schemas.microsoft.com/office/drawing/2014/main" id="{054C80F2-9EAC-4A51-A25D-3A061DA22C5C}"/>
              </a:ext>
            </a:extLst>
          </p:cNvPr>
          <p:cNvPicPr>
            <a:picLocks noChangeAspect="1"/>
          </p:cNvPicPr>
          <p:nvPr/>
        </p:nvPicPr>
        <p:blipFill>
          <a:blip r:embed="rId3"/>
          <a:stretch>
            <a:fillRect/>
          </a:stretch>
        </p:blipFill>
        <p:spPr>
          <a:xfrm>
            <a:off x="5422646" y="2097088"/>
            <a:ext cx="2239514" cy="3395267"/>
          </a:xfrm>
          <a:prstGeom prst="rect">
            <a:avLst/>
          </a:prstGeom>
        </p:spPr>
      </p:pic>
      <p:pic>
        <p:nvPicPr>
          <p:cNvPr id="1026" name="Picture 2" descr="Image result for argument">
            <a:extLst>
              <a:ext uri="{FF2B5EF4-FFF2-40B4-BE49-F238E27FC236}">
                <a16:creationId xmlns:a16="http://schemas.microsoft.com/office/drawing/2014/main" id="{862CEE07-EB2F-4697-8538-BFF67783C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249" y="4082651"/>
            <a:ext cx="1613560" cy="12101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6824A77-553E-4BBE-975D-629C9AB7DD21}"/>
              </a:ext>
            </a:extLst>
          </p:cNvPr>
          <p:cNvPicPr>
            <a:picLocks noChangeAspect="1"/>
          </p:cNvPicPr>
          <p:nvPr/>
        </p:nvPicPr>
        <p:blipFill>
          <a:blip r:embed="rId5"/>
          <a:stretch>
            <a:fillRect/>
          </a:stretch>
        </p:blipFill>
        <p:spPr>
          <a:xfrm>
            <a:off x="1823334" y="2553969"/>
            <a:ext cx="2273389" cy="1071800"/>
          </a:xfrm>
          <a:prstGeom prst="rect">
            <a:avLst/>
          </a:prstGeom>
        </p:spPr>
      </p:pic>
    </p:spTree>
    <p:extLst>
      <p:ext uri="{BB962C8B-B14F-4D97-AF65-F5344CB8AC3E}">
        <p14:creationId xmlns:p14="http://schemas.microsoft.com/office/powerpoint/2010/main" val="35699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BB8-97B6-7D46-BE6D-AC98D891B93C}"/>
              </a:ext>
            </a:extLst>
          </p:cNvPr>
          <p:cNvSpPr>
            <a:spLocks noGrp="1"/>
          </p:cNvSpPr>
          <p:nvPr>
            <p:ph type="title"/>
          </p:nvPr>
        </p:nvSpPr>
        <p:spPr/>
        <p:txBody>
          <a:bodyPr/>
          <a:lstStyle/>
          <a:p>
            <a:r>
              <a:rPr lang="en-US" dirty="0">
                <a:solidFill>
                  <a:schemeClr val="bg1"/>
                </a:solidFill>
              </a:rPr>
              <a:t>Significance</a:t>
            </a:r>
          </a:p>
        </p:txBody>
      </p:sp>
      <p:sp>
        <p:nvSpPr>
          <p:cNvPr id="3" name="Content Placeholder 2">
            <a:extLst>
              <a:ext uri="{FF2B5EF4-FFF2-40B4-BE49-F238E27FC236}">
                <a16:creationId xmlns:a16="http://schemas.microsoft.com/office/drawing/2014/main" id="{D34A5D6E-D82D-0A48-AE31-CA15DFE3DE3B}"/>
              </a:ext>
            </a:extLst>
          </p:cNvPr>
          <p:cNvSpPr>
            <a:spLocks noGrp="1"/>
          </p:cNvSpPr>
          <p:nvPr>
            <p:ph idx="1"/>
          </p:nvPr>
        </p:nvSpPr>
        <p:spPr>
          <a:xfrm>
            <a:off x="1141413" y="2249487"/>
            <a:ext cx="4586288" cy="660401"/>
          </a:xfrm>
        </p:spPr>
        <p:txBody>
          <a:bodyPr>
            <a:normAutofit/>
          </a:bodyPr>
          <a:lstStyle/>
          <a:p>
            <a:pPr marL="0" indent="0">
              <a:buNone/>
            </a:pPr>
            <a:r>
              <a:rPr lang="en-US" sz="2800" dirty="0">
                <a:solidFill>
                  <a:schemeClr val="bg1"/>
                </a:solidFill>
              </a:rPr>
              <a:t>Computer science</a:t>
            </a:r>
          </a:p>
        </p:txBody>
      </p:sp>
      <p:pic>
        <p:nvPicPr>
          <p:cNvPr id="4" name="Picture 2" descr="Image result for argument">
            <a:extLst>
              <a:ext uri="{FF2B5EF4-FFF2-40B4-BE49-F238E27FC236}">
                <a16:creationId xmlns:a16="http://schemas.microsoft.com/office/drawing/2014/main" id="{6FB01038-16B6-45C7-A683-B53070033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339" y="3062287"/>
            <a:ext cx="3879851" cy="2909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A77ACA-F9ED-4985-A4E0-6D9919C936B7}"/>
              </a:ext>
            </a:extLst>
          </p:cNvPr>
          <p:cNvPicPr>
            <a:picLocks noChangeAspect="1"/>
          </p:cNvPicPr>
          <p:nvPr/>
        </p:nvPicPr>
        <p:blipFill>
          <a:blip r:embed="rId3"/>
          <a:stretch>
            <a:fillRect/>
          </a:stretch>
        </p:blipFill>
        <p:spPr>
          <a:xfrm>
            <a:off x="1173956" y="3062287"/>
            <a:ext cx="4586289" cy="2162228"/>
          </a:xfrm>
          <a:prstGeom prst="rect">
            <a:avLst/>
          </a:prstGeom>
        </p:spPr>
      </p:pic>
      <p:sp>
        <p:nvSpPr>
          <p:cNvPr id="6" name="Content Placeholder 2">
            <a:extLst>
              <a:ext uri="{FF2B5EF4-FFF2-40B4-BE49-F238E27FC236}">
                <a16:creationId xmlns:a16="http://schemas.microsoft.com/office/drawing/2014/main" id="{3CA639AA-3261-44A4-A94E-70C93428B7EC}"/>
              </a:ext>
            </a:extLst>
          </p:cNvPr>
          <p:cNvSpPr txBox="1">
            <a:spLocks/>
          </p:cNvSpPr>
          <p:nvPr/>
        </p:nvSpPr>
        <p:spPr>
          <a:xfrm>
            <a:off x="6814339" y="2330450"/>
            <a:ext cx="3879851" cy="5794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English argumentation</a:t>
            </a:r>
          </a:p>
        </p:txBody>
      </p:sp>
    </p:spTree>
    <p:extLst>
      <p:ext uri="{BB962C8B-B14F-4D97-AF65-F5344CB8AC3E}">
        <p14:creationId xmlns:p14="http://schemas.microsoft.com/office/powerpoint/2010/main" val="23734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E53-8531-6F46-9DFA-589E4700345C}"/>
              </a:ext>
            </a:extLst>
          </p:cNvPr>
          <p:cNvSpPr>
            <a:spLocks noGrp="1"/>
          </p:cNvSpPr>
          <p:nvPr>
            <p:ph type="title"/>
          </p:nvPr>
        </p:nvSpPr>
        <p:spPr/>
        <p:txBody>
          <a:bodyPr/>
          <a:lstStyle/>
          <a:p>
            <a:r>
              <a:rPr lang="en-US" dirty="0">
                <a:solidFill>
                  <a:schemeClr val="bg1"/>
                </a:solidFill>
              </a:rPr>
              <a:t>Application to Computer Science</a:t>
            </a:r>
          </a:p>
        </p:txBody>
      </p:sp>
      <p:sp>
        <p:nvSpPr>
          <p:cNvPr id="3" name="Content Placeholder 2">
            <a:extLst>
              <a:ext uri="{FF2B5EF4-FFF2-40B4-BE49-F238E27FC236}">
                <a16:creationId xmlns:a16="http://schemas.microsoft.com/office/drawing/2014/main" id="{CEB7E56B-9274-DF4E-BDBB-92EA54D9E41F}"/>
              </a:ext>
            </a:extLst>
          </p:cNvPr>
          <p:cNvSpPr>
            <a:spLocks noGrp="1"/>
          </p:cNvSpPr>
          <p:nvPr>
            <p:ph idx="1"/>
          </p:nvPr>
        </p:nvSpPr>
        <p:spPr>
          <a:xfrm>
            <a:off x="1141413" y="2249487"/>
            <a:ext cx="4897438" cy="3541714"/>
          </a:xfrm>
        </p:spPr>
        <p:txBody>
          <a:bodyPr/>
          <a:lstStyle/>
          <a:p>
            <a:r>
              <a:rPr lang="en-US" dirty="0">
                <a:solidFill>
                  <a:schemeClr val="bg1"/>
                </a:solidFill>
              </a:rPr>
              <a:t>Proving program correctness</a:t>
            </a:r>
          </a:p>
          <a:p>
            <a:pPr lvl="1"/>
            <a:r>
              <a:rPr lang="en-US" dirty="0">
                <a:solidFill>
                  <a:schemeClr val="bg1"/>
                </a:solidFill>
              </a:rPr>
              <a:t>Specifically, selective and iterative programs</a:t>
            </a:r>
          </a:p>
          <a:p>
            <a:r>
              <a:rPr lang="en-US" dirty="0">
                <a:solidFill>
                  <a:schemeClr val="bg1"/>
                </a:solidFill>
              </a:rPr>
              <a:t>Pain-free theorem verification</a:t>
            </a:r>
          </a:p>
        </p:txBody>
      </p:sp>
      <p:pic>
        <p:nvPicPr>
          <p:cNvPr id="4" name="Picture 3">
            <a:extLst>
              <a:ext uri="{FF2B5EF4-FFF2-40B4-BE49-F238E27FC236}">
                <a16:creationId xmlns:a16="http://schemas.microsoft.com/office/drawing/2014/main" id="{66A1C16B-1A11-4226-B3D8-55C2BE6FDF37}"/>
              </a:ext>
            </a:extLst>
          </p:cNvPr>
          <p:cNvPicPr>
            <a:picLocks noChangeAspect="1"/>
          </p:cNvPicPr>
          <p:nvPr/>
        </p:nvPicPr>
        <p:blipFill>
          <a:blip r:embed="rId2"/>
          <a:stretch>
            <a:fillRect/>
          </a:stretch>
        </p:blipFill>
        <p:spPr>
          <a:xfrm>
            <a:off x="6461122" y="2939230"/>
            <a:ext cx="4586289" cy="2162228"/>
          </a:xfrm>
          <a:prstGeom prst="rect">
            <a:avLst/>
          </a:prstGeom>
        </p:spPr>
      </p:pic>
    </p:spTree>
    <p:extLst>
      <p:ext uri="{BB962C8B-B14F-4D97-AF65-F5344CB8AC3E}">
        <p14:creationId xmlns:p14="http://schemas.microsoft.com/office/powerpoint/2010/main" val="40992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Application to English Argumentation</a:t>
            </a:r>
          </a:p>
        </p:txBody>
      </p:sp>
      <p:sp>
        <p:nvSpPr>
          <p:cNvPr id="3" name="Content Placeholder 2">
            <a:extLst>
              <a:ext uri="{FF2B5EF4-FFF2-40B4-BE49-F238E27FC236}">
                <a16:creationId xmlns:a16="http://schemas.microsoft.com/office/drawing/2014/main" id="{C1B84D4F-3EC1-974D-AFC6-A0325DDD6FDF}"/>
              </a:ext>
            </a:extLst>
          </p:cNvPr>
          <p:cNvSpPr>
            <a:spLocks noGrp="1"/>
          </p:cNvSpPr>
          <p:nvPr>
            <p:ph idx="1"/>
          </p:nvPr>
        </p:nvSpPr>
        <p:spPr>
          <a:xfrm>
            <a:off x="1141412" y="2249487"/>
            <a:ext cx="9426459" cy="3370263"/>
          </a:xfrm>
        </p:spPr>
        <p:txBody>
          <a:bodyPr/>
          <a:lstStyle/>
          <a:p>
            <a:pPr marL="0" indent="0">
              <a:buNone/>
            </a:pPr>
            <a:r>
              <a:rPr lang="en-US" dirty="0">
                <a:solidFill>
                  <a:schemeClr val="bg1"/>
                </a:solidFill>
              </a:rPr>
              <a:t>Solving a word problem</a:t>
            </a:r>
          </a:p>
        </p:txBody>
      </p:sp>
      <p:pic>
        <p:nvPicPr>
          <p:cNvPr id="5" name="Picture 2" descr="Image result for argument">
            <a:extLst>
              <a:ext uri="{FF2B5EF4-FFF2-40B4-BE49-F238E27FC236}">
                <a16:creationId xmlns:a16="http://schemas.microsoft.com/office/drawing/2014/main" id="{7AC66173-29AB-4A12-A39C-10C5B373D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62287"/>
            <a:ext cx="3879851"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a:p>
            <a:pPr lvl="1"/>
            <a:r>
              <a:rPr lang="en-US" dirty="0">
                <a:solidFill>
                  <a:schemeClr val="bg1"/>
                </a:solidFill>
              </a:rPr>
              <a:t>Equational system</a:t>
            </a:r>
          </a:p>
        </p:txBody>
      </p:sp>
      <p:pic>
        <p:nvPicPr>
          <p:cNvPr id="4" name="Picture 3">
            <a:extLst>
              <a:ext uri="{FF2B5EF4-FFF2-40B4-BE49-F238E27FC236}">
                <a16:creationId xmlns:a16="http://schemas.microsoft.com/office/drawing/2014/main" id="{693114A8-E9A7-4BA1-88BF-7D3B57B512A6}"/>
              </a:ext>
            </a:extLst>
          </p:cNvPr>
          <p:cNvPicPr>
            <a:picLocks noChangeAspect="1"/>
          </p:cNvPicPr>
          <p:nvPr/>
        </p:nvPicPr>
        <p:blipFill>
          <a:blip r:embed="rId2"/>
          <a:stretch>
            <a:fillRect/>
          </a:stretch>
        </p:blipFill>
        <p:spPr>
          <a:xfrm>
            <a:off x="6094411" y="2097088"/>
            <a:ext cx="4302333" cy="3576638"/>
          </a:xfrm>
          <a:prstGeom prst="rect">
            <a:avLst/>
          </a:prstGeom>
        </p:spPr>
      </p:pic>
    </p:spTree>
    <p:extLst>
      <p:ext uri="{BB962C8B-B14F-4D97-AF65-F5344CB8AC3E}">
        <p14:creationId xmlns:p14="http://schemas.microsoft.com/office/powerpoint/2010/main" val="127942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19B7A-125E-D449-9FDC-AB62251D03B4}"/>
              </a:ext>
            </a:extLst>
          </p:cNvPr>
          <p:cNvPicPr>
            <a:picLocks noChangeAspect="1"/>
          </p:cNvPicPr>
          <p:nvPr/>
        </p:nvPicPr>
        <p:blipFill>
          <a:blip r:embed="rId2"/>
          <a:stretch>
            <a:fillRect/>
          </a:stretch>
        </p:blipFill>
        <p:spPr>
          <a:xfrm>
            <a:off x="1359243" y="111719"/>
            <a:ext cx="3188043" cy="6532693"/>
          </a:xfrm>
          <a:prstGeom prst="rect">
            <a:avLst/>
          </a:prstGeom>
        </p:spPr>
      </p:pic>
      <p:pic>
        <p:nvPicPr>
          <p:cNvPr id="6" name="Picture 5">
            <a:extLst>
              <a:ext uri="{FF2B5EF4-FFF2-40B4-BE49-F238E27FC236}">
                <a16:creationId xmlns:a16="http://schemas.microsoft.com/office/drawing/2014/main" id="{0DE42DC2-10F7-DB4C-B45C-98CDAD819DDB}"/>
              </a:ext>
            </a:extLst>
          </p:cNvPr>
          <p:cNvPicPr>
            <a:picLocks noChangeAspect="1"/>
          </p:cNvPicPr>
          <p:nvPr/>
        </p:nvPicPr>
        <p:blipFill>
          <a:blip r:embed="rId3"/>
          <a:stretch>
            <a:fillRect/>
          </a:stretch>
        </p:blipFill>
        <p:spPr>
          <a:xfrm>
            <a:off x="6156271" y="3084105"/>
            <a:ext cx="4779659" cy="711864"/>
          </a:xfrm>
          <a:prstGeom prst="rect">
            <a:avLst/>
          </a:prstGeom>
        </p:spPr>
      </p:pic>
      <p:cxnSp>
        <p:nvCxnSpPr>
          <p:cNvPr id="9" name="Straight Arrow Connector 8">
            <a:extLst>
              <a:ext uri="{FF2B5EF4-FFF2-40B4-BE49-F238E27FC236}">
                <a16:creationId xmlns:a16="http://schemas.microsoft.com/office/drawing/2014/main" id="{38B8EBC7-9C67-2640-923E-CAFC48D4E8CC}"/>
              </a:ext>
            </a:extLst>
          </p:cNvPr>
          <p:cNvCxnSpPr>
            <a:cxnSpLocks/>
          </p:cNvCxnSpPr>
          <p:nvPr/>
        </p:nvCxnSpPr>
        <p:spPr>
          <a:xfrm flipV="1">
            <a:off x="2968228" y="3795969"/>
            <a:ext cx="3288225" cy="2608403"/>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1A9D0-805F-4945-A946-D70E958D7B9C}"/>
              </a:ext>
            </a:extLst>
          </p:cNvPr>
          <p:cNvSpPr/>
          <p:nvPr/>
        </p:nvSpPr>
        <p:spPr>
          <a:xfrm>
            <a:off x="1562100" y="6404372"/>
            <a:ext cx="1406128" cy="145256"/>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37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634B-5955-4437-A94F-CDBE08DA7117}"/>
              </a:ext>
            </a:extLst>
          </p:cNvPr>
          <p:cNvSpPr>
            <a:spLocks noGrp="1"/>
          </p:cNvSpPr>
          <p:nvPr>
            <p:ph type="title"/>
          </p:nvPr>
        </p:nvSpPr>
        <p:spPr/>
        <p:txBody>
          <a:bodyPr/>
          <a:lstStyle/>
          <a:p>
            <a:r>
              <a:rPr lang="en-US" dirty="0">
                <a:solidFill>
                  <a:schemeClr val="bg1"/>
                </a:solidFill>
              </a:rPr>
              <a:t>The Equational System</a:t>
            </a:r>
          </a:p>
        </p:txBody>
      </p:sp>
      <p:sp>
        <p:nvSpPr>
          <p:cNvPr id="3" name="Content Placeholder 2">
            <a:extLst>
              <a:ext uri="{FF2B5EF4-FFF2-40B4-BE49-F238E27FC236}">
                <a16:creationId xmlns:a16="http://schemas.microsoft.com/office/drawing/2014/main" id="{F8A90245-63C8-4EDA-BEB0-6F9A1421CBF1}"/>
              </a:ext>
            </a:extLst>
          </p:cNvPr>
          <p:cNvSpPr>
            <a:spLocks noGrp="1"/>
          </p:cNvSpPr>
          <p:nvPr>
            <p:ph idx="1"/>
          </p:nvPr>
        </p:nvSpPr>
        <p:spPr>
          <a:xfrm>
            <a:off x="1141412" y="2249487"/>
            <a:ext cx="5654421" cy="3541714"/>
          </a:xfrm>
        </p:spPr>
        <p:txBody>
          <a:bodyPr/>
          <a:lstStyle/>
          <a:p>
            <a:r>
              <a:rPr lang="en-US" dirty="0">
                <a:solidFill>
                  <a:schemeClr val="bg1"/>
                </a:solidFill>
              </a:rPr>
              <a:t>Concerning inference rules and axioms, it is a balance between the other two systems</a:t>
            </a:r>
          </a:p>
          <a:p>
            <a:r>
              <a:rPr lang="en-US" dirty="0">
                <a:solidFill>
                  <a:schemeClr val="bg1"/>
                </a:solidFill>
              </a:rPr>
              <a:t>Cumulative</a:t>
            </a:r>
          </a:p>
          <a:p>
            <a:r>
              <a:rPr lang="en-US" dirty="0">
                <a:solidFill>
                  <a:schemeClr val="bg1"/>
                </a:solidFill>
              </a:rPr>
              <a:t>Neat feature worth mentioning</a:t>
            </a:r>
          </a:p>
        </p:txBody>
      </p:sp>
      <p:pic>
        <p:nvPicPr>
          <p:cNvPr id="4" name="Picture 3">
            <a:extLst>
              <a:ext uri="{FF2B5EF4-FFF2-40B4-BE49-F238E27FC236}">
                <a16:creationId xmlns:a16="http://schemas.microsoft.com/office/drawing/2014/main" id="{73690B9A-6399-4D4C-8EB1-2184926C4653}"/>
              </a:ext>
            </a:extLst>
          </p:cNvPr>
          <p:cNvPicPr>
            <a:picLocks noChangeAspect="1"/>
          </p:cNvPicPr>
          <p:nvPr/>
        </p:nvPicPr>
        <p:blipFill>
          <a:blip r:embed="rId2"/>
          <a:stretch>
            <a:fillRect/>
          </a:stretch>
        </p:blipFill>
        <p:spPr>
          <a:xfrm>
            <a:off x="7408608" y="1651801"/>
            <a:ext cx="3026029" cy="4587681"/>
          </a:xfrm>
          <a:prstGeom prst="rect">
            <a:avLst/>
          </a:prstGeom>
        </p:spPr>
      </p:pic>
    </p:spTree>
    <p:extLst>
      <p:ext uri="{BB962C8B-B14F-4D97-AF65-F5344CB8AC3E}">
        <p14:creationId xmlns:p14="http://schemas.microsoft.com/office/powerpoint/2010/main" val="352072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5" name="Content Placeholder 2">
            <a:extLst>
              <a:ext uri="{FF2B5EF4-FFF2-40B4-BE49-F238E27FC236}">
                <a16:creationId xmlns:a16="http://schemas.microsoft.com/office/drawing/2014/main" id="{C85AA5F1-A225-4DA8-BC21-9B326A52F04E}"/>
              </a:ext>
            </a:extLst>
          </p:cNvPr>
          <p:cNvSpPr>
            <a:spLocks noGrp="1"/>
          </p:cNvSpPr>
          <p:nvPr>
            <p:ph idx="1"/>
          </p:nvPr>
        </p:nvSpPr>
        <p:spPr>
          <a:xfrm>
            <a:off x="1141412" y="2249487"/>
            <a:ext cx="9905999" cy="3541714"/>
          </a:xfrm>
        </p:spPr>
        <p:txBody>
          <a:bodyPr/>
          <a:lstStyle/>
          <a:p>
            <a:r>
              <a:rPr lang="en-US" dirty="0">
                <a:solidFill>
                  <a:schemeClr val="bg1"/>
                </a:solidFill>
              </a:rPr>
              <a:t>Proofs</a:t>
            </a:r>
          </a:p>
          <a:p>
            <a:r>
              <a:rPr lang="en-US" dirty="0">
                <a:solidFill>
                  <a:schemeClr val="bg1"/>
                </a:solidFill>
              </a:rPr>
              <a:t>Counterexample of the converse</a:t>
            </a:r>
          </a:p>
          <a:p>
            <a:r>
              <a:rPr lang="en-US" dirty="0">
                <a:solidFill>
                  <a:schemeClr val="bg1"/>
                </a:solidFill>
              </a:rPr>
              <a:t>Implications of these results</a:t>
            </a:r>
          </a:p>
        </p:txBody>
      </p:sp>
    </p:spTree>
    <p:extLst>
      <p:ext uri="{BB962C8B-B14F-4D97-AF65-F5344CB8AC3E}">
        <p14:creationId xmlns:p14="http://schemas.microsoft.com/office/powerpoint/2010/main" val="50744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1133</TotalTime>
  <Words>95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 Theorem for Case Analysis</vt:lpstr>
      <vt:lpstr>An Overview</vt:lpstr>
      <vt:lpstr>Significance</vt:lpstr>
      <vt:lpstr>Application to Computer Science</vt:lpstr>
      <vt:lpstr>Application to English Argumentation</vt:lpstr>
      <vt:lpstr>methodology</vt:lpstr>
      <vt:lpstr>PowerPoint Presentation</vt:lpstr>
      <vt:lpstr>The Equational System</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Theorem for case analysis</dc:title>
  <dc:creator>Microsoft Office User</dc:creator>
  <cp:lastModifiedBy>Fernando Saca</cp:lastModifiedBy>
  <cp:revision>16</cp:revision>
  <dcterms:created xsi:type="dcterms:W3CDTF">2018-10-10T21:12:05Z</dcterms:created>
  <dcterms:modified xsi:type="dcterms:W3CDTF">2018-10-17T18:37:50Z</dcterms:modified>
</cp:coreProperties>
</file>