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64" r:id="rId5"/>
    <p:sldId id="271" r:id="rId6"/>
    <p:sldId id="263" r:id="rId7"/>
    <p:sldId id="272" r:id="rId8"/>
    <p:sldId id="269" r:id="rId9"/>
    <p:sldId id="259" r:id="rId10"/>
    <p:sldId id="270" r:id="rId11"/>
    <p:sldId id="265" r:id="rId12"/>
    <p:sldId id="262" r:id="rId13"/>
    <p:sldId id="260" r:id="rId14"/>
    <p:sldId id="274" r:id="rId15"/>
    <p:sldId id="275" r:id="rId16"/>
    <p:sldId id="279" r:id="rId17"/>
    <p:sldId id="27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Saca" initials="FS" lastIdx="9" clrIdx="0">
    <p:extLst>
      <p:ext uri="{19B8F6BF-5375-455C-9EA6-DF929625EA0E}">
        <p15:presenceInfo xmlns:p15="http://schemas.microsoft.com/office/powerpoint/2012/main" userId="55b9460f50b83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74"/>
  </p:normalViewPr>
  <p:slideViewPr>
    <p:cSldViewPr snapToGrid="0" snapToObjects="1">
      <p:cViewPr>
        <p:scale>
          <a:sx n="150" d="100"/>
          <a:sy n="150" d="100"/>
        </p:scale>
        <p:origin x="560"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1:30:33.506" idx="2">
    <p:pos x="10" y="10"/>
    <p:text>Point of the talk is to present a theorem for case analysis. Introduce theorem at this point; explain what it means (An equation with a variable replaced by true...). Significance will be explained two slides later.</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7T11:33:05.687" idx="3">
    <p:pos x="10" y="10"/>
    <p:text>Explain that this theorem is applicable both in the realm of computer science and English argumentation. Then, state that the proof calculus used was the equational system, covered in the Gries and Schneider text. Finally, explain that in the end of the presentation, two proofs and a counterexample will be presented, using the equational system.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or that there's no Aurora Borealis, it should be false that the sky is green!</p:text>
    <p:extLst>
      <p:ext uri="{C676402C-5697-4E1C-873F-D02D1690AC5C}">
        <p15:threadingInfo xmlns:p15="http://schemas.microsoft.com/office/powerpoint/2012/main" timeZoneBias="420"/>
      </p:ext>
    </p:extLst>
  </p:cm>
  <p:cm authorId="1" dt="2018-10-31T00:33:05.104" idx="8">
    <p:pos x="202" y="202"/>
    <p:text>Anyhow, the point is: assume this picture is false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it should be false that the sky is green!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it should be false that the sky is green!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31T00:37:02.310" idx="9">
    <p:pos x="3257" y="2351"/>
    <p:text>The neat feature is that the proofs can be read both ways</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10/31/18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35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33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9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6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0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14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09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1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5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3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4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10/31/18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1253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emf"/><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3C3B-E5FB-2344-943A-65C5B554933D}"/>
              </a:ext>
            </a:extLst>
          </p:cNvPr>
          <p:cNvSpPr>
            <a:spLocks noGrp="1"/>
          </p:cNvSpPr>
          <p:nvPr>
            <p:ph type="ctrTitle"/>
          </p:nvPr>
        </p:nvSpPr>
        <p:spPr>
          <a:xfrm>
            <a:off x="2081214" y="819150"/>
            <a:ext cx="8662986" cy="1749235"/>
          </a:xfrm>
        </p:spPr>
        <p:txBody>
          <a:bodyPr>
            <a:noAutofit/>
          </a:bodyPr>
          <a:lstStyle/>
          <a:p>
            <a:r>
              <a:rPr lang="en-US" sz="6000" dirty="0">
                <a:solidFill>
                  <a:schemeClr val="bg1"/>
                </a:solidFill>
              </a:rPr>
              <a:t>A Theorem for Case Analysis</a:t>
            </a:r>
          </a:p>
        </p:txBody>
      </p:sp>
      <p:sp>
        <p:nvSpPr>
          <p:cNvPr id="3" name="Subtitle 2">
            <a:extLst>
              <a:ext uri="{FF2B5EF4-FFF2-40B4-BE49-F238E27FC236}">
                <a16:creationId xmlns:a16="http://schemas.microsoft.com/office/drawing/2014/main" id="{2FB07345-7C52-D846-AC0B-E536743C742B}"/>
              </a:ext>
            </a:extLst>
          </p:cNvPr>
          <p:cNvSpPr>
            <a:spLocks noGrp="1"/>
          </p:cNvSpPr>
          <p:nvPr>
            <p:ph type="subTitle" idx="1"/>
          </p:nvPr>
        </p:nvSpPr>
        <p:spPr>
          <a:xfrm>
            <a:off x="2417457" y="5181787"/>
            <a:ext cx="6450318" cy="1676213"/>
          </a:xfrm>
        </p:spPr>
        <p:txBody>
          <a:bodyPr>
            <a:noAutofit/>
          </a:bodyPr>
          <a:lstStyle/>
          <a:p>
            <a:r>
              <a:rPr lang="en-US" sz="2400" dirty="0">
                <a:solidFill>
                  <a:schemeClr val="bg1"/>
                </a:solidFill>
              </a:rPr>
              <a:t>Fernando Saca</a:t>
            </a:r>
          </a:p>
          <a:p>
            <a:r>
              <a:rPr lang="en-US" sz="2400" dirty="0">
                <a:solidFill>
                  <a:schemeClr val="bg1"/>
                </a:solidFill>
              </a:rPr>
              <a:t>Computer Science / Philosophy</a:t>
            </a:r>
          </a:p>
          <a:p>
            <a:r>
              <a:rPr lang="en-US" sz="2400" dirty="0">
                <a:solidFill>
                  <a:schemeClr val="bg1"/>
                </a:solidFill>
              </a:rPr>
              <a:t>Pepperdine University</a:t>
            </a:r>
          </a:p>
        </p:txBody>
      </p:sp>
      <p:pic>
        <p:nvPicPr>
          <p:cNvPr id="4" name="Picture 3">
            <a:extLst>
              <a:ext uri="{FF2B5EF4-FFF2-40B4-BE49-F238E27FC236}">
                <a16:creationId xmlns:a16="http://schemas.microsoft.com/office/drawing/2014/main" id="{E6FD939B-53CC-AB4D-A051-E81E0A7CF987}"/>
              </a:ext>
            </a:extLst>
          </p:cNvPr>
          <p:cNvPicPr>
            <a:picLocks noChangeAspect="1"/>
          </p:cNvPicPr>
          <p:nvPr/>
        </p:nvPicPr>
        <p:blipFill>
          <a:blip r:embed="rId2"/>
          <a:stretch>
            <a:fillRect/>
          </a:stretch>
        </p:blipFill>
        <p:spPr>
          <a:xfrm>
            <a:off x="9912484" y="6209239"/>
            <a:ext cx="2201694" cy="580667"/>
          </a:xfrm>
          <a:prstGeom prst="rect">
            <a:avLst/>
          </a:prstGeom>
        </p:spPr>
      </p:pic>
      <p:pic>
        <p:nvPicPr>
          <p:cNvPr id="6" name="Picture 5">
            <a:extLst>
              <a:ext uri="{FF2B5EF4-FFF2-40B4-BE49-F238E27FC236}">
                <a16:creationId xmlns:a16="http://schemas.microsoft.com/office/drawing/2014/main" id="{1CF6A9C3-7B93-A64A-BD60-9E8546844534}"/>
              </a:ext>
            </a:extLst>
          </p:cNvPr>
          <p:cNvPicPr>
            <a:picLocks noChangeAspect="1"/>
          </p:cNvPicPr>
          <p:nvPr/>
        </p:nvPicPr>
        <p:blipFill>
          <a:blip r:embed="rId3"/>
          <a:stretch>
            <a:fillRect/>
          </a:stretch>
        </p:blipFill>
        <p:spPr>
          <a:xfrm>
            <a:off x="2836646" y="3171008"/>
            <a:ext cx="8176685" cy="1217804"/>
          </a:xfrm>
          <a:prstGeom prst="rect">
            <a:avLst/>
          </a:prstGeom>
        </p:spPr>
      </p:pic>
    </p:spTree>
    <p:extLst>
      <p:ext uri="{BB962C8B-B14F-4D97-AF65-F5344CB8AC3E}">
        <p14:creationId xmlns:p14="http://schemas.microsoft.com/office/powerpoint/2010/main" val="141836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a:p>
            <a:pPr lvl="1"/>
            <a:r>
              <a:rPr lang="en-US" dirty="0">
                <a:solidFill>
                  <a:schemeClr val="bg1"/>
                </a:solidFill>
              </a:rPr>
              <a:t>Equational system</a:t>
            </a:r>
          </a:p>
        </p:txBody>
      </p:sp>
      <p:cxnSp>
        <p:nvCxnSpPr>
          <p:cNvPr id="5" name="Straight Arrow Connector 4">
            <a:extLst>
              <a:ext uri="{FF2B5EF4-FFF2-40B4-BE49-F238E27FC236}">
                <a16:creationId xmlns:a16="http://schemas.microsoft.com/office/drawing/2014/main" id="{E3537BBD-9AF1-4E6E-A7A4-667361B0017C}"/>
              </a:ext>
            </a:extLst>
          </p:cNvPr>
          <p:cNvCxnSpPr>
            <a:cxnSpLocks/>
          </p:cNvCxnSpPr>
          <p:nvPr/>
        </p:nvCxnSpPr>
        <p:spPr>
          <a:xfrm>
            <a:off x="3802115" y="3869779"/>
            <a:ext cx="196608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5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634B-5955-4437-A94F-CDBE08DA7117}"/>
              </a:ext>
            </a:extLst>
          </p:cNvPr>
          <p:cNvSpPr>
            <a:spLocks noGrp="1"/>
          </p:cNvSpPr>
          <p:nvPr>
            <p:ph type="title"/>
          </p:nvPr>
        </p:nvSpPr>
        <p:spPr/>
        <p:txBody>
          <a:bodyPr/>
          <a:lstStyle/>
          <a:p>
            <a:r>
              <a:rPr lang="en-US" dirty="0">
                <a:solidFill>
                  <a:schemeClr val="bg1"/>
                </a:solidFill>
              </a:rPr>
              <a:t>The Equational System</a:t>
            </a:r>
          </a:p>
        </p:txBody>
      </p:sp>
      <p:sp>
        <p:nvSpPr>
          <p:cNvPr id="3" name="Content Placeholder 2">
            <a:extLst>
              <a:ext uri="{FF2B5EF4-FFF2-40B4-BE49-F238E27FC236}">
                <a16:creationId xmlns:a16="http://schemas.microsoft.com/office/drawing/2014/main" id="{F8A90245-63C8-4EDA-BEB0-6F9A1421CBF1}"/>
              </a:ext>
            </a:extLst>
          </p:cNvPr>
          <p:cNvSpPr>
            <a:spLocks noGrp="1"/>
          </p:cNvSpPr>
          <p:nvPr>
            <p:ph idx="1"/>
          </p:nvPr>
        </p:nvSpPr>
        <p:spPr>
          <a:xfrm>
            <a:off x="1141412" y="2249487"/>
            <a:ext cx="5654421" cy="3541714"/>
          </a:xfrm>
        </p:spPr>
        <p:txBody>
          <a:bodyPr/>
          <a:lstStyle/>
          <a:p>
            <a:r>
              <a:rPr lang="en-US" dirty="0">
                <a:solidFill>
                  <a:schemeClr val="bg1"/>
                </a:solidFill>
              </a:rPr>
              <a:t>Concerning inference rules and axioms, it is a balance between the other two systems</a:t>
            </a:r>
          </a:p>
          <a:p>
            <a:r>
              <a:rPr lang="en-US" dirty="0">
                <a:solidFill>
                  <a:schemeClr val="bg1"/>
                </a:solidFill>
              </a:rPr>
              <a:t>Cumulative</a:t>
            </a:r>
          </a:p>
          <a:p>
            <a:r>
              <a:rPr lang="en-US" dirty="0">
                <a:solidFill>
                  <a:schemeClr val="bg1"/>
                </a:solidFill>
              </a:rPr>
              <a:t>Neat feature worth mentioning</a:t>
            </a:r>
          </a:p>
        </p:txBody>
      </p:sp>
      <p:pic>
        <p:nvPicPr>
          <p:cNvPr id="4" name="Picture 3">
            <a:extLst>
              <a:ext uri="{FF2B5EF4-FFF2-40B4-BE49-F238E27FC236}">
                <a16:creationId xmlns:a16="http://schemas.microsoft.com/office/drawing/2014/main" id="{73690B9A-6399-4D4C-8EB1-2184926C4653}"/>
              </a:ext>
            </a:extLst>
          </p:cNvPr>
          <p:cNvPicPr>
            <a:picLocks noChangeAspect="1"/>
          </p:cNvPicPr>
          <p:nvPr/>
        </p:nvPicPr>
        <p:blipFill>
          <a:blip r:embed="rId2"/>
          <a:stretch>
            <a:fillRect/>
          </a:stretch>
        </p:blipFill>
        <p:spPr>
          <a:xfrm>
            <a:off x="7408608" y="1651801"/>
            <a:ext cx="3026029" cy="4587681"/>
          </a:xfrm>
          <a:prstGeom prst="rect">
            <a:avLst/>
          </a:prstGeom>
        </p:spPr>
      </p:pic>
    </p:spTree>
    <p:extLst>
      <p:ext uri="{BB962C8B-B14F-4D97-AF65-F5344CB8AC3E}">
        <p14:creationId xmlns:p14="http://schemas.microsoft.com/office/powerpoint/2010/main" val="352072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19B7A-125E-D449-9FDC-AB62251D03B4}"/>
              </a:ext>
            </a:extLst>
          </p:cNvPr>
          <p:cNvPicPr>
            <a:picLocks noChangeAspect="1"/>
          </p:cNvPicPr>
          <p:nvPr/>
        </p:nvPicPr>
        <p:blipFill>
          <a:blip r:embed="rId2"/>
          <a:stretch>
            <a:fillRect/>
          </a:stretch>
        </p:blipFill>
        <p:spPr>
          <a:xfrm>
            <a:off x="1359243" y="111719"/>
            <a:ext cx="3188043" cy="6532693"/>
          </a:xfrm>
          <a:prstGeom prst="rect">
            <a:avLst/>
          </a:prstGeom>
        </p:spPr>
      </p:pic>
      <p:pic>
        <p:nvPicPr>
          <p:cNvPr id="6" name="Picture 5">
            <a:extLst>
              <a:ext uri="{FF2B5EF4-FFF2-40B4-BE49-F238E27FC236}">
                <a16:creationId xmlns:a16="http://schemas.microsoft.com/office/drawing/2014/main" id="{0DE42DC2-10F7-DB4C-B45C-98CDAD819DDB}"/>
              </a:ext>
            </a:extLst>
          </p:cNvPr>
          <p:cNvPicPr>
            <a:picLocks noChangeAspect="1"/>
          </p:cNvPicPr>
          <p:nvPr/>
        </p:nvPicPr>
        <p:blipFill>
          <a:blip r:embed="rId3"/>
          <a:stretch>
            <a:fillRect/>
          </a:stretch>
        </p:blipFill>
        <p:spPr>
          <a:xfrm>
            <a:off x="6156271" y="3084105"/>
            <a:ext cx="4779659" cy="711864"/>
          </a:xfrm>
          <a:prstGeom prst="rect">
            <a:avLst/>
          </a:prstGeom>
        </p:spPr>
      </p:pic>
      <p:cxnSp>
        <p:nvCxnSpPr>
          <p:cNvPr id="9" name="Straight Arrow Connector 8">
            <a:extLst>
              <a:ext uri="{FF2B5EF4-FFF2-40B4-BE49-F238E27FC236}">
                <a16:creationId xmlns:a16="http://schemas.microsoft.com/office/drawing/2014/main" id="{38B8EBC7-9C67-2640-923E-CAFC48D4E8CC}"/>
              </a:ext>
            </a:extLst>
          </p:cNvPr>
          <p:cNvCxnSpPr>
            <a:cxnSpLocks/>
          </p:cNvCxnSpPr>
          <p:nvPr/>
        </p:nvCxnSpPr>
        <p:spPr>
          <a:xfrm flipV="1">
            <a:off x="2968228" y="3795969"/>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1A9D0-805F-4945-A946-D70E958D7B9C}"/>
              </a:ext>
            </a:extLst>
          </p:cNvPr>
          <p:cNvSpPr/>
          <p:nvPr/>
        </p:nvSpPr>
        <p:spPr>
          <a:xfrm>
            <a:off x="1562100" y="6404372"/>
            <a:ext cx="1406128" cy="145256"/>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3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sp>
        <p:nvSpPr>
          <p:cNvPr id="7" name="TextBox 6">
            <a:extLst>
              <a:ext uri="{FF2B5EF4-FFF2-40B4-BE49-F238E27FC236}">
                <a16:creationId xmlns:a16="http://schemas.microsoft.com/office/drawing/2014/main" id="{FE8B4696-9B5C-D94A-855B-FBD76CE6012E}"/>
              </a:ext>
            </a:extLst>
          </p:cNvPr>
          <p:cNvSpPr txBox="1"/>
          <p:nvPr/>
        </p:nvSpPr>
        <p:spPr>
          <a:xfrm>
            <a:off x="7981448" y="1803400"/>
            <a:ext cx="2807372" cy="369332"/>
          </a:xfrm>
          <a:prstGeom prst="rect">
            <a:avLst/>
          </a:prstGeom>
          <a:noFill/>
        </p:spPr>
        <p:txBody>
          <a:bodyPr wrap="none" rtlCol="0">
            <a:spAutoFit/>
          </a:bodyPr>
          <a:lstStyle/>
          <a:p>
            <a:r>
              <a:rPr lang="en-US" dirty="0">
                <a:solidFill>
                  <a:schemeClr val="bg1"/>
                </a:solidFill>
              </a:rPr>
              <a:t>Counterexample of converse</a:t>
            </a:r>
          </a:p>
        </p:txBody>
      </p:sp>
      <p:sp>
        <p:nvSpPr>
          <p:cNvPr id="8" name="TextBox 7">
            <a:extLst>
              <a:ext uri="{FF2B5EF4-FFF2-40B4-BE49-F238E27FC236}">
                <a16:creationId xmlns:a16="http://schemas.microsoft.com/office/drawing/2014/main" id="{41A84C5F-61D8-BF42-A918-CFCF69577DE9}"/>
              </a:ext>
            </a:extLst>
          </p:cNvPr>
          <p:cNvSpPr txBox="1"/>
          <p:nvPr/>
        </p:nvSpPr>
        <p:spPr>
          <a:xfrm>
            <a:off x="4651089" y="1803400"/>
            <a:ext cx="2224327" cy="369332"/>
          </a:xfrm>
          <a:prstGeom prst="rect">
            <a:avLst/>
          </a:prstGeom>
          <a:noFill/>
        </p:spPr>
        <p:txBody>
          <a:bodyPr wrap="none" rtlCol="0">
            <a:spAutoFit/>
          </a:bodyPr>
          <a:lstStyle/>
          <a:p>
            <a:r>
              <a:rPr lang="en-US" dirty="0">
                <a:solidFill>
                  <a:schemeClr val="bg1"/>
                </a:solidFill>
              </a:rPr>
              <a:t>Proof without Shannon</a:t>
            </a:r>
          </a:p>
        </p:txBody>
      </p:sp>
      <p:pic>
        <p:nvPicPr>
          <p:cNvPr id="11" name="Picture 10">
            <a:extLst>
              <a:ext uri="{FF2B5EF4-FFF2-40B4-BE49-F238E27FC236}">
                <a16:creationId xmlns:a16="http://schemas.microsoft.com/office/drawing/2014/main" id="{E23A4F65-73AA-1347-91C7-F1200B2C5FCC}"/>
              </a:ext>
            </a:extLst>
          </p:cNvPr>
          <p:cNvPicPr>
            <a:picLocks noChangeAspect="1"/>
          </p:cNvPicPr>
          <p:nvPr/>
        </p:nvPicPr>
        <p:blipFill>
          <a:blip r:embed="rId2"/>
          <a:stretch>
            <a:fillRect/>
          </a:stretch>
        </p:blipFill>
        <p:spPr>
          <a:xfrm>
            <a:off x="4055533" y="2472402"/>
            <a:ext cx="3454400" cy="3212963"/>
          </a:xfrm>
          <a:prstGeom prst="rect">
            <a:avLst/>
          </a:prstGeom>
        </p:spPr>
      </p:pic>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3"/>
          <a:stretch>
            <a:fillRect/>
          </a:stretch>
        </p:blipFill>
        <p:spPr>
          <a:xfrm>
            <a:off x="731800" y="2356716"/>
            <a:ext cx="3230599" cy="3265151"/>
          </a:xfrm>
          <a:prstGeom prst="rect">
            <a:avLst/>
          </a:prstGeom>
        </p:spPr>
      </p:pic>
      <p:pic>
        <p:nvPicPr>
          <p:cNvPr id="13" name="Picture 12">
            <a:extLst>
              <a:ext uri="{FF2B5EF4-FFF2-40B4-BE49-F238E27FC236}">
                <a16:creationId xmlns:a16="http://schemas.microsoft.com/office/drawing/2014/main" id="{5B5924C5-911F-F742-B7C6-C826786E1813}"/>
              </a:ext>
            </a:extLst>
          </p:cNvPr>
          <p:cNvPicPr>
            <a:picLocks noChangeAspect="1"/>
          </p:cNvPicPr>
          <p:nvPr/>
        </p:nvPicPr>
        <p:blipFill>
          <a:blip r:embed="rId4"/>
          <a:stretch>
            <a:fillRect/>
          </a:stretch>
        </p:blipFill>
        <p:spPr>
          <a:xfrm>
            <a:off x="7732499" y="2582333"/>
            <a:ext cx="4387174" cy="2235200"/>
          </a:xfrm>
          <a:prstGeom prst="rect">
            <a:avLst/>
          </a:prstGeom>
        </p:spPr>
      </p:pic>
    </p:spTree>
    <p:extLst>
      <p:ext uri="{BB962C8B-B14F-4D97-AF65-F5344CB8AC3E}">
        <p14:creationId xmlns:p14="http://schemas.microsoft.com/office/powerpoint/2010/main" val="50744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50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pic>
        <p:nvPicPr>
          <p:cNvPr id="7" name="Picture 6">
            <a:extLst>
              <a:ext uri="{FF2B5EF4-FFF2-40B4-BE49-F238E27FC236}">
                <a16:creationId xmlns:a16="http://schemas.microsoft.com/office/drawing/2014/main" id="{D4BA9689-81DA-7247-A76F-C877AD7483DA}"/>
              </a:ext>
            </a:extLst>
          </p:cNvPr>
          <p:cNvPicPr>
            <a:picLocks noChangeAspect="1"/>
          </p:cNvPicPr>
          <p:nvPr/>
        </p:nvPicPr>
        <p:blipFill>
          <a:blip r:embed="rId4"/>
          <a:stretch>
            <a:fillRect/>
          </a:stretch>
        </p:blipFill>
        <p:spPr>
          <a:xfrm>
            <a:off x="5609165" y="2322848"/>
            <a:ext cx="6324600" cy="2070100"/>
          </a:xfrm>
          <a:prstGeom prst="rect">
            <a:avLst/>
          </a:prstGeom>
        </p:spPr>
      </p:pic>
    </p:spTree>
    <p:extLst>
      <p:ext uri="{BB962C8B-B14F-4D97-AF65-F5344CB8AC3E}">
        <p14:creationId xmlns:p14="http://schemas.microsoft.com/office/powerpoint/2010/main" val="403037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pic>
        <p:nvPicPr>
          <p:cNvPr id="7" name="Picture 6">
            <a:extLst>
              <a:ext uri="{FF2B5EF4-FFF2-40B4-BE49-F238E27FC236}">
                <a16:creationId xmlns:a16="http://schemas.microsoft.com/office/drawing/2014/main" id="{D4BA9689-81DA-7247-A76F-C877AD7483DA}"/>
              </a:ext>
            </a:extLst>
          </p:cNvPr>
          <p:cNvPicPr>
            <a:picLocks noChangeAspect="1"/>
          </p:cNvPicPr>
          <p:nvPr/>
        </p:nvPicPr>
        <p:blipFill>
          <a:blip r:embed="rId4"/>
          <a:stretch>
            <a:fillRect/>
          </a:stretch>
        </p:blipFill>
        <p:spPr>
          <a:xfrm>
            <a:off x="5541432" y="2771582"/>
            <a:ext cx="6324600" cy="2070100"/>
          </a:xfrm>
          <a:prstGeom prst="rect">
            <a:avLst/>
          </a:prstGeom>
        </p:spPr>
      </p:pic>
    </p:spTree>
    <p:extLst>
      <p:ext uri="{BB962C8B-B14F-4D97-AF65-F5344CB8AC3E}">
        <p14:creationId xmlns:p14="http://schemas.microsoft.com/office/powerpoint/2010/main" val="412017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spTree>
    <p:extLst>
      <p:ext uri="{BB962C8B-B14F-4D97-AF65-F5344CB8AC3E}">
        <p14:creationId xmlns:p14="http://schemas.microsoft.com/office/powerpoint/2010/main" val="262559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8597-A769-E943-8CA7-7B6BD7306530}"/>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144CC1AE-6010-F24F-AA97-F3CD5DC3505C}"/>
              </a:ext>
            </a:extLst>
          </p:cNvPr>
          <p:cNvSpPr>
            <a:spLocks noGrp="1"/>
          </p:cNvSpPr>
          <p:nvPr>
            <p:ph idx="1"/>
          </p:nvPr>
        </p:nvSpPr>
        <p:spPr/>
        <p:txBody>
          <a:bodyPr/>
          <a:lstStyle/>
          <a:p>
            <a:r>
              <a:rPr lang="en-US" dirty="0">
                <a:solidFill>
                  <a:schemeClr val="bg1"/>
                </a:solidFill>
              </a:rPr>
              <a:t>Summarize presentation</a:t>
            </a:r>
          </a:p>
          <a:p>
            <a:r>
              <a:rPr lang="en-US" dirty="0">
                <a:solidFill>
                  <a:schemeClr val="bg1"/>
                </a:solidFill>
              </a:rPr>
              <a:t>Restate significance of work</a:t>
            </a:r>
          </a:p>
        </p:txBody>
      </p:sp>
    </p:spTree>
    <p:extLst>
      <p:ext uri="{BB962C8B-B14F-4D97-AF65-F5344CB8AC3E}">
        <p14:creationId xmlns:p14="http://schemas.microsoft.com/office/powerpoint/2010/main" val="61988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64A6-FC1B-384B-8ECF-1E594F0E7036}"/>
              </a:ext>
            </a:extLst>
          </p:cNvPr>
          <p:cNvSpPr>
            <a:spLocks noGrp="1"/>
          </p:cNvSpPr>
          <p:nvPr>
            <p:ph type="title"/>
          </p:nvPr>
        </p:nvSpPr>
        <p:spPr/>
        <p:txBody>
          <a:bodyPr/>
          <a:lstStyle/>
          <a:p>
            <a:r>
              <a:rPr lang="en-US" dirty="0">
                <a:solidFill>
                  <a:schemeClr val="bg1"/>
                </a:solidFill>
              </a:rPr>
              <a:t>An Overview</a:t>
            </a:r>
          </a:p>
        </p:txBody>
      </p:sp>
      <p:sp>
        <p:nvSpPr>
          <p:cNvPr id="4" name="TextBox 3">
            <a:extLst>
              <a:ext uri="{FF2B5EF4-FFF2-40B4-BE49-F238E27FC236}">
                <a16:creationId xmlns:a16="http://schemas.microsoft.com/office/drawing/2014/main" id="{2F350B92-F03C-4D72-BCAB-A4E2AC4270E2}"/>
              </a:ext>
            </a:extLst>
          </p:cNvPr>
          <p:cNvSpPr txBox="1"/>
          <p:nvPr/>
        </p:nvSpPr>
        <p:spPr>
          <a:xfrm>
            <a:off x="1895475" y="5541565"/>
            <a:ext cx="2129109" cy="861774"/>
          </a:xfrm>
          <a:prstGeom prst="rect">
            <a:avLst/>
          </a:prstGeom>
          <a:noFill/>
        </p:spPr>
        <p:txBody>
          <a:bodyPr wrap="none" rtlCol="0">
            <a:spAutoFit/>
          </a:bodyPr>
          <a:lstStyle/>
          <a:p>
            <a:r>
              <a:rPr lang="en-US" sz="3200" dirty="0">
                <a:solidFill>
                  <a:schemeClr val="bg1"/>
                </a:solidFill>
              </a:rPr>
              <a:t>Significance</a:t>
            </a:r>
          </a:p>
          <a:p>
            <a:endParaRPr lang="en-US" dirty="0"/>
          </a:p>
        </p:txBody>
      </p:sp>
      <p:sp>
        <p:nvSpPr>
          <p:cNvPr id="6" name="TextBox 5">
            <a:extLst>
              <a:ext uri="{FF2B5EF4-FFF2-40B4-BE49-F238E27FC236}">
                <a16:creationId xmlns:a16="http://schemas.microsoft.com/office/drawing/2014/main" id="{279D513A-307D-4312-BC5F-D54EE4DCACE6}"/>
              </a:ext>
            </a:extLst>
          </p:cNvPr>
          <p:cNvSpPr txBox="1"/>
          <p:nvPr/>
        </p:nvSpPr>
        <p:spPr>
          <a:xfrm>
            <a:off x="9060223" y="5541565"/>
            <a:ext cx="1235210" cy="1231106"/>
          </a:xfrm>
          <a:prstGeom prst="rect">
            <a:avLst/>
          </a:prstGeom>
          <a:noFill/>
        </p:spPr>
        <p:txBody>
          <a:bodyPr wrap="none" rtlCol="0">
            <a:spAutoFit/>
          </a:bodyPr>
          <a:lstStyle/>
          <a:p>
            <a:r>
              <a:rPr lang="en-US" sz="3200" dirty="0">
                <a:solidFill>
                  <a:schemeClr val="bg1"/>
                </a:solidFill>
              </a:rPr>
              <a:t>Results</a:t>
            </a:r>
          </a:p>
          <a:p>
            <a:endParaRPr lang="en-US" sz="2400" dirty="0">
              <a:solidFill>
                <a:schemeClr val="bg1"/>
              </a:solidFill>
            </a:endParaRPr>
          </a:p>
          <a:p>
            <a:endParaRPr lang="en-US" dirty="0"/>
          </a:p>
        </p:txBody>
      </p:sp>
      <p:sp>
        <p:nvSpPr>
          <p:cNvPr id="7" name="TextBox 6">
            <a:extLst>
              <a:ext uri="{FF2B5EF4-FFF2-40B4-BE49-F238E27FC236}">
                <a16:creationId xmlns:a16="http://schemas.microsoft.com/office/drawing/2014/main" id="{8DE4DBBB-448D-4F35-A6BB-8E8CA0CD7703}"/>
              </a:ext>
            </a:extLst>
          </p:cNvPr>
          <p:cNvSpPr txBox="1"/>
          <p:nvPr/>
        </p:nvSpPr>
        <p:spPr>
          <a:xfrm>
            <a:off x="5367338" y="5535612"/>
            <a:ext cx="2350131" cy="861774"/>
          </a:xfrm>
          <a:prstGeom prst="rect">
            <a:avLst/>
          </a:prstGeom>
          <a:noFill/>
        </p:spPr>
        <p:txBody>
          <a:bodyPr wrap="none" rtlCol="0">
            <a:spAutoFit/>
          </a:bodyPr>
          <a:lstStyle/>
          <a:p>
            <a:r>
              <a:rPr lang="en-US" sz="3200" dirty="0">
                <a:solidFill>
                  <a:schemeClr val="bg1"/>
                </a:solidFill>
              </a:rPr>
              <a:t>Methodology</a:t>
            </a:r>
          </a:p>
          <a:p>
            <a:endParaRPr lang="en-US" dirty="0"/>
          </a:p>
        </p:txBody>
      </p:sp>
      <p:pic>
        <p:nvPicPr>
          <p:cNvPr id="11" name="Picture 10">
            <a:extLst>
              <a:ext uri="{FF2B5EF4-FFF2-40B4-BE49-F238E27FC236}">
                <a16:creationId xmlns:a16="http://schemas.microsoft.com/office/drawing/2014/main" id="{054C80F2-9EAC-4A51-A25D-3A061DA22C5C}"/>
              </a:ext>
            </a:extLst>
          </p:cNvPr>
          <p:cNvPicPr>
            <a:picLocks noChangeAspect="1"/>
          </p:cNvPicPr>
          <p:nvPr/>
        </p:nvPicPr>
        <p:blipFill>
          <a:blip r:embed="rId2"/>
          <a:stretch>
            <a:fillRect/>
          </a:stretch>
        </p:blipFill>
        <p:spPr>
          <a:xfrm>
            <a:off x="5422646" y="2097088"/>
            <a:ext cx="2239514" cy="3395267"/>
          </a:xfrm>
          <a:prstGeom prst="rect">
            <a:avLst/>
          </a:prstGeom>
        </p:spPr>
      </p:pic>
      <p:pic>
        <p:nvPicPr>
          <p:cNvPr id="13" name="Picture 12">
            <a:extLst>
              <a:ext uri="{FF2B5EF4-FFF2-40B4-BE49-F238E27FC236}">
                <a16:creationId xmlns:a16="http://schemas.microsoft.com/office/drawing/2014/main" id="{96824A77-553E-4BBE-975D-629C9AB7DD21}"/>
              </a:ext>
            </a:extLst>
          </p:cNvPr>
          <p:cNvPicPr>
            <a:picLocks noChangeAspect="1"/>
          </p:cNvPicPr>
          <p:nvPr/>
        </p:nvPicPr>
        <p:blipFill>
          <a:blip r:embed="rId3"/>
          <a:stretch>
            <a:fillRect/>
          </a:stretch>
        </p:blipFill>
        <p:spPr>
          <a:xfrm>
            <a:off x="1823334" y="2553969"/>
            <a:ext cx="2273389" cy="1071800"/>
          </a:xfrm>
          <a:prstGeom prst="rect">
            <a:avLst/>
          </a:prstGeom>
        </p:spPr>
      </p:pic>
      <p:pic>
        <p:nvPicPr>
          <p:cNvPr id="3" name="Picture 2" descr="alaska, atmosphere, aurora borealis">
            <a:extLst>
              <a:ext uri="{FF2B5EF4-FFF2-40B4-BE49-F238E27FC236}">
                <a16:creationId xmlns:a16="http://schemas.microsoft.com/office/drawing/2014/main" id="{680D5EAB-E124-4A1F-B5BD-E2BA4FF03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1" y="3794721"/>
            <a:ext cx="2405334" cy="1568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FB3FA8E-AE72-4F4D-9FE9-7785E1C80537}"/>
              </a:ext>
            </a:extLst>
          </p:cNvPr>
          <p:cNvPicPr>
            <a:picLocks noChangeAspect="1"/>
          </p:cNvPicPr>
          <p:nvPr/>
        </p:nvPicPr>
        <p:blipFill>
          <a:blip r:embed="rId5"/>
          <a:stretch>
            <a:fillRect/>
          </a:stretch>
        </p:blipFill>
        <p:spPr>
          <a:xfrm>
            <a:off x="8015637" y="2097087"/>
            <a:ext cx="3650403" cy="3395267"/>
          </a:xfrm>
          <a:prstGeom prst="rect">
            <a:avLst/>
          </a:prstGeom>
        </p:spPr>
      </p:pic>
    </p:spTree>
    <p:extLst>
      <p:ext uri="{BB962C8B-B14F-4D97-AF65-F5344CB8AC3E}">
        <p14:creationId xmlns:p14="http://schemas.microsoft.com/office/powerpoint/2010/main" val="35699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BB8-97B6-7D46-BE6D-AC98D891B93C}"/>
              </a:ext>
            </a:extLst>
          </p:cNvPr>
          <p:cNvSpPr>
            <a:spLocks noGrp="1"/>
          </p:cNvSpPr>
          <p:nvPr>
            <p:ph type="title"/>
          </p:nvPr>
        </p:nvSpPr>
        <p:spPr/>
        <p:txBody>
          <a:bodyPr/>
          <a:lstStyle/>
          <a:p>
            <a:r>
              <a:rPr lang="en-US" dirty="0">
                <a:solidFill>
                  <a:schemeClr val="bg1"/>
                </a:solidFill>
              </a:rPr>
              <a:t>Significance</a:t>
            </a:r>
          </a:p>
        </p:txBody>
      </p:sp>
      <p:sp>
        <p:nvSpPr>
          <p:cNvPr id="3" name="Content Placeholder 2">
            <a:extLst>
              <a:ext uri="{FF2B5EF4-FFF2-40B4-BE49-F238E27FC236}">
                <a16:creationId xmlns:a16="http://schemas.microsoft.com/office/drawing/2014/main" id="{D34A5D6E-D82D-0A48-AE31-CA15DFE3DE3B}"/>
              </a:ext>
            </a:extLst>
          </p:cNvPr>
          <p:cNvSpPr>
            <a:spLocks noGrp="1"/>
          </p:cNvSpPr>
          <p:nvPr>
            <p:ph idx="1"/>
          </p:nvPr>
        </p:nvSpPr>
        <p:spPr>
          <a:xfrm>
            <a:off x="1141413" y="2249487"/>
            <a:ext cx="4586288" cy="660401"/>
          </a:xfrm>
        </p:spPr>
        <p:txBody>
          <a:bodyPr>
            <a:normAutofit/>
          </a:bodyPr>
          <a:lstStyle/>
          <a:p>
            <a:pPr marL="0" indent="0">
              <a:buNone/>
            </a:pPr>
            <a:r>
              <a:rPr lang="en-US" sz="2800" dirty="0">
                <a:solidFill>
                  <a:schemeClr val="bg1"/>
                </a:solidFill>
              </a:rPr>
              <a:t>Computer science</a:t>
            </a:r>
          </a:p>
        </p:txBody>
      </p:sp>
      <p:pic>
        <p:nvPicPr>
          <p:cNvPr id="5" name="Picture 4">
            <a:extLst>
              <a:ext uri="{FF2B5EF4-FFF2-40B4-BE49-F238E27FC236}">
                <a16:creationId xmlns:a16="http://schemas.microsoft.com/office/drawing/2014/main" id="{18A77ACA-F9ED-4985-A4E0-6D9919C936B7}"/>
              </a:ext>
            </a:extLst>
          </p:cNvPr>
          <p:cNvPicPr>
            <a:picLocks noChangeAspect="1"/>
          </p:cNvPicPr>
          <p:nvPr/>
        </p:nvPicPr>
        <p:blipFill>
          <a:blip r:embed="rId2"/>
          <a:stretch>
            <a:fillRect/>
          </a:stretch>
        </p:blipFill>
        <p:spPr>
          <a:xfrm>
            <a:off x="1173956" y="3062287"/>
            <a:ext cx="4586289" cy="2162228"/>
          </a:xfrm>
          <a:prstGeom prst="rect">
            <a:avLst/>
          </a:prstGeom>
        </p:spPr>
      </p:pic>
      <p:sp>
        <p:nvSpPr>
          <p:cNvPr id="6" name="Content Placeholder 2">
            <a:extLst>
              <a:ext uri="{FF2B5EF4-FFF2-40B4-BE49-F238E27FC236}">
                <a16:creationId xmlns:a16="http://schemas.microsoft.com/office/drawing/2014/main" id="{3CA639AA-3261-44A4-A94E-70C93428B7EC}"/>
              </a:ext>
            </a:extLst>
          </p:cNvPr>
          <p:cNvSpPr txBox="1">
            <a:spLocks/>
          </p:cNvSpPr>
          <p:nvPr/>
        </p:nvSpPr>
        <p:spPr>
          <a:xfrm>
            <a:off x="6814339" y="2330450"/>
            <a:ext cx="3879851" cy="5794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In English</a:t>
            </a:r>
          </a:p>
        </p:txBody>
      </p:sp>
      <p:pic>
        <p:nvPicPr>
          <p:cNvPr id="7" name="Picture 6" descr="alaska, atmosphere, aurora borealis">
            <a:extLst>
              <a:ext uri="{FF2B5EF4-FFF2-40B4-BE49-F238E27FC236}">
                <a16:creationId xmlns:a16="http://schemas.microsoft.com/office/drawing/2014/main" id="{09F22CEF-06BC-488B-904D-4D484F62D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66" y="3154095"/>
            <a:ext cx="4312024" cy="281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E53-8531-6F46-9DFA-589E4700345C}"/>
              </a:ext>
            </a:extLst>
          </p:cNvPr>
          <p:cNvSpPr>
            <a:spLocks noGrp="1"/>
          </p:cNvSpPr>
          <p:nvPr>
            <p:ph type="title"/>
          </p:nvPr>
        </p:nvSpPr>
        <p:spPr/>
        <p:txBody>
          <a:bodyPr/>
          <a:lstStyle/>
          <a:p>
            <a:r>
              <a:rPr lang="en-US" dirty="0">
                <a:solidFill>
                  <a:schemeClr val="bg1"/>
                </a:solidFill>
              </a:rPr>
              <a:t>Application to Computer Science</a:t>
            </a:r>
          </a:p>
        </p:txBody>
      </p:sp>
      <p:sp>
        <p:nvSpPr>
          <p:cNvPr id="3" name="Content Placeholder 2">
            <a:extLst>
              <a:ext uri="{FF2B5EF4-FFF2-40B4-BE49-F238E27FC236}">
                <a16:creationId xmlns:a16="http://schemas.microsoft.com/office/drawing/2014/main" id="{CEB7E56B-9274-DF4E-BDBB-92EA54D9E41F}"/>
              </a:ext>
            </a:extLst>
          </p:cNvPr>
          <p:cNvSpPr>
            <a:spLocks noGrp="1"/>
          </p:cNvSpPr>
          <p:nvPr>
            <p:ph idx="1"/>
          </p:nvPr>
        </p:nvSpPr>
        <p:spPr>
          <a:xfrm>
            <a:off x="6149973" y="2347885"/>
            <a:ext cx="4897438" cy="3098257"/>
          </a:xfrm>
        </p:spPr>
        <p:txBody>
          <a:bodyPr/>
          <a:lstStyle/>
          <a:p>
            <a:r>
              <a:rPr lang="en-US" dirty="0">
                <a:solidFill>
                  <a:schemeClr val="bg1"/>
                </a:solidFill>
              </a:rPr>
              <a:t>Proving program correctness</a:t>
            </a:r>
          </a:p>
          <a:p>
            <a:pPr lvl="1"/>
            <a:r>
              <a:rPr lang="en-US" dirty="0">
                <a:solidFill>
                  <a:schemeClr val="bg1"/>
                </a:solidFill>
              </a:rPr>
              <a:t>Specifically, selective and iterative programs</a:t>
            </a:r>
          </a:p>
          <a:p>
            <a:r>
              <a:rPr lang="en-US" dirty="0">
                <a:solidFill>
                  <a:schemeClr val="bg1"/>
                </a:solidFill>
              </a:rPr>
              <a:t>Pain-free theorem verification</a:t>
            </a:r>
          </a:p>
          <a:p>
            <a:r>
              <a:rPr lang="en-US" dirty="0">
                <a:solidFill>
                  <a:schemeClr val="bg1"/>
                </a:solidFill>
              </a:rPr>
              <a:t>Foundation for certain proof techniques</a:t>
            </a:r>
          </a:p>
        </p:txBody>
      </p:sp>
      <p:pic>
        <p:nvPicPr>
          <p:cNvPr id="4" name="Picture 3">
            <a:extLst>
              <a:ext uri="{FF2B5EF4-FFF2-40B4-BE49-F238E27FC236}">
                <a16:creationId xmlns:a16="http://schemas.microsoft.com/office/drawing/2014/main" id="{66A1C16B-1A11-4226-B3D8-55C2BE6FDF37}"/>
              </a:ext>
            </a:extLst>
          </p:cNvPr>
          <p:cNvPicPr>
            <a:picLocks noChangeAspect="1"/>
          </p:cNvPicPr>
          <p:nvPr/>
        </p:nvPicPr>
        <p:blipFill>
          <a:blip r:embed="rId2"/>
          <a:stretch>
            <a:fillRect/>
          </a:stretch>
        </p:blipFill>
        <p:spPr>
          <a:xfrm>
            <a:off x="1141413" y="2347886"/>
            <a:ext cx="4586289" cy="2162228"/>
          </a:xfrm>
          <a:prstGeom prst="rect">
            <a:avLst/>
          </a:prstGeom>
        </p:spPr>
      </p:pic>
    </p:spTree>
    <p:extLst>
      <p:ext uri="{BB962C8B-B14F-4D97-AF65-F5344CB8AC3E}">
        <p14:creationId xmlns:p14="http://schemas.microsoft.com/office/powerpoint/2010/main" val="40992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pic>
        <p:nvPicPr>
          <p:cNvPr id="10" name="Picture 9" descr="alaska, atmosphere, aurora borealis">
            <a:extLst>
              <a:ext uri="{FF2B5EF4-FFF2-40B4-BE49-F238E27FC236}">
                <a16:creationId xmlns:a16="http://schemas.microsoft.com/office/drawing/2014/main" id="{197F58E7-DCEE-4C26-A1C7-33F2B058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781" y="2097088"/>
            <a:ext cx="6413630" cy="418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4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sp>
        <p:nvSpPr>
          <p:cNvPr id="7" name="TextBox 6">
            <a:extLst>
              <a:ext uri="{FF2B5EF4-FFF2-40B4-BE49-F238E27FC236}">
                <a16:creationId xmlns:a16="http://schemas.microsoft.com/office/drawing/2014/main" id="{38F6CFF9-BB74-4896-9715-E057062C4426}"/>
              </a:ext>
            </a:extLst>
          </p:cNvPr>
          <p:cNvSpPr txBox="1"/>
          <p:nvPr/>
        </p:nvSpPr>
        <p:spPr>
          <a:xfrm>
            <a:off x="4777446" y="1873711"/>
            <a:ext cx="2633932" cy="584775"/>
          </a:xfrm>
          <a:prstGeom prst="rect">
            <a:avLst/>
          </a:prstGeom>
          <a:noFill/>
        </p:spPr>
        <p:txBody>
          <a:bodyPr wrap="square" rtlCol="0">
            <a:spAutoFit/>
          </a:bodyPr>
          <a:lstStyle/>
          <a:p>
            <a:r>
              <a:rPr lang="en-US" sz="3200" i="1" dirty="0">
                <a:solidFill>
                  <a:schemeClr val="bg1"/>
                </a:solidFill>
              </a:rPr>
              <a:t>E: ¬¬z </a:t>
            </a:r>
            <a:r>
              <a:rPr lang="en-US" sz="3200" dirty="0">
                <a:solidFill>
                  <a:schemeClr val="bg1"/>
                </a:solidFill>
              </a:rPr>
              <a:t>≡</a:t>
            </a:r>
            <a:r>
              <a:rPr lang="en-US" sz="3200" i="1" dirty="0">
                <a:solidFill>
                  <a:schemeClr val="bg1"/>
                </a:solidFill>
              </a:rPr>
              <a:t> z</a:t>
            </a:r>
          </a:p>
        </p:txBody>
      </p:sp>
      <p:sp>
        <p:nvSpPr>
          <p:cNvPr id="9" name="TextBox 8">
            <a:extLst>
              <a:ext uri="{FF2B5EF4-FFF2-40B4-BE49-F238E27FC236}">
                <a16:creationId xmlns:a16="http://schemas.microsoft.com/office/drawing/2014/main" id="{BEBEA34C-2E70-4C5B-AA49-0D24488E921E}"/>
              </a:ext>
            </a:extLst>
          </p:cNvPr>
          <p:cNvSpPr txBox="1"/>
          <p:nvPr/>
        </p:nvSpPr>
        <p:spPr>
          <a:xfrm>
            <a:off x="8264257" y="2828368"/>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false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green”</a:t>
            </a:r>
          </a:p>
          <a:p>
            <a:endParaRPr lang="en-US" sz="3200" baseline="-25000" dirty="0">
              <a:solidFill>
                <a:schemeClr val="bg1"/>
              </a:solidFill>
            </a:endParaRPr>
          </a:p>
          <a:p>
            <a:r>
              <a:rPr lang="en-US" sz="3200" baseline="-25000" dirty="0">
                <a:solidFill>
                  <a:schemeClr val="bg1"/>
                </a:solidFill>
              </a:rPr>
              <a:t>“It is not the case that the sky is not green.”</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green.”</a:t>
            </a:r>
          </a:p>
        </p:txBody>
      </p:sp>
      <p:sp>
        <p:nvSpPr>
          <p:cNvPr id="11" name="TextBox 10">
            <a:extLst>
              <a:ext uri="{FF2B5EF4-FFF2-40B4-BE49-F238E27FC236}">
                <a16:creationId xmlns:a16="http://schemas.microsoft.com/office/drawing/2014/main" id="{4AF8B82F-40AD-435B-AC99-66D6F6E24E0F}"/>
              </a:ext>
            </a:extLst>
          </p:cNvPr>
          <p:cNvSpPr txBox="1"/>
          <p:nvPr/>
        </p:nvSpPr>
        <p:spPr>
          <a:xfrm>
            <a:off x="1293813" y="2827272"/>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true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blue”</a:t>
            </a:r>
          </a:p>
          <a:p>
            <a:endParaRPr lang="en-US" sz="3200" baseline="-25000" dirty="0">
              <a:solidFill>
                <a:schemeClr val="bg1"/>
              </a:solidFill>
            </a:endParaRPr>
          </a:p>
          <a:p>
            <a:r>
              <a:rPr lang="en-US" sz="3200" baseline="-25000" dirty="0">
                <a:solidFill>
                  <a:schemeClr val="bg1"/>
                </a:solidFill>
              </a:rPr>
              <a:t>“It is not the case that the sky is not blue.”</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blue.”</a:t>
            </a:r>
          </a:p>
        </p:txBody>
      </p:sp>
      <p:sp>
        <p:nvSpPr>
          <p:cNvPr id="12" name="TextBox 11">
            <a:extLst>
              <a:ext uri="{FF2B5EF4-FFF2-40B4-BE49-F238E27FC236}">
                <a16:creationId xmlns:a16="http://schemas.microsoft.com/office/drawing/2014/main" id="{33863992-D12C-4FF0-944E-89A9F015632F}"/>
              </a:ext>
            </a:extLst>
          </p:cNvPr>
          <p:cNvSpPr txBox="1"/>
          <p:nvPr/>
        </p:nvSpPr>
        <p:spPr>
          <a:xfrm>
            <a:off x="4705559" y="5654707"/>
            <a:ext cx="2633932" cy="584775"/>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p</a:t>
            </a:r>
            <a:r>
              <a:rPr lang="en-US" sz="3200" i="1" dirty="0">
                <a:solidFill>
                  <a:schemeClr val="bg1"/>
                </a:solidFill>
              </a:rPr>
              <a:t>: ¬¬p </a:t>
            </a:r>
            <a:r>
              <a:rPr lang="en-US" sz="3200" dirty="0">
                <a:solidFill>
                  <a:schemeClr val="bg1"/>
                </a:solidFill>
              </a:rPr>
              <a:t>≡</a:t>
            </a:r>
            <a:r>
              <a:rPr lang="en-US" sz="3200" i="1" dirty="0">
                <a:solidFill>
                  <a:schemeClr val="bg1"/>
                </a:solidFill>
              </a:rPr>
              <a:t> p</a:t>
            </a:r>
          </a:p>
        </p:txBody>
      </p:sp>
    </p:spTree>
    <p:extLst>
      <p:ext uri="{BB962C8B-B14F-4D97-AF65-F5344CB8AC3E}">
        <p14:creationId xmlns:p14="http://schemas.microsoft.com/office/powerpoint/2010/main" val="77097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sp>
        <p:nvSpPr>
          <p:cNvPr id="7" name="TextBox 6">
            <a:extLst>
              <a:ext uri="{FF2B5EF4-FFF2-40B4-BE49-F238E27FC236}">
                <a16:creationId xmlns:a16="http://schemas.microsoft.com/office/drawing/2014/main" id="{38F6CFF9-BB74-4896-9715-E057062C4426}"/>
              </a:ext>
            </a:extLst>
          </p:cNvPr>
          <p:cNvSpPr txBox="1"/>
          <p:nvPr/>
        </p:nvSpPr>
        <p:spPr>
          <a:xfrm>
            <a:off x="4777446" y="1873711"/>
            <a:ext cx="2633932" cy="584775"/>
          </a:xfrm>
          <a:prstGeom prst="rect">
            <a:avLst/>
          </a:prstGeom>
          <a:noFill/>
        </p:spPr>
        <p:txBody>
          <a:bodyPr wrap="square" rtlCol="0">
            <a:spAutoFit/>
          </a:bodyPr>
          <a:lstStyle/>
          <a:p>
            <a:r>
              <a:rPr lang="en-US" sz="3200" i="1" dirty="0">
                <a:solidFill>
                  <a:schemeClr val="bg1"/>
                </a:solidFill>
              </a:rPr>
              <a:t>E: ¬¬z </a:t>
            </a:r>
            <a:r>
              <a:rPr lang="en-US" sz="3200" dirty="0">
                <a:solidFill>
                  <a:schemeClr val="bg1"/>
                </a:solidFill>
              </a:rPr>
              <a:t>≡</a:t>
            </a:r>
            <a:r>
              <a:rPr lang="en-US" sz="3200" i="1" dirty="0">
                <a:solidFill>
                  <a:schemeClr val="bg1"/>
                </a:solidFill>
              </a:rPr>
              <a:t> z</a:t>
            </a:r>
          </a:p>
        </p:txBody>
      </p:sp>
      <p:sp>
        <p:nvSpPr>
          <p:cNvPr id="9" name="TextBox 8">
            <a:extLst>
              <a:ext uri="{FF2B5EF4-FFF2-40B4-BE49-F238E27FC236}">
                <a16:creationId xmlns:a16="http://schemas.microsoft.com/office/drawing/2014/main" id="{BEBEA34C-2E70-4C5B-AA49-0D24488E921E}"/>
              </a:ext>
            </a:extLst>
          </p:cNvPr>
          <p:cNvSpPr txBox="1"/>
          <p:nvPr/>
        </p:nvSpPr>
        <p:spPr>
          <a:xfrm>
            <a:off x="8264257" y="2828368"/>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false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green”</a:t>
            </a:r>
          </a:p>
          <a:p>
            <a:endParaRPr lang="en-US" sz="3200" baseline="-25000" dirty="0">
              <a:solidFill>
                <a:schemeClr val="bg1"/>
              </a:solidFill>
            </a:endParaRPr>
          </a:p>
          <a:p>
            <a:r>
              <a:rPr lang="en-US" sz="3200" baseline="-25000" dirty="0">
                <a:solidFill>
                  <a:schemeClr val="bg1"/>
                </a:solidFill>
              </a:rPr>
              <a:t>“It is not the case that the sky is not green.”</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green.”</a:t>
            </a:r>
          </a:p>
        </p:txBody>
      </p:sp>
      <p:sp>
        <p:nvSpPr>
          <p:cNvPr id="11" name="TextBox 10">
            <a:extLst>
              <a:ext uri="{FF2B5EF4-FFF2-40B4-BE49-F238E27FC236}">
                <a16:creationId xmlns:a16="http://schemas.microsoft.com/office/drawing/2014/main" id="{4AF8B82F-40AD-435B-AC99-66D6F6E24E0F}"/>
              </a:ext>
            </a:extLst>
          </p:cNvPr>
          <p:cNvSpPr txBox="1"/>
          <p:nvPr/>
        </p:nvSpPr>
        <p:spPr>
          <a:xfrm>
            <a:off x="1293813" y="2827272"/>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true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blue”</a:t>
            </a:r>
          </a:p>
          <a:p>
            <a:endParaRPr lang="en-US" sz="3200" baseline="-25000" dirty="0">
              <a:solidFill>
                <a:schemeClr val="bg1"/>
              </a:solidFill>
            </a:endParaRPr>
          </a:p>
          <a:p>
            <a:r>
              <a:rPr lang="en-US" sz="3200" baseline="-25000" dirty="0">
                <a:solidFill>
                  <a:schemeClr val="bg1"/>
                </a:solidFill>
              </a:rPr>
              <a:t>“It is not the case that the sky is not blue.”</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blue.”</a:t>
            </a:r>
          </a:p>
        </p:txBody>
      </p:sp>
      <p:sp>
        <p:nvSpPr>
          <p:cNvPr id="12" name="TextBox 11">
            <a:extLst>
              <a:ext uri="{FF2B5EF4-FFF2-40B4-BE49-F238E27FC236}">
                <a16:creationId xmlns:a16="http://schemas.microsoft.com/office/drawing/2014/main" id="{33863992-D12C-4FF0-944E-89A9F015632F}"/>
              </a:ext>
            </a:extLst>
          </p:cNvPr>
          <p:cNvSpPr txBox="1"/>
          <p:nvPr/>
        </p:nvSpPr>
        <p:spPr>
          <a:xfrm>
            <a:off x="4705559" y="5654707"/>
            <a:ext cx="2633932" cy="584775"/>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p</a:t>
            </a:r>
            <a:r>
              <a:rPr lang="en-US" sz="3200" i="1" dirty="0">
                <a:solidFill>
                  <a:schemeClr val="bg1"/>
                </a:solidFill>
              </a:rPr>
              <a:t>: ¬¬p </a:t>
            </a:r>
            <a:r>
              <a:rPr lang="en-US" sz="3200" dirty="0">
                <a:solidFill>
                  <a:schemeClr val="bg1"/>
                </a:solidFill>
              </a:rPr>
              <a:t>≡</a:t>
            </a:r>
            <a:r>
              <a:rPr lang="en-US" sz="3200" i="1" dirty="0">
                <a:solidFill>
                  <a:schemeClr val="bg1"/>
                </a:solidFill>
              </a:rPr>
              <a:t> p</a:t>
            </a:r>
          </a:p>
        </p:txBody>
      </p:sp>
      <p:cxnSp>
        <p:nvCxnSpPr>
          <p:cNvPr id="15" name="Straight Arrow Connector 14">
            <a:extLst>
              <a:ext uri="{FF2B5EF4-FFF2-40B4-BE49-F238E27FC236}">
                <a16:creationId xmlns:a16="http://schemas.microsoft.com/office/drawing/2014/main" id="{D80FD9E5-83EA-4AF1-B6E9-99F2D3BF3979}"/>
              </a:ext>
            </a:extLst>
          </p:cNvPr>
          <p:cNvCxnSpPr>
            <a:cxnSpLocks/>
          </p:cNvCxnSpPr>
          <p:nvPr/>
        </p:nvCxnSpPr>
        <p:spPr>
          <a:xfrm>
            <a:off x="2071991" y="3124384"/>
            <a:ext cx="315194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10B422-451C-4C45-873D-049502F86C83}"/>
              </a:ext>
            </a:extLst>
          </p:cNvPr>
          <p:cNvCxnSpPr>
            <a:cxnSpLocks/>
          </p:cNvCxnSpPr>
          <p:nvPr/>
        </p:nvCxnSpPr>
        <p:spPr>
          <a:xfrm flipH="1">
            <a:off x="6265333" y="3124384"/>
            <a:ext cx="199892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0835EE-E04D-E34A-AFA6-24096A4D5EE1}"/>
              </a:ext>
            </a:extLst>
          </p:cNvPr>
          <p:cNvSpPr txBox="1"/>
          <p:nvPr/>
        </p:nvSpPr>
        <p:spPr>
          <a:xfrm>
            <a:off x="5497418" y="2866052"/>
            <a:ext cx="611065" cy="1015663"/>
          </a:xfrm>
          <a:prstGeom prst="rect">
            <a:avLst/>
          </a:prstGeom>
          <a:noFill/>
        </p:spPr>
        <p:txBody>
          <a:bodyPr wrap="none" rtlCol="0">
            <a:spAutoFit/>
          </a:bodyPr>
          <a:lstStyle/>
          <a:p>
            <a:r>
              <a:rPr lang="en-US" sz="6000" dirty="0">
                <a:solidFill>
                  <a:schemeClr val="bg1"/>
                </a:solidFill>
              </a:rPr>
              <a:t>⌃</a:t>
            </a:r>
          </a:p>
        </p:txBody>
      </p:sp>
      <p:cxnSp>
        <p:nvCxnSpPr>
          <p:cNvPr id="14" name="Straight Arrow Connector 13">
            <a:extLst>
              <a:ext uri="{FF2B5EF4-FFF2-40B4-BE49-F238E27FC236}">
                <a16:creationId xmlns:a16="http://schemas.microsoft.com/office/drawing/2014/main" id="{D684373F-C735-CD4D-AC73-06E17E4250E6}"/>
              </a:ext>
            </a:extLst>
          </p:cNvPr>
          <p:cNvCxnSpPr>
            <a:cxnSpLocks/>
          </p:cNvCxnSpPr>
          <p:nvPr/>
        </p:nvCxnSpPr>
        <p:spPr>
          <a:xfrm flipH="1">
            <a:off x="5223933" y="3581584"/>
            <a:ext cx="579017" cy="207312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36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p:txBody>
      </p:sp>
      <p:cxnSp>
        <p:nvCxnSpPr>
          <p:cNvPr id="5" name="Straight Arrow Connector 4">
            <a:extLst>
              <a:ext uri="{FF2B5EF4-FFF2-40B4-BE49-F238E27FC236}">
                <a16:creationId xmlns:a16="http://schemas.microsoft.com/office/drawing/2014/main" id="{A46AFBEB-7935-49E3-B11D-0B59F669594C}"/>
              </a:ext>
            </a:extLst>
          </p:cNvPr>
          <p:cNvCxnSpPr>
            <a:cxnSpLocks/>
          </p:cNvCxnSpPr>
          <p:nvPr/>
        </p:nvCxnSpPr>
        <p:spPr>
          <a:xfrm>
            <a:off x="3290281" y="2985091"/>
            <a:ext cx="316802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92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p:txBody>
      </p:sp>
      <p:pic>
        <p:nvPicPr>
          <p:cNvPr id="4" name="Picture 3">
            <a:extLst>
              <a:ext uri="{FF2B5EF4-FFF2-40B4-BE49-F238E27FC236}">
                <a16:creationId xmlns:a16="http://schemas.microsoft.com/office/drawing/2014/main" id="{693114A8-E9A7-4BA1-88BF-7D3B57B512A6}"/>
              </a:ext>
            </a:extLst>
          </p:cNvPr>
          <p:cNvPicPr>
            <a:picLocks noChangeAspect="1"/>
          </p:cNvPicPr>
          <p:nvPr/>
        </p:nvPicPr>
        <p:blipFill>
          <a:blip r:embed="rId2"/>
          <a:stretch>
            <a:fillRect/>
          </a:stretch>
        </p:blipFill>
        <p:spPr>
          <a:xfrm>
            <a:off x="6094411" y="2097088"/>
            <a:ext cx="4302333" cy="3576638"/>
          </a:xfrm>
          <a:prstGeom prst="rect">
            <a:avLst/>
          </a:prstGeom>
        </p:spPr>
      </p:pic>
      <p:cxnSp>
        <p:nvCxnSpPr>
          <p:cNvPr id="5" name="Straight Arrow Connector 4">
            <a:extLst>
              <a:ext uri="{FF2B5EF4-FFF2-40B4-BE49-F238E27FC236}">
                <a16:creationId xmlns:a16="http://schemas.microsoft.com/office/drawing/2014/main" id="{35BA818D-2A6C-4B38-920D-190BEB5F7828}"/>
              </a:ext>
            </a:extLst>
          </p:cNvPr>
          <p:cNvCxnSpPr>
            <a:cxnSpLocks/>
          </p:cNvCxnSpPr>
          <p:nvPr/>
        </p:nvCxnSpPr>
        <p:spPr>
          <a:xfrm>
            <a:off x="3853874" y="3429000"/>
            <a:ext cx="185681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24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1439</TotalTime>
  <Words>240</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A Theorem for Case Analysis</vt:lpstr>
      <vt:lpstr>An Overview</vt:lpstr>
      <vt:lpstr>Significance</vt:lpstr>
      <vt:lpstr>Application to Computer Science</vt:lpstr>
      <vt:lpstr>Example in English</vt:lpstr>
      <vt:lpstr>Example in English</vt:lpstr>
      <vt:lpstr>Example in English</vt:lpstr>
      <vt:lpstr>methodology</vt:lpstr>
      <vt:lpstr>methodology</vt:lpstr>
      <vt:lpstr>methodology</vt:lpstr>
      <vt:lpstr>The Equational System</vt:lpstr>
      <vt:lpstr>PowerPoint Presentation</vt:lpstr>
      <vt:lpstr>Results</vt:lpstr>
      <vt:lpstr>Results</vt:lpstr>
      <vt:lpstr>Results</vt:lpstr>
      <vt:lpstr>Results</vt:lpstr>
      <vt:lpstr>Results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Theorem for case analysis</dc:title>
  <dc:creator>Microsoft Office User</dc:creator>
  <cp:lastModifiedBy>Microsoft Office User</cp:lastModifiedBy>
  <cp:revision>30</cp:revision>
  <dcterms:created xsi:type="dcterms:W3CDTF">2018-10-10T21:12:05Z</dcterms:created>
  <dcterms:modified xsi:type="dcterms:W3CDTF">2018-10-31T18:01:59Z</dcterms:modified>
</cp:coreProperties>
</file>